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4"/>
    <p:sldMasterId id="2147483710" r:id="rId5"/>
  </p:sldMasterIdLst>
  <p:notesMasterIdLst>
    <p:notesMasterId r:id="rId18"/>
  </p:notesMasterIdLst>
  <p:sldIdLst>
    <p:sldId id="256" r:id="rId6"/>
    <p:sldId id="258" r:id="rId7"/>
    <p:sldId id="509" r:id="rId8"/>
    <p:sldId id="260" r:id="rId9"/>
    <p:sldId id="261" r:id="rId10"/>
    <p:sldId id="262" r:id="rId11"/>
    <p:sldId id="266" r:id="rId12"/>
    <p:sldId id="268" r:id="rId13"/>
    <p:sldId id="269" r:id="rId14"/>
    <p:sldId id="270" r:id="rId15"/>
    <p:sldId id="264" r:id="rId16"/>
    <p:sldId id="50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0654" autoAdjust="0"/>
  </p:normalViewPr>
  <p:slideViewPr>
    <p:cSldViewPr snapToGrid="0">
      <p:cViewPr varScale="1">
        <p:scale>
          <a:sx n="38" d="100"/>
          <a:sy n="38" d="100"/>
        </p:scale>
        <p:origin x="1642" y="25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ADFBF4EA-D849-4D4B-88DB-63FB6094F245}"/>
    <pc:docChg chg="undo custSel addSld delSld modSld">
      <pc:chgData name="Hp Unit" userId="86ec350514542ee1" providerId="LiveId" clId="{ADFBF4EA-D849-4D4B-88DB-63FB6094F245}" dt="2024-05-21T11:33:26.630" v="425" actId="20577"/>
      <pc:docMkLst>
        <pc:docMk/>
      </pc:docMkLst>
      <pc:sldChg chg="modSp add del mod modNotesTx">
        <pc:chgData name="Hp Unit" userId="86ec350514542ee1" providerId="LiveId" clId="{ADFBF4EA-D849-4D4B-88DB-63FB6094F245}" dt="2024-05-21T06:31:45.925" v="335" actId="113"/>
        <pc:sldMkLst>
          <pc:docMk/>
          <pc:sldMk cId="0" sldId="256"/>
        </pc:sldMkLst>
      </pc:sldChg>
      <pc:sldChg chg="addSp delSp modSp mod setBg delDesignElem modNotesTx">
        <pc:chgData name="Hp Unit" userId="86ec350514542ee1" providerId="LiveId" clId="{ADFBF4EA-D849-4D4B-88DB-63FB6094F245}" dt="2024-05-21T06:32:07.477" v="340" actId="113"/>
        <pc:sldMkLst>
          <pc:docMk/>
          <pc:sldMk cId="1496003517" sldId="258"/>
        </pc:sldMkLst>
      </pc:sldChg>
      <pc:sldChg chg="del">
        <pc:chgData name="Hp Unit" userId="86ec350514542ee1" providerId="LiveId" clId="{ADFBF4EA-D849-4D4B-88DB-63FB6094F245}" dt="2024-05-20T09:13:07.016" v="5" actId="47"/>
        <pc:sldMkLst>
          <pc:docMk/>
          <pc:sldMk cId="253673973" sldId="259"/>
        </pc:sldMkLst>
      </pc:sldChg>
      <pc:sldChg chg="addSp delSp modSp mod setBg addAnim delDesignElem modNotesTx">
        <pc:chgData name="Hp Unit" userId="86ec350514542ee1" providerId="LiveId" clId="{ADFBF4EA-D849-4D4B-88DB-63FB6094F245}" dt="2024-05-21T06:32:43.726" v="342"/>
        <pc:sldMkLst>
          <pc:docMk/>
          <pc:sldMk cId="205734443" sldId="260"/>
        </pc:sldMkLst>
      </pc:sldChg>
      <pc:sldChg chg="addSp delSp modSp mod setBg setClrOvrMap delDesignElem modNotesTx">
        <pc:chgData name="Hp Unit" userId="86ec350514542ee1" providerId="LiveId" clId="{ADFBF4EA-D849-4D4B-88DB-63FB6094F245}" dt="2024-05-21T06:39:56.916" v="345" actId="20577"/>
        <pc:sldMkLst>
          <pc:docMk/>
          <pc:sldMk cId="2333898326" sldId="261"/>
        </pc:sldMkLst>
      </pc:sldChg>
      <pc:sldChg chg="addSp delSp modSp mod setBg addAnim setClrOvrMap delDesignElem modNotesTx">
        <pc:chgData name="Hp Unit" userId="86ec350514542ee1" providerId="LiveId" clId="{ADFBF4EA-D849-4D4B-88DB-63FB6094F245}" dt="2024-05-21T06:40:18.248" v="348" actId="20577"/>
        <pc:sldMkLst>
          <pc:docMk/>
          <pc:sldMk cId="2932132275" sldId="262"/>
        </pc:sldMkLst>
      </pc:sldChg>
      <pc:sldChg chg="delSp modSp del mod">
        <pc:chgData name="Hp Unit" userId="86ec350514542ee1" providerId="LiveId" clId="{ADFBF4EA-D849-4D4B-88DB-63FB6094F245}" dt="2024-05-20T10:14:12.317" v="205" actId="47"/>
        <pc:sldMkLst>
          <pc:docMk/>
          <pc:sldMk cId="2490426395" sldId="263"/>
        </pc:sldMkLst>
      </pc:sldChg>
      <pc:sldChg chg="addSp delSp modSp mod setBg setClrOvrMap modNotesTx">
        <pc:chgData name="Hp Unit" userId="86ec350514542ee1" providerId="LiveId" clId="{ADFBF4EA-D849-4D4B-88DB-63FB6094F245}" dt="2024-05-21T11:15:58.244" v="373" actId="20577"/>
        <pc:sldMkLst>
          <pc:docMk/>
          <pc:sldMk cId="4241807392" sldId="264"/>
        </pc:sldMkLst>
      </pc:sldChg>
      <pc:sldChg chg="delSp del mod">
        <pc:chgData name="Hp Unit" userId="86ec350514542ee1" providerId="LiveId" clId="{ADFBF4EA-D849-4D4B-88DB-63FB6094F245}" dt="2024-05-20T10:02:54.309" v="97" actId="47"/>
        <pc:sldMkLst>
          <pc:docMk/>
          <pc:sldMk cId="4137802408" sldId="265"/>
        </pc:sldMkLst>
      </pc:sldChg>
      <pc:sldChg chg="addSp delSp modSp mod modClrScheme modAnim chgLayout modNotesTx">
        <pc:chgData name="Hp Unit" userId="86ec350514542ee1" providerId="LiveId" clId="{ADFBF4EA-D849-4D4B-88DB-63FB6094F245}" dt="2024-05-21T10:59:59.969" v="355"/>
        <pc:sldMkLst>
          <pc:docMk/>
          <pc:sldMk cId="3443911349" sldId="266"/>
        </pc:sldMkLst>
      </pc:sldChg>
      <pc:sldChg chg="addSp delSp modSp mod setBg addAnim delAnim modNotesTx">
        <pc:chgData name="Hp Unit" userId="86ec350514542ee1" providerId="LiveId" clId="{ADFBF4EA-D849-4D4B-88DB-63FB6094F245}" dt="2024-05-21T11:06:39.968" v="360" actId="20577"/>
        <pc:sldMkLst>
          <pc:docMk/>
          <pc:sldMk cId="670458342" sldId="268"/>
        </pc:sldMkLst>
      </pc:sldChg>
      <pc:sldChg chg="addSp delSp modSp mod setBg addAnim delAnim modNotesTx">
        <pc:chgData name="Hp Unit" userId="86ec350514542ee1" providerId="LiveId" clId="{ADFBF4EA-D849-4D4B-88DB-63FB6094F245}" dt="2024-05-21T11:07:02.365" v="365" actId="113"/>
        <pc:sldMkLst>
          <pc:docMk/>
          <pc:sldMk cId="3504726873" sldId="269"/>
        </pc:sldMkLst>
      </pc:sldChg>
      <pc:sldChg chg="addSp delSp modSp mod setBg modNotesTx">
        <pc:chgData name="Hp Unit" userId="86ec350514542ee1" providerId="LiveId" clId="{ADFBF4EA-D849-4D4B-88DB-63FB6094F245}" dt="2024-05-21T11:16:03.306" v="375" actId="20577"/>
        <pc:sldMkLst>
          <pc:docMk/>
          <pc:sldMk cId="1010736500" sldId="270"/>
        </pc:sldMkLst>
      </pc:sldChg>
      <pc:sldChg chg="addSp delSp modSp mod setBg modNotesTx">
        <pc:chgData name="Hp Unit" userId="86ec350514542ee1" providerId="LiveId" clId="{ADFBF4EA-D849-4D4B-88DB-63FB6094F245}" dt="2024-05-21T11:33:26.630" v="425" actId="20577"/>
        <pc:sldMkLst>
          <pc:docMk/>
          <pc:sldMk cId="4133068511" sldId="508"/>
        </pc:sldMkLst>
      </pc:sldChg>
      <pc:sldChg chg="addSp delSp modSp mod setBg addAnim setClrOvrMap delDesignElem modNotesTx">
        <pc:chgData name="Hp Unit" userId="86ec350514542ee1" providerId="LiveId" clId="{ADFBF4EA-D849-4D4B-88DB-63FB6094F245}" dt="2024-05-21T06:32:37.847" v="341"/>
        <pc:sldMkLst>
          <pc:docMk/>
          <pc:sldMk cId="3420116715" sldId="509"/>
        </pc:sldMkLst>
      </pc:sldChg>
    </pc:docChg>
  </pc:docChgLst>
  <pc:docChgLst>
    <pc:chgData name="Megan Botes" userId="70568131-745a-489b-b4fe-9e78c579dd6d" providerId="ADAL" clId="{E3DEF142-CC7A-44CA-B5B4-48BABF1A3E75}"/>
    <pc:docChg chg="modSld">
      <pc:chgData name="Megan Botes" userId="70568131-745a-489b-b4fe-9e78c579dd6d" providerId="ADAL" clId="{E3DEF142-CC7A-44CA-B5B4-48BABF1A3E75}" dt="2025-09-23T11:57:38.378" v="11" actId="20577"/>
      <pc:docMkLst>
        <pc:docMk/>
      </pc:docMkLst>
      <pc:sldChg chg="modNotesTx">
        <pc:chgData name="Megan Botes" userId="70568131-745a-489b-b4fe-9e78c579dd6d" providerId="ADAL" clId="{E3DEF142-CC7A-44CA-B5B4-48BABF1A3E75}" dt="2025-09-23T11:57:38.378" v="11" actId="20577"/>
        <pc:sldMkLst>
          <pc:docMk/>
          <pc:sldMk cId="3443911349" sldId="266"/>
        </pc:sldMkLst>
      </pc:sldChg>
    </pc:docChg>
  </pc:docChgLst>
  <pc:docChgLst>
    <pc:chgData name="Hp Unit" userId="86ec350514542ee1" providerId="LiveId" clId="{0A7FE12B-926D-42F5-8C6B-2A08D96A9608}"/>
    <pc:docChg chg="undo custSel addSld delSld modSld">
      <pc:chgData name="Hp Unit" userId="86ec350514542ee1" providerId="LiveId" clId="{0A7FE12B-926D-42F5-8C6B-2A08D96A9608}" dt="2024-05-30T10:05:27.705" v="480"/>
      <pc:docMkLst>
        <pc:docMk/>
      </pc:docMkLst>
      <pc:sldChg chg="addSp delSp modSp mod modNotesTx">
        <pc:chgData name="Hp Unit" userId="86ec350514542ee1" providerId="LiveId" clId="{0A7FE12B-926D-42F5-8C6B-2A08D96A9608}" dt="2024-05-30T10:02:52.304" v="440"/>
        <pc:sldMkLst>
          <pc:docMk/>
          <pc:sldMk cId="0" sldId="256"/>
        </pc:sldMkLst>
      </pc:sldChg>
      <pc:sldChg chg="addSp delSp modSp mod setBg modClrScheme chgLayout modNotesTx">
        <pc:chgData name="Hp Unit" userId="86ec350514542ee1" providerId="LiveId" clId="{0A7FE12B-926D-42F5-8C6B-2A08D96A9608}" dt="2024-05-30T10:03:03.314" v="443"/>
        <pc:sldMkLst>
          <pc:docMk/>
          <pc:sldMk cId="1496003517" sldId="258"/>
        </pc:sldMkLst>
      </pc:sldChg>
      <pc:sldChg chg="modSp modNotesTx">
        <pc:chgData name="Hp Unit" userId="86ec350514542ee1" providerId="LiveId" clId="{0A7FE12B-926D-42F5-8C6B-2A08D96A9608}" dt="2024-05-30T10:03:22.489" v="449"/>
        <pc:sldMkLst>
          <pc:docMk/>
          <pc:sldMk cId="205734443" sldId="260"/>
        </pc:sldMkLst>
      </pc:sldChg>
      <pc:sldChg chg="modSp mod modNotesTx">
        <pc:chgData name="Hp Unit" userId="86ec350514542ee1" providerId="LiveId" clId="{0A7FE12B-926D-42F5-8C6B-2A08D96A9608}" dt="2024-05-30T10:03:33.375" v="451"/>
        <pc:sldMkLst>
          <pc:docMk/>
          <pc:sldMk cId="2333898326" sldId="261"/>
        </pc:sldMkLst>
      </pc:sldChg>
      <pc:sldChg chg="modSp modNotesTx">
        <pc:chgData name="Hp Unit" userId="86ec350514542ee1" providerId="LiveId" clId="{0A7FE12B-926D-42F5-8C6B-2A08D96A9608}" dt="2024-05-30T10:04:01.883" v="458"/>
        <pc:sldMkLst>
          <pc:docMk/>
          <pc:sldMk cId="2932132275" sldId="262"/>
        </pc:sldMkLst>
      </pc:sldChg>
      <pc:sldChg chg="modNotesTx">
        <pc:chgData name="Hp Unit" userId="86ec350514542ee1" providerId="LiveId" clId="{0A7FE12B-926D-42F5-8C6B-2A08D96A9608}" dt="2024-05-30T10:05:19.058" v="477"/>
        <pc:sldMkLst>
          <pc:docMk/>
          <pc:sldMk cId="4241807392" sldId="264"/>
        </pc:sldMkLst>
      </pc:sldChg>
      <pc:sldChg chg="modSp mod modAnim modNotesTx">
        <pc:chgData name="Hp Unit" userId="86ec350514542ee1" providerId="LiveId" clId="{0A7FE12B-926D-42F5-8C6B-2A08D96A9608}" dt="2024-05-30T10:04:34.928" v="465" actId="20577"/>
        <pc:sldMkLst>
          <pc:docMk/>
          <pc:sldMk cId="3443911349" sldId="266"/>
        </pc:sldMkLst>
      </pc:sldChg>
      <pc:sldChg chg="modSp modNotesTx">
        <pc:chgData name="Hp Unit" userId="86ec350514542ee1" providerId="LiveId" clId="{0A7FE12B-926D-42F5-8C6B-2A08D96A9608}" dt="2024-05-30T10:04:49.764" v="468"/>
        <pc:sldMkLst>
          <pc:docMk/>
          <pc:sldMk cId="670458342" sldId="268"/>
        </pc:sldMkLst>
      </pc:sldChg>
      <pc:sldChg chg="modSp modNotesTx">
        <pc:chgData name="Hp Unit" userId="86ec350514542ee1" providerId="LiveId" clId="{0A7FE12B-926D-42F5-8C6B-2A08D96A9608}" dt="2024-05-30T10:04:58.029" v="471"/>
        <pc:sldMkLst>
          <pc:docMk/>
          <pc:sldMk cId="3504726873" sldId="269"/>
        </pc:sldMkLst>
      </pc:sldChg>
      <pc:sldChg chg="modSp mod modNotesTx">
        <pc:chgData name="Hp Unit" userId="86ec350514542ee1" providerId="LiveId" clId="{0A7FE12B-926D-42F5-8C6B-2A08D96A9608}" dt="2024-05-30T10:05:09.335" v="474"/>
        <pc:sldMkLst>
          <pc:docMk/>
          <pc:sldMk cId="1010736500" sldId="270"/>
        </pc:sldMkLst>
      </pc:sldChg>
      <pc:sldChg chg="modSp mod modNotesTx">
        <pc:chgData name="Hp Unit" userId="86ec350514542ee1" providerId="LiveId" clId="{0A7FE12B-926D-42F5-8C6B-2A08D96A9608}" dt="2024-05-30T10:05:27.705" v="480"/>
        <pc:sldMkLst>
          <pc:docMk/>
          <pc:sldMk cId="4133068511" sldId="508"/>
        </pc:sldMkLst>
      </pc:sldChg>
      <pc:sldChg chg="modSp modNotesTx">
        <pc:chgData name="Hp Unit" userId="86ec350514542ee1" providerId="LiveId" clId="{0A7FE12B-926D-42F5-8C6B-2A08D96A9608}" dt="2024-05-30T10:03:12.528" v="446"/>
        <pc:sldMkLst>
          <pc:docMk/>
          <pc:sldMk cId="3420116715" sldId="509"/>
        </pc:sldMkLst>
      </pc:sldChg>
      <pc:sldChg chg="new del">
        <pc:chgData name="Hp Unit" userId="86ec350514542ee1" providerId="LiveId" clId="{0A7FE12B-926D-42F5-8C6B-2A08D96A9608}" dt="2024-05-30T10:03:46.033" v="453" actId="680"/>
        <pc:sldMkLst>
          <pc:docMk/>
          <pc:sldMk cId="2659001697" sldId="51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DD4B93-AFD1-48FA-8D6C-6A4EAB61E75B}"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A1102991-BB9D-4FB5-8CC5-250D9C9E7A50}">
      <dgm:prSet/>
      <dgm:spPr/>
      <dgm:t>
        <a:bodyPr/>
        <a:lstStyle/>
        <a:p>
          <a:r>
            <a:rPr lang="nl-NL" dirty="0"/>
            <a:t>'n Vakbond is "'n vereniging van werknemers wie se hoofdoel dit is om verhoudings tussen die werknemers en werkgewers, insluitend enige werkgewersorganisasies, te reguleer."</a:t>
          </a:r>
          <a:endParaRPr lang="en-US" dirty="0"/>
        </a:p>
      </dgm:t>
    </dgm:pt>
    <dgm:pt modelId="{E82ED088-1666-46E3-BF18-6E2DA7A10284}" type="parTrans" cxnId="{090435B3-9170-4B04-8B3D-689FFEFA9AE0}">
      <dgm:prSet/>
      <dgm:spPr/>
      <dgm:t>
        <a:bodyPr/>
        <a:lstStyle/>
        <a:p>
          <a:endParaRPr lang="en-US"/>
        </a:p>
      </dgm:t>
    </dgm:pt>
    <dgm:pt modelId="{51567B0D-0427-4F01-B826-30EE62DAB86D}" type="sibTrans" cxnId="{090435B3-9170-4B04-8B3D-689FFEFA9AE0}">
      <dgm:prSet/>
      <dgm:spPr/>
      <dgm:t>
        <a:bodyPr/>
        <a:lstStyle/>
        <a:p>
          <a:endParaRPr lang="en-US"/>
        </a:p>
      </dgm:t>
    </dgm:pt>
    <dgm:pt modelId="{54F053E9-DCD1-4AE4-8E89-0FE404F4207C}" type="pres">
      <dgm:prSet presAssocID="{6CDD4B93-AFD1-48FA-8D6C-6A4EAB61E75B}" presName="Name0" presStyleCnt="0">
        <dgm:presLayoutVars>
          <dgm:dir/>
          <dgm:animLvl val="lvl"/>
          <dgm:resizeHandles val="exact"/>
        </dgm:presLayoutVars>
      </dgm:prSet>
      <dgm:spPr/>
    </dgm:pt>
    <dgm:pt modelId="{B21AA790-5B4D-439B-B2F0-B1BCB948B7A5}" type="pres">
      <dgm:prSet presAssocID="{A1102991-BB9D-4FB5-8CC5-250D9C9E7A50}" presName="boxAndChildren" presStyleCnt="0"/>
      <dgm:spPr/>
    </dgm:pt>
    <dgm:pt modelId="{1517A490-2045-4D45-BD16-F5BD53E0E7F4}" type="pres">
      <dgm:prSet presAssocID="{A1102991-BB9D-4FB5-8CC5-250D9C9E7A50}" presName="parentTextBox" presStyleLbl="node1" presStyleIdx="0" presStyleCnt="1"/>
      <dgm:spPr/>
    </dgm:pt>
  </dgm:ptLst>
  <dgm:cxnLst>
    <dgm:cxn modelId="{2ED94518-D6ED-4513-8360-D98172AD284F}" type="presOf" srcId="{A1102991-BB9D-4FB5-8CC5-250D9C9E7A50}" destId="{1517A490-2045-4D45-BD16-F5BD53E0E7F4}" srcOrd="0" destOrd="0" presId="urn:microsoft.com/office/officeart/2005/8/layout/process4"/>
    <dgm:cxn modelId="{4EA44F1C-3362-488B-9491-542CCC3833E7}" type="presOf" srcId="{6CDD4B93-AFD1-48FA-8D6C-6A4EAB61E75B}" destId="{54F053E9-DCD1-4AE4-8E89-0FE404F4207C}" srcOrd="0" destOrd="0" presId="urn:microsoft.com/office/officeart/2005/8/layout/process4"/>
    <dgm:cxn modelId="{090435B3-9170-4B04-8B3D-689FFEFA9AE0}" srcId="{6CDD4B93-AFD1-48FA-8D6C-6A4EAB61E75B}" destId="{A1102991-BB9D-4FB5-8CC5-250D9C9E7A50}" srcOrd="0" destOrd="0" parTransId="{E82ED088-1666-46E3-BF18-6E2DA7A10284}" sibTransId="{51567B0D-0427-4F01-B826-30EE62DAB86D}"/>
    <dgm:cxn modelId="{7D9084B3-F8A5-4E9A-A74A-637ADF2B2CC8}" type="presParOf" srcId="{54F053E9-DCD1-4AE4-8E89-0FE404F4207C}" destId="{B21AA790-5B4D-439B-B2F0-B1BCB948B7A5}" srcOrd="0" destOrd="0" presId="urn:microsoft.com/office/officeart/2005/8/layout/process4"/>
    <dgm:cxn modelId="{454FD5B5-44E6-40EF-9F77-7D29D9F749DF}" type="presParOf" srcId="{B21AA790-5B4D-439B-B2F0-B1BCB948B7A5}" destId="{1517A490-2045-4D45-BD16-F5BD53E0E7F4}"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17A490-2045-4D45-BD16-F5BD53E0E7F4}">
      <dsp:nvSpPr>
        <dsp:cNvPr id="0" name=""/>
        <dsp:cNvSpPr/>
      </dsp:nvSpPr>
      <dsp:spPr>
        <a:xfrm>
          <a:off x="0" y="0"/>
          <a:ext cx="6391275" cy="524668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nl-NL" sz="3400" kern="1200" dirty="0"/>
            <a:t>'n Vakbond is "'n vereniging van werknemers wie se hoofdoel dit is om verhoudings tussen die werknemers en werkgewers, insluitend enige werkgewersorganisasies, te reguleer."</a:t>
          </a:r>
          <a:endParaRPr lang="en-US" sz="3400" kern="1200" dirty="0"/>
        </a:p>
      </dsp:txBody>
      <dsp:txXfrm>
        <a:off x="0" y="0"/>
        <a:ext cx="6391275" cy="524668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C0E6C9-4567-48E2-8A84-85F3F70C007F}" type="datetimeFigureOut">
              <a:rPr lang="en-US" smtClean="0"/>
              <a:t>9/23/2025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94C760-71BE-41F2-9622-0F77F50BF096}" type="slidenum">
              <a:rPr lang="en-US" smtClean="0"/>
              <a:t>‹#›</a:t>
            </a:fld>
            <a:endParaRPr lang="en-US"/>
          </a:p>
        </p:txBody>
      </p:sp>
    </p:spTree>
    <p:extLst>
      <p:ext uri="{BB962C8B-B14F-4D97-AF65-F5344CB8AC3E}">
        <p14:creationId xmlns:p14="http://schemas.microsoft.com/office/powerpoint/2010/main" val="3938343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Inleiding</a:t>
            </a:r>
            <a:r>
              <a:rPr lang="en-ZA" sz="1800" b="0" kern="0" dirty="0">
                <a:effectLst/>
                <a:latin typeface="Calibri" panose="020F0502020204030204" pitchFamily="34" charset="0"/>
                <a:ea typeface="Calibri" panose="020F0502020204030204" pitchFamily="34" charset="0"/>
              </a:rPr>
              <a:t> (2 min)</a:t>
            </a:r>
          </a:p>
          <a:p>
            <a:endParaRPr lang="en-ZA" sz="18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Welkom terug Graad 12's. Vandag gaan ons </a:t>
            </a:r>
            <a:r>
              <a:rPr lang="af-ZA" sz="1800" dirty="0" err="1">
                <a:effectLst/>
                <a:latin typeface="Calibri" panose="020F0502020204030204" pitchFamily="34" charset="0"/>
                <a:ea typeface="Aptos" panose="020B0004020202020204" pitchFamily="34" charset="0"/>
                <a:cs typeface="Calibri" panose="020F0502020204030204" pitchFamily="34" charset="0"/>
              </a:rPr>
              <a:t>aanbeweeg</a:t>
            </a:r>
            <a:r>
              <a:rPr lang="af-ZA" sz="1800" dirty="0">
                <a:effectLst/>
                <a:latin typeface="Calibri" panose="020F0502020204030204" pitchFamily="34" charset="0"/>
                <a:ea typeface="Aptos" panose="020B0004020202020204" pitchFamily="34" charset="0"/>
                <a:cs typeface="Calibri" panose="020F0502020204030204" pitchFamily="34" charset="0"/>
              </a:rPr>
              <a:t> en die volgende onderwerpe bespreek: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beginsels van billikheid en regstelling.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a:t>
            </a:r>
            <a:r>
              <a:rPr lang="af-ZA" sz="1800" dirty="0" err="1">
                <a:effectLst/>
                <a:latin typeface="Calibri" panose="020F0502020204030204" pitchFamily="34" charset="0"/>
                <a:ea typeface="Aptos" panose="020B0004020202020204" pitchFamily="34" charset="0"/>
                <a:cs typeface="Calibri" panose="020F0502020204030204" pitchFamily="34" charset="0"/>
              </a:rPr>
              <a:t>werwingsproses</a:t>
            </a:r>
            <a:r>
              <a:rPr lang="af-ZA" sz="1800" dirty="0">
                <a:effectLst/>
                <a:latin typeface="Calibri" panose="020F0502020204030204" pitchFamily="34" charset="0"/>
                <a:ea typeface="Aptos" panose="020B0004020202020204" pitchFamily="34" charset="0"/>
                <a:cs typeface="Calibri" panose="020F0502020204030204" pitchFamily="34" charset="0"/>
              </a:rPr>
              <a:t>.</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funksies van vakbonde en georganiseerde arbeid.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07000"/>
              </a:lnSpc>
              <a:spcAft>
                <a:spcPts val="800"/>
              </a:spcAft>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leerders sal aan die einde van die les 'n kort skriftelike aktiwiteit doen, daarom moet hulle aantekeninge of 'n opsomming van hierdie les in hulle werkboek maak terwyl u deur die aanbieding werk.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DD94C760-71BE-41F2-9622-0F77F50BF096}" type="slidenum">
              <a:rPr lang="en-US" smtClean="0"/>
              <a:t>1</a:t>
            </a:fld>
            <a:endParaRPr lang="en-US"/>
          </a:p>
        </p:txBody>
      </p:sp>
    </p:spTree>
    <p:extLst>
      <p:ext uri="{BB962C8B-B14F-4D97-AF65-F5344CB8AC3E}">
        <p14:creationId xmlns:p14="http://schemas.microsoft.com/office/powerpoint/2010/main" val="35162040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Onderrig</a:t>
            </a:r>
            <a:r>
              <a:rPr lang="en-ZA" sz="1800" b="0" kern="0" dirty="0">
                <a:effectLst/>
                <a:latin typeface="Calibri" panose="020F0502020204030204" pitchFamily="34" charset="0"/>
                <a:ea typeface="Calibri" panose="020F0502020204030204" pitchFamily="34" charset="0"/>
              </a:rPr>
              <a:t> &amp; </a:t>
            </a:r>
            <a:r>
              <a:rPr lang="en-ZA" sz="1800" b="0" kern="0" dirty="0" err="1">
                <a:effectLst/>
                <a:latin typeface="Calibri" panose="020F0502020204030204" pitchFamily="34" charset="0"/>
                <a:ea typeface="Calibri" panose="020F0502020204030204" pitchFamily="34" charset="0"/>
              </a:rPr>
              <a:t>Klasbespreking</a:t>
            </a:r>
            <a:r>
              <a:rPr lang="en-ZA" sz="1800" b="0" kern="0" dirty="0">
                <a:effectLst/>
                <a:latin typeface="Calibri" panose="020F0502020204030204" pitchFamily="34" charset="0"/>
                <a:ea typeface="Calibri" panose="020F0502020204030204" pitchFamily="34" charset="0"/>
              </a:rPr>
              <a:t> (5 min)</a:t>
            </a:r>
          </a:p>
          <a:p>
            <a:endParaRPr lang="en-ZA" sz="18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Ons laaste onderwerp vir vandag is </a:t>
            </a:r>
            <a:r>
              <a:rPr lang="af-ZA" sz="1800" b="1" dirty="0">
                <a:effectLst/>
                <a:latin typeface="Calibri" panose="020F0502020204030204" pitchFamily="34" charset="0"/>
                <a:ea typeface="Aptos" panose="020B0004020202020204" pitchFamily="34" charset="0"/>
                <a:cs typeface="Calibri" panose="020F0502020204030204" pitchFamily="34" charset="0"/>
              </a:rPr>
              <a:t>VAKBONDE</a:t>
            </a:r>
            <a:r>
              <a:rPr lang="af-ZA" sz="1800" dirty="0">
                <a:effectLst/>
                <a:latin typeface="Calibri" panose="020F0502020204030204" pitchFamily="34" charset="0"/>
                <a:ea typeface="Aptos" panose="020B0004020202020204" pitchFamily="34" charset="0"/>
                <a:cs typeface="Calibri" panose="020F0502020204030204" pitchFamily="34" charset="0"/>
              </a:rPr>
              <a:t> – Kan iemand 'n definisie van 'n vakbond deel?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Volgens die Wet op Arbeidsverhoudinge is 'n vakbond "'n vereniging van werknemers wie se hoofdoel dit is om verhoudinge tussen die werknemers en werkgewers, insluitend enige werkgewersorganisasies, te reguleer."</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Vakbonde word gevorm om die belange van werkers in spesifieke bedrywe te verteenwoordig en te beskerm. Hulle speel 'n kritieke rol in die onderhandeling van lone, voordele en werksomstandighede met werkgewers.</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07000"/>
              </a:lnSpc>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Sleutelfunksies van vakbonde in Suid-Afrika:</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b="1" dirty="0">
                <a:effectLst/>
                <a:latin typeface="Calibri" panose="020F0502020204030204" pitchFamily="34" charset="0"/>
                <a:ea typeface="Times New Roman" panose="02020603050405020304" pitchFamily="18" charset="0"/>
                <a:cs typeface="Calibri" panose="020F0502020204030204" pitchFamily="34" charset="0"/>
              </a:rPr>
              <a:t>Kollektiewe bedinging: </a:t>
            </a:r>
            <a:r>
              <a:rPr lang="af-ZA" sz="1800" dirty="0">
                <a:effectLst/>
                <a:latin typeface="Calibri" panose="020F0502020204030204" pitchFamily="34" charset="0"/>
                <a:ea typeface="Times New Roman" panose="02020603050405020304" pitchFamily="18" charset="0"/>
                <a:cs typeface="Calibri" panose="020F0502020204030204" pitchFamily="34" charset="0"/>
              </a:rPr>
              <a:t>Vakbonde onderhandel namens hul lede met werkgewers vir beter lone, werksomstandighede en ander diensvoorwaardes.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b="1" dirty="0">
                <a:effectLst/>
                <a:latin typeface="Calibri" panose="020F0502020204030204" pitchFamily="34" charset="0"/>
                <a:ea typeface="Times New Roman" panose="02020603050405020304" pitchFamily="18" charset="0"/>
                <a:cs typeface="Calibri" panose="020F0502020204030204" pitchFamily="34" charset="0"/>
              </a:rPr>
              <a:t>Verteenwoordiging in geskille: </a:t>
            </a:r>
            <a:r>
              <a:rPr lang="af-ZA" sz="1800" dirty="0">
                <a:effectLst/>
                <a:latin typeface="Calibri" panose="020F0502020204030204" pitchFamily="34" charset="0"/>
                <a:ea typeface="Times New Roman" panose="02020603050405020304" pitchFamily="18" charset="0"/>
                <a:cs typeface="Calibri" panose="020F0502020204030204" pitchFamily="34" charset="0"/>
              </a:rPr>
              <a:t>Vakbonde verteenwoordig hul lede in geskille met werkgewers, insluitend griewe en dissiplinêre optrede.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b="1" dirty="0">
                <a:effectLst/>
                <a:latin typeface="Calibri" panose="020F0502020204030204" pitchFamily="34" charset="0"/>
                <a:ea typeface="Times New Roman" panose="02020603050405020304" pitchFamily="18" charset="0"/>
                <a:cs typeface="Calibri" panose="020F0502020204030204" pitchFamily="34" charset="0"/>
              </a:rPr>
              <a:t>Voorspraak vir </a:t>
            </a:r>
            <a:r>
              <a:rPr lang="af-ZA" sz="1800" b="1" dirty="0" err="1">
                <a:effectLst/>
                <a:latin typeface="Calibri" panose="020F0502020204030204" pitchFamily="34" charset="0"/>
                <a:ea typeface="Times New Roman" panose="02020603050405020304" pitchFamily="18" charset="0"/>
                <a:cs typeface="Calibri" panose="020F0502020204030204" pitchFamily="34" charset="0"/>
              </a:rPr>
              <a:t>werkersregte</a:t>
            </a:r>
            <a:r>
              <a:rPr lang="af-ZA" sz="1800" b="1" dirty="0">
                <a:effectLst/>
                <a:latin typeface="Calibri" panose="020F0502020204030204" pitchFamily="34" charset="0"/>
                <a:ea typeface="Times New Roman" panose="02020603050405020304" pitchFamily="18" charset="0"/>
                <a:cs typeface="Calibri" panose="020F0502020204030204" pitchFamily="34" charset="0"/>
              </a:rPr>
              <a:t>:</a:t>
            </a:r>
            <a:r>
              <a:rPr lang="af-ZA" sz="1800" dirty="0">
                <a:effectLst/>
                <a:latin typeface="Calibri" panose="020F0502020204030204" pitchFamily="34" charset="0"/>
                <a:ea typeface="Times New Roman" panose="02020603050405020304" pitchFamily="18" charset="0"/>
                <a:cs typeface="Calibri" panose="020F0502020204030204" pitchFamily="34" charset="0"/>
              </a:rPr>
              <a:t> Vakbonde pleit vir die regte en belange van werkers, wat dikwels arbeidswetgewing en -beleid beïnvloed.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b="1" dirty="0">
                <a:effectLst/>
                <a:latin typeface="Calibri" panose="020F0502020204030204" pitchFamily="34" charset="0"/>
                <a:ea typeface="Times New Roman" panose="02020603050405020304" pitchFamily="18" charset="0"/>
                <a:cs typeface="Calibri" panose="020F0502020204030204" pitchFamily="34" charset="0"/>
              </a:rPr>
              <a:t>Versekering van gesondheid en veiligheid:</a:t>
            </a:r>
            <a:r>
              <a:rPr lang="af-ZA" sz="1800" dirty="0">
                <a:effectLst/>
                <a:latin typeface="Calibri" panose="020F0502020204030204" pitchFamily="34" charset="0"/>
                <a:ea typeface="Times New Roman" panose="02020603050405020304" pitchFamily="18" charset="0"/>
                <a:cs typeface="Calibri" panose="020F0502020204030204" pitchFamily="34" charset="0"/>
              </a:rPr>
              <a:t> Vakbonde speel 'n belangrike rol om </a:t>
            </a:r>
            <a:r>
              <a:rPr lang="af-ZA" sz="1800" dirty="0" err="1">
                <a:effectLst/>
                <a:latin typeface="Calibri" panose="020F0502020204030204" pitchFamily="34" charset="0"/>
                <a:ea typeface="Times New Roman" panose="02020603050405020304" pitchFamily="18" charset="0"/>
                <a:cs typeface="Calibri" panose="020F0502020204030204" pitchFamily="34" charset="0"/>
              </a:rPr>
              <a:t>werkplekveiligheid</a:t>
            </a:r>
            <a:r>
              <a:rPr lang="af-ZA" sz="1800" dirty="0">
                <a:effectLst/>
                <a:latin typeface="Calibri" panose="020F0502020204030204" pitchFamily="34" charset="0"/>
                <a:ea typeface="Times New Roman" panose="02020603050405020304" pitchFamily="18" charset="0"/>
                <a:cs typeface="Calibri" panose="020F0502020204030204" pitchFamily="34" charset="0"/>
              </a:rPr>
              <a:t> en nakoming van </a:t>
            </a:r>
            <a:r>
              <a:rPr lang="af-ZA" sz="1800" dirty="0" err="1">
                <a:effectLst/>
                <a:latin typeface="Calibri" panose="020F0502020204030204" pitchFamily="34" charset="0"/>
                <a:ea typeface="Times New Roman" panose="02020603050405020304" pitchFamily="18" charset="0"/>
                <a:cs typeface="Calibri" panose="020F0502020204030204" pitchFamily="34" charset="0"/>
              </a:rPr>
              <a:t>gesondheids</a:t>
            </a:r>
            <a:r>
              <a:rPr lang="af-ZA" sz="1800" dirty="0">
                <a:effectLst/>
                <a:latin typeface="Calibri" panose="020F0502020204030204" pitchFamily="34" charset="0"/>
                <a:ea typeface="Times New Roman" panose="02020603050405020304" pitchFamily="18" charset="0"/>
                <a:cs typeface="Calibri" panose="020F0502020204030204" pitchFamily="34" charset="0"/>
              </a:rPr>
              <a:t>- en veiligheidsregulasies te verseker.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b="1" dirty="0">
                <a:effectLst/>
                <a:latin typeface="Calibri" panose="020F0502020204030204" pitchFamily="34" charset="0"/>
                <a:ea typeface="Times New Roman" panose="02020603050405020304" pitchFamily="18" charset="0"/>
                <a:cs typeface="Calibri" panose="020F0502020204030204" pitchFamily="34" charset="0"/>
              </a:rPr>
              <a:t>Opvoeding van lede:</a:t>
            </a:r>
            <a:r>
              <a:rPr lang="af-ZA" sz="1800" dirty="0">
                <a:effectLst/>
                <a:latin typeface="Calibri" panose="020F0502020204030204" pitchFamily="34" charset="0"/>
                <a:ea typeface="Times New Roman" panose="02020603050405020304" pitchFamily="18" charset="0"/>
                <a:cs typeface="Calibri" panose="020F0502020204030204" pitchFamily="34" charset="0"/>
              </a:rPr>
              <a:t> Vakbonde voed hul lede op ten opsigte van hul regte, verantwoordelikhede en ontwikkelings in die arbeidsreg.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07000"/>
              </a:lnSpc>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Die impak van vakbonde op die werkplek:</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5"/>
              </a:spcAft>
              <a:buSzPts val="1000"/>
              <a:buFont typeface="Arial Narrow" panose="020B0606020202030204" pitchFamily="34" charset="0"/>
              <a:buChar char="-"/>
            </a:pPr>
            <a:r>
              <a:rPr lang="af-ZA" sz="1800" b="1" dirty="0">
                <a:effectLst/>
                <a:latin typeface="Calibri" panose="020F0502020204030204" pitchFamily="34" charset="0"/>
                <a:ea typeface="Times New Roman" panose="02020603050405020304" pitchFamily="18" charset="0"/>
                <a:cs typeface="Calibri" panose="020F0502020204030204" pitchFamily="34" charset="0"/>
              </a:rPr>
              <a:t>Verbeterde werksomstandighede:</a:t>
            </a:r>
            <a:r>
              <a:rPr lang="af-ZA" sz="1800" dirty="0">
                <a:effectLst/>
                <a:latin typeface="Calibri" panose="020F0502020204030204" pitchFamily="34" charset="0"/>
                <a:ea typeface="Times New Roman" panose="02020603050405020304" pitchFamily="18" charset="0"/>
                <a:cs typeface="Calibri" panose="020F0502020204030204" pitchFamily="34" charset="0"/>
              </a:rPr>
              <a:t> Vakbonde het deur middel van kollektiewe bedinging 'n belangrike rol gespeel om beter werksomstandighede vir Suid-Afrikaanse werkers te verseker.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5"/>
              </a:spcAft>
              <a:buSzPts val="1000"/>
              <a:buFont typeface="Arial Narrow" panose="020B0606020202030204" pitchFamily="34" charset="0"/>
              <a:buChar char="-"/>
            </a:pPr>
            <a:r>
              <a:rPr lang="af-ZA" sz="1800" b="1" dirty="0">
                <a:effectLst/>
                <a:latin typeface="Calibri" panose="020F0502020204030204" pitchFamily="34" charset="0"/>
                <a:ea typeface="Times New Roman" panose="02020603050405020304" pitchFamily="18" charset="0"/>
                <a:cs typeface="Calibri" panose="020F0502020204030204" pitchFamily="34" charset="0"/>
              </a:rPr>
              <a:t>Bevordering van gelykheid en regverdigheid: </a:t>
            </a:r>
            <a:r>
              <a:rPr lang="af-ZA" sz="1800" dirty="0">
                <a:effectLst/>
                <a:latin typeface="Calibri" panose="020F0502020204030204" pitchFamily="34" charset="0"/>
                <a:ea typeface="Times New Roman" panose="02020603050405020304" pitchFamily="18" charset="0"/>
                <a:cs typeface="Calibri" panose="020F0502020204030204" pitchFamily="34" charset="0"/>
              </a:rPr>
              <a:t>Vakbonde pleit vir gelyke behandeling en uitskakeling van diskriminasie in die werkplek.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5"/>
              </a:spcAft>
              <a:buSzPts val="1000"/>
              <a:buFont typeface="Arial Narrow" panose="020B0606020202030204" pitchFamily="34" charset="0"/>
              <a:buChar char="-"/>
            </a:pPr>
            <a:r>
              <a:rPr lang="af-ZA" sz="1800" b="1" dirty="0">
                <a:effectLst/>
                <a:latin typeface="Calibri" panose="020F0502020204030204" pitchFamily="34" charset="0"/>
                <a:ea typeface="Times New Roman" panose="02020603050405020304" pitchFamily="18" charset="0"/>
                <a:cs typeface="Calibri" panose="020F0502020204030204" pitchFamily="34" charset="0"/>
              </a:rPr>
              <a:t>Oplossing van arbeidsgeskille:</a:t>
            </a:r>
            <a:r>
              <a:rPr lang="af-ZA" sz="1800" dirty="0">
                <a:effectLst/>
                <a:latin typeface="Calibri" panose="020F0502020204030204" pitchFamily="34" charset="0"/>
                <a:ea typeface="Times New Roman" panose="02020603050405020304" pitchFamily="18" charset="0"/>
                <a:cs typeface="Calibri" panose="020F0502020204030204" pitchFamily="34" charset="0"/>
              </a:rPr>
              <a:t> Deur 'n gestruktureerde meganisme vir geskilbeslegting te verskaf, help vakbonde om industriële harmonie te handhaaf.</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DD94C760-71BE-41F2-9622-0F77F50BF096}" type="slidenum">
              <a:rPr lang="en-US" smtClean="0"/>
              <a:t>10</a:t>
            </a:fld>
            <a:endParaRPr lang="en-US"/>
          </a:p>
        </p:txBody>
      </p:sp>
    </p:spTree>
    <p:extLst>
      <p:ext uri="{BB962C8B-B14F-4D97-AF65-F5344CB8AC3E}">
        <p14:creationId xmlns:p14="http://schemas.microsoft.com/office/powerpoint/2010/main" val="533887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Onderrig</a:t>
            </a:r>
            <a:r>
              <a:rPr lang="en-ZA" sz="1800" b="0" kern="0" dirty="0">
                <a:effectLst/>
                <a:latin typeface="Calibri" panose="020F0502020204030204" pitchFamily="34" charset="0"/>
                <a:ea typeface="Calibri" panose="020F0502020204030204" pitchFamily="34" charset="0"/>
              </a:rPr>
              <a:t> &amp; </a:t>
            </a:r>
            <a:r>
              <a:rPr lang="en-ZA" sz="1800" b="0" kern="0" dirty="0" err="1">
                <a:effectLst/>
                <a:latin typeface="Calibri" panose="020F0502020204030204" pitchFamily="34" charset="0"/>
                <a:ea typeface="Calibri" panose="020F0502020204030204" pitchFamily="34" charset="0"/>
              </a:rPr>
              <a:t>Klasbespreking</a:t>
            </a:r>
            <a:r>
              <a:rPr lang="en-ZA" sz="1800" b="0" kern="0" dirty="0">
                <a:effectLst/>
                <a:latin typeface="Calibri" panose="020F0502020204030204" pitchFamily="34" charset="0"/>
                <a:ea typeface="Calibri" panose="020F0502020204030204" pitchFamily="34" charset="0"/>
              </a:rPr>
              <a:t> (1 min)</a:t>
            </a:r>
          </a:p>
          <a:p>
            <a:endParaRPr lang="en-ZA" sz="1800" b="0" kern="0" dirty="0">
              <a:effectLst/>
              <a:latin typeface="Calibri" panose="020F0502020204030204" pitchFamily="34" charset="0"/>
              <a:ea typeface="Calibri" panose="020F0502020204030204" pitchFamily="34" charset="0"/>
            </a:endParaRPr>
          </a:p>
          <a:p>
            <a:pPr marL="342900" lvl="0" indent="-342900" algn="just">
              <a:lnSpc>
                <a:spcPct val="115000"/>
              </a:lnSpc>
              <a:spcAft>
                <a:spcPts val="85"/>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Vakbonde speel 'n belangrike rol in die Suid-Afrikaanse werkplek en dra tot die beskerming en bevordering van werkers se regte en belange by.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5"/>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is belangrik dat alle belanghebbendes in die arbeidsmark vakbonde se funksies en impak te verstaan.</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5"/>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Met die voortdurende ontwikkeling van die arbeidsmag is die rol van vakbonde meer relevant as ooit tevore omdat hulle na billike en regverdige arbeidspraktyke strewe.</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DD94C760-71BE-41F2-9622-0F77F50BF096}" type="slidenum">
              <a:rPr lang="en-US" smtClean="0"/>
              <a:t>11</a:t>
            </a:fld>
            <a:endParaRPr lang="en-US"/>
          </a:p>
        </p:txBody>
      </p:sp>
    </p:spTree>
    <p:extLst>
      <p:ext uri="{BB962C8B-B14F-4D97-AF65-F5344CB8AC3E}">
        <p14:creationId xmlns:p14="http://schemas.microsoft.com/office/powerpoint/2010/main" val="2617987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a:t>
            </a:r>
            <a:r>
              <a:rPr lang="en-GB" dirty="0"/>
              <a:t> in Pare &amp; </a:t>
            </a:r>
            <a:r>
              <a:rPr lang="en-GB" dirty="0" err="1"/>
              <a:t>Refleksie</a:t>
            </a:r>
            <a:r>
              <a:rPr lang="en-GB" dirty="0"/>
              <a:t> (8 min)</a:t>
            </a:r>
          </a:p>
          <a:p>
            <a:endParaRPr lang="en-GB" dirty="0"/>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Leerders moet die </a:t>
            </a:r>
            <a:r>
              <a:rPr lang="af-ZA" sz="1800" dirty="0" err="1">
                <a:effectLst/>
                <a:latin typeface="Calibri" panose="020F0502020204030204" pitchFamily="34" charset="0"/>
                <a:ea typeface="Aptos" panose="020B0004020202020204" pitchFamily="34" charset="0"/>
                <a:cs typeface="Calibri" panose="020F0502020204030204" pitchFamily="34" charset="0"/>
              </a:rPr>
              <a:t>paskolomme</a:t>
            </a:r>
            <a:r>
              <a:rPr lang="af-ZA" sz="1800" dirty="0">
                <a:effectLst/>
                <a:latin typeface="Calibri" panose="020F0502020204030204" pitchFamily="34" charset="0"/>
                <a:ea typeface="Aptos" panose="020B0004020202020204" pitchFamily="34" charset="0"/>
                <a:cs typeface="Calibri" panose="020F0502020204030204" pitchFamily="34" charset="0"/>
              </a:rPr>
              <a:t> aktiwiteit in </a:t>
            </a:r>
            <a:r>
              <a:rPr lang="af-ZA" sz="1800" b="1" i="1" dirty="0">
                <a:effectLst/>
                <a:latin typeface="Calibri" panose="020F0502020204030204" pitchFamily="34" charset="0"/>
                <a:ea typeface="Aptos" panose="020B0004020202020204" pitchFamily="34" charset="0"/>
                <a:cs typeface="Calibri" panose="020F0502020204030204" pitchFamily="34" charset="0"/>
              </a:rPr>
              <a:t>Aktiwiteit 1</a:t>
            </a:r>
            <a:r>
              <a:rPr lang="af-ZA" sz="1800" dirty="0">
                <a:effectLst/>
                <a:latin typeface="Calibri" panose="020F0502020204030204" pitchFamily="34" charset="0"/>
                <a:ea typeface="Aptos" panose="020B0004020202020204" pitchFamily="34" charset="0"/>
                <a:cs typeface="Calibri" panose="020F0502020204030204" pitchFamily="34" charset="0"/>
              </a:rPr>
              <a:t> (</a:t>
            </a:r>
            <a:r>
              <a:rPr lang="af-ZA" sz="1800" b="1" i="1" u="sng" dirty="0">
                <a:effectLst/>
                <a:latin typeface="Calibri" panose="020F0502020204030204" pitchFamily="34" charset="0"/>
                <a:ea typeface="Aptos" panose="020B0004020202020204" pitchFamily="34" charset="0"/>
                <a:cs typeface="Calibri" panose="020F0502020204030204" pitchFamily="34" charset="0"/>
              </a:rPr>
              <a:t>Les 3 – Werkkaart</a:t>
            </a:r>
            <a:r>
              <a:rPr lang="af-ZA" sz="1800" dirty="0">
                <a:effectLst/>
                <a:latin typeface="Calibri" panose="020F0502020204030204" pitchFamily="34" charset="0"/>
                <a:ea typeface="Aptos" panose="020B0004020202020204" pitchFamily="34" charset="0"/>
                <a:cs typeface="Calibri" panose="020F0502020204030204" pitchFamily="34" charset="0"/>
              </a:rPr>
              <a:t>) voltooi. Laat leerders toe om hul antwoorde na te gaan (beskikbaar op </a:t>
            </a:r>
            <a:r>
              <a:rPr lang="af-ZA" sz="1800" b="1" i="1" u="sng" dirty="0">
                <a:effectLst/>
                <a:latin typeface="Calibri" panose="020F0502020204030204" pitchFamily="34" charset="0"/>
                <a:ea typeface="Aptos" panose="020B0004020202020204" pitchFamily="34" charset="0"/>
                <a:cs typeface="Calibri" panose="020F0502020204030204" pitchFamily="34" charset="0"/>
              </a:rPr>
              <a:t>Les 3 – Werkkaart MEMO</a:t>
            </a:r>
            <a:r>
              <a:rPr lang="af-ZA" sz="1800" i="1" dirty="0">
                <a:effectLst/>
                <a:latin typeface="Calibri" panose="020F0502020204030204" pitchFamily="34" charset="0"/>
                <a:ea typeface="Aptos" panose="020B0004020202020204" pitchFamily="34" charset="0"/>
                <a:cs typeface="Calibri" panose="020F0502020204030204" pitchFamily="34" charset="0"/>
              </a:rPr>
              <a:t>).</a:t>
            </a: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In die laaste paar minute kan leerders die </a:t>
            </a:r>
            <a:r>
              <a:rPr lang="af-ZA" sz="1800" dirty="0" err="1">
                <a:effectLst/>
                <a:latin typeface="Calibri" panose="020F0502020204030204" pitchFamily="34" charset="0"/>
                <a:ea typeface="Aptos" panose="020B0004020202020204" pitchFamily="34" charset="0"/>
                <a:cs typeface="Calibri" panose="020F0502020204030204" pitchFamily="34" charset="0"/>
              </a:rPr>
              <a:t>refleksievrae</a:t>
            </a:r>
            <a:r>
              <a:rPr lang="af-ZA" sz="1800" dirty="0">
                <a:effectLst/>
                <a:latin typeface="Calibri" panose="020F0502020204030204" pitchFamily="34" charset="0"/>
                <a:ea typeface="Aptos" panose="020B0004020202020204" pitchFamily="34" charset="0"/>
                <a:cs typeface="Calibri" panose="020F0502020204030204" pitchFamily="34" charset="0"/>
              </a:rPr>
              <a:t> in </a:t>
            </a:r>
            <a:r>
              <a:rPr lang="af-ZA" sz="1800" b="1" i="1" dirty="0">
                <a:effectLst/>
                <a:latin typeface="Calibri" panose="020F0502020204030204" pitchFamily="34" charset="0"/>
                <a:ea typeface="Aptos" panose="020B0004020202020204" pitchFamily="34" charset="0"/>
                <a:cs typeface="Calibri" panose="020F0502020204030204" pitchFamily="34" charset="0"/>
              </a:rPr>
              <a:t>Aktiwiteit 2 </a:t>
            </a:r>
            <a:r>
              <a:rPr lang="af-ZA" sz="1800" dirty="0">
                <a:effectLst/>
                <a:latin typeface="Calibri" panose="020F0502020204030204" pitchFamily="34" charset="0"/>
                <a:ea typeface="Aptos" panose="020B0004020202020204" pitchFamily="34" charset="0"/>
                <a:cs typeface="Calibri" panose="020F0502020204030204" pitchFamily="34" charset="0"/>
              </a:rPr>
              <a:t>(</a:t>
            </a:r>
            <a:r>
              <a:rPr lang="af-ZA" sz="1800" b="1" i="1" u="sng" dirty="0">
                <a:effectLst/>
                <a:latin typeface="Calibri" panose="020F0502020204030204" pitchFamily="34" charset="0"/>
                <a:ea typeface="Aptos" panose="020B0004020202020204" pitchFamily="34" charset="0"/>
                <a:cs typeface="Calibri" panose="020F0502020204030204" pitchFamily="34" charset="0"/>
              </a:rPr>
              <a:t>Les 3 – Werkkaart</a:t>
            </a:r>
            <a:r>
              <a:rPr lang="af-ZA" sz="1800" dirty="0">
                <a:effectLst/>
                <a:latin typeface="Calibri" panose="020F0502020204030204" pitchFamily="34" charset="0"/>
                <a:ea typeface="Aptos" panose="020B0004020202020204" pitchFamily="34" charset="0"/>
                <a:cs typeface="Calibri" panose="020F0502020204030204" pitchFamily="34" charset="0"/>
              </a:rPr>
              <a:t>) voltooi.</a:t>
            </a:r>
            <a:endParaRPr lang="en-US" sz="180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D94C760-71BE-41F2-9622-0F77F50BF096}" type="slidenum">
              <a:rPr lang="en-US" smtClean="0"/>
              <a:t>12</a:t>
            </a:fld>
            <a:endParaRPr lang="en-US"/>
          </a:p>
        </p:txBody>
      </p:sp>
    </p:spTree>
    <p:extLst>
      <p:ext uri="{BB962C8B-B14F-4D97-AF65-F5344CB8AC3E}">
        <p14:creationId xmlns:p14="http://schemas.microsoft.com/office/powerpoint/2010/main" val="3359804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Onderrig</a:t>
            </a:r>
            <a:r>
              <a:rPr lang="en-ZA" sz="1800" b="0" kern="0" dirty="0">
                <a:effectLst/>
                <a:latin typeface="Calibri" panose="020F0502020204030204" pitchFamily="34" charset="0"/>
                <a:ea typeface="Calibri" panose="020F0502020204030204" pitchFamily="34" charset="0"/>
              </a:rPr>
              <a:t> &amp; </a:t>
            </a:r>
            <a:r>
              <a:rPr lang="en-ZA" sz="1800" b="0" kern="0" dirty="0" err="1">
                <a:effectLst/>
                <a:latin typeface="Calibri" panose="020F0502020204030204" pitchFamily="34" charset="0"/>
                <a:ea typeface="Calibri" panose="020F0502020204030204" pitchFamily="34" charset="0"/>
              </a:rPr>
              <a:t>Klasbespreking</a:t>
            </a:r>
            <a:r>
              <a:rPr lang="en-ZA" sz="1800" b="0" kern="0" dirty="0">
                <a:effectLst/>
                <a:latin typeface="Calibri" panose="020F0502020204030204" pitchFamily="34" charset="0"/>
                <a:ea typeface="Calibri" panose="020F0502020204030204" pitchFamily="34" charset="0"/>
              </a:rPr>
              <a:t> (2 min)</a:t>
            </a:r>
          </a:p>
          <a:p>
            <a:endParaRPr lang="en-ZA" sz="18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b="1" dirty="0">
                <a:effectLst/>
                <a:latin typeface="Calibri" panose="020F0502020204030204" pitchFamily="34" charset="0"/>
                <a:ea typeface="Aptos" panose="020B0004020202020204" pitchFamily="34" charset="0"/>
                <a:cs typeface="Calibri" panose="020F0502020204030204" pitchFamily="34" charset="0"/>
              </a:rPr>
              <a:t>Billikheid</a:t>
            </a:r>
            <a:r>
              <a:rPr lang="af-ZA" sz="1800" dirty="0">
                <a:effectLst/>
                <a:latin typeface="Calibri" panose="020F0502020204030204" pitchFamily="34" charset="0"/>
                <a:ea typeface="Aptos" panose="020B0004020202020204" pitchFamily="34" charset="0"/>
                <a:cs typeface="Calibri" panose="020F0502020204030204" pitchFamily="34" charset="0"/>
              </a:rPr>
              <a:t> en </a:t>
            </a:r>
            <a:r>
              <a:rPr lang="af-ZA" sz="1800" b="1" dirty="0">
                <a:effectLst/>
                <a:latin typeface="Calibri" panose="020F0502020204030204" pitchFamily="34" charset="0"/>
                <a:ea typeface="Aptos" panose="020B0004020202020204" pitchFamily="34" charset="0"/>
                <a:cs typeface="Calibri" panose="020F0502020204030204" pitchFamily="34" charset="0"/>
              </a:rPr>
              <a:t>gelykheid</a:t>
            </a:r>
            <a:r>
              <a:rPr lang="af-ZA" sz="1800" dirty="0">
                <a:effectLst/>
                <a:latin typeface="Calibri" panose="020F0502020204030204" pitchFamily="34" charset="0"/>
                <a:ea typeface="Aptos" panose="020B0004020202020204" pitchFamily="34" charset="0"/>
                <a:cs typeface="Calibri" panose="020F0502020204030204" pitchFamily="34" charset="0"/>
              </a:rPr>
              <a:t> is woorde wat ons gereeld hoor. Vra leerders wat hulle begrip van hierdie twee terme is. (Laat 2 minute toe vir bespreking.)</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DD94C760-71BE-41F2-9622-0F77F50BF096}" type="slidenum">
              <a:rPr lang="en-US" smtClean="0"/>
              <a:t>2</a:t>
            </a:fld>
            <a:endParaRPr lang="en-US"/>
          </a:p>
        </p:txBody>
      </p:sp>
    </p:spTree>
    <p:extLst>
      <p:ext uri="{BB962C8B-B14F-4D97-AF65-F5344CB8AC3E}">
        <p14:creationId xmlns:p14="http://schemas.microsoft.com/office/powerpoint/2010/main" val="1192798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Onderrig</a:t>
            </a:r>
            <a:r>
              <a:rPr lang="en-ZA" sz="1200" b="0" kern="0" dirty="0">
                <a:effectLst/>
                <a:latin typeface="Calibri" panose="020F0502020204030204" pitchFamily="34" charset="0"/>
                <a:ea typeface="Calibri" panose="020F0502020204030204" pitchFamily="34" charset="0"/>
              </a:rPr>
              <a:t> &amp; </a:t>
            </a:r>
            <a:r>
              <a:rPr lang="en-ZA" sz="1200" b="0" kern="0" dirty="0" err="1">
                <a:effectLst/>
                <a:latin typeface="Calibri" panose="020F0502020204030204" pitchFamily="34" charset="0"/>
                <a:ea typeface="Calibri" panose="020F0502020204030204" pitchFamily="34" charset="0"/>
              </a:rPr>
              <a:t>Klasbespreking</a:t>
            </a:r>
            <a:r>
              <a:rPr lang="en-ZA" sz="1200" b="0" kern="0" dirty="0">
                <a:effectLst/>
                <a:latin typeface="Calibri" panose="020F0502020204030204" pitchFamily="34" charset="0"/>
                <a:ea typeface="Calibri" panose="020F0502020204030204" pitchFamily="34" charset="0"/>
              </a:rPr>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term "</a:t>
            </a:r>
            <a:r>
              <a:rPr lang="af-ZA" sz="1800" b="1" dirty="0">
                <a:effectLst/>
                <a:latin typeface="Calibri" panose="020F0502020204030204" pitchFamily="34" charset="0"/>
                <a:ea typeface="Aptos" panose="020B0004020202020204" pitchFamily="34" charset="0"/>
                <a:cs typeface="Calibri" panose="020F0502020204030204" pitchFamily="34" charset="0"/>
              </a:rPr>
              <a:t>billikheid</a:t>
            </a:r>
            <a:r>
              <a:rPr lang="af-ZA" sz="1800" dirty="0">
                <a:effectLst/>
                <a:latin typeface="Calibri" panose="020F0502020204030204" pitchFamily="34" charset="0"/>
                <a:ea typeface="Aptos" panose="020B0004020202020204" pitchFamily="34" charset="0"/>
                <a:cs typeface="Calibri" panose="020F0502020204030204" pitchFamily="34" charset="0"/>
              </a:rPr>
              <a:t>" verwys na </a:t>
            </a:r>
            <a:r>
              <a:rPr lang="af-ZA" sz="1800" b="1" dirty="0">
                <a:effectLst/>
                <a:latin typeface="Calibri" panose="020F0502020204030204" pitchFamily="34" charset="0"/>
                <a:ea typeface="Aptos" panose="020B0004020202020204" pitchFamily="34" charset="0"/>
                <a:cs typeface="Calibri" panose="020F0502020204030204" pitchFamily="34" charset="0"/>
              </a:rPr>
              <a:t>regverdigheid en geregtigheid</a:t>
            </a:r>
            <a:r>
              <a:rPr lang="af-ZA" sz="1800" dirty="0">
                <a:effectLst/>
                <a:latin typeface="Calibri" panose="020F0502020204030204" pitchFamily="34" charset="0"/>
                <a:ea typeface="Aptos" panose="020B0004020202020204" pitchFamily="34" charset="0"/>
                <a:cs typeface="Calibri" panose="020F0502020204030204" pitchFamily="34" charset="0"/>
              </a:rPr>
              <a:t> en word onderskei van </a:t>
            </a:r>
            <a:r>
              <a:rPr lang="af-ZA" sz="1800" b="1" dirty="0">
                <a:effectLst/>
                <a:latin typeface="Calibri" panose="020F0502020204030204" pitchFamily="34" charset="0"/>
                <a:ea typeface="Aptos" panose="020B0004020202020204" pitchFamily="34" charset="0"/>
                <a:cs typeface="Calibri" panose="020F0502020204030204" pitchFamily="34" charset="0"/>
              </a:rPr>
              <a:t>gelykheid</a:t>
            </a:r>
            <a:r>
              <a:rPr lang="af-ZA" sz="1800" dirty="0">
                <a:effectLst/>
                <a:latin typeface="Calibri" panose="020F0502020204030204" pitchFamily="34" charset="0"/>
                <a:ea typeface="Aptos" panose="020B0004020202020204" pitchFamily="34" charset="0"/>
                <a:cs typeface="Calibri" panose="020F0502020204030204" pitchFamily="34" charset="0"/>
              </a:rPr>
              <a:t> wat beteken om dieselfde voordele aan almal te verskaf.</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Billikheid</a:t>
            </a:r>
            <a:r>
              <a:rPr lang="af-ZA" sz="1800" dirty="0">
                <a:effectLst/>
                <a:latin typeface="Calibri" panose="020F0502020204030204" pitchFamily="34" charset="0"/>
                <a:ea typeface="Aptos" panose="020B0004020202020204" pitchFamily="34" charset="0"/>
                <a:cs typeface="Calibri" panose="020F0502020204030204" pitchFamily="34" charset="0"/>
              </a:rPr>
              <a:t> beteken dat ons moet besef dat almal nie dieselfde vertrekpunt in hul loopbane het nie. Ons moet wanbalanse erken en regstel.</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proses is deurlopend en vereis dat ons opsetlike en onopsetlike hindernisse wat uit vooroordeel of sistemiese strukture ontstaan, identifiseer en oorkom.</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Billikheid in die werkplek behels die versekering dat alle werknemers toegang tot dieselfde geleenthede en hulpbronne het, en regverdig behandel word.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Billikheid beteken dat werknemers waardeer word op grond van hul vaardighede, kennis en nie op grond van hul persoonlike eienskappe nie.</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DD94C760-71BE-41F2-9622-0F77F50BF096}" type="slidenum">
              <a:rPr lang="en-US" smtClean="0"/>
              <a:t>3</a:t>
            </a:fld>
            <a:endParaRPr lang="en-US"/>
          </a:p>
        </p:txBody>
      </p:sp>
    </p:spTree>
    <p:extLst>
      <p:ext uri="{BB962C8B-B14F-4D97-AF65-F5344CB8AC3E}">
        <p14:creationId xmlns:p14="http://schemas.microsoft.com/office/powerpoint/2010/main" val="325245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Onderrig</a:t>
            </a:r>
            <a:r>
              <a:rPr lang="en-ZA" sz="1200" b="0" kern="0" dirty="0">
                <a:effectLst/>
                <a:latin typeface="Calibri" panose="020F0502020204030204" pitchFamily="34" charset="0"/>
                <a:ea typeface="Calibri" panose="020F0502020204030204" pitchFamily="34" charset="0"/>
              </a:rPr>
              <a:t> &amp; </a:t>
            </a:r>
            <a:r>
              <a:rPr lang="en-ZA" sz="1200" b="0" kern="0" dirty="0" err="1">
                <a:effectLst/>
                <a:latin typeface="Calibri" panose="020F0502020204030204" pitchFamily="34" charset="0"/>
                <a:ea typeface="Calibri" panose="020F0502020204030204" pitchFamily="34" charset="0"/>
              </a:rPr>
              <a:t>Klasbespreking</a:t>
            </a:r>
            <a:r>
              <a:rPr lang="en-ZA" sz="1200" b="0" kern="0" dirty="0">
                <a:effectLst/>
                <a:latin typeface="Calibri" panose="020F0502020204030204" pitchFamily="34" charset="0"/>
                <a:ea typeface="Calibri" panose="020F0502020204030204" pitchFamily="34" charset="0"/>
              </a:rPr>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Gelykheid</a:t>
            </a:r>
            <a:r>
              <a:rPr lang="af-ZA" sz="1800" dirty="0">
                <a:effectLst/>
                <a:latin typeface="Calibri" panose="020F0502020204030204" pitchFamily="34" charset="0"/>
                <a:ea typeface="Aptos" panose="020B0004020202020204" pitchFamily="34" charset="0"/>
                <a:cs typeface="Calibri" panose="020F0502020204030204" pitchFamily="34" charset="0"/>
              </a:rPr>
              <a:t> beteken eenvoudig dat </a:t>
            </a:r>
            <a:r>
              <a:rPr lang="af-ZA" sz="1800" b="1" dirty="0">
                <a:effectLst/>
                <a:latin typeface="Calibri" panose="020F0502020204030204" pitchFamily="34" charset="0"/>
                <a:ea typeface="Aptos" panose="020B0004020202020204" pitchFamily="34" charset="0"/>
                <a:cs typeface="Calibri" panose="020F0502020204030204" pitchFamily="34" charset="0"/>
              </a:rPr>
              <a:t>almal op presies dieselfde manier behandel word,</a:t>
            </a:r>
            <a:r>
              <a:rPr lang="af-ZA" sz="1800" dirty="0">
                <a:effectLst/>
                <a:latin typeface="Calibri" panose="020F0502020204030204" pitchFamily="34" charset="0"/>
                <a:ea typeface="Aptos" panose="020B0004020202020204" pitchFamily="34" charset="0"/>
                <a:cs typeface="Calibri" panose="020F0502020204030204" pitchFamily="34" charset="0"/>
              </a:rPr>
              <a:t> ongeag hul behoeftes of individuele verskille. </a:t>
            </a:r>
            <a:r>
              <a:rPr lang="af-ZA" sz="1800" b="1" dirty="0">
                <a:effectLst/>
                <a:latin typeface="Calibri" panose="020F0502020204030204" pitchFamily="34" charset="0"/>
                <a:ea typeface="Aptos" panose="020B0004020202020204" pitchFamily="34" charset="0"/>
                <a:cs typeface="Calibri" panose="020F0502020204030204" pitchFamily="34" charset="0"/>
              </a:rPr>
              <a:t>Billikheid</a:t>
            </a:r>
            <a:r>
              <a:rPr lang="af-ZA" sz="1800" dirty="0">
                <a:effectLst/>
                <a:latin typeface="Calibri" panose="020F0502020204030204" pitchFamily="34" charset="0"/>
                <a:ea typeface="Aptos" panose="020B0004020202020204" pitchFamily="34" charset="0"/>
                <a:cs typeface="Calibri" panose="020F0502020204030204" pitchFamily="34" charset="0"/>
              </a:rPr>
              <a:t> beteken dat almal voorsien word van wat hulle nodig het om te slaag.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is belangrik om tussen billikheid en gelykheid te onderskei.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DD94C760-71BE-41F2-9622-0F77F50BF096}" type="slidenum">
              <a:rPr lang="en-US" smtClean="0"/>
              <a:t>4</a:t>
            </a:fld>
            <a:endParaRPr lang="en-US"/>
          </a:p>
        </p:txBody>
      </p:sp>
    </p:spTree>
    <p:extLst>
      <p:ext uri="{BB962C8B-B14F-4D97-AF65-F5344CB8AC3E}">
        <p14:creationId xmlns:p14="http://schemas.microsoft.com/office/powerpoint/2010/main" val="3058002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Onderrig</a:t>
            </a:r>
            <a:r>
              <a:rPr lang="en-ZA" sz="1200" b="0" kern="0" dirty="0">
                <a:effectLst/>
                <a:latin typeface="Calibri" panose="020F0502020204030204" pitchFamily="34" charset="0"/>
                <a:ea typeface="Calibri" panose="020F0502020204030204" pitchFamily="34" charset="0"/>
              </a:rPr>
              <a:t> &amp; </a:t>
            </a:r>
            <a:r>
              <a:rPr lang="en-ZA" sz="1200" b="0" kern="0" dirty="0" err="1">
                <a:effectLst/>
                <a:latin typeface="Calibri" panose="020F0502020204030204" pitchFamily="34" charset="0"/>
                <a:ea typeface="Calibri" panose="020F0502020204030204" pitchFamily="34" charset="0"/>
              </a:rPr>
              <a:t>Klasbespreking</a:t>
            </a:r>
            <a:r>
              <a:rPr lang="en-ZA" sz="1200" b="0" kern="0" dirty="0">
                <a:effectLst/>
                <a:latin typeface="Calibri" panose="020F0502020204030204" pitchFamily="34" charset="0"/>
                <a:ea typeface="Calibri" panose="020F0502020204030204" pitchFamily="34" charset="0"/>
              </a:rPr>
              <a:t> (3 min)</a:t>
            </a:r>
            <a:endParaRPr lang="en-US" b="0" dirty="0"/>
          </a:p>
          <a:p>
            <a:endParaRPr lang="en-US" dirty="0"/>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Gebruik die voorbeeld om die verskil te illustreer: Stel jou voor 'n groep mense van verskillende lengtes kyk na 'n sportwedstryd agter 'n heining. Gelykheid gee vir elke persoon 'n boks om op te staan sodat hulle 'n beter uitsig kry. Billikheid gee vir elke persoon 'n boks wat die regte hoogte vir hul lengte is sodat hulle almal dieselfde uitsig het.</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As ons na hierdie prent kyk beteken GELYKHEID om vir almal dieselfde ding te gee. Elke persoon het dieselfde grootte boks om op te staan. Maar kan hulle almal sien? Het hulle almal dieselfde grootte boks nodig?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07000"/>
              </a:lnSpc>
              <a:spcAft>
                <a:spcPts val="800"/>
              </a:spcAft>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BILLIKHEID, aan die ander kant, beteken dat elke persoon kry wat hulle individueel nodig het om die geleentheid effektief te kan sien.</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D94C760-71BE-41F2-9622-0F77F50BF096}" type="slidenum">
              <a:rPr lang="en-US" smtClean="0"/>
              <a:t>5</a:t>
            </a:fld>
            <a:endParaRPr lang="en-US"/>
          </a:p>
        </p:txBody>
      </p:sp>
    </p:spTree>
    <p:extLst>
      <p:ext uri="{BB962C8B-B14F-4D97-AF65-F5344CB8AC3E}">
        <p14:creationId xmlns:p14="http://schemas.microsoft.com/office/powerpoint/2010/main" val="3646952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Onderrig</a:t>
            </a:r>
            <a:r>
              <a:rPr lang="en-ZA" sz="1200" b="0" kern="0" dirty="0">
                <a:effectLst/>
                <a:latin typeface="Calibri" panose="020F0502020204030204" pitchFamily="34" charset="0"/>
                <a:ea typeface="Calibri" panose="020F0502020204030204" pitchFamily="34" charset="0"/>
              </a:rPr>
              <a:t> &amp; </a:t>
            </a:r>
            <a:r>
              <a:rPr lang="en-ZA" sz="1200" b="0" kern="0" dirty="0" err="1">
                <a:effectLst/>
                <a:latin typeface="Calibri" panose="020F0502020204030204" pitchFamily="34" charset="0"/>
                <a:ea typeface="Calibri" panose="020F0502020204030204" pitchFamily="34" charset="0"/>
              </a:rPr>
              <a:t>Klasbespreking</a:t>
            </a:r>
            <a:r>
              <a:rPr lang="en-ZA" sz="1200" b="0" kern="0" dirty="0">
                <a:effectLst/>
                <a:latin typeface="Calibri" panose="020F0502020204030204" pitchFamily="34" charset="0"/>
                <a:ea typeface="Calibri" panose="020F0502020204030204" pitchFamily="34" charset="0"/>
              </a:rPr>
              <a:t> (4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Gelykheid </a:t>
            </a:r>
            <a:r>
              <a:rPr lang="af-ZA" sz="1800" dirty="0">
                <a:effectLst/>
                <a:latin typeface="Calibri" panose="020F0502020204030204" pitchFamily="34" charset="0"/>
                <a:ea typeface="Aptos" panose="020B0004020202020204" pitchFamily="34" charset="0"/>
                <a:cs typeface="Calibri" panose="020F0502020204030204" pitchFamily="34" charset="0"/>
              </a:rPr>
              <a:t>in die werkplek beteken om ekstra werksgeleenthede of voordele te bied aan mense wat in die verlede onregverdig behandel is weens hul ras, geslag, seksuele oriëntasie, fisiese verskille, huwelikstatus, gestremdheid, godsdiens, MIV-status, geloof, politieke mening, kultuur, taal en geboorte.</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Regstelling </a:t>
            </a:r>
            <a:r>
              <a:rPr lang="af-ZA" sz="1800" dirty="0">
                <a:effectLst/>
                <a:latin typeface="Calibri" panose="020F0502020204030204" pitchFamily="34" charset="0"/>
                <a:ea typeface="Aptos" panose="020B0004020202020204" pitchFamily="34" charset="0"/>
                <a:cs typeface="Calibri" panose="020F0502020204030204" pitchFamily="34" charset="0"/>
              </a:rPr>
              <a:t>beteken om onregte reg te stel deur 'n oplossing te verskaf of vergoeding te gee om regverdigheid in die Suid-Afrikaanse werkplek te herstel. In die konteks van arbeidswette sluit regstelling aktiewe stappe in om die nadele wat aangewese groepe (mense van kleur, vroue of mense met gestremdhede) ervaar, reg te stel. Dit is om te verseker dat hulle in alle beroepskategorieë en -vlakke in die arbeidsmag billik verteenwoordig word.</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Daar word gepoog om nadele van die verlede reg te stel en om voorheen benadeelde mense soos vroue en mense met gestremdhede te bevorder.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07000"/>
              </a:lnSpc>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Binne die konteks van arbeidswette behels regstelling aktiewe maatreëls om die nadele in indiensneming wat deur aangewese groepe (mense van kleur, vroue of mense met gestremdhede) ervaar word, reg te stel om hul billike verteenwoordiging in alle beroepskategorieë en -vlakke in die arbeidsmag te verseker.</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07000"/>
              </a:lnSpc>
              <a:spcAft>
                <a:spcPts val="800"/>
              </a:spcAft>
              <a:tabLst>
                <a:tab pos="1229995"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DD94C760-71BE-41F2-9622-0F77F50BF096}" type="slidenum">
              <a:rPr lang="en-US" smtClean="0"/>
              <a:t>6</a:t>
            </a:fld>
            <a:endParaRPr lang="en-US"/>
          </a:p>
        </p:txBody>
      </p:sp>
    </p:spTree>
    <p:extLst>
      <p:ext uri="{BB962C8B-B14F-4D97-AF65-F5344CB8AC3E}">
        <p14:creationId xmlns:p14="http://schemas.microsoft.com/office/powerpoint/2010/main" val="162289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Onderrig</a:t>
            </a:r>
            <a:r>
              <a:rPr lang="en-ZA" sz="1200" b="0" kern="0" dirty="0">
                <a:effectLst/>
                <a:latin typeface="Calibri" panose="020F0502020204030204" pitchFamily="34" charset="0"/>
                <a:ea typeface="Calibri" panose="020F0502020204030204" pitchFamily="34" charset="0"/>
              </a:rPr>
              <a:t> &amp; </a:t>
            </a:r>
            <a:r>
              <a:rPr lang="en-ZA" sz="1200" b="0" kern="0" dirty="0" err="1">
                <a:effectLst/>
                <a:latin typeface="Calibri" panose="020F0502020204030204" pitchFamily="34" charset="0"/>
                <a:ea typeface="Calibri" panose="020F0502020204030204" pitchFamily="34" charset="0"/>
              </a:rPr>
              <a:t>Klasbespreking</a:t>
            </a:r>
            <a:r>
              <a:rPr lang="en-ZA" sz="1200" b="0" kern="0" dirty="0">
                <a:effectLst/>
                <a:latin typeface="Calibri" panose="020F0502020204030204" pitchFamily="34" charset="0"/>
                <a:ea typeface="Calibri" panose="020F0502020204030204" pitchFamily="34" charset="0"/>
              </a:rPr>
              <a:t> (4 min)</a:t>
            </a:r>
            <a:endParaRPr lang="en-US" b="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b="1" dirty="0">
                <a:effectLst/>
                <a:latin typeface="Calibri" panose="020F0502020204030204" pitchFamily="34" charset="0"/>
                <a:ea typeface="Aptos" panose="020B0004020202020204" pitchFamily="34" charset="0"/>
                <a:cs typeface="Calibri" panose="020F0502020204030204" pitchFamily="34" charset="0"/>
              </a:rPr>
              <a:t>Regstellende aksie </a:t>
            </a:r>
            <a:r>
              <a:rPr lang="af-ZA" sz="1800" dirty="0">
                <a:effectLst/>
                <a:latin typeface="Calibri" panose="020F0502020204030204" pitchFamily="34" charset="0"/>
                <a:ea typeface="Aptos" panose="020B0004020202020204" pitchFamily="34" charset="0"/>
                <a:cs typeface="Calibri" panose="020F0502020204030204" pitchFamily="34" charset="0"/>
              </a:rPr>
              <a:t>is 'n beleid wat gemik is op die uitbreiding van </a:t>
            </a:r>
            <a:r>
              <a:rPr lang="af-ZA" sz="1800" dirty="0" err="1">
                <a:effectLst/>
                <a:latin typeface="Calibri" panose="020F0502020204030204" pitchFamily="34" charset="0"/>
                <a:ea typeface="Aptos" panose="020B0004020202020204" pitchFamily="34" charset="0"/>
                <a:cs typeface="Calibri" panose="020F0502020204030204" pitchFamily="34" charset="0"/>
              </a:rPr>
              <a:t>werks</a:t>
            </a:r>
            <a:r>
              <a:rPr lang="af-ZA" sz="1800" dirty="0">
                <a:effectLst/>
                <a:latin typeface="Calibri" panose="020F0502020204030204" pitchFamily="34" charset="0"/>
                <a:ea typeface="Aptos" panose="020B0004020202020204" pitchFamily="34" charset="0"/>
                <a:cs typeface="Calibri" panose="020F0502020204030204" pitchFamily="34" charset="0"/>
              </a:rPr>
              <a:t>- en opvoedkundige geleenthede vir diegene wat in die samelewing </a:t>
            </a:r>
            <a:r>
              <a:rPr lang="af-ZA" sz="1800" dirty="0" err="1">
                <a:effectLst/>
                <a:latin typeface="Calibri" panose="020F0502020204030204" pitchFamily="34" charset="0"/>
                <a:ea typeface="Aptos" panose="020B0004020202020204" pitchFamily="34" charset="0"/>
                <a:cs typeface="Calibri" panose="020F0502020204030204" pitchFamily="34" charset="0"/>
              </a:rPr>
              <a:t>onderverteenwoordig</a:t>
            </a:r>
            <a:r>
              <a:rPr lang="af-ZA" sz="1800" dirty="0">
                <a:effectLst/>
                <a:latin typeface="Calibri" panose="020F0502020204030204" pitchFamily="34" charset="0"/>
                <a:ea typeface="Aptos" panose="020B0004020202020204" pitchFamily="34" charset="0"/>
                <a:cs typeface="Calibri" panose="020F0502020204030204" pitchFamily="34" charset="0"/>
              </a:rPr>
              <a:t> word. Dit fokus spesifiek op groepe met historiese lae verteenwoordiging in </a:t>
            </a:r>
            <a:r>
              <a:rPr lang="af-ZA" sz="1800" dirty="0" err="1">
                <a:effectLst/>
                <a:latin typeface="Calibri" panose="020F0502020204030204" pitchFamily="34" charset="0"/>
                <a:ea typeface="Aptos" panose="020B0004020202020204" pitchFamily="34" charset="0"/>
                <a:cs typeface="Calibri" panose="020F0502020204030204" pitchFamily="34" charset="0"/>
              </a:rPr>
              <a:t>leierskaps</a:t>
            </a:r>
            <a:r>
              <a:rPr lang="af-ZA" sz="1800" dirty="0">
                <a:effectLst/>
                <a:latin typeface="Calibri" panose="020F0502020204030204" pitchFamily="34" charset="0"/>
                <a:ea typeface="Aptos" panose="020B0004020202020204" pitchFamily="34" charset="0"/>
                <a:cs typeface="Calibri" panose="020F0502020204030204" pitchFamily="34" charset="0"/>
              </a:rPr>
              <a:t>- en professionele rolle en word dikwels beskou as 'n manier om diskriminasie teen hierdie groepe te bekamp.</a:t>
            </a:r>
          </a:p>
          <a:p>
            <a:pPr marL="0" marR="0" lvl="0" indent="0" algn="l" defTabSz="914400" rtl="0" eaLnBrk="1" fontAlgn="auto" latinLnBrk="0" hangingPunct="1">
              <a:lnSpc>
                <a:spcPct val="100000"/>
              </a:lnSpc>
              <a:spcBef>
                <a:spcPts val="0"/>
              </a:spcBef>
              <a:spcAft>
                <a:spcPts val="0"/>
              </a:spcAft>
              <a:buClrTx/>
              <a:buSzTx/>
              <a:buFontTx/>
              <a:buNone/>
              <a:tabLst/>
              <a:defRPr/>
            </a:pPr>
            <a:endParaRPr lang="af-ZA" sz="1800" dirty="0">
              <a:effectLst/>
              <a:latin typeface="Calibri" panose="020F0502020204030204" pitchFamily="34" charset="0"/>
              <a:ea typeface="Aptos" panose="020B0004020202020204" pitchFamily="34" charset="0"/>
              <a:cs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Wat is die verskil tussen diensbillikheid en regstellende aksie? </a:t>
            </a:r>
            <a:r>
              <a:rPr lang="af-ZA" sz="1800" dirty="0">
                <a:effectLst/>
                <a:latin typeface="Calibri" panose="020F0502020204030204" pitchFamily="34" charset="0"/>
                <a:ea typeface="Aptos" panose="020B0004020202020204" pitchFamily="34" charset="0"/>
                <a:cs typeface="Calibri" panose="020F0502020204030204" pitchFamily="34" charset="0"/>
              </a:rPr>
              <a:t>(Laat leerders toe om te probeer antwoord voordat u verduidelik).</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Regstellende aksie handel oor billike werksgeleenthede en billike verteenwoordiging in alle beroepsgroepe en -vlakke in die werkplek, terwyl diensbillikheid dui op die aantal werkers uit verskillende groepe in die werkplek.  </a:t>
            </a:r>
            <a:r>
              <a:rPr lang="af-ZA" sz="1800" b="1" dirty="0">
                <a:effectLst/>
                <a:latin typeface="Calibri" panose="020F0502020204030204" pitchFamily="34" charset="0"/>
                <a:ea typeface="Aptos" panose="020B0004020202020204" pitchFamily="34" charset="0"/>
                <a:cs typeface="Calibri" panose="020F0502020204030204" pitchFamily="34" charset="0"/>
              </a:rPr>
              <a:t>Diensbillikheid word dus deur regstellende aksie bereik.</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457200" algn="just">
              <a:lnSpc>
                <a:spcPct val="115000"/>
              </a:lnSpc>
            </a:pPr>
            <a:r>
              <a:rPr lang="af-ZA" sz="1800" b="1"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Wat sê die wet oor regstellende aksie?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 pos="1229995"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Wet op Gelyke Indiensneming het ten doel om ongeregtighede van die verlede reg te stel deur </a:t>
            </a:r>
            <a:r>
              <a:rPr lang="af-ZA" sz="1800" b="1" dirty="0" err="1">
                <a:effectLst/>
                <a:latin typeface="Calibri" panose="020F0502020204030204" pitchFamily="34" charset="0"/>
                <a:ea typeface="Aptos" panose="020B0004020202020204" pitchFamily="34" charset="0"/>
                <a:cs typeface="Calibri" panose="020F0502020204030204" pitchFamily="34" charset="0"/>
              </a:rPr>
              <a:t>regstellendeaksiemaatreëls</a:t>
            </a:r>
            <a:r>
              <a:rPr lang="af-ZA" sz="1800" dirty="0">
                <a:effectLst/>
                <a:latin typeface="Calibri" panose="020F0502020204030204" pitchFamily="34" charset="0"/>
                <a:ea typeface="Aptos" panose="020B0004020202020204" pitchFamily="34" charset="0"/>
                <a:cs typeface="Calibri" panose="020F0502020204030204" pitchFamily="34" charset="0"/>
              </a:rPr>
              <a:t> in werking te stel.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Volgens die wet is dit nie onbillike diskriminasie om regstellende aksie te bevorder nie, solank dit in lyn is met die wet. Dit is ook nie onbillike diskriminasie om 'n persoon te verkies of uit te sluit op grond van 'n inherente </a:t>
            </a:r>
            <a:r>
              <a:rPr lang="af-ZA" sz="1800" dirty="0" err="1">
                <a:effectLst/>
                <a:latin typeface="Calibri" panose="020F0502020204030204" pitchFamily="34" charset="0"/>
                <a:ea typeface="Aptos" panose="020B0004020202020204" pitchFamily="34" charset="0"/>
                <a:cs typeface="Calibri" panose="020F0502020204030204" pitchFamily="34" charset="0"/>
              </a:rPr>
              <a:t>werksvereiste</a:t>
            </a:r>
            <a:r>
              <a:rPr lang="af-ZA" sz="1800" dirty="0">
                <a:effectLst/>
                <a:latin typeface="Calibri" panose="020F0502020204030204" pitchFamily="34" charset="0"/>
                <a:ea typeface="Aptos" panose="020B0004020202020204" pitchFamily="34" charset="0"/>
                <a:cs typeface="Calibri" panose="020F0502020204030204" pitchFamily="34" charset="0"/>
              </a:rPr>
              <a:t> nie.</a:t>
            </a:r>
            <a:endParaRPr lang="en-US" sz="1800" kern="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kern="0" dirty="0">
                <a:effectLst/>
                <a:latin typeface="Calibri" panose="020F0502020204030204" pitchFamily="34" charset="0"/>
                <a:ea typeface="Aptos" panose="020B0004020202020204" pitchFamily="34" charset="0"/>
              </a:rPr>
              <a:t>Regstellende aksie verwys na maatreëls wat daarop gemik is om te verseker dat gekwalifiseerde werknemers uit spesifieke groepe gelyke werksgeleenthede ontvang en billik verteenwoordig word in alle beroepskategorieë en -vlakke van die arbeidsmag.</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D94C760-71BE-41F2-9622-0F77F50BF096}" type="slidenum">
              <a:rPr lang="en-US" smtClean="0"/>
              <a:t>7</a:t>
            </a:fld>
            <a:endParaRPr lang="en-US"/>
          </a:p>
        </p:txBody>
      </p:sp>
    </p:spTree>
    <p:extLst>
      <p:ext uri="{BB962C8B-B14F-4D97-AF65-F5344CB8AC3E}">
        <p14:creationId xmlns:p14="http://schemas.microsoft.com/office/powerpoint/2010/main" val="547827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Onderrig</a:t>
            </a:r>
            <a:r>
              <a:rPr lang="en-ZA" sz="1800" b="0" kern="0" dirty="0">
                <a:effectLst/>
                <a:latin typeface="Calibri" panose="020F0502020204030204" pitchFamily="34" charset="0"/>
                <a:ea typeface="Calibri" panose="020F0502020204030204" pitchFamily="34" charset="0"/>
              </a:rPr>
              <a:t> &amp; </a:t>
            </a:r>
            <a:r>
              <a:rPr lang="en-ZA" sz="1800" b="0" kern="0" dirty="0" err="1">
                <a:effectLst/>
                <a:latin typeface="Calibri" panose="020F0502020204030204" pitchFamily="34" charset="0"/>
                <a:ea typeface="Calibri" panose="020F0502020204030204" pitchFamily="34" charset="0"/>
              </a:rPr>
              <a:t>Klasbespreking</a:t>
            </a:r>
            <a:r>
              <a:rPr lang="en-ZA" sz="1800" b="0" kern="0" dirty="0">
                <a:effectLst/>
                <a:latin typeface="Calibri" panose="020F0502020204030204" pitchFamily="34" charset="0"/>
                <a:ea typeface="Calibri" panose="020F0502020204030204" pitchFamily="34" charset="0"/>
              </a:rPr>
              <a:t> (4 min)</a:t>
            </a:r>
          </a:p>
          <a:p>
            <a:endParaRPr lang="en-ZA" sz="1800" b="0" kern="0"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Kom ons vestig ons aandag op die </a:t>
            </a:r>
            <a:r>
              <a:rPr lang="af-ZA" sz="1800" dirty="0" err="1">
                <a:effectLst/>
                <a:latin typeface="Calibri" panose="020F0502020204030204" pitchFamily="34" charset="0"/>
                <a:ea typeface="Aptos" panose="020B0004020202020204" pitchFamily="34" charset="0"/>
                <a:cs typeface="Calibri" panose="020F0502020204030204" pitchFamily="34" charset="0"/>
              </a:rPr>
              <a:t>werwingsproses</a:t>
            </a:r>
            <a:r>
              <a:rPr lang="af-ZA" sz="1800" dirty="0">
                <a:effectLst/>
                <a:latin typeface="Calibri" panose="020F0502020204030204" pitchFamily="34" charset="0"/>
                <a:ea typeface="Aptos" panose="020B0004020202020204" pitchFamily="34" charset="0"/>
                <a:cs typeface="Calibri" panose="020F0502020204030204" pitchFamily="34" charset="0"/>
              </a:rPr>
              <a:t>. Dié van julle wat </a:t>
            </a:r>
            <a:r>
              <a:rPr lang="af-ZA" sz="1800" dirty="0" err="1">
                <a:effectLst/>
                <a:latin typeface="Calibri" panose="020F0502020204030204" pitchFamily="34" charset="0"/>
                <a:ea typeface="Aptos" panose="020B0004020202020204" pitchFamily="34" charset="0"/>
                <a:cs typeface="Calibri" panose="020F0502020204030204" pitchFamily="34" charset="0"/>
              </a:rPr>
              <a:t>Besigheidstudies</a:t>
            </a:r>
            <a:r>
              <a:rPr lang="af-ZA" sz="1800" dirty="0">
                <a:effectLst/>
                <a:latin typeface="Calibri" panose="020F0502020204030204" pitchFamily="34" charset="0"/>
                <a:ea typeface="Aptos" panose="020B0004020202020204" pitchFamily="34" charset="0"/>
                <a:cs typeface="Calibri" panose="020F0502020204030204" pitchFamily="34" charset="0"/>
              </a:rPr>
              <a:t> doen – kan julle 'n definisie van "werwing" met die klas deel?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07000"/>
              </a:lnSpc>
              <a:spcAft>
                <a:spcPts val="800"/>
              </a:spcAft>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Werwing</a:t>
            </a:r>
            <a:r>
              <a:rPr lang="af-ZA" sz="1800" dirty="0">
                <a:effectLst/>
                <a:latin typeface="Calibri" panose="020F0502020204030204" pitchFamily="34" charset="0"/>
                <a:ea typeface="Aptos" panose="020B0004020202020204" pitchFamily="34" charset="0"/>
                <a:cs typeface="Calibri" panose="020F0502020204030204" pitchFamily="34" charset="0"/>
              </a:rPr>
              <a:t> is die proses waarin gekwalifiseerde personeel gewerf en aangestel word om vakatures in 'n organisasie te vul. Dit word gewoonlik hanteer deur werwers en </a:t>
            </a:r>
            <a:r>
              <a:rPr lang="af-ZA" sz="1800" dirty="0" err="1">
                <a:effectLst/>
                <a:latin typeface="Calibri" panose="020F0502020204030204" pitchFamily="34" charset="0"/>
                <a:ea typeface="Aptos" panose="020B0004020202020204" pitchFamily="34" charset="0"/>
                <a:cs typeface="Calibri" panose="020F0502020204030204" pitchFamily="34" charset="0"/>
              </a:rPr>
              <a:t>menslikehulpbronbestuurders</a:t>
            </a: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Bef>
                <a:spcPts val="1200"/>
              </a:spcBef>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a:t>
            </a:r>
            <a:r>
              <a:rPr lang="af-ZA" sz="1800" b="1" dirty="0" err="1">
                <a:effectLst/>
                <a:latin typeface="Calibri" panose="020F0502020204030204" pitchFamily="34" charset="0"/>
                <a:ea typeface="Aptos" panose="020B0004020202020204" pitchFamily="34" charset="0"/>
                <a:cs typeface="Calibri" panose="020F0502020204030204" pitchFamily="34" charset="0"/>
              </a:rPr>
              <a:t>werwingsproses</a:t>
            </a:r>
            <a:r>
              <a:rPr lang="af-ZA" sz="1800" dirty="0">
                <a:effectLst/>
                <a:latin typeface="Calibri" panose="020F0502020204030204" pitchFamily="34" charset="0"/>
                <a:ea typeface="Aptos" panose="020B0004020202020204" pitchFamily="34" charset="0"/>
                <a:cs typeface="Calibri" panose="020F0502020204030204" pitchFamily="34" charset="0"/>
              </a:rPr>
              <a:t> bestaan uit verskeie fases, van die beplanning van posbeskrywings tot die </a:t>
            </a:r>
            <a:r>
              <a:rPr lang="af-ZA" sz="1800" dirty="0" err="1">
                <a:effectLst/>
                <a:latin typeface="Calibri" panose="020F0502020204030204" pitchFamily="34" charset="0"/>
                <a:ea typeface="Aptos" panose="020B0004020202020204" pitchFamily="34" charset="0"/>
                <a:cs typeface="Calibri" panose="020F0502020204030204" pitchFamily="34" charset="0"/>
              </a:rPr>
              <a:t>onderhoudsproses</a:t>
            </a: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Bef>
                <a:spcPts val="1200"/>
              </a:spcBef>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is 'n deurlopende proses aangesien werknemers met die oog op ander geleenthede mag bedank, bevorder kan word, of uiteindelik aftree. Dit vereis konstante aandag aangesien nuwe vaardighede en talente voortdurend binne die organisasie benodig word.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Bef>
                <a:spcPts val="1200"/>
              </a:spcBef>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hoofdoel van werwing is om die regte kandidate vir 'n spesifieke pos te vind.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Bef>
                <a:spcPts val="1200"/>
              </a:spcBef>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begin met aktiewe soektogte na potensiële kandidate om die vakature te vul.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Bef>
                <a:spcPts val="1200"/>
              </a:spcBef>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doel is om gekwalifiseerde kandidate te lok terwyl regverdigheid, vertroulikheid, diversiteit, en billikheid in ag geneem word.</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Bef>
                <a:spcPts val="1200"/>
              </a:spcBef>
              <a:buSzPts val="1000"/>
              <a:buFont typeface="Symbol" panose="05050102010706020507" pitchFamily="18" charset="2"/>
              <a:buChar char=""/>
              <a:tabLst>
                <a:tab pos="457200" algn="l"/>
              </a:tabLst>
            </a:pPr>
            <a:r>
              <a:rPr lang="af-ZA" sz="1800" dirty="0" err="1">
                <a:effectLst/>
                <a:latin typeface="Calibri" panose="020F0502020204030204" pitchFamily="34" charset="0"/>
                <a:ea typeface="Aptos" panose="020B0004020202020204" pitchFamily="34" charset="0"/>
                <a:cs typeface="Calibri" panose="020F0502020204030204" pitchFamily="34" charset="0"/>
              </a:rPr>
              <a:t>Werwingstendense</a:t>
            </a:r>
            <a:r>
              <a:rPr lang="af-ZA" sz="1800" dirty="0">
                <a:effectLst/>
                <a:latin typeface="Calibri" panose="020F0502020204030204" pitchFamily="34" charset="0"/>
                <a:ea typeface="Aptos" panose="020B0004020202020204" pitchFamily="34" charset="0"/>
                <a:cs typeface="Calibri" panose="020F0502020204030204" pitchFamily="34" charset="0"/>
              </a:rPr>
              <a:t> verander om by die ontwikkelende </a:t>
            </a:r>
            <a:r>
              <a:rPr lang="af-ZA" sz="1800" dirty="0" err="1">
                <a:effectLst/>
                <a:latin typeface="Calibri" panose="020F0502020204030204" pitchFamily="34" charset="0"/>
                <a:ea typeface="Aptos" panose="020B0004020202020204" pitchFamily="34" charset="0"/>
                <a:cs typeface="Calibri" panose="020F0502020204030204" pitchFamily="34" charset="0"/>
              </a:rPr>
              <a:t>besigheids</a:t>
            </a:r>
            <a:r>
              <a:rPr lang="af-ZA" sz="1800" dirty="0">
                <a:effectLst/>
                <a:latin typeface="Calibri" panose="020F0502020204030204" pitchFamily="34" charset="0"/>
                <a:ea typeface="Aptos" panose="020B0004020202020204" pitchFamily="34" charset="0"/>
                <a:cs typeface="Calibri" panose="020F0502020204030204" pitchFamily="34" charset="0"/>
              </a:rPr>
              <a:t>- en marktoestande aan te pas.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Bef>
                <a:spcPts val="1200"/>
              </a:spcBef>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Baie organisasies en werwers verkies tans aanlyn werwing bo tradisionele metodes. Gratis aanlyn platforms bied 'n wye reikwydte vir werwers en werkgewers om met potensiële kandidate kontak te maak.</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DD94C760-71BE-41F2-9622-0F77F50BF096}" type="slidenum">
              <a:rPr lang="en-US" smtClean="0"/>
              <a:t>8</a:t>
            </a:fld>
            <a:endParaRPr lang="en-US"/>
          </a:p>
        </p:txBody>
      </p:sp>
    </p:spTree>
    <p:extLst>
      <p:ext uri="{BB962C8B-B14F-4D97-AF65-F5344CB8AC3E}">
        <p14:creationId xmlns:p14="http://schemas.microsoft.com/office/powerpoint/2010/main" val="2676441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Onderrig</a:t>
            </a:r>
            <a:r>
              <a:rPr lang="en-ZA" sz="1800" b="0" kern="0" dirty="0">
                <a:effectLst/>
                <a:latin typeface="Calibri" panose="020F0502020204030204" pitchFamily="34" charset="0"/>
                <a:ea typeface="Calibri" panose="020F0502020204030204" pitchFamily="34" charset="0"/>
              </a:rPr>
              <a:t> &amp; </a:t>
            </a:r>
            <a:r>
              <a:rPr lang="en-ZA" sz="1800" b="0" kern="0" dirty="0" err="1">
                <a:effectLst/>
                <a:latin typeface="Calibri" panose="020F0502020204030204" pitchFamily="34" charset="0"/>
                <a:ea typeface="Calibri" panose="020F0502020204030204" pitchFamily="34" charset="0"/>
              </a:rPr>
              <a:t>Klasbespreking</a:t>
            </a:r>
            <a:r>
              <a:rPr lang="en-ZA" sz="1800" b="0" kern="0" dirty="0">
                <a:effectLst/>
                <a:latin typeface="Calibri" panose="020F0502020204030204" pitchFamily="34" charset="0"/>
                <a:ea typeface="Calibri" panose="020F0502020204030204" pitchFamily="34" charset="0"/>
              </a:rPr>
              <a:t> (3 min)</a:t>
            </a:r>
          </a:p>
          <a:p>
            <a:endParaRPr lang="en-ZA" sz="18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Sosiale media word ook gebruik om potensiële kandidate vir vakante poste te werf. Dit sluit in die gebruik van aanlyn platforms vir die oplaai van CV's en die voer van digitale / aanlyn onderhoude of </a:t>
            </a:r>
            <a:r>
              <a:rPr lang="af-ZA" sz="1800" dirty="0" err="1">
                <a:effectLst/>
                <a:latin typeface="Calibri" panose="020F0502020204030204" pitchFamily="34" charset="0"/>
                <a:ea typeface="Aptos" panose="020B0004020202020204" pitchFamily="34" charset="0"/>
                <a:cs typeface="Calibri" panose="020F0502020204030204" pitchFamily="34" charset="0"/>
              </a:rPr>
              <a:t>werwingsvergaderings</a:t>
            </a:r>
            <a:r>
              <a:rPr lang="af-ZA" sz="1800" dirty="0">
                <a:effectLst/>
                <a:latin typeface="Calibri" panose="020F0502020204030204" pitchFamily="34" charset="0"/>
                <a:ea typeface="Aptos" panose="020B0004020202020204" pitchFamily="34" charset="0"/>
                <a:cs typeface="Calibri" panose="020F0502020204030204" pitchFamily="34" charset="0"/>
              </a:rPr>
              <a:t>, waarvan sommige selfs kontinentaal kan wees.</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Alhoewel sosiale media gebruik word om vakatures te adverteer, is daar 'n ander kant om in ag te neem, naamlik dat toekomstige werkgewers heel moontlik na jou sosiale media mag kyk en sien watter tipe plasings jy maak.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bring ons by 'n belangrike vraag: wat van die gebruik van sosiale media vir werk soek? Beteken dit dat alles wat jy vandag plaas, iets in jou toekoms gaan beteken beteken? Ons moet dink aan die boodskap wat ons </a:t>
            </a:r>
            <a:r>
              <a:rPr lang="af-ZA" sz="1800" dirty="0" err="1">
                <a:effectLst/>
                <a:latin typeface="Calibri" panose="020F0502020204030204" pitchFamily="34" charset="0"/>
                <a:ea typeface="Aptos" panose="020B0004020202020204" pitchFamily="34" charset="0"/>
                <a:cs typeface="Calibri" panose="020F0502020204030204" pitchFamily="34" charset="0"/>
              </a:rPr>
              <a:t>sosialemedia</a:t>
            </a:r>
            <a:r>
              <a:rPr lang="af-ZA" sz="1800" dirty="0">
                <a:effectLst/>
                <a:latin typeface="Calibri" panose="020F0502020204030204" pitchFamily="34" charset="0"/>
                <a:ea typeface="Aptos" panose="020B0004020202020204" pitchFamily="34" charset="0"/>
                <a:cs typeface="Calibri" panose="020F0502020204030204" pitchFamily="34" charset="0"/>
              </a:rPr>
              <a:t>-aktiwiteite aan toekomstige werkgewers kan stuur. Dit wat ons plaas, kan 'n indruk oor ons waardes, etiek, en selfs ons professionele gedrag skep. Daarom is dit belangrik om bewus te wees van wat ons op sosiale media platforms deel en om te verseker dat ons profiele 'n professionele en gunstige beeld van ons uitstraal.</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Wat dink julle? Hoe belangrik is jou </a:t>
            </a:r>
            <a:r>
              <a:rPr lang="af-ZA" sz="1800" dirty="0" err="1">
                <a:effectLst/>
                <a:latin typeface="Calibri" panose="020F0502020204030204" pitchFamily="34" charset="0"/>
                <a:ea typeface="Aptos" panose="020B0004020202020204" pitchFamily="34" charset="0"/>
                <a:cs typeface="Calibri" panose="020F0502020204030204" pitchFamily="34" charset="0"/>
              </a:rPr>
              <a:t>sosialemedia</a:t>
            </a:r>
            <a:r>
              <a:rPr lang="af-ZA" sz="1800" dirty="0">
                <a:effectLst/>
                <a:latin typeface="Calibri" panose="020F0502020204030204" pitchFamily="34" charset="0"/>
                <a:ea typeface="Aptos" panose="020B0004020202020204" pitchFamily="34" charset="0"/>
                <a:cs typeface="Calibri" panose="020F0502020204030204" pitchFamily="34" charset="0"/>
              </a:rPr>
              <a:t>-aktiwiteite vir jou toekomstige loopbaan?</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Laat een of twee leerders toe om op hierdie vrae te reageer.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DD94C760-71BE-41F2-9622-0F77F50BF096}" type="slidenum">
              <a:rPr lang="en-US" smtClean="0"/>
              <a:t>9</a:t>
            </a:fld>
            <a:endParaRPr lang="en-US"/>
          </a:p>
        </p:txBody>
      </p:sp>
    </p:spTree>
    <p:extLst>
      <p:ext uri="{BB962C8B-B14F-4D97-AF65-F5344CB8AC3E}">
        <p14:creationId xmlns:p14="http://schemas.microsoft.com/office/powerpoint/2010/main" val="415542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0794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9667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00819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15757404-4731-4DCD-BD55-9AA31D064C3A}" type="datetimeFigureOut">
              <a:rPr lang="en-ZA" smtClean="0"/>
              <a:t>2025/09/23</a:t>
            </a:fld>
            <a:endParaRPr lang="en-ZA"/>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en-ZA"/>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1BFA3D3F-1A59-4E89-B850-2CCCF99BE782}" type="slidenum">
              <a:rPr lang="en-ZA" smtClean="0"/>
              <a:t>‹#›</a:t>
            </a:fld>
            <a:endParaRPr lang="en-ZA"/>
          </a:p>
        </p:txBody>
      </p:sp>
    </p:spTree>
    <p:extLst>
      <p:ext uri="{BB962C8B-B14F-4D97-AF65-F5344CB8AC3E}">
        <p14:creationId xmlns:p14="http://schemas.microsoft.com/office/powerpoint/2010/main" val="568465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757404-4731-4DCD-BD55-9AA31D064C3A}"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3961772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757404-4731-4DCD-BD55-9AA31D064C3A}"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2584959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757404-4731-4DCD-BD55-9AA31D064C3A}" type="datetimeFigureOut">
              <a:rPr lang="en-ZA" smtClean="0"/>
              <a:t>2025/09/23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2371974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757404-4731-4DCD-BD55-9AA31D064C3A}" type="datetimeFigureOut">
              <a:rPr lang="en-ZA" smtClean="0"/>
              <a:t>2025/09/23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846927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757404-4731-4DCD-BD55-9AA31D064C3A}" type="datetimeFigureOut">
              <a:rPr lang="en-ZA" smtClean="0"/>
              <a:t>2025/09/23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33589840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757404-4731-4DCD-BD55-9AA31D064C3A}" type="datetimeFigureOut">
              <a:rPr lang="en-ZA" smtClean="0"/>
              <a:t>2025/09/23</a:t>
            </a:fld>
            <a:endParaRPr lang="en-ZA"/>
          </a:p>
        </p:txBody>
      </p:sp>
      <p:sp>
        <p:nvSpPr>
          <p:cNvPr id="3" name="Footer Placeholder 2"/>
          <p:cNvSpPr>
            <a:spLocks noGrp="1"/>
          </p:cNvSpPr>
          <p:nvPr>
            <p:ph type="ftr" sz="quarter" idx="11"/>
          </p:nvPr>
        </p:nvSpPr>
        <p:spPr/>
        <p:txBody>
          <a:bodyPr/>
          <a:lstStyle/>
          <a:p>
            <a:endParaRPr lang="en-ZA"/>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743355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757404-4731-4DCD-BD55-9AA31D064C3A}" type="datetimeFigureOut">
              <a:rPr lang="en-ZA" smtClean="0"/>
              <a:t>2025/09/23</a:t>
            </a:fld>
            <a:endParaRPr lang="en-ZA"/>
          </a:p>
        </p:txBody>
      </p:sp>
      <p:sp>
        <p:nvSpPr>
          <p:cNvPr id="6" name="Footer Placeholder 5"/>
          <p:cNvSpPr>
            <a:spLocks noGrp="1"/>
          </p:cNvSpPr>
          <p:nvPr>
            <p:ph type="ftr" sz="quarter" idx="11"/>
          </p:nvPr>
        </p:nvSpPr>
        <p:spPr/>
        <p:txBody>
          <a:bodyPr/>
          <a:lstStyle/>
          <a:p>
            <a:endParaRPr lang="en-ZA"/>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215278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73149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757404-4731-4DCD-BD55-9AA31D064C3A}" type="datetimeFigureOut">
              <a:rPr lang="en-ZA" smtClean="0"/>
              <a:t>2025/09/23</a:t>
            </a:fld>
            <a:endParaRPr lang="en-ZA"/>
          </a:p>
        </p:txBody>
      </p:sp>
      <p:sp>
        <p:nvSpPr>
          <p:cNvPr id="6" name="Footer Placeholder 5"/>
          <p:cNvSpPr>
            <a:spLocks noGrp="1"/>
          </p:cNvSpPr>
          <p:nvPr>
            <p:ph type="ftr" sz="quarter" idx="11"/>
          </p:nvPr>
        </p:nvSpPr>
        <p:spPr/>
        <p:txBody>
          <a:bodyPr/>
          <a:lstStyle/>
          <a:p>
            <a:endParaRPr lang="en-ZA"/>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3826634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757404-4731-4DCD-BD55-9AA31D064C3A}" type="datetimeFigureOut">
              <a:rPr lang="en-ZA" smtClean="0"/>
              <a:t>2025/09/23</a:t>
            </a:fld>
            <a:endParaRPr lang="en-ZA"/>
          </a:p>
        </p:txBody>
      </p:sp>
      <p:sp>
        <p:nvSpPr>
          <p:cNvPr id="6" name="Footer Placeholder 5"/>
          <p:cNvSpPr>
            <a:spLocks noGrp="1"/>
          </p:cNvSpPr>
          <p:nvPr>
            <p:ph type="ftr" sz="quarter" idx="11"/>
          </p:nvPr>
        </p:nvSpPr>
        <p:spPr/>
        <p:txBody>
          <a:bodyPr/>
          <a:lstStyle/>
          <a:p>
            <a:endParaRPr lang="en-ZA"/>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3655950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5757404-4731-4DCD-BD55-9AA31D064C3A}"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1849816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5757404-4731-4DCD-BD55-9AA31D064C3A}"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40518587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757404-4731-4DCD-BD55-9AA31D064C3A}"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25425979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5757404-4731-4DCD-BD55-9AA31D064C3A}" type="datetimeFigureOut">
              <a:rPr lang="en-ZA" smtClean="0"/>
              <a:t>2025/09/23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3745108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5757404-4731-4DCD-BD55-9AA31D064C3A}" type="datetimeFigureOut">
              <a:rPr lang="en-ZA" smtClean="0"/>
              <a:t>2025/09/23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32749433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757404-4731-4DCD-BD55-9AA31D064C3A}"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23539314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757404-4731-4DCD-BD55-9AA31D064C3A}"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BFA3D3F-1A59-4E89-B850-2CCCF99BE782}" type="slidenum">
              <a:rPr lang="en-ZA" smtClean="0"/>
              <a:t>‹#›</a:t>
            </a:fld>
            <a:endParaRPr lang="en-ZA"/>
          </a:p>
        </p:txBody>
      </p:sp>
    </p:spTree>
    <p:extLst>
      <p:ext uri="{BB962C8B-B14F-4D97-AF65-F5344CB8AC3E}">
        <p14:creationId xmlns:p14="http://schemas.microsoft.com/office/powerpoint/2010/main" val="31204942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with 4 pictur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5" name="Picture Placeholder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4" name="Picture Placeholder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3" name="Picture Placeholder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anchor="b"/>
          <a:lstStyle>
            <a:lvl1pPr>
              <a:defRPr sz="54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a:normAutofit/>
          </a:bodyPr>
          <a:lstStyle>
            <a:lvl1pPr marL="0" indent="0">
              <a:buNone/>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onnsiteX0" fmla="*/ 0 w 3877056"/>
              <a:gd name="connsiteY0" fmla="*/ 0 h 27432"/>
              <a:gd name="connsiteX1" fmla="*/ 723717 w 3877056"/>
              <a:gd name="connsiteY1" fmla="*/ 0 h 27432"/>
              <a:gd name="connsiteX2" fmla="*/ 1408664 w 3877056"/>
              <a:gd name="connsiteY2" fmla="*/ 0 h 27432"/>
              <a:gd name="connsiteX3" fmla="*/ 2093610 w 3877056"/>
              <a:gd name="connsiteY3" fmla="*/ 0 h 27432"/>
              <a:gd name="connsiteX4" fmla="*/ 2623475 w 3877056"/>
              <a:gd name="connsiteY4" fmla="*/ 0 h 27432"/>
              <a:gd name="connsiteX5" fmla="*/ 3192109 w 3877056"/>
              <a:gd name="connsiteY5" fmla="*/ 0 h 27432"/>
              <a:gd name="connsiteX6" fmla="*/ 3877056 w 3877056"/>
              <a:gd name="connsiteY6" fmla="*/ 0 h 27432"/>
              <a:gd name="connsiteX7" fmla="*/ 3877056 w 3877056"/>
              <a:gd name="connsiteY7" fmla="*/ 27432 h 27432"/>
              <a:gd name="connsiteX8" fmla="*/ 3230880 w 3877056"/>
              <a:gd name="connsiteY8" fmla="*/ 27432 h 27432"/>
              <a:gd name="connsiteX9" fmla="*/ 2701016 w 3877056"/>
              <a:gd name="connsiteY9" fmla="*/ 27432 h 27432"/>
              <a:gd name="connsiteX10" fmla="*/ 2171151 w 3877056"/>
              <a:gd name="connsiteY10" fmla="*/ 27432 h 27432"/>
              <a:gd name="connsiteX11" fmla="*/ 1486205 w 3877056"/>
              <a:gd name="connsiteY11" fmla="*/ 27432 h 27432"/>
              <a:gd name="connsiteX12" fmla="*/ 917570 w 3877056"/>
              <a:gd name="connsiteY12" fmla="*/ 27432 h 27432"/>
              <a:gd name="connsiteX13" fmla="*/ 0 w 3877056"/>
              <a:gd name="connsiteY13" fmla="*/ 27432 h 27432"/>
              <a:gd name="connsiteX14" fmla="*/ 0 w 3877056"/>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79609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42891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42724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9015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6174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677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9118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211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9/23/2025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5389246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0">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1D8BD707-D9CF-40AE-B4C6-C98DA3205C09}" type="datetimeFigureOut">
              <a:rPr lang="en-US" smtClean="0"/>
              <a:pPr/>
              <a:t>9/23/2025</a:t>
            </a:fld>
            <a:endParaRPr lang="en-US"/>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7360780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9.xml"/><Relationship Id="rId5" Type="http://schemas.openxmlformats.org/officeDocument/2006/relationships/image" Target="../media/image3.jpe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3.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3.jpe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3.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avel on a paper&#10;&#10;Description automatically generated">
            <a:extLst>
              <a:ext uri="{FF2B5EF4-FFF2-40B4-BE49-F238E27FC236}">
                <a16:creationId xmlns:a16="http://schemas.microsoft.com/office/drawing/2014/main" id="{090EB4D8-DE24-9DAB-5E0A-0EDB7E613A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logo with a person in the middle&#10;&#10;Description automatically generated">
            <a:extLst>
              <a:ext uri="{FF2B5EF4-FFF2-40B4-BE49-F238E27FC236}">
                <a16:creationId xmlns:a16="http://schemas.microsoft.com/office/drawing/2014/main" id="{BFBEC5F9-4A08-2584-68CE-72629CF9BE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A1AA65D-9F47-4237-9A72-3C130A9EE9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CE9DF5C7-9970-43C9-B12D-02B320B59E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66A030D0-3B12-4D52-BEE1-D8FD02366E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38D5B862-E936-4147-AC2B-0979F17D32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FE40BCEB-6E23-4334-BBE7-F620F66ACD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F5FC9E23-64E7-42B7-8A35-5F364A2E4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a:extLst>
                <a:ext uri="{FF2B5EF4-FFF2-40B4-BE49-F238E27FC236}">
                  <a16:creationId xmlns:a16="http://schemas.microsoft.com/office/drawing/2014/main" id="{D86A5303-2A17-4DFF-8456-DADB1075B4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a:extLst>
                <a:ext uri="{FF2B5EF4-FFF2-40B4-BE49-F238E27FC236}">
                  <a16:creationId xmlns:a16="http://schemas.microsoft.com/office/drawing/2014/main" id="{B83940EB-39D4-4EB7-95CF-FA321945BF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Freeform 5">
              <a:extLst>
                <a:ext uri="{FF2B5EF4-FFF2-40B4-BE49-F238E27FC236}">
                  <a16:creationId xmlns:a16="http://schemas.microsoft.com/office/drawing/2014/main" id="{ED957194-014D-4962-9592-065621BF81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9" name="Freeform 5">
              <a:extLst>
                <a:ext uri="{FF2B5EF4-FFF2-40B4-BE49-F238E27FC236}">
                  <a16:creationId xmlns:a16="http://schemas.microsoft.com/office/drawing/2014/main" id="{7E974AE1-6DA6-4A09-B59B-3C893F3DE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20" name="Freeform 5">
              <a:extLst>
                <a:ext uri="{FF2B5EF4-FFF2-40B4-BE49-F238E27FC236}">
                  <a16:creationId xmlns:a16="http://schemas.microsoft.com/office/drawing/2014/main" id="{1793547A-6734-4CDC-B401-5144261BD8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2" name="Rectangle 21">
            <a:extLst>
              <a:ext uri="{FF2B5EF4-FFF2-40B4-BE49-F238E27FC236}">
                <a16:creationId xmlns:a16="http://schemas.microsoft.com/office/drawing/2014/main" id="{F6865D0D-A839-49EF-9307-2EFF7B88D4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CA844043-2B05-4A69-98C6-CF0F269466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6" name="Oval 25">
            <a:extLst>
              <a:ext uri="{FF2B5EF4-FFF2-40B4-BE49-F238E27FC236}">
                <a16:creationId xmlns:a16="http://schemas.microsoft.com/office/drawing/2014/main" id="{6C2AD7F1-D41F-4DC2-8C0D-28429DF70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Oval 27">
            <a:extLst>
              <a:ext uri="{FF2B5EF4-FFF2-40B4-BE49-F238E27FC236}">
                <a16:creationId xmlns:a16="http://schemas.microsoft.com/office/drawing/2014/main" id="{5D1E228D-CA9E-41E4-87C8-21C841EAD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Freeform 5">
            <a:extLst>
              <a:ext uri="{FF2B5EF4-FFF2-40B4-BE49-F238E27FC236}">
                <a16:creationId xmlns:a16="http://schemas.microsoft.com/office/drawing/2014/main" id="{45F3D31F-26BB-46A1-A3D3-A758FF02AF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32" name="Rectangle 31">
            <a:extLst>
              <a:ext uri="{FF2B5EF4-FFF2-40B4-BE49-F238E27FC236}">
                <a16:creationId xmlns:a16="http://schemas.microsoft.com/office/drawing/2014/main" id="{45B15905-1588-4FAB-9558-04F1B2186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Freeform 5">
            <a:extLst>
              <a:ext uri="{FF2B5EF4-FFF2-40B4-BE49-F238E27FC236}">
                <a16:creationId xmlns:a16="http://schemas.microsoft.com/office/drawing/2014/main" id="{C72FA550-997B-4EFC-9E96-6937BDAE2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36" name="Freeform 5">
            <a:extLst>
              <a:ext uri="{FF2B5EF4-FFF2-40B4-BE49-F238E27FC236}">
                <a16:creationId xmlns:a16="http://schemas.microsoft.com/office/drawing/2014/main" id="{A41FDE27-F763-46C3-B111-19C1535BF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sp>
        <p:nvSpPr>
          <p:cNvPr id="2" name="Title 1">
            <a:extLst>
              <a:ext uri="{FF2B5EF4-FFF2-40B4-BE49-F238E27FC236}">
                <a16:creationId xmlns:a16="http://schemas.microsoft.com/office/drawing/2014/main" id="{92D398CD-1F1C-48DD-3518-45B30710995A}"/>
              </a:ext>
            </a:extLst>
          </p:cNvPr>
          <p:cNvSpPr>
            <a:spLocks noGrp="1"/>
          </p:cNvSpPr>
          <p:nvPr>
            <p:ph type="title"/>
          </p:nvPr>
        </p:nvSpPr>
        <p:spPr>
          <a:xfrm>
            <a:off x="1154955" y="973667"/>
            <a:ext cx="2942210" cy="4833745"/>
          </a:xfrm>
        </p:spPr>
        <p:txBody>
          <a:bodyPr vert="horz" lIns="91440" tIns="45720" rIns="91440" bIns="45720" rtlCol="0" anchor="ctr">
            <a:normAutofit/>
          </a:bodyPr>
          <a:lstStyle/>
          <a:p>
            <a:r>
              <a:rPr lang="en-US" dirty="0" err="1">
                <a:solidFill>
                  <a:srgbClr val="EBEBEB"/>
                </a:solidFill>
              </a:rPr>
              <a:t>VAKBONDE</a:t>
            </a:r>
            <a:endParaRPr lang="en-US" dirty="0">
              <a:solidFill>
                <a:srgbClr val="EBEBEB"/>
              </a:solidFill>
            </a:endParaRPr>
          </a:p>
        </p:txBody>
      </p:sp>
      <p:sp>
        <p:nvSpPr>
          <p:cNvPr id="38" name="Rectangle 37">
            <a:extLst>
              <a:ext uri="{FF2B5EF4-FFF2-40B4-BE49-F238E27FC236}">
                <a16:creationId xmlns:a16="http://schemas.microsoft.com/office/drawing/2014/main" id="{F417D79A-45EF-4C57-ABEB-04910F333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6" name="TextBox 3">
            <a:extLst>
              <a:ext uri="{FF2B5EF4-FFF2-40B4-BE49-F238E27FC236}">
                <a16:creationId xmlns:a16="http://schemas.microsoft.com/office/drawing/2014/main" id="{1566CD7C-83EF-69DB-74A0-9B2B19307F8E}"/>
              </a:ext>
            </a:extLst>
          </p:cNvPr>
          <p:cNvGraphicFramePr/>
          <p:nvPr>
            <p:extLst>
              <p:ext uri="{D42A27DB-BD31-4B8C-83A1-F6EECF244321}">
                <p14:modId xmlns:p14="http://schemas.microsoft.com/office/powerpoint/2010/main" val="3275307144"/>
              </p:ext>
            </p:extLst>
          </p:nvPr>
        </p:nvGraphicFramePr>
        <p:xfrm>
          <a:off x="5194300" y="808038"/>
          <a:ext cx="6391275" cy="52466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3F692D23-EA36-DACF-6084-9592230640D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7365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124000"/>
                <a:satMod val="148000"/>
                <a:lumMod val="124000"/>
              </a:schemeClr>
            </a:gs>
            <a:gs pos="100000">
              <a:schemeClr val="bg1">
                <a:shade val="76000"/>
                <a:hueMod val="89000"/>
                <a:satMod val="16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084313B-C03D-4981-9786-879159A603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A99190B9-52DD-45DC-BE21-AACE88FEC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D1EE260A-12FB-4D71-A318-71BED7FF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B52EC39A-8D44-4CEF-820F-A442CFA42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2D010773-529F-4A3D-A0AB-E7CE12DC6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D7582733-2D5B-4103-A63C-0D0D81780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a:extLst>
                <a:ext uri="{FF2B5EF4-FFF2-40B4-BE49-F238E27FC236}">
                  <a16:creationId xmlns:a16="http://schemas.microsoft.com/office/drawing/2014/main" id="{6D073C2A-0E86-458E-88D4-27124FDAD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Freeform 5">
              <a:extLst>
                <a:ext uri="{FF2B5EF4-FFF2-40B4-BE49-F238E27FC236}">
                  <a16:creationId xmlns:a16="http://schemas.microsoft.com/office/drawing/2014/main" id="{01A64F04-7AF7-48B9-A1B0-956BBCEEF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8" name="Freeform 5">
              <a:extLst>
                <a:ext uri="{FF2B5EF4-FFF2-40B4-BE49-F238E27FC236}">
                  <a16:creationId xmlns:a16="http://schemas.microsoft.com/office/drawing/2014/main" id="{989ABE99-7694-4211-A627-459BE5422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9" name="Freeform 5">
              <a:extLst>
                <a:ext uri="{FF2B5EF4-FFF2-40B4-BE49-F238E27FC236}">
                  <a16:creationId xmlns:a16="http://schemas.microsoft.com/office/drawing/2014/main" id="{254B4214-6F53-497C-8322-9CE8158AA3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1" name="Rectangle 20">
            <a:extLst>
              <a:ext uri="{FF2B5EF4-FFF2-40B4-BE49-F238E27FC236}">
                <a16:creationId xmlns:a16="http://schemas.microsoft.com/office/drawing/2014/main" id="{20E145FF-1D18-4246-A2BA-9F6B4D533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3" name="Rectangle 22">
            <a:extLst>
              <a:ext uri="{FF2B5EF4-FFF2-40B4-BE49-F238E27FC236}">
                <a16:creationId xmlns:a16="http://schemas.microsoft.com/office/drawing/2014/main" id="{B219AE65-9B94-44EA-BEF3-EF4BFA169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0C81A57-9CD5-461B-8FFE-4A8CB6CFB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7539" y="467397"/>
            <a:ext cx="695829" cy="591911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27" name="Group 26">
            <a:extLst>
              <a:ext uri="{FF2B5EF4-FFF2-40B4-BE49-F238E27FC236}">
                <a16:creationId xmlns:a16="http://schemas.microsoft.com/office/drawing/2014/main" id="{3086C462-37F4-494D-8292-CCB95221CC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noFill/>
        </p:grpSpPr>
        <p:sp>
          <p:nvSpPr>
            <p:cNvPr id="28" name="Rectangle 27">
              <a:extLst>
                <a:ext uri="{FF2B5EF4-FFF2-40B4-BE49-F238E27FC236}">
                  <a16:creationId xmlns:a16="http://schemas.microsoft.com/office/drawing/2014/main" id="{2C7D2D64-353F-4802-AA48-A70CE60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Freeform 5">
              <a:extLst>
                <a:ext uri="{FF2B5EF4-FFF2-40B4-BE49-F238E27FC236}">
                  <a16:creationId xmlns:a16="http://schemas.microsoft.com/office/drawing/2014/main" id="{30A6328F-CAA3-4052-BF4C-14BD47706E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grpSp>
      <p:sp>
        <p:nvSpPr>
          <p:cNvPr id="5" name="TextBox 4">
            <a:extLst>
              <a:ext uri="{FF2B5EF4-FFF2-40B4-BE49-F238E27FC236}">
                <a16:creationId xmlns:a16="http://schemas.microsoft.com/office/drawing/2014/main" id="{25913963-75DB-64CA-B082-73DA43336DF8}"/>
              </a:ext>
            </a:extLst>
          </p:cNvPr>
          <p:cNvSpPr txBox="1"/>
          <p:nvPr/>
        </p:nvSpPr>
        <p:spPr>
          <a:xfrm>
            <a:off x="1954439" y="1676400"/>
            <a:ext cx="7645173" cy="3508310"/>
          </a:xfrm>
          <a:prstGeom prst="rect">
            <a:avLst/>
          </a:prstGeom>
        </p:spPr>
        <p:txBody>
          <a:bodyPr vert="horz" lIns="91440" tIns="45720" rIns="91440" bIns="45720" rtlCol="0" anchor="t">
            <a:normAutofit lnSpcReduction="10000"/>
          </a:bodyPr>
          <a:lstStyle/>
          <a:p>
            <a:pPr algn="ctr">
              <a:spcBef>
                <a:spcPts val="1000"/>
              </a:spcBef>
              <a:buClr>
                <a:schemeClr val="accent1"/>
              </a:buClr>
              <a:buSzPct val="80000"/>
            </a:pPr>
            <a:r>
              <a:rPr lang="nl-NL" sz="4000" dirty="0"/>
              <a:t>Vakbonde speel 'n belangrike rol in die Suid-Afrikaanse werkplek en dra aansienlik by tot die beskerming en bevordering van werkers se regte en belange.</a:t>
            </a:r>
            <a:endParaRPr lang="en-US" sz="4000" dirty="0">
              <a:effectLst/>
            </a:endParaRPr>
          </a:p>
        </p:txBody>
      </p:sp>
      <p:pic>
        <p:nvPicPr>
          <p:cNvPr id="2" name="Picture 1" descr="A logo with a person in the middle&#10;&#10;Description automatically generated">
            <a:extLst>
              <a:ext uri="{FF2B5EF4-FFF2-40B4-BE49-F238E27FC236}">
                <a16:creationId xmlns:a16="http://schemas.microsoft.com/office/drawing/2014/main" id="{D0C462DC-6029-6193-406D-E8A03B5B4F1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18073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51" name="Group 6150">
            <a:extLst>
              <a:ext uri="{FF2B5EF4-FFF2-40B4-BE49-F238E27FC236}">
                <a16:creationId xmlns:a16="http://schemas.microsoft.com/office/drawing/2014/main" id="{3A1AA65D-9F47-4237-9A72-3C130A9EE9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6152" name="Rectangle 6151">
              <a:extLst>
                <a:ext uri="{FF2B5EF4-FFF2-40B4-BE49-F238E27FC236}">
                  <a16:creationId xmlns:a16="http://schemas.microsoft.com/office/drawing/2014/main" id="{CE9DF5C7-9970-43C9-B12D-02B320B59E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153" name="Oval 6152">
              <a:extLst>
                <a:ext uri="{FF2B5EF4-FFF2-40B4-BE49-F238E27FC236}">
                  <a16:creationId xmlns:a16="http://schemas.microsoft.com/office/drawing/2014/main" id="{66A030D0-3B12-4D52-BEE1-D8FD02366E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4" name="Oval 6153">
              <a:extLst>
                <a:ext uri="{FF2B5EF4-FFF2-40B4-BE49-F238E27FC236}">
                  <a16:creationId xmlns:a16="http://schemas.microsoft.com/office/drawing/2014/main" id="{38D5B862-E936-4147-AC2B-0979F17D32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5" name="Oval 6154">
              <a:extLst>
                <a:ext uri="{FF2B5EF4-FFF2-40B4-BE49-F238E27FC236}">
                  <a16:creationId xmlns:a16="http://schemas.microsoft.com/office/drawing/2014/main" id="{FE40BCEB-6E23-4334-BBE7-F620F66ACD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6" name="Oval 6155">
              <a:extLst>
                <a:ext uri="{FF2B5EF4-FFF2-40B4-BE49-F238E27FC236}">
                  <a16:creationId xmlns:a16="http://schemas.microsoft.com/office/drawing/2014/main" id="{F5FC9E23-64E7-42B7-8A35-5F364A2E4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7" name="Oval 6156">
              <a:extLst>
                <a:ext uri="{FF2B5EF4-FFF2-40B4-BE49-F238E27FC236}">
                  <a16:creationId xmlns:a16="http://schemas.microsoft.com/office/drawing/2014/main" id="{D86A5303-2A17-4DFF-8456-DADB1075B4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8" name="Oval 6157">
              <a:extLst>
                <a:ext uri="{FF2B5EF4-FFF2-40B4-BE49-F238E27FC236}">
                  <a16:creationId xmlns:a16="http://schemas.microsoft.com/office/drawing/2014/main" id="{B83940EB-39D4-4EB7-95CF-FA321945BF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9" name="Freeform 5">
              <a:extLst>
                <a:ext uri="{FF2B5EF4-FFF2-40B4-BE49-F238E27FC236}">
                  <a16:creationId xmlns:a16="http://schemas.microsoft.com/office/drawing/2014/main" id="{ED957194-014D-4962-9592-065621BF81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6160" name="Freeform 5">
              <a:extLst>
                <a:ext uri="{FF2B5EF4-FFF2-40B4-BE49-F238E27FC236}">
                  <a16:creationId xmlns:a16="http://schemas.microsoft.com/office/drawing/2014/main" id="{7E974AE1-6DA6-4A09-B59B-3C893F3DE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6161" name="Freeform 5">
              <a:extLst>
                <a:ext uri="{FF2B5EF4-FFF2-40B4-BE49-F238E27FC236}">
                  <a16:creationId xmlns:a16="http://schemas.microsoft.com/office/drawing/2014/main" id="{1793547A-6734-4CDC-B401-5144261BD8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6163" name="Rectangle 6162">
            <a:extLst>
              <a:ext uri="{FF2B5EF4-FFF2-40B4-BE49-F238E27FC236}">
                <a16:creationId xmlns:a16="http://schemas.microsoft.com/office/drawing/2014/main" id="{F6865D0D-A839-49EF-9307-2EFF7B88D4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65" name="Rectangle 6164">
            <a:extLst>
              <a:ext uri="{FF2B5EF4-FFF2-40B4-BE49-F238E27FC236}">
                <a16:creationId xmlns:a16="http://schemas.microsoft.com/office/drawing/2014/main" id="{0CCF873A-0052-41CB-871E-9AE98CEA1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6167" name="Rectangle 6166">
            <a:extLst>
              <a:ext uri="{FF2B5EF4-FFF2-40B4-BE49-F238E27FC236}">
                <a16:creationId xmlns:a16="http://schemas.microsoft.com/office/drawing/2014/main" id="{1DC70443-01C1-4D59-A29D-F791499FE5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flipH="1">
            <a:off x="343043" y="402165"/>
            <a:ext cx="673865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69" name="Oval 6168">
            <a:extLst>
              <a:ext uri="{FF2B5EF4-FFF2-40B4-BE49-F238E27FC236}">
                <a16:creationId xmlns:a16="http://schemas.microsoft.com/office/drawing/2014/main" id="{AA3C7076-9644-4F8A-AAD6-E23F66867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9519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71" name="Freeform 5">
            <a:extLst>
              <a:ext uri="{FF2B5EF4-FFF2-40B4-BE49-F238E27FC236}">
                <a16:creationId xmlns:a16="http://schemas.microsoft.com/office/drawing/2014/main" id="{CF364E5A-F065-4B51-8FCF-ACA6C3B16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677511" flipH="1">
            <a:off x="6355223"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6173" name="Freeform 5">
            <a:extLst>
              <a:ext uri="{FF2B5EF4-FFF2-40B4-BE49-F238E27FC236}">
                <a16:creationId xmlns:a16="http://schemas.microsoft.com/office/drawing/2014/main" id="{6AB4F7F1-1A4D-475C-96CF-337F0AFED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4512068"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6175" name="Oval 6174">
            <a:extLst>
              <a:ext uri="{FF2B5EF4-FFF2-40B4-BE49-F238E27FC236}">
                <a16:creationId xmlns:a16="http://schemas.microsoft.com/office/drawing/2014/main" id="{D536E503-2F12-4571-A2B9-B9EBADF32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818848"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77" name="Freeform 5">
            <a:extLst>
              <a:ext uri="{FF2B5EF4-FFF2-40B4-BE49-F238E27FC236}">
                <a16:creationId xmlns:a16="http://schemas.microsoft.com/office/drawing/2014/main" id="{7CC5E07F-2558-4E5D-A293-097CD45CBD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flipH="1">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sp>
        <p:nvSpPr>
          <p:cNvPr id="6" name="Title 5">
            <a:extLst>
              <a:ext uri="{FF2B5EF4-FFF2-40B4-BE49-F238E27FC236}">
                <a16:creationId xmlns:a16="http://schemas.microsoft.com/office/drawing/2014/main" id="{CBCDF373-B5D6-4F86-8E13-9DB2240140AA}"/>
              </a:ext>
            </a:extLst>
          </p:cNvPr>
          <p:cNvSpPr>
            <a:spLocks noGrp="1"/>
          </p:cNvSpPr>
          <p:nvPr>
            <p:ph type="title"/>
          </p:nvPr>
        </p:nvSpPr>
        <p:spPr>
          <a:xfrm>
            <a:off x="8471239" y="973667"/>
            <a:ext cx="2942210" cy="4833745"/>
          </a:xfrm>
        </p:spPr>
        <p:txBody>
          <a:bodyPr vert="horz" lIns="91440" tIns="45720" rIns="91440" bIns="45720" rtlCol="0" anchor="ctr">
            <a:normAutofit/>
          </a:bodyPr>
          <a:lstStyle/>
          <a:p>
            <a:pPr>
              <a:lnSpc>
                <a:spcPct val="90000"/>
              </a:lnSpc>
            </a:pPr>
            <a:r>
              <a:rPr lang="en-US" sz="3600" dirty="0" err="1">
                <a:solidFill>
                  <a:srgbClr val="EBEBEB"/>
                </a:solidFill>
              </a:rPr>
              <a:t>Vrae</a:t>
            </a:r>
            <a:r>
              <a:rPr lang="en-US" sz="3600" dirty="0">
                <a:solidFill>
                  <a:srgbClr val="EBEBEB"/>
                </a:solidFill>
              </a:rPr>
              <a:t>?</a:t>
            </a:r>
            <a:br>
              <a:rPr lang="en-US" sz="3600" dirty="0">
                <a:solidFill>
                  <a:srgbClr val="EBEBEB"/>
                </a:solidFill>
              </a:rPr>
            </a:br>
            <a:br>
              <a:rPr lang="en-US" sz="3600" dirty="0">
                <a:solidFill>
                  <a:srgbClr val="EBEBEB"/>
                </a:solidFill>
              </a:rPr>
            </a:br>
            <a:br>
              <a:rPr lang="en-US" sz="3600" dirty="0">
                <a:solidFill>
                  <a:srgbClr val="EBEBEB"/>
                </a:solidFill>
              </a:rPr>
            </a:br>
            <a:br>
              <a:rPr lang="en-US" sz="3600" dirty="0">
                <a:solidFill>
                  <a:srgbClr val="EBEBEB"/>
                </a:solidFill>
              </a:rPr>
            </a:br>
            <a:br>
              <a:rPr lang="en-US" sz="3600" dirty="0">
                <a:solidFill>
                  <a:srgbClr val="EBEBEB"/>
                </a:solidFill>
              </a:rPr>
            </a:br>
            <a:br>
              <a:rPr lang="en-US" sz="3600" dirty="0">
                <a:solidFill>
                  <a:srgbClr val="EBEBEB"/>
                </a:solidFill>
              </a:rPr>
            </a:br>
            <a:r>
              <a:rPr lang="en-US" sz="3600" dirty="0" err="1">
                <a:solidFill>
                  <a:srgbClr val="EBEBEB"/>
                </a:solidFill>
              </a:rPr>
              <a:t>Aktiwiteit</a:t>
            </a:r>
            <a:r>
              <a:rPr lang="en-US" sz="3600" dirty="0">
                <a:solidFill>
                  <a:srgbClr val="EBEBEB"/>
                </a:solidFill>
              </a:rPr>
              <a:t> in Pare &amp;</a:t>
            </a:r>
            <a:br>
              <a:rPr lang="en-US" sz="3600" dirty="0">
                <a:solidFill>
                  <a:srgbClr val="EBEBEB"/>
                </a:solidFill>
              </a:rPr>
            </a:br>
            <a:r>
              <a:rPr lang="en-US" sz="3600" dirty="0" err="1">
                <a:solidFill>
                  <a:srgbClr val="EBEBEB"/>
                </a:solidFill>
              </a:rPr>
              <a:t>Refleksie</a:t>
            </a:r>
            <a:endParaRPr lang="en-US" sz="3600" dirty="0">
              <a:solidFill>
                <a:srgbClr val="EBEBEB"/>
              </a:solidFill>
            </a:endParaRPr>
          </a:p>
        </p:txBody>
      </p:sp>
      <p:sp>
        <p:nvSpPr>
          <p:cNvPr id="6179" name="Rectangle 6178">
            <a:extLst>
              <a:ext uri="{FF2B5EF4-FFF2-40B4-BE49-F238E27FC236}">
                <a16:creationId xmlns:a16="http://schemas.microsoft.com/office/drawing/2014/main" id="{50AF2244-D9BC-4A9D-81E2-FAFC85DCC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146" name="Picture 2" descr="Free idea visualization line art vector">
            <a:extLst>
              <a:ext uri="{FF2B5EF4-FFF2-40B4-BE49-F238E27FC236}">
                <a16:creationId xmlns:a16="http://schemas.microsoft.com/office/drawing/2014/main" id="{F6D81FCB-766A-CA1F-8E3F-00D99E3B7E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09" r="1" b="1"/>
          <a:stretch/>
        </p:blipFill>
        <p:spPr bwMode="auto">
          <a:xfrm>
            <a:off x="963053" y="1464240"/>
            <a:ext cx="5491823" cy="4289137"/>
          </a:xfrm>
          <a:prstGeom prst="rect">
            <a:avLst/>
          </a:prstGeom>
          <a:noFill/>
          <a:extLst>
            <a:ext uri="{909E8E84-426E-40DD-AFC4-6F175D3DCCD1}">
              <a14:hiddenFill xmlns:a14="http://schemas.microsoft.com/office/drawing/2010/main">
                <a:solidFill>
                  <a:srgbClr val="FFFFFF"/>
                </a:solidFill>
              </a14:hiddenFill>
            </a:ext>
          </a:extLst>
        </p:spPr>
      </p:pic>
      <p:sp>
        <p:nvSpPr>
          <p:cNvPr id="16" name="Arrow: Down 15">
            <a:extLst>
              <a:ext uri="{FF2B5EF4-FFF2-40B4-BE49-F238E27FC236}">
                <a16:creationId xmlns:a16="http://schemas.microsoft.com/office/drawing/2014/main" id="{D138A4E8-E544-21FC-2B84-14F96FF6D3A0}"/>
              </a:ext>
            </a:extLst>
          </p:cNvPr>
          <p:cNvSpPr/>
          <p:nvPr/>
        </p:nvSpPr>
        <p:spPr>
          <a:xfrm>
            <a:off x="9226782" y="1996311"/>
            <a:ext cx="1172528" cy="17123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 name="Picture 2" descr="A logo with a person in the middle&#10;&#10;Description automatically generated">
            <a:extLst>
              <a:ext uri="{FF2B5EF4-FFF2-40B4-BE49-F238E27FC236}">
                <a16:creationId xmlns:a16="http://schemas.microsoft.com/office/drawing/2014/main" id="{C272D951-4D1C-6AF2-3110-4A755570A88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306851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2E8BD2A-4014-4DC6-A228-4ECE6A0AA6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5B0E230E-70E3-4816-B34C-60081C198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3B83E67D-EC2D-4F62-B68C-E7E941F2F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Oval 6">
              <a:extLst>
                <a:ext uri="{FF2B5EF4-FFF2-40B4-BE49-F238E27FC236}">
                  <a16:creationId xmlns:a16="http://schemas.microsoft.com/office/drawing/2014/main" id="{CD656D94-EA3C-4DE5-8ACE-F017877DC9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Oval 8">
              <a:extLst>
                <a:ext uri="{FF2B5EF4-FFF2-40B4-BE49-F238E27FC236}">
                  <a16:creationId xmlns:a16="http://schemas.microsoft.com/office/drawing/2014/main" id="{DDF2336D-545C-4580-A987-E34CB8D030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Oval 21">
              <a:extLst>
                <a:ext uri="{FF2B5EF4-FFF2-40B4-BE49-F238E27FC236}">
                  <a16:creationId xmlns:a16="http://schemas.microsoft.com/office/drawing/2014/main" id="{5A72122C-5459-4226-A789-4009224090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Oval 23">
              <a:extLst>
                <a:ext uri="{FF2B5EF4-FFF2-40B4-BE49-F238E27FC236}">
                  <a16:creationId xmlns:a16="http://schemas.microsoft.com/office/drawing/2014/main" id="{26CD720A-34B1-4FB2-B122-4864FF2AEF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Oval 25">
              <a:extLst>
                <a:ext uri="{FF2B5EF4-FFF2-40B4-BE49-F238E27FC236}">
                  <a16:creationId xmlns:a16="http://schemas.microsoft.com/office/drawing/2014/main" id="{EE0D36AA-4D88-4918-B42F-4F65F96FC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Oval 26">
              <a:extLst>
                <a:ext uri="{FF2B5EF4-FFF2-40B4-BE49-F238E27FC236}">
                  <a16:creationId xmlns:a16="http://schemas.microsoft.com/office/drawing/2014/main" id="{A2BE0E7D-C7E7-4D36-81EF-3609D2F28A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Freeform 5">
              <a:extLst>
                <a:ext uri="{FF2B5EF4-FFF2-40B4-BE49-F238E27FC236}">
                  <a16:creationId xmlns:a16="http://schemas.microsoft.com/office/drawing/2014/main" id="{83737097-3995-4011-B02C-1D81B79A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28" name="Freeform 5">
              <a:extLst>
                <a:ext uri="{FF2B5EF4-FFF2-40B4-BE49-F238E27FC236}">
                  <a16:creationId xmlns:a16="http://schemas.microsoft.com/office/drawing/2014/main" id="{926F05A5-8383-494D-B689-1FB4561CEB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20" name="Rectangle 19">
              <a:extLst>
                <a:ext uri="{FF2B5EF4-FFF2-40B4-BE49-F238E27FC236}">
                  <a16:creationId xmlns:a16="http://schemas.microsoft.com/office/drawing/2014/main" id="{5DAE4DD2-048E-4DF4-89CD-D15DF5CF29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Freeform 5">
              <a:extLst>
                <a:ext uri="{FF2B5EF4-FFF2-40B4-BE49-F238E27FC236}">
                  <a16:creationId xmlns:a16="http://schemas.microsoft.com/office/drawing/2014/main" id="{3C80A42D-5C95-4626-956B-6DFFE93791A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3" name="Title 2">
            <a:extLst>
              <a:ext uri="{FF2B5EF4-FFF2-40B4-BE49-F238E27FC236}">
                <a16:creationId xmlns:a16="http://schemas.microsoft.com/office/drawing/2014/main" id="{A5851E9F-9FD6-E511-9E4F-014B31346C83}"/>
              </a:ext>
            </a:extLst>
          </p:cNvPr>
          <p:cNvSpPr>
            <a:spLocks noGrp="1"/>
          </p:cNvSpPr>
          <p:nvPr>
            <p:ph type="ctrTitle"/>
          </p:nvPr>
        </p:nvSpPr>
        <p:spPr>
          <a:xfrm>
            <a:off x="5232771" y="437513"/>
            <a:ext cx="6232398" cy="5954325"/>
          </a:xfrm>
        </p:spPr>
        <p:txBody>
          <a:bodyPr anchor="ctr">
            <a:normAutofit/>
          </a:bodyPr>
          <a:lstStyle/>
          <a:p>
            <a:r>
              <a:rPr lang="en-GB" sz="6600">
                <a:solidFill>
                  <a:schemeClr val="tx2"/>
                </a:solidFill>
              </a:rPr>
              <a:t>Billikheid &amp; Gelykheid</a:t>
            </a:r>
            <a:endParaRPr lang="en-US" sz="6600">
              <a:solidFill>
                <a:schemeClr val="tx2"/>
              </a:solidFill>
            </a:endParaRPr>
          </a:p>
        </p:txBody>
      </p:sp>
      <p:pic>
        <p:nvPicPr>
          <p:cNvPr id="5" name="Picture 4" descr="A logo with a person in the middle&#10;&#10;Description automatically generated">
            <a:extLst>
              <a:ext uri="{FF2B5EF4-FFF2-40B4-BE49-F238E27FC236}">
                <a16:creationId xmlns:a16="http://schemas.microsoft.com/office/drawing/2014/main" id="{E43311BC-9B68-3C65-D76C-7C1AE5DAAF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6003517"/>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EEA6B06-37BF-43FC-9986-67E8966764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12" name="Rectangle 11">
              <a:extLst>
                <a:ext uri="{FF2B5EF4-FFF2-40B4-BE49-F238E27FC236}">
                  <a16:creationId xmlns:a16="http://schemas.microsoft.com/office/drawing/2014/main" id="{D932D0FE-76FF-4860-ACE3-458B2BB90E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Oval 22">
              <a:extLst>
                <a:ext uri="{FF2B5EF4-FFF2-40B4-BE49-F238E27FC236}">
                  <a16:creationId xmlns:a16="http://schemas.microsoft.com/office/drawing/2014/main" id="{E5D4D113-E6B9-4BCC-8EE7-ABFD7E9420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909219B5-F7D1-4ED7-8DC1-CE442F43E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Oval 31">
              <a:extLst>
                <a:ext uri="{FF2B5EF4-FFF2-40B4-BE49-F238E27FC236}">
                  <a16:creationId xmlns:a16="http://schemas.microsoft.com/office/drawing/2014/main" id="{A0E47095-D247-457B-8082-990F3184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a:extLst>
                <a:ext uri="{FF2B5EF4-FFF2-40B4-BE49-F238E27FC236}">
                  <a16:creationId xmlns:a16="http://schemas.microsoft.com/office/drawing/2014/main" id="{E2DAA052-A50D-47AE-87C9-AAAB2A38F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Oval 32">
              <a:extLst>
                <a:ext uri="{FF2B5EF4-FFF2-40B4-BE49-F238E27FC236}">
                  <a16:creationId xmlns:a16="http://schemas.microsoft.com/office/drawing/2014/main" id="{3053F849-6CC2-45B1-B2CA-CCD77F862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Freeform 5">
              <a:extLst>
                <a:ext uri="{FF2B5EF4-FFF2-40B4-BE49-F238E27FC236}">
                  <a16:creationId xmlns:a16="http://schemas.microsoft.com/office/drawing/2014/main" id="{86B102DE-9EA5-422F-910A-E4E2F0A594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0" name="Rectangle 19">
            <a:extLst>
              <a:ext uri="{FF2B5EF4-FFF2-40B4-BE49-F238E27FC236}">
                <a16:creationId xmlns:a16="http://schemas.microsoft.com/office/drawing/2014/main" id="{23D9DFF9-99E4-4FE6-9EAC-F1D7A7DFA5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Rectangle 33">
            <a:extLst>
              <a:ext uri="{FF2B5EF4-FFF2-40B4-BE49-F238E27FC236}">
                <a16:creationId xmlns:a16="http://schemas.microsoft.com/office/drawing/2014/main" id="{2668F1A4-6DBB-4F0B-A679-6EE548363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5">
            <a:extLst>
              <a:ext uri="{FF2B5EF4-FFF2-40B4-BE49-F238E27FC236}">
                <a16:creationId xmlns:a16="http://schemas.microsoft.com/office/drawing/2014/main" id="{B8DBF1C0-B8F1-4AAC-8704-256BA0E9D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pic>
        <p:nvPicPr>
          <p:cNvPr id="6" name="Picture 5" descr="A balance scale in a room&#10;&#10;Description automatically generated">
            <a:extLst>
              <a:ext uri="{FF2B5EF4-FFF2-40B4-BE49-F238E27FC236}">
                <a16:creationId xmlns:a16="http://schemas.microsoft.com/office/drawing/2014/main" id="{223EAA39-BF9E-384D-BB10-C48A2A70B9B7}"/>
              </a:ext>
            </a:extLst>
          </p:cNvPr>
          <p:cNvPicPr>
            <a:picLocks noChangeAspect="1"/>
          </p:cNvPicPr>
          <p:nvPr/>
        </p:nvPicPr>
        <p:blipFill rotWithShape="1">
          <a:blip r:embed="rId4">
            <a:alphaModFix amt="35000"/>
            <a:extLst>
              <a:ext uri="{28A0092B-C50C-407E-A947-70E740481C1C}">
                <a14:useLocalDpi xmlns:a14="http://schemas.microsoft.com/office/drawing/2010/main" val="0"/>
              </a:ext>
            </a:extLst>
          </a:blip>
          <a:srcRect r="-1" b="6558"/>
          <a:stretch/>
        </p:blipFill>
        <p:spPr>
          <a:xfrm>
            <a:off x="474133" y="474133"/>
            <a:ext cx="11243734" cy="5909733"/>
          </a:xfrm>
          <a:prstGeom prst="rect">
            <a:avLst/>
          </a:prstGeom>
        </p:spPr>
      </p:pic>
      <p:sp>
        <p:nvSpPr>
          <p:cNvPr id="2" name="Title 1">
            <a:extLst>
              <a:ext uri="{FF2B5EF4-FFF2-40B4-BE49-F238E27FC236}">
                <a16:creationId xmlns:a16="http://schemas.microsoft.com/office/drawing/2014/main" id="{15D47BD2-BC37-BE45-5C2F-1FB7DC6F498A}"/>
              </a:ext>
            </a:extLst>
          </p:cNvPr>
          <p:cNvSpPr>
            <a:spLocks noGrp="1"/>
          </p:cNvSpPr>
          <p:nvPr>
            <p:ph type="title"/>
          </p:nvPr>
        </p:nvSpPr>
        <p:spPr>
          <a:xfrm>
            <a:off x="1154954" y="2099733"/>
            <a:ext cx="8827245" cy="2677648"/>
          </a:xfrm>
        </p:spPr>
        <p:txBody>
          <a:bodyPr vert="horz" lIns="91440" tIns="45720" rIns="91440" bIns="45720" rtlCol="0" anchor="b">
            <a:normAutofit/>
          </a:bodyPr>
          <a:lstStyle/>
          <a:p>
            <a:r>
              <a:rPr lang="en-US" sz="5400" dirty="0" err="1">
                <a:solidFill>
                  <a:srgbClr val="FFFFFF"/>
                </a:solidFill>
              </a:rPr>
              <a:t>BILLIKHEID</a:t>
            </a:r>
            <a:r>
              <a:rPr lang="en-US" sz="5400" dirty="0">
                <a:solidFill>
                  <a:srgbClr val="FFFFFF"/>
                </a:solidFill>
              </a:rPr>
              <a:t> </a:t>
            </a:r>
          </a:p>
        </p:txBody>
      </p:sp>
      <p:sp>
        <p:nvSpPr>
          <p:cNvPr id="37" name="Rectangle 36">
            <a:extLst>
              <a:ext uri="{FF2B5EF4-FFF2-40B4-BE49-F238E27FC236}">
                <a16:creationId xmlns:a16="http://schemas.microsoft.com/office/drawing/2014/main" id="{B70F7E59-C971-4F55-8E3A-1E583B65F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Picture 6" descr="A logo with a person in the middle&#10;&#10;Description automatically generated">
            <a:extLst>
              <a:ext uri="{FF2B5EF4-FFF2-40B4-BE49-F238E27FC236}">
                <a16:creationId xmlns:a16="http://schemas.microsoft.com/office/drawing/2014/main" id="{035E3190-9A36-05E6-DE79-354D7FD411F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011671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EEA6B06-37BF-43FC-9986-67E8966764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6" name="Rectangle 5">
              <a:extLst>
                <a:ext uri="{FF2B5EF4-FFF2-40B4-BE49-F238E27FC236}">
                  <a16:creationId xmlns:a16="http://schemas.microsoft.com/office/drawing/2014/main" id="{D932D0FE-76FF-4860-ACE3-458B2BB90E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E5D4D113-E6B9-4BCC-8EE7-ABFD7E9420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Oval 6">
              <a:extLst>
                <a:ext uri="{FF2B5EF4-FFF2-40B4-BE49-F238E27FC236}">
                  <a16:creationId xmlns:a16="http://schemas.microsoft.com/office/drawing/2014/main" id="{909219B5-F7D1-4ED7-8DC1-CE442F43E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A0E47095-D247-457B-8082-990F3184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a:extLst>
                <a:ext uri="{FF2B5EF4-FFF2-40B4-BE49-F238E27FC236}">
                  <a16:creationId xmlns:a16="http://schemas.microsoft.com/office/drawing/2014/main" id="{E2DAA052-A50D-47AE-87C9-AAAB2A38F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3053F849-6CC2-45B1-B2CA-CCD77F862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Freeform 5">
              <a:extLst>
                <a:ext uri="{FF2B5EF4-FFF2-40B4-BE49-F238E27FC236}">
                  <a16:creationId xmlns:a16="http://schemas.microsoft.com/office/drawing/2014/main" id="{86B102DE-9EA5-422F-910A-E4E2F0A594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1" name="Rectangle 20">
            <a:extLst>
              <a:ext uri="{FF2B5EF4-FFF2-40B4-BE49-F238E27FC236}">
                <a16:creationId xmlns:a16="http://schemas.microsoft.com/office/drawing/2014/main" id="{23D9DFF9-99E4-4FE6-9EAC-F1D7A7DFA5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2668F1A4-6DBB-4F0B-A679-6EE548363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
            <a:extLst>
              <a:ext uri="{FF2B5EF4-FFF2-40B4-BE49-F238E27FC236}">
                <a16:creationId xmlns:a16="http://schemas.microsoft.com/office/drawing/2014/main" id="{B8DBF1C0-B8F1-4AAC-8704-256BA0E9D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pic>
        <p:nvPicPr>
          <p:cNvPr id="4" name="Picture 3" descr="A group of people holding signs&#10;&#10;Description automatically generated">
            <a:extLst>
              <a:ext uri="{FF2B5EF4-FFF2-40B4-BE49-F238E27FC236}">
                <a16:creationId xmlns:a16="http://schemas.microsoft.com/office/drawing/2014/main" id="{07FFC01C-E03D-E1C4-E26F-5568E5F2379A}"/>
              </a:ext>
            </a:extLst>
          </p:cNvPr>
          <p:cNvPicPr>
            <a:picLocks noChangeAspect="1"/>
          </p:cNvPicPr>
          <p:nvPr/>
        </p:nvPicPr>
        <p:blipFill rotWithShape="1">
          <a:blip r:embed="rId4">
            <a:alphaModFix amt="35000"/>
            <a:extLst>
              <a:ext uri="{28A0092B-C50C-407E-A947-70E740481C1C}">
                <a14:useLocalDpi xmlns:a14="http://schemas.microsoft.com/office/drawing/2010/main" val="0"/>
              </a:ext>
            </a:extLst>
          </a:blip>
          <a:srcRect r="-1" b="6558"/>
          <a:stretch/>
        </p:blipFill>
        <p:spPr>
          <a:xfrm>
            <a:off x="474133" y="474133"/>
            <a:ext cx="11243734" cy="5909733"/>
          </a:xfrm>
          <a:prstGeom prst="rect">
            <a:avLst/>
          </a:prstGeom>
        </p:spPr>
      </p:pic>
      <p:sp>
        <p:nvSpPr>
          <p:cNvPr id="2" name="Title 1">
            <a:extLst>
              <a:ext uri="{FF2B5EF4-FFF2-40B4-BE49-F238E27FC236}">
                <a16:creationId xmlns:a16="http://schemas.microsoft.com/office/drawing/2014/main" id="{9CD3EA9B-89F0-ED2A-FB44-74FAF9532B26}"/>
              </a:ext>
            </a:extLst>
          </p:cNvPr>
          <p:cNvSpPr>
            <a:spLocks noGrp="1"/>
          </p:cNvSpPr>
          <p:nvPr>
            <p:ph type="title"/>
          </p:nvPr>
        </p:nvSpPr>
        <p:spPr>
          <a:xfrm>
            <a:off x="1154954" y="2099733"/>
            <a:ext cx="8827245" cy="2677648"/>
          </a:xfrm>
        </p:spPr>
        <p:txBody>
          <a:bodyPr vert="horz" lIns="91440" tIns="45720" rIns="91440" bIns="45720" rtlCol="0" anchor="b">
            <a:normAutofit/>
          </a:bodyPr>
          <a:lstStyle/>
          <a:p>
            <a:r>
              <a:rPr lang="en-US" sz="5400" dirty="0" err="1">
                <a:solidFill>
                  <a:srgbClr val="FFFFFF"/>
                </a:solidFill>
              </a:rPr>
              <a:t>GELYKHEID</a:t>
            </a:r>
            <a:endParaRPr lang="en-US" sz="5400" dirty="0">
              <a:solidFill>
                <a:srgbClr val="FFFFFF"/>
              </a:solidFill>
            </a:endParaRPr>
          </a:p>
        </p:txBody>
      </p:sp>
      <p:sp>
        <p:nvSpPr>
          <p:cNvPr id="27" name="Rectangle 26">
            <a:extLst>
              <a:ext uri="{FF2B5EF4-FFF2-40B4-BE49-F238E27FC236}">
                <a16:creationId xmlns:a16="http://schemas.microsoft.com/office/drawing/2014/main" id="{B70F7E59-C971-4F55-8E3A-1E583B65F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8" name="Picture 27" descr="A logo with a person in the middle&#10;&#10;Description automatically generated">
            <a:extLst>
              <a:ext uri="{FF2B5EF4-FFF2-40B4-BE49-F238E27FC236}">
                <a16:creationId xmlns:a16="http://schemas.microsoft.com/office/drawing/2014/main" id="{44DDAC57-2FC9-D9FD-4F53-F7A41C81DE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7344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A879E-B4EC-ECA5-3948-678738ECCDD1}"/>
              </a:ext>
            </a:extLst>
          </p:cNvPr>
          <p:cNvSpPr>
            <a:spLocks noGrp="1"/>
          </p:cNvSpPr>
          <p:nvPr>
            <p:ph type="title"/>
          </p:nvPr>
        </p:nvSpPr>
        <p:spPr>
          <a:xfrm>
            <a:off x="680322" y="2063262"/>
            <a:ext cx="3739278" cy="2661138"/>
          </a:xfrm>
        </p:spPr>
        <p:txBody>
          <a:bodyPr vert="horz" lIns="91440" tIns="45720" rIns="91440" bIns="45720" rtlCol="0" anchor="ctr">
            <a:normAutofit/>
          </a:bodyPr>
          <a:lstStyle/>
          <a:p>
            <a:pPr algn="r"/>
            <a:r>
              <a:rPr lang="en-US" sz="4400" dirty="0" err="1">
                <a:solidFill>
                  <a:srgbClr val="FFFFFF"/>
                </a:solidFill>
              </a:rPr>
              <a:t>Byvoorbeeld</a:t>
            </a:r>
            <a:endParaRPr lang="en-US" sz="4400" dirty="0">
              <a:solidFill>
                <a:srgbClr val="FFFFFF"/>
              </a:solidFill>
            </a:endParaRPr>
          </a:p>
        </p:txBody>
      </p:sp>
      <p:pic>
        <p:nvPicPr>
          <p:cNvPr id="4" name="Picture 3" descr="IISC_EqualityVsEquityCartoon">
            <a:extLst>
              <a:ext uri="{FF2B5EF4-FFF2-40B4-BE49-F238E27FC236}">
                <a16:creationId xmlns:a16="http://schemas.microsoft.com/office/drawing/2014/main" id="{53A46B71-A2D6-4AD0-1AD2-A71FFB1A67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593085" y="1314628"/>
            <a:ext cx="5629268" cy="4221949"/>
          </a:xfrm>
          <a:prstGeom prst="rect">
            <a:avLst/>
          </a:prstGeom>
          <a:noFill/>
          <a:ln>
            <a:noFill/>
          </a:ln>
          <a:effectLst/>
        </p:spPr>
      </p:pic>
      <p:sp>
        <p:nvSpPr>
          <p:cNvPr id="3" name="Text Box 1">
            <a:extLst>
              <a:ext uri="{FF2B5EF4-FFF2-40B4-BE49-F238E27FC236}">
                <a16:creationId xmlns:a16="http://schemas.microsoft.com/office/drawing/2014/main" id="{089D88DD-6F41-ED35-F899-C50CCB8A70B0}"/>
              </a:ext>
            </a:extLst>
          </p:cNvPr>
          <p:cNvSpPr txBox="1"/>
          <p:nvPr/>
        </p:nvSpPr>
        <p:spPr>
          <a:xfrm>
            <a:off x="6096000" y="5649251"/>
            <a:ext cx="5126353" cy="430887"/>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spAutoFit/>
          </a:bodyPr>
          <a:lstStyle/>
          <a:p>
            <a:pPr marL="6350" marR="0" lvl="0" indent="-6350" algn="r" defTabSz="914400" eaLnBrk="1" fontAlgn="auto" latinLnBrk="0" hangingPunct="1">
              <a:lnSpc>
                <a:spcPct val="100000"/>
              </a:lnSpc>
              <a:spcBef>
                <a:spcPts val="0"/>
              </a:spcBef>
              <a:spcAft>
                <a:spcPts val="1000"/>
              </a:spcAft>
              <a:buClrTx/>
              <a:buSzTx/>
              <a:buFontTx/>
              <a:buNone/>
              <a:tabLst/>
              <a:defRPr/>
            </a:pPr>
            <a:r>
              <a:rPr lang="en-ZA" sz="1400" i="1" kern="0" dirty="0">
                <a:solidFill>
                  <a:prstClr val="black"/>
                </a:solidFill>
              </a:rPr>
              <a:t>[</a:t>
            </a:r>
            <a:r>
              <a:rPr lang="en-ZA" sz="1400" i="1" kern="0" dirty="0" err="1">
                <a:solidFill>
                  <a:prstClr val="black"/>
                </a:solidFill>
              </a:rPr>
              <a:t>Bron</a:t>
            </a:r>
            <a:r>
              <a:rPr lang="en-ZA" sz="1400" i="1" kern="0" dirty="0">
                <a:solidFill>
                  <a:prstClr val="black"/>
                </a:solidFill>
              </a:rPr>
              <a:t>: </a:t>
            </a:r>
            <a:r>
              <a:rPr kumimoji="0" lang="en-ZA" sz="1400" b="0" i="1" u="none" strike="noStrike" kern="0" cap="none" spc="0" normalizeH="0" baseline="0" noProof="0" dirty="0">
                <a:ln>
                  <a:noFill/>
                </a:ln>
                <a:solidFill>
                  <a:prstClr val="black"/>
                </a:solidFill>
                <a:effectLst/>
                <a:uLnTx/>
                <a:uFillTx/>
              </a:rPr>
              <a:t>Interaction Institute for Social Change | </a:t>
            </a:r>
            <a:r>
              <a:rPr kumimoji="0" lang="en-ZA" sz="1400" b="0" i="1" u="none" strike="noStrike" kern="0" cap="none" spc="0" normalizeH="0" baseline="0" noProof="0" dirty="0" err="1">
                <a:ln>
                  <a:noFill/>
                </a:ln>
                <a:solidFill>
                  <a:prstClr val="black"/>
                </a:solidFill>
                <a:effectLst/>
                <a:uLnTx/>
                <a:uFillTx/>
              </a:rPr>
              <a:t>Kunstenaar</a:t>
            </a:r>
            <a:r>
              <a:rPr kumimoji="0" lang="en-ZA" sz="1400" b="0" i="1" u="none" strike="noStrike" kern="0" cap="none" spc="0" normalizeH="0" baseline="0" noProof="0" dirty="0">
                <a:ln>
                  <a:noFill/>
                </a:ln>
                <a:solidFill>
                  <a:prstClr val="black"/>
                </a:solidFill>
                <a:effectLst/>
                <a:uLnTx/>
                <a:uFillTx/>
              </a:rPr>
              <a:t>: Angus Maguire </a:t>
            </a:r>
            <a:r>
              <a:rPr lang="en-ZA" sz="1400" i="1" kern="0" dirty="0">
                <a:solidFill>
                  <a:prstClr val="black"/>
                </a:solidFill>
              </a:rPr>
              <a:t>Toegangsdatum</a:t>
            </a:r>
            <a:r>
              <a:rPr kumimoji="0" lang="en-ZA" sz="1400" b="0" i="1" u="none" strike="noStrike" kern="0" cap="none" spc="0" normalizeH="0" baseline="0" noProof="0" dirty="0">
                <a:ln>
                  <a:noFill/>
                </a:ln>
                <a:solidFill>
                  <a:prstClr val="black"/>
                </a:solidFill>
                <a:effectLst/>
                <a:uLnTx/>
                <a:uFillTx/>
              </a:rPr>
              <a:t>: 20 Mei 2024]</a:t>
            </a:r>
          </a:p>
        </p:txBody>
      </p:sp>
      <p:pic>
        <p:nvPicPr>
          <p:cNvPr id="8" name="Picture 7" descr="A logo with a person in the middle&#10;&#10;Description automatically generated">
            <a:extLst>
              <a:ext uri="{FF2B5EF4-FFF2-40B4-BE49-F238E27FC236}">
                <a16:creationId xmlns:a16="http://schemas.microsoft.com/office/drawing/2014/main" id="{1380853D-F5AF-D56D-A8E8-6419F27ABFB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38983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EEA6B06-37BF-43FC-9986-67E8966764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13" name="Rectangle 12">
              <a:extLst>
                <a:ext uri="{FF2B5EF4-FFF2-40B4-BE49-F238E27FC236}">
                  <a16:creationId xmlns:a16="http://schemas.microsoft.com/office/drawing/2014/main" id="{D932D0FE-76FF-4860-ACE3-458B2BB90E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Oval 9">
              <a:extLst>
                <a:ext uri="{FF2B5EF4-FFF2-40B4-BE49-F238E27FC236}">
                  <a16:creationId xmlns:a16="http://schemas.microsoft.com/office/drawing/2014/main" id="{E5D4D113-E6B9-4BCC-8EE7-ABFD7E9420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909219B5-F7D1-4ED7-8DC1-CE442F43E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A0E47095-D247-457B-8082-990F3184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a:extLst>
                <a:ext uri="{FF2B5EF4-FFF2-40B4-BE49-F238E27FC236}">
                  <a16:creationId xmlns:a16="http://schemas.microsoft.com/office/drawing/2014/main" id="{E2DAA052-A50D-47AE-87C9-AAAB2A38F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Oval 36">
              <a:extLst>
                <a:ext uri="{FF2B5EF4-FFF2-40B4-BE49-F238E27FC236}">
                  <a16:creationId xmlns:a16="http://schemas.microsoft.com/office/drawing/2014/main" id="{3053F849-6CC2-45B1-B2CA-CCD77F862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Freeform 5">
              <a:extLst>
                <a:ext uri="{FF2B5EF4-FFF2-40B4-BE49-F238E27FC236}">
                  <a16:creationId xmlns:a16="http://schemas.microsoft.com/office/drawing/2014/main" id="{86B102DE-9EA5-422F-910A-E4E2F0A594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1" name="Rectangle 20">
            <a:extLst>
              <a:ext uri="{FF2B5EF4-FFF2-40B4-BE49-F238E27FC236}">
                <a16:creationId xmlns:a16="http://schemas.microsoft.com/office/drawing/2014/main" id="{23D9DFF9-99E4-4FE6-9EAC-F1D7A7DFA5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2668F1A4-6DBB-4F0B-A679-6EE548363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
            <a:extLst>
              <a:ext uri="{FF2B5EF4-FFF2-40B4-BE49-F238E27FC236}">
                <a16:creationId xmlns:a16="http://schemas.microsoft.com/office/drawing/2014/main" id="{B8DBF1C0-B8F1-4AAC-8704-256BA0E9D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pic>
        <p:nvPicPr>
          <p:cNvPr id="7" name="Picture 6" descr="A hand holding an hourglass&#10;&#10;Description automatically generated">
            <a:extLst>
              <a:ext uri="{FF2B5EF4-FFF2-40B4-BE49-F238E27FC236}">
                <a16:creationId xmlns:a16="http://schemas.microsoft.com/office/drawing/2014/main" id="{B1C76E1A-7553-5128-6748-008FE40B3BE9}"/>
              </a:ext>
            </a:extLst>
          </p:cNvPr>
          <p:cNvPicPr>
            <a:picLocks noChangeAspect="1"/>
          </p:cNvPicPr>
          <p:nvPr/>
        </p:nvPicPr>
        <p:blipFill rotWithShape="1">
          <a:blip r:embed="rId4">
            <a:alphaModFix amt="35000"/>
            <a:extLst>
              <a:ext uri="{28A0092B-C50C-407E-A947-70E740481C1C}">
                <a14:useLocalDpi xmlns:a14="http://schemas.microsoft.com/office/drawing/2010/main" val="0"/>
              </a:ext>
            </a:extLst>
          </a:blip>
          <a:srcRect t="3357" r="-1" b="3201"/>
          <a:stretch/>
        </p:blipFill>
        <p:spPr>
          <a:xfrm>
            <a:off x="474133" y="474133"/>
            <a:ext cx="11243734" cy="5909733"/>
          </a:xfrm>
          <a:prstGeom prst="rect">
            <a:avLst/>
          </a:prstGeom>
        </p:spPr>
      </p:pic>
      <p:sp>
        <p:nvSpPr>
          <p:cNvPr id="2" name="Title 1">
            <a:extLst>
              <a:ext uri="{FF2B5EF4-FFF2-40B4-BE49-F238E27FC236}">
                <a16:creationId xmlns:a16="http://schemas.microsoft.com/office/drawing/2014/main" id="{0265F32C-4E6C-00FE-B51A-E4F5F93C30D5}"/>
              </a:ext>
            </a:extLst>
          </p:cNvPr>
          <p:cNvSpPr>
            <a:spLocks noGrp="1"/>
          </p:cNvSpPr>
          <p:nvPr>
            <p:ph type="title"/>
          </p:nvPr>
        </p:nvSpPr>
        <p:spPr>
          <a:xfrm>
            <a:off x="1154954" y="2099733"/>
            <a:ext cx="8827245" cy="2677648"/>
          </a:xfrm>
        </p:spPr>
        <p:txBody>
          <a:bodyPr vert="horz" lIns="91440" tIns="45720" rIns="91440" bIns="45720" rtlCol="0" anchor="b">
            <a:normAutofit/>
          </a:bodyPr>
          <a:lstStyle/>
          <a:p>
            <a:r>
              <a:rPr lang="en-US" sz="5400" dirty="0" err="1">
                <a:solidFill>
                  <a:srgbClr val="FFFFFF"/>
                </a:solidFill>
              </a:rPr>
              <a:t>Billikheid</a:t>
            </a:r>
            <a:r>
              <a:rPr lang="en-US" sz="5400" dirty="0">
                <a:solidFill>
                  <a:srgbClr val="FFFFFF"/>
                </a:solidFill>
              </a:rPr>
              <a:t> &amp; </a:t>
            </a:r>
            <a:r>
              <a:rPr lang="en-US" sz="5400" dirty="0" err="1">
                <a:solidFill>
                  <a:srgbClr val="FFFFFF"/>
                </a:solidFill>
              </a:rPr>
              <a:t>Regstelling</a:t>
            </a:r>
            <a:endParaRPr lang="en-US" sz="5400" dirty="0">
              <a:solidFill>
                <a:srgbClr val="FFFFFF"/>
              </a:solidFill>
            </a:endParaRPr>
          </a:p>
        </p:txBody>
      </p:sp>
      <p:sp>
        <p:nvSpPr>
          <p:cNvPr id="48" name="Rectangle 47">
            <a:extLst>
              <a:ext uri="{FF2B5EF4-FFF2-40B4-BE49-F238E27FC236}">
                <a16:creationId xmlns:a16="http://schemas.microsoft.com/office/drawing/2014/main" id="{B70F7E59-C971-4F55-8E3A-1E583B65F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8" name="Picture 7" descr="A logo with a person in the middle&#10;&#10;Description automatically generated">
            <a:extLst>
              <a:ext uri="{FF2B5EF4-FFF2-40B4-BE49-F238E27FC236}">
                <a16:creationId xmlns:a16="http://schemas.microsoft.com/office/drawing/2014/main" id="{F59B4E3B-C003-2DF2-EEBF-94DCD489D34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213227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12C5E-7E23-4841-C006-3BF6C6BC11E3}"/>
              </a:ext>
            </a:extLst>
          </p:cNvPr>
          <p:cNvSpPr>
            <a:spLocks noGrp="1"/>
          </p:cNvSpPr>
          <p:nvPr>
            <p:ph type="title"/>
          </p:nvPr>
        </p:nvSpPr>
        <p:spPr>
          <a:xfrm>
            <a:off x="680319" y="714938"/>
            <a:ext cx="9613863" cy="1080937"/>
          </a:xfrm>
        </p:spPr>
        <p:txBody>
          <a:bodyPr>
            <a:normAutofit/>
          </a:bodyPr>
          <a:lstStyle/>
          <a:p>
            <a:pPr>
              <a:lnSpc>
                <a:spcPct val="107000"/>
              </a:lnSpc>
              <a:spcAft>
                <a:spcPts val="800"/>
              </a:spcAft>
            </a:pPr>
            <a:r>
              <a:rPr lang="en-ZA" dirty="0" err="1"/>
              <a:t>Diensbillikheid</a:t>
            </a:r>
            <a:r>
              <a:rPr lang="en-ZA" dirty="0"/>
              <a:t> vs. </a:t>
            </a:r>
            <a:r>
              <a:rPr lang="en-ZA" dirty="0" err="1"/>
              <a:t>Regstellende</a:t>
            </a:r>
            <a:r>
              <a:rPr lang="en-ZA" dirty="0"/>
              <a:t> </a:t>
            </a:r>
            <a:r>
              <a:rPr lang="en-ZA" dirty="0" err="1"/>
              <a:t>Aksie</a:t>
            </a:r>
            <a:endParaRPr lang="en-ZA" dirty="0"/>
          </a:p>
        </p:txBody>
      </p:sp>
      <p:sp>
        <p:nvSpPr>
          <p:cNvPr id="4" name="Text Placeholder 3">
            <a:extLst>
              <a:ext uri="{FF2B5EF4-FFF2-40B4-BE49-F238E27FC236}">
                <a16:creationId xmlns:a16="http://schemas.microsoft.com/office/drawing/2014/main" id="{9A24433A-D466-0EBB-083D-131829BF0CC7}"/>
              </a:ext>
            </a:extLst>
          </p:cNvPr>
          <p:cNvSpPr>
            <a:spLocks noGrp="1"/>
          </p:cNvSpPr>
          <p:nvPr>
            <p:ph type="body" idx="1"/>
          </p:nvPr>
        </p:nvSpPr>
        <p:spPr/>
        <p:txBody>
          <a:bodyPr/>
          <a:lstStyle/>
          <a:p>
            <a:r>
              <a:rPr lang="en-GB" dirty="0" err="1"/>
              <a:t>Regstellende</a:t>
            </a:r>
            <a:r>
              <a:rPr lang="en-GB" dirty="0"/>
              <a:t> </a:t>
            </a:r>
            <a:r>
              <a:rPr lang="en-GB" dirty="0" err="1"/>
              <a:t>Aksie</a:t>
            </a:r>
            <a:endParaRPr lang="en-US" dirty="0"/>
          </a:p>
        </p:txBody>
      </p:sp>
      <p:sp>
        <p:nvSpPr>
          <p:cNvPr id="5" name="Content Placeholder 4">
            <a:extLst>
              <a:ext uri="{FF2B5EF4-FFF2-40B4-BE49-F238E27FC236}">
                <a16:creationId xmlns:a16="http://schemas.microsoft.com/office/drawing/2014/main" id="{A175EED8-2C30-402F-2E93-4E6836BF11B9}"/>
              </a:ext>
            </a:extLst>
          </p:cNvPr>
          <p:cNvSpPr>
            <a:spLocks noGrp="1"/>
          </p:cNvSpPr>
          <p:nvPr>
            <p:ph sz="half" idx="2"/>
          </p:nvPr>
        </p:nvSpPr>
        <p:spPr/>
        <p:txBody>
          <a:bodyPr>
            <a:normAutofit/>
          </a:bodyPr>
          <a:lstStyle/>
          <a:p>
            <a:r>
              <a:rPr lang="af-ZA" dirty="0"/>
              <a:t>Regstellende aksie handel oor billike werksgeleenthede en billike verteenwoordiging in alle beroepsgroepe en -vlakke in die werkplek.</a:t>
            </a:r>
            <a:endParaRPr lang="en-US" dirty="0"/>
          </a:p>
        </p:txBody>
      </p:sp>
      <p:sp>
        <p:nvSpPr>
          <p:cNvPr id="6" name="Text Placeholder 5">
            <a:extLst>
              <a:ext uri="{FF2B5EF4-FFF2-40B4-BE49-F238E27FC236}">
                <a16:creationId xmlns:a16="http://schemas.microsoft.com/office/drawing/2014/main" id="{5DEB4A86-7C2E-E322-9253-8696D91193EF}"/>
              </a:ext>
            </a:extLst>
          </p:cNvPr>
          <p:cNvSpPr>
            <a:spLocks noGrp="1"/>
          </p:cNvSpPr>
          <p:nvPr>
            <p:ph type="body" sz="quarter" idx="3"/>
          </p:nvPr>
        </p:nvSpPr>
        <p:spPr/>
        <p:txBody>
          <a:bodyPr/>
          <a:lstStyle/>
          <a:p>
            <a:r>
              <a:rPr lang="en-GB" dirty="0" err="1"/>
              <a:t>Diensbillikheid</a:t>
            </a:r>
            <a:endParaRPr lang="en-US" dirty="0"/>
          </a:p>
        </p:txBody>
      </p:sp>
      <p:sp>
        <p:nvSpPr>
          <p:cNvPr id="7" name="Content Placeholder 6">
            <a:extLst>
              <a:ext uri="{FF2B5EF4-FFF2-40B4-BE49-F238E27FC236}">
                <a16:creationId xmlns:a16="http://schemas.microsoft.com/office/drawing/2014/main" id="{8EE33E5B-A811-BA51-4191-E666A941478F}"/>
              </a:ext>
            </a:extLst>
          </p:cNvPr>
          <p:cNvSpPr>
            <a:spLocks noGrp="1"/>
          </p:cNvSpPr>
          <p:nvPr>
            <p:ph sz="quarter" idx="4"/>
          </p:nvPr>
        </p:nvSpPr>
        <p:spPr/>
        <p:txBody>
          <a:bodyPr>
            <a:normAutofit/>
          </a:bodyPr>
          <a:lstStyle/>
          <a:p>
            <a:r>
              <a:rPr lang="af-ZA" dirty="0"/>
              <a:t>diensbillikheid dui op die aantal werkers uit verskillende groepe in die werkplek. </a:t>
            </a:r>
            <a:r>
              <a:rPr lang="af-ZA" b="1" dirty="0"/>
              <a:t>Diensbillikheid word dus deur regstellende aksie bereik.</a:t>
            </a:r>
            <a:endParaRPr lang="en-US" b="1" dirty="0"/>
          </a:p>
        </p:txBody>
      </p:sp>
      <p:pic>
        <p:nvPicPr>
          <p:cNvPr id="8" name="Picture 7" descr="A logo with a person in the middle&#10;&#10;Description automatically generated">
            <a:extLst>
              <a:ext uri="{FF2B5EF4-FFF2-40B4-BE49-F238E27FC236}">
                <a16:creationId xmlns:a16="http://schemas.microsoft.com/office/drawing/2014/main" id="{5C4FBEE0-D6A3-27F2-3B7F-05507EF5E5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391134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P spid="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FEEA6B06-37BF-43FC-9986-67E8966764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14" name="Rectangle 13">
              <a:extLst>
                <a:ext uri="{FF2B5EF4-FFF2-40B4-BE49-F238E27FC236}">
                  <a16:creationId xmlns:a16="http://schemas.microsoft.com/office/drawing/2014/main" id="{D932D0FE-76FF-4860-ACE3-458B2BB90E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E5D4D113-E6B9-4BCC-8EE7-ABFD7E9420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a:extLst>
                <a:ext uri="{FF2B5EF4-FFF2-40B4-BE49-F238E27FC236}">
                  <a16:creationId xmlns:a16="http://schemas.microsoft.com/office/drawing/2014/main" id="{909219B5-F7D1-4ED7-8DC1-CE442F43E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a:extLst>
                <a:ext uri="{FF2B5EF4-FFF2-40B4-BE49-F238E27FC236}">
                  <a16:creationId xmlns:a16="http://schemas.microsoft.com/office/drawing/2014/main" id="{A0E47095-D247-457B-8082-990F3184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a:extLst>
                <a:ext uri="{FF2B5EF4-FFF2-40B4-BE49-F238E27FC236}">
                  <a16:creationId xmlns:a16="http://schemas.microsoft.com/office/drawing/2014/main" id="{E2DAA052-A50D-47AE-87C9-AAAB2A38F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a:extLst>
                <a:ext uri="{FF2B5EF4-FFF2-40B4-BE49-F238E27FC236}">
                  <a16:creationId xmlns:a16="http://schemas.microsoft.com/office/drawing/2014/main" id="{3053F849-6CC2-45B1-B2CA-CCD77F862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Freeform 5">
              <a:extLst>
                <a:ext uri="{FF2B5EF4-FFF2-40B4-BE49-F238E27FC236}">
                  <a16:creationId xmlns:a16="http://schemas.microsoft.com/office/drawing/2014/main" id="{86B102DE-9EA5-422F-910A-E4E2F0A594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2" name="Rectangle 21">
            <a:extLst>
              <a:ext uri="{FF2B5EF4-FFF2-40B4-BE49-F238E27FC236}">
                <a16:creationId xmlns:a16="http://schemas.microsoft.com/office/drawing/2014/main" id="{23D9DFF9-99E4-4FE6-9EAC-F1D7A7DFA5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2668F1A4-6DBB-4F0B-A679-6EE548363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5">
            <a:extLst>
              <a:ext uri="{FF2B5EF4-FFF2-40B4-BE49-F238E27FC236}">
                <a16:creationId xmlns:a16="http://schemas.microsoft.com/office/drawing/2014/main" id="{B8DBF1C0-B8F1-4AAC-8704-256BA0E9D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pic>
        <p:nvPicPr>
          <p:cNvPr id="8" name="Picture 7" descr="A finger pointing at a person's face on a wooden block&#10;&#10;Description automatically generated">
            <a:extLst>
              <a:ext uri="{FF2B5EF4-FFF2-40B4-BE49-F238E27FC236}">
                <a16:creationId xmlns:a16="http://schemas.microsoft.com/office/drawing/2014/main" id="{DC4FAFDE-7C14-E03F-6B71-FB0D2E5C3337}"/>
              </a:ext>
            </a:extLst>
          </p:cNvPr>
          <p:cNvPicPr>
            <a:picLocks noChangeAspect="1"/>
          </p:cNvPicPr>
          <p:nvPr/>
        </p:nvPicPr>
        <p:blipFill rotWithShape="1">
          <a:blip r:embed="rId4">
            <a:alphaModFix amt="35000"/>
            <a:extLst>
              <a:ext uri="{28A0092B-C50C-407E-A947-70E740481C1C}">
                <a14:useLocalDpi xmlns:a14="http://schemas.microsoft.com/office/drawing/2010/main" val="0"/>
              </a:ext>
            </a:extLst>
          </a:blip>
          <a:srcRect t="6560" r="-1" b="-1"/>
          <a:stretch/>
        </p:blipFill>
        <p:spPr>
          <a:xfrm>
            <a:off x="474133" y="474133"/>
            <a:ext cx="11243734" cy="5909733"/>
          </a:xfrm>
          <a:prstGeom prst="rect">
            <a:avLst/>
          </a:prstGeom>
        </p:spPr>
      </p:pic>
      <p:sp>
        <p:nvSpPr>
          <p:cNvPr id="2" name="Title 1">
            <a:extLst>
              <a:ext uri="{FF2B5EF4-FFF2-40B4-BE49-F238E27FC236}">
                <a16:creationId xmlns:a16="http://schemas.microsoft.com/office/drawing/2014/main" id="{89CE9DE6-7A3C-CA16-F66B-8830AD428601}"/>
              </a:ext>
            </a:extLst>
          </p:cNvPr>
          <p:cNvSpPr>
            <a:spLocks noGrp="1"/>
          </p:cNvSpPr>
          <p:nvPr>
            <p:ph type="title"/>
          </p:nvPr>
        </p:nvSpPr>
        <p:spPr>
          <a:xfrm>
            <a:off x="1154954" y="2099733"/>
            <a:ext cx="8827245" cy="2677648"/>
          </a:xfrm>
        </p:spPr>
        <p:txBody>
          <a:bodyPr vert="horz" lIns="91440" tIns="45720" rIns="91440" bIns="45720" rtlCol="0" anchor="b">
            <a:normAutofit/>
          </a:bodyPr>
          <a:lstStyle/>
          <a:p>
            <a:r>
              <a:rPr lang="en-US" sz="5400" dirty="0" err="1">
                <a:solidFill>
                  <a:srgbClr val="FFFFFF"/>
                </a:solidFill>
              </a:rPr>
              <a:t>WERWING</a:t>
            </a:r>
            <a:endParaRPr lang="en-US" sz="5400" dirty="0">
              <a:solidFill>
                <a:srgbClr val="FFFFFF"/>
              </a:solidFill>
            </a:endParaRPr>
          </a:p>
        </p:txBody>
      </p:sp>
      <p:sp>
        <p:nvSpPr>
          <p:cNvPr id="28" name="Rectangle 27">
            <a:extLst>
              <a:ext uri="{FF2B5EF4-FFF2-40B4-BE49-F238E27FC236}">
                <a16:creationId xmlns:a16="http://schemas.microsoft.com/office/drawing/2014/main" id="{B70F7E59-C971-4F55-8E3A-1E583B65F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descr="A logo with a person in the middle&#10;&#10;Description automatically generated">
            <a:extLst>
              <a:ext uri="{FF2B5EF4-FFF2-40B4-BE49-F238E27FC236}">
                <a16:creationId xmlns:a16="http://schemas.microsoft.com/office/drawing/2014/main" id="{37A90EF8-937F-694F-A5D4-F05CA56085E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045834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FEEA6B06-37BF-43FC-9986-67E8966764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29" name="Rectangle 28">
              <a:extLst>
                <a:ext uri="{FF2B5EF4-FFF2-40B4-BE49-F238E27FC236}">
                  <a16:creationId xmlns:a16="http://schemas.microsoft.com/office/drawing/2014/main" id="{D932D0FE-76FF-4860-ACE3-458B2BB90E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0" name="Oval 29">
              <a:extLst>
                <a:ext uri="{FF2B5EF4-FFF2-40B4-BE49-F238E27FC236}">
                  <a16:creationId xmlns:a16="http://schemas.microsoft.com/office/drawing/2014/main" id="{E5D4D113-E6B9-4BCC-8EE7-ABFD7E9420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Oval 30">
              <a:extLst>
                <a:ext uri="{FF2B5EF4-FFF2-40B4-BE49-F238E27FC236}">
                  <a16:creationId xmlns:a16="http://schemas.microsoft.com/office/drawing/2014/main" id="{909219B5-F7D1-4ED7-8DC1-CE442F43E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Oval 31">
              <a:extLst>
                <a:ext uri="{FF2B5EF4-FFF2-40B4-BE49-F238E27FC236}">
                  <a16:creationId xmlns:a16="http://schemas.microsoft.com/office/drawing/2014/main" id="{A0E47095-D247-457B-8082-990F3184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Oval 32">
              <a:extLst>
                <a:ext uri="{FF2B5EF4-FFF2-40B4-BE49-F238E27FC236}">
                  <a16:creationId xmlns:a16="http://schemas.microsoft.com/office/drawing/2014/main" id="{E2DAA052-A50D-47AE-87C9-AAAB2A38F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Oval 33">
              <a:extLst>
                <a:ext uri="{FF2B5EF4-FFF2-40B4-BE49-F238E27FC236}">
                  <a16:creationId xmlns:a16="http://schemas.microsoft.com/office/drawing/2014/main" id="{3053F849-6CC2-45B1-B2CA-CCD77F862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Freeform 5">
              <a:extLst>
                <a:ext uri="{FF2B5EF4-FFF2-40B4-BE49-F238E27FC236}">
                  <a16:creationId xmlns:a16="http://schemas.microsoft.com/office/drawing/2014/main" id="{86B102DE-9EA5-422F-910A-E4E2F0A594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0" name="Rectangle 19">
            <a:extLst>
              <a:ext uri="{FF2B5EF4-FFF2-40B4-BE49-F238E27FC236}">
                <a16:creationId xmlns:a16="http://schemas.microsoft.com/office/drawing/2014/main" id="{23D9DFF9-99E4-4FE6-9EAC-F1D7A7DFA5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2668F1A4-6DBB-4F0B-A679-6EE548363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5">
            <a:extLst>
              <a:ext uri="{FF2B5EF4-FFF2-40B4-BE49-F238E27FC236}">
                <a16:creationId xmlns:a16="http://schemas.microsoft.com/office/drawing/2014/main" id="{B8DBF1C0-B8F1-4AAC-8704-256BA0E9D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pic>
        <p:nvPicPr>
          <p:cNvPr id="6" name="Picture 5" descr="A group of people working on a project&#10;&#10;Description automatically generated">
            <a:extLst>
              <a:ext uri="{FF2B5EF4-FFF2-40B4-BE49-F238E27FC236}">
                <a16:creationId xmlns:a16="http://schemas.microsoft.com/office/drawing/2014/main" id="{AD38AB82-1041-8AC1-A48E-F8C744CFBA82}"/>
              </a:ext>
            </a:extLst>
          </p:cNvPr>
          <p:cNvPicPr>
            <a:picLocks noChangeAspect="1"/>
          </p:cNvPicPr>
          <p:nvPr/>
        </p:nvPicPr>
        <p:blipFill rotWithShape="1">
          <a:blip r:embed="rId4">
            <a:alphaModFix amt="35000"/>
            <a:extLst>
              <a:ext uri="{28A0092B-C50C-407E-A947-70E740481C1C}">
                <a14:useLocalDpi xmlns:a14="http://schemas.microsoft.com/office/drawing/2010/main" val="0"/>
              </a:ext>
            </a:extLst>
          </a:blip>
          <a:srcRect t="6560" r="-1" b="-1"/>
          <a:stretch/>
        </p:blipFill>
        <p:spPr>
          <a:xfrm>
            <a:off x="474133" y="474133"/>
            <a:ext cx="11243734" cy="5909733"/>
          </a:xfrm>
          <a:prstGeom prst="rect">
            <a:avLst/>
          </a:prstGeom>
        </p:spPr>
      </p:pic>
      <p:sp>
        <p:nvSpPr>
          <p:cNvPr id="2" name="Title 1">
            <a:extLst>
              <a:ext uri="{FF2B5EF4-FFF2-40B4-BE49-F238E27FC236}">
                <a16:creationId xmlns:a16="http://schemas.microsoft.com/office/drawing/2014/main" id="{378FEDA2-FB19-9657-0443-BD23E8FBE0D9}"/>
              </a:ext>
            </a:extLst>
          </p:cNvPr>
          <p:cNvSpPr>
            <a:spLocks noGrp="1"/>
          </p:cNvSpPr>
          <p:nvPr>
            <p:ph type="title"/>
          </p:nvPr>
        </p:nvSpPr>
        <p:spPr>
          <a:xfrm>
            <a:off x="1154954" y="2099733"/>
            <a:ext cx="8827245" cy="2677648"/>
          </a:xfrm>
        </p:spPr>
        <p:txBody>
          <a:bodyPr vert="horz" lIns="91440" tIns="45720" rIns="91440" bIns="45720" rtlCol="0" anchor="b">
            <a:normAutofit/>
          </a:bodyPr>
          <a:lstStyle/>
          <a:p>
            <a:r>
              <a:rPr lang="en-US" sz="5400" dirty="0" err="1">
                <a:solidFill>
                  <a:srgbClr val="FFFFFF"/>
                </a:solidFill>
              </a:rPr>
              <a:t>Sosiale</a:t>
            </a:r>
            <a:r>
              <a:rPr lang="en-US" sz="5400" dirty="0">
                <a:solidFill>
                  <a:srgbClr val="FFFFFF"/>
                </a:solidFill>
              </a:rPr>
              <a:t> Media &amp; </a:t>
            </a:r>
            <a:r>
              <a:rPr lang="en-US" sz="5400" dirty="0" err="1">
                <a:solidFill>
                  <a:srgbClr val="FFFFFF"/>
                </a:solidFill>
              </a:rPr>
              <a:t>Werwing</a:t>
            </a:r>
            <a:endParaRPr lang="en-US" sz="5400" dirty="0">
              <a:solidFill>
                <a:srgbClr val="FFFFFF"/>
              </a:solidFill>
            </a:endParaRPr>
          </a:p>
        </p:txBody>
      </p:sp>
      <p:sp>
        <p:nvSpPr>
          <p:cNvPr id="37" name="Rectangle 36">
            <a:extLst>
              <a:ext uri="{FF2B5EF4-FFF2-40B4-BE49-F238E27FC236}">
                <a16:creationId xmlns:a16="http://schemas.microsoft.com/office/drawing/2014/main" id="{B70F7E59-C971-4F55-8E3A-1E583B65F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Picture 6" descr="A logo with a person in the middle&#10;&#10;Description automatically generated">
            <a:extLst>
              <a:ext uri="{FF2B5EF4-FFF2-40B4-BE49-F238E27FC236}">
                <a16:creationId xmlns:a16="http://schemas.microsoft.com/office/drawing/2014/main" id="{E52DDBB8-EA73-4D25-9DBC-779620C318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4726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0CDF88-E218-4927-8270-D638AD719920}">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7605C6A4-8414-466B-BECA-EB5445EF1E7E}">
  <ds:schemaRefs>
    <ds:schemaRef ds:uri="http://schemas.microsoft.com/sharepoint/v3/contenttype/forms"/>
  </ds:schemaRefs>
</ds:datastoreItem>
</file>

<file path=customXml/itemProps3.xml><?xml version="1.0" encoding="utf-8"?>
<ds:datastoreItem xmlns:ds="http://schemas.openxmlformats.org/officeDocument/2006/customXml" ds:itemID="{B3B40DCB-5601-430C-95C1-A68321E813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Berlin</Template>
  <TotalTime>3746</TotalTime>
  <Words>1895</Words>
  <Application>Microsoft Office PowerPoint</Application>
  <PresentationFormat>Widescreen</PresentationFormat>
  <Paragraphs>121</Paragraphs>
  <Slides>12</Slides>
  <Notes>12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Aptos</vt:lpstr>
      <vt:lpstr>Arial</vt:lpstr>
      <vt:lpstr>Arial Narrow</vt:lpstr>
      <vt:lpstr>Calibri</vt:lpstr>
      <vt:lpstr>Century Gothic</vt:lpstr>
      <vt:lpstr>Symbol</vt:lpstr>
      <vt:lpstr>Wingdings 3</vt:lpstr>
      <vt:lpstr>Office Theme</vt:lpstr>
      <vt:lpstr>Ion Boardroom</vt:lpstr>
      <vt:lpstr>PowerPoint Presentation</vt:lpstr>
      <vt:lpstr>Billikheid &amp; Gelykheid</vt:lpstr>
      <vt:lpstr>BILLIKHEID </vt:lpstr>
      <vt:lpstr>GELYKHEID</vt:lpstr>
      <vt:lpstr>Byvoorbeeld</vt:lpstr>
      <vt:lpstr>Billikheid &amp; Regstelling</vt:lpstr>
      <vt:lpstr>Diensbillikheid vs. Regstellende Aksie</vt:lpstr>
      <vt:lpstr>WERWING</vt:lpstr>
      <vt:lpstr>Sosiale Media &amp; Werwing</vt:lpstr>
      <vt:lpstr>VAKBONDE</vt:lpstr>
      <vt:lpstr>PowerPoint Presentation</vt:lpstr>
      <vt:lpstr>Vrae?      Aktiwiteit in Pare &amp; 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Kerri Cunningham</dc:creator>
  <cp:lastModifiedBy>Megan Botes</cp:lastModifiedBy>
  <cp:revision>3</cp:revision>
  <dcterms:created xsi:type="dcterms:W3CDTF">2024-05-06T00:02:26Z</dcterms:created>
  <dcterms:modified xsi:type="dcterms:W3CDTF">2025-09-23T11:57:43Z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