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1" r:id="rId6"/>
    <p:sldId id="262" r:id="rId7"/>
    <p:sldId id="263"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936BF-7F58-4F37-8C0F-98D5FF88613B}" v="42" dt="2025-06-02T07:57:13.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50" autoAdjust="0"/>
  </p:normalViewPr>
  <p:slideViewPr>
    <p:cSldViewPr snapToGrid="0">
      <p:cViewPr varScale="1">
        <p:scale>
          <a:sx n="47" d="100"/>
          <a:sy n="47" d="100"/>
        </p:scale>
        <p:origin x="1987" y="269"/>
      </p:cViewPr>
      <p:guideLst/>
    </p:cSldViewPr>
  </p:slideViewPr>
  <p:notesTextViewPr>
    <p:cViewPr>
      <p:scale>
        <a:sx n="1" d="1"/>
        <a:sy n="1" d="1"/>
      </p:scale>
      <p:origin x="0" y="-701"/>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C00936BF-7F58-4F37-8C0F-98D5FF88613B}"/>
    <pc:docChg chg="undo custSel modSld">
      <pc:chgData name="Hp Unit" userId="86ec350514542ee1" providerId="LiveId" clId="{C00936BF-7F58-4F37-8C0F-98D5FF88613B}" dt="2025-06-02T07:53:31.135" v="124" actId="20577"/>
      <pc:docMkLst>
        <pc:docMk/>
      </pc:docMkLst>
      <pc:sldChg chg="modNotesTx">
        <pc:chgData name="Hp Unit" userId="86ec350514542ee1" providerId="LiveId" clId="{C00936BF-7F58-4F37-8C0F-98D5FF88613B}" dt="2025-06-02T07:51:27.048" v="122" actId="12"/>
        <pc:sldMkLst>
          <pc:docMk/>
          <pc:sldMk cId="2489068558" sldId="256"/>
        </pc:sldMkLst>
      </pc:sldChg>
      <pc:sldChg chg="modNotesTx">
        <pc:chgData name="Hp Unit" userId="86ec350514542ee1" providerId="LiveId" clId="{C00936BF-7F58-4F37-8C0F-98D5FF88613B}" dt="2025-05-08T13:27:20.543" v="0"/>
        <pc:sldMkLst>
          <pc:docMk/>
          <pc:sldMk cId="3603939146" sldId="257"/>
        </pc:sldMkLst>
      </pc:sldChg>
      <pc:sldChg chg="modSp modNotesTx">
        <pc:chgData name="Hp Unit" userId="86ec350514542ee1" providerId="LiveId" clId="{C00936BF-7F58-4F37-8C0F-98D5FF88613B}" dt="2025-06-02T07:47:22.460" v="121" actId="20577"/>
        <pc:sldMkLst>
          <pc:docMk/>
          <pc:sldMk cId="1727569393" sldId="258"/>
        </pc:sldMkLst>
        <pc:graphicFrameChg chg="mod">
          <ac:chgData name="Hp Unit" userId="86ec350514542ee1" providerId="LiveId" clId="{C00936BF-7F58-4F37-8C0F-98D5FF88613B}" dt="2025-06-02T07:46:59.245" v="116" actId="20577"/>
          <ac:graphicFrameMkLst>
            <pc:docMk/>
            <pc:sldMk cId="1727569393" sldId="258"/>
            <ac:graphicFrameMk id="5" creationId="{01E389A5-0202-10FE-5F17-ECBB10F1F02D}"/>
          </ac:graphicFrameMkLst>
        </pc:graphicFrameChg>
      </pc:sldChg>
      <pc:sldChg chg="modNotesTx">
        <pc:chgData name="Hp Unit" userId="86ec350514542ee1" providerId="LiveId" clId="{C00936BF-7F58-4F37-8C0F-98D5FF88613B}" dt="2025-06-02T07:53:31.135" v="124" actId="20577"/>
        <pc:sldMkLst>
          <pc:docMk/>
          <pc:sldMk cId="2484065426" sldId="259"/>
        </pc:sldMkLst>
      </pc:sldChg>
      <pc:sldChg chg="modSp mod modNotesTx">
        <pc:chgData name="Hp Unit" userId="86ec350514542ee1" providerId="LiveId" clId="{C00936BF-7F58-4F37-8C0F-98D5FF88613B}" dt="2025-05-08T13:28:19.718" v="28"/>
        <pc:sldMkLst>
          <pc:docMk/>
          <pc:sldMk cId="4024712668" sldId="263"/>
        </pc:sldMkLst>
        <pc:spChg chg="mod">
          <ac:chgData name="Hp Unit" userId="86ec350514542ee1" providerId="LiveId" clId="{C00936BF-7F58-4F37-8C0F-98D5FF88613B}" dt="2025-05-08T13:27:49.370" v="23" actId="14100"/>
          <ac:spMkLst>
            <pc:docMk/>
            <pc:sldMk cId="4024712668" sldId="263"/>
            <ac:spMk id="2" creationId="{A479ED97-1F99-B608-7B45-5043496CFF65}"/>
          </ac:spMkLst>
        </pc:spChg>
      </pc:sldChg>
      <pc:sldChg chg="modSp mod modNotesTx">
        <pc:chgData name="Hp Unit" userId="86ec350514542ee1" providerId="LiveId" clId="{C00936BF-7F58-4F37-8C0F-98D5FF88613B}" dt="2025-05-08T13:29:12.218" v="51" actId="27636"/>
        <pc:sldMkLst>
          <pc:docMk/>
          <pc:sldMk cId="3999419196" sldId="265"/>
        </pc:sldMkLst>
        <pc:spChg chg="mod">
          <ac:chgData name="Hp Unit" userId="86ec350514542ee1" providerId="LiveId" clId="{C00936BF-7F58-4F37-8C0F-98D5FF88613B}" dt="2025-05-08T13:29:12.218" v="51" actId="27636"/>
          <ac:spMkLst>
            <pc:docMk/>
            <pc:sldMk cId="3999419196" sldId="265"/>
            <ac:spMk id="3" creationId="{CA48C997-CAD1-30E4-4DBB-0F7C803F5677}"/>
          </ac:spMkLst>
        </pc:spChg>
        <pc:spChg chg="mod">
          <ac:chgData name="Hp Unit" userId="86ec350514542ee1" providerId="LiveId" clId="{C00936BF-7F58-4F37-8C0F-98D5FF88613B}" dt="2025-05-08T13:28:31.646" v="39" actId="14100"/>
          <ac:spMkLst>
            <pc:docMk/>
            <pc:sldMk cId="3999419196" sldId="265"/>
            <ac:spMk id="4" creationId="{E900EA83-40F5-1EF2-DE04-FBDB32A54F0C}"/>
          </ac:spMkLst>
        </pc:spChg>
      </pc:sldChg>
      <pc:sldChg chg="addSp delSp modSp mod modAnim modNotesTx">
        <pc:chgData name="Hp Unit" userId="86ec350514542ee1" providerId="LiveId" clId="{C00936BF-7F58-4F37-8C0F-98D5FF88613B}" dt="2025-05-08T13:32:02.857" v="104"/>
        <pc:sldMkLst>
          <pc:docMk/>
          <pc:sldMk cId="4004778105" sldId="266"/>
        </pc:sldMkLst>
        <pc:spChg chg="mod">
          <ac:chgData name="Hp Unit" userId="86ec350514542ee1" providerId="LiveId" clId="{C00936BF-7F58-4F37-8C0F-98D5FF88613B}" dt="2025-05-08T13:31:36.899" v="103" actId="26606"/>
          <ac:spMkLst>
            <pc:docMk/>
            <pc:sldMk cId="4004778105" sldId="266"/>
            <ac:spMk id="2" creationId="{B45AD6B4-668A-B786-A854-BAD1353DF96C}"/>
          </ac:spMkLst>
        </pc:spChg>
        <pc:spChg chg="mod">
          <ac:chgData name="Hp Unit" userId="86ec350514542ee1" providerId="LiveId" clId="{C00936BF-7F58-4F37-8C0F-98D5FF88613B}" dt="2025-05-08T13:31:36.899" v="103" actId="26606"/>
          <ac:spMkLst>
            <pc:docMk/>
            <pc:sldMk cId="4004778105" sldId="266"/>
            <ac:spMk id="3" creationId="{683C6D45-4BC8-69BC-8E82-24B611EEDB4B}"/>
          </ac:spMkLst>
        </pc:spChg>
        <pc:spChg chg="add">
          <ac:chgData name="Hp Unit" userId="86ec350514542ee1" providerId="LiveId" clId="{C00936BF-7F58-4F37-8C0F-98D5FF88613B}" dt="2025-05-08T13:31:36.899" v="103" actId="26606"/>
          <ac:spMkLst>
            <pc:docMk/>
            <pc:sldMk cId="4004778105" sldId="266"/>
            <ac:spMk id="2066" creationId="{DBC6133C-0615-4CE4-9132-37E609A9BDFA}"/>
          </ac:spMkLst>
        </pc:spChg>
        <pc:spChg chg="add">
          <ac:chgData name="Hp Unit" userId="86ec350514542ee1" providerId="LiveId" clId="{C00936BF-7F58-4F37-8C0F-98D5FF88613B}" dt="2025-05-08T13:31:36.899" v="103" actId="26606"/>
          <ac:spMkLst>
            <pc:docMk/>
            <pc:sldMk cId="4004778105" sldId="266"/>
            <ac:spMk id="2068" creationId="{169CC832-2974-4E8D-90ED-3E2941BA7336}"/>
          </ac:spMkLst>
        </pc:spChg>
        <pc:spChg chg="add">
          <ac:chgData name="Hp Unit" userId="86ec350514542ee1" providerId="LiveId" clId="{C00936BF-7F58-4F37-8C0F-98D5FF88613B}" dt="2025-05-08T13:31:36.899" v="103" actId="26606"/>
          <ac:spMkLst>
            <pc:docMk/>
            <pc:sldMk cId="4004778105" sldId="266"/>
            <ac:spMk id="2070" creationId="{55222F96-971A-4F90-B841-6BAB416C7AC1}"/>
          </ac:spMkLst>
        </pc:spChg>
        <pc:spChg chg="add">
          <ac:chgData name="Hp Unit" userId="86ec350514542ee1" providerId="LiveId" clId="{C00936BF-7F58-4F37-8C0F-98D5FF88613B}" dt="2025-05-08T13:31:36.899" v="103" actId="26606"/>
          <ac:spMkLst>
            <pc:docMk/>
            <pc:sldMk cId="4004778105" sldId="266"/>
            <ac:spMk id="2072" creationId="{08980754-6F4B-43C9-B9BE-127B6BED6586}"/>
          </ac:spMkLst>
        </pc:spChg>
        <pc:spChg chg="add">
          <ac:chgData name="Hp Unit" userId="86ec350514542ee1" providerId="LiveId" clId="{C00936BF-7F58-4F37-8C0F-98D5FF88613B}" dt="2025-05-08T13:31:36.899" v="103" actId="26606"/>
          <ac:spMkLst>
            <pc:docMk/>
            <pc:sldMk cId="4004778105" sldId="266"/>
            <ac:spMk id="2074" creationId="{2C1BBA94-3F40-40AA-8BB9-E69E25E537C1}"/>
          </ac:spMkLst>
        </pc:spChg>
      </pc:sldChg>
      <pc:sldChg chg="modNotesTx">
        <pc:chgData name="Hp Unit" userId="86ec350514542ee1" providerId="LiveId" clId="{C00936BF-7F58-4F37-8C0F-98D5FF88613B}" dt="2025-05-08T13:38:12.060" v="114" actId="20577"/>
        <pc:sldMkLst>
          <pc:docMk/>
          <pc:sldMk cId="822908374" sldId="27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4B72A-F1B3-4CDB-B725-E200131EDAC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8EE9254-0700-46E9-A40A-EA5CB60258BC}">
      <dgm:prSet/>
      <dgm:spPr/>
      <dgm:t>
        <a:bodyPr/>
        <a:lstStyle/>
        <a:p>
          <a:pPr>
            <a:lnSpc>
              <a:spcPct val="100000"/>
            </a:lnSpc>
          </a:pPr>
          <a:r>
            <a:rPr lang="en-ZA"/>
            <a:t>Identify external influences on personal lifestyle choices.</a:t>
          </a:r>
          <a:endParaRPr lang="en-US"/>
        </a:p>
      </dgm:t>
    </dgm:pt>
    <dgm:pt modelId="{34478E2D-2521-48E5-8C54-E9747819DCA7}" type="parTrans" cxnId="{483FDD96-EBF2-403F-A838-1CE6E6A49581}">
      <dgm:prSet/>
      <dgm:spPr/>
      <dgm:t>
        <a:bodyPr/>
        <a:lstStyle/>
        <a:p>
          <a:endParaRPr lang="en-US"/>
        </a:p>
      </dgm:t>
    </dgm:pt>
    <dgm:pt modelId="{DDEF79A8-5D6A-4A28-B7EA-0DC067562E0D}" type="sibTrans" cxnId="{483FDD96-EBF2-403F-A838-1CE6E6A49581}">
      <dgm:prSet phldrT="01" phldr="0"/>
      <dgm:spPr/>
      <dgm:t>
        <a:bodyPr/>
        <a:lstStyle/>
        <a:p>
          <a:pPr>
            <a:lnSpc>
              <a:spcPct val="100000"/>
            </a:lnSpc>
          </a:pPr>
          <a:endParaRPr lang="en-US"/>
        </a:p>
      </dgm:t>
    </dgm:pt>
    <dgm:pt modelId="{ACBA0177-25D7-4B2A-94AA-F2B5E74CD873}">
      <dgm:prSet/>
      <dgm:spPr/>
      <dgm:t>
        <a:bodyPr/>
        <a:lstStyle/>
        <a:p>
          <a:pPr>
            <a:lnSpc>
              <a:spcPct val="100000"/>
            </a:lnSpc>
          </a:pPr>
          <a:r>
            <a:rPr lang="en-ZA" dirty="0"/>
            <a:t>Understand the impact of different kinds of media, environment/community, and peers</a:t>
          </a:r>
          <a:endParaRPr lang="en-US" dirty="0"/>
        </a:p>
      </dgm:t>
    </dgm:pt>
    <dgm:pt modelId="{2A0ABC31-2729-4B52-BB6F-55B0A35C4F33}" type="parTrans" cxnId="{A3143811-48AB-442C-BB91-EA417914CB9C}">
      <dgm:prSet/>
      <dgm:spPr/>
      <dgm:t>
        <a:bodyPr/>
        <a:lstStyle/>
        <a:p>
          <a:endParaRPr lang="en-US"/>
        </a:p>
      </dgm:t>
    </dgm:pt>
    <dgm:pt modelId="{7A6655BE-AC5C-4E67-ACD4-D1A6EF768797}" type="sibTrans" cxnId="{A3143811-48AB-442C-BB91-EA417914CB9C}">
      <dgm:prSet phldrT="02" phldr="0"/>
      <dgm:spPr/>
      <dgm:t>
        <a:bodyPr/>
        <a:lstStyle/>
        <a:p>
          <a:pPr>
            <a:lnSpc>
              <a:spcPct val="100000"/>
            </a:lnSpc>
          </a:pPr>
          <a:endParaRPr lang="en-US"/>
        </a:p>
      </dgm:t>
    </dgm:pt>
    <dgm:pt modelId="{5B76FF98-1239-4D9C-AD9F-3672D312EFB9}">
      <dgm:prSet/>
      <dgm:spPr/>
      <dgm:t>
        <a:bodyPr/>
        <a:lstStyle/>
        <a:p>
          <a:pPr>
            <a:lnSpc>
              <a:spcPct val="100000"/>
            </a:lnSpc>
          </a:pPr>
          <a:r>
            <a:rPr lang="en-ZA"/>
            <a:t>Recognise the positive and negative effects of these influences.</a:t>
          </a:r>
          <a:endParaRPr lang="en-US"/>
        </a:p>
      </dgm:t>
    </dgm:pt>
    <dgm:pt modelId="{55CF6CE5-649A-48F8-BF6C-7042826B1ECE}" type="parTrans" cxnId="{6CE5F2C5-A3C6-41D7-9E2C-E3CC25AE3747}">
      <dgm:prSet/>
      <dgm:spPr/>
      <dgm:t>
        <a:bodyPr/>
        <a:lstStyle/>
        <a:p>
          <a:endParaRPr lang="en-US"/>
        </a:p>
      </dgm:t>
    </dgm:pt>
    <dgm:pt modelId="{8C84FCEE-944B-496B-91B5-1B0228EFB57E}" type="sibTrans" cxnId="{6CE5F2C5-A3C6-41D7-9E2C-E3CC25AE3747}">
      <dgm:prSet phldrT="03" phldr="0"/>
      <dgm:spPr/>
      <dgm:t>
        <a:bodyPr/>
        <a:lstStyle/>
        <a:p>
          <a:pPr>
            <a:lnSpc>
              <a:spcPct val="100000"/>
            </a:lnSpc>
          </a:pPr>
          <a:endParaRPr lang="en-US"/>
        </a:p>
      </dgm:t>
    </dgm:pt>
    <dgm:pt modelId="{E59FA882-8629-4203-B44E-C2BC71572890}">
      <dgm:prSet/>
      <dgm:spPr/>
      <dgm:t>
        <a:bodyPr/>
        <a:lstStyle/>
        <a:p>
          <a:pPr>
            <a:lnSpc>
              <a:spcPct val="100000"/>
            </a:lnSpc>
          </a:pPr>
          <a:r>
            <a:rPr lang="en-ZA"/>
            <a:t>Reflect on how to manage these influences in healthy ways.</a:t>
          </a:r>
          <a:endParaRPr lang="en-US"/>
        </a:p>
      </dgm:t>
    </dgm:pt>
    <dgm:pt modelId="{E5B0B887-3028-4341-9ECB-11B9819D8074}" type="parTrans" cxnId="{1C469660-78C4-4A7B-B299-DA843F3922D5}">
      <dgm:prSet/>
      <dgm:spPr/>
      <dgm:t>
        <a:bodyPr/>
        <a:lstStyle/>
        <a:p>
          <a:endParaRPr lang="en-US"/>
        </a:p>
      </dgm:t>
    </dgm:pt>
    <dgm:pt modelId="{1FF58F32-7DD5-4AD1-92C1-6602240BF9D9}" type="sibTrans" cxnId="{1C469660-78C4-4A7B-B299-DA843F3922D5}">
      <dgm:prSet phldrT="04" phldr="0"/>
      <dgm:spPr/>
      <dgm:t>
        <a:bodyPr/>
        <a:lstStyle/>
        <a:p>
          <a:endParaRPr lang="en-US"/>
        </a:p>
      </dgm:t>
    </dgm:pt>
    <dgm:pt modelId="{37EE337D-F992-4100-A433-5DEC984E677F}" type="pres">
      <dgm:prSet presAssocID="{8E64B72A-F1B3-4CDB-B725-E200131EDACF}" presName="root" presStyleCnt="0">
        <dgm:presLayoutVars>
          <dgm:dir/>
          <dgm:resizeHandles val="exact"/>
        </dgm:presLayoutVars>
      </dgm:prSet>
      <dgm:spPr/>
    </dgm:pt>
    <dgm:pt modelId="{58F93120-5466-45D3-BD71-19AC9438C00F}" type="pres">
      <dgm:prSet presAssocID="{8E64B72A-F1B3-4CDB-B725-E200131EDACF}" presName="container" presStyleCnt="0">
        <dgm:presLayoutVars>
          <dgm:dir/>
          <dgm:resizeHandles val="exact"/>
        </dgm:presLayoutVars>
      </dgm:prSet>
      <dgm:spPr/>
    </dgm:pt>
    <dgm:pt modelId="{256982E3-2948-4A59-84E2-717770D963E2}" type="pres">
      <dgm:prSet presAssocID="{E8EE9254-0700-46E9-A40A-EA5CB60258BC}" presName="compNode" presStyleCnt="0"/>
      <dgm:spPr/>
    </dgm:pt>
    <dgm:pt modelId="{1A10A625-630D-4267-A6CB-424C7B3B96B0}" type="pres">
      <dgm:prSet presAssocID="{E8EE9254-0700-46E9-A40A-EA5CB60258BC}" presName="iconBgRect" presStyleLbl="bgShp" presStyleIdx="0" presStyleCnt="4"/>
      <dgm:spPr/>
    </dgm:pt>
    <dgm:pt modelId="{5C3061A6-B664-4C7E-8637-9A13396F1D54}" type="pres">
      <dgm:prSet presAssocID="{E8EE9254-0700-46E9-A40A-EA5CB60258B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6EBD2AA-9F3C-433A-A4C8-A30B256C7323}" type="pres">
      <dgm:prSet presAssocID="{E8EE9254-0700-46E9-A40A-EA5CB60258BC}" presName="spaceRect" presStyleCnt="0"/>
      <dgm:spPr/>
    </dgm:pt>
    <dgm:pt modelId="{7DFC5477-EE95-4DF4-B0B5-1ABD7920F18E}" type="pres">
      <dgm:prSet presAssocID="{E8EE9254-0700-46E9-A40A-EA5CB60258BC}" presName="textRect" presStyleLbl="revTx" presStyleIdx="0" presStyleCnt="4">
        <dgm:presLayoutVars>
          <dgm:chMax val="1"/>
          <dgm:chPref val="1"/>
        </dgm:presLayoutVars>
      </dgm:prSet>
      <dgm:spPr/>
    </dgm:pt>
    <dgm:pt modelId="{E416368F-D642-4F5F-8C28-A2962100D253}" type="pres">
      <dgm:prSet presAssocID="{DDEF79A8-5D6A-4A28-B7EA-0DC067562E0D}" presName="sibTrans" presStyleLbl="sibTrans2D1" presStyleIdx="0" presStyleCnt="0"/>
      <dgm:spPr/>
    </dgm:pt>
    <dgm:pt modelId="{7BE41120-F235-4718-BBA9-50C7209DFD64}" type="pres">
      <dgm:prSet presAssocID="{ACBA0177-25D7-4B2A-94AA-F2B5E74CD873}" presName="compNode" presStyleCnt="0"/>
      <dgm:spPr/>
    </dgm:pt>
    <dgm:pt modelId="{6316FC05-5E15-4D38-95D7-E43E5F47A4FF}" type="pres">
      <dgm:prSet presAssocID="{ACBA0177-25D7-4B2A-94AA-F2B5E74CD873}" presName="iconBgRect" presStyleLbl="bgShp" presStyleIdx="1" presStyleCnt="4"/>
      <dgm:spPr/>
    </dgm:pt>
    <dgm:pt modelId="{FAF7D239-80A6-40E0-8DD2-BB8E702C186E}" type="pres">
      <dgm:prSet presAssocID="{ACBA0177-25D7-4B2A-94AA-F2B5E74CD87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53692AFC-7CAA-4B65-B64D-668796541A8E}" type="pres">
      <dgm:prSet presAssocID="{ACBA0177-25D7-4B2A-94AA-F2B5E74CD873}" presName="spaceRect" presStyleCnt="0"/>
      <dgm:spPr/>
    </dgm:pt>
    <dgm:pt modelId="{812950DA-4E94-4C0A-AA7B-CA3FF0FFB046}" type="pres">
      <dgm:prSet presAssocID="{ACBA0177-25D7-4B2A-94AA-F2B5E74CD873}" presName="textRect" presStyleLbl="revTx" presStyleIdx="1" presStyleCnt="4">
        <dgm:presLayoutVars>
          <dgm:chMax val="1"/>
          <dgm:chPref val="1"/>
        </dgm:presLayoutVars>
      </dgm:prSet>
      <dgm:spPr/>
    </dgm:pt>
    <dgm:pt modelId="{CEB6C6E3-44A0-4A3E-9A70-ECDE489115CE}" type="pres">
      <dgm:prSet presAssocID="{7A6655BE-AC5C-4E67-ACD4-D1A6EF768797}" presName="sibTrans" presStyleLbl="sibTrans2D1" presStyleIdx="0" presStyleCnt="0"/>
      <dgm:spPr/>
    </dgm:pt>
    <dgm:pt modelId="{7292507D-A9DD-4947-B35B-000503865E67}" type="pres">
      <dgm:prSet presAssocID="{5B76FF98-1239-4D9C-AD9F-3672D312EFB9}" presName="compNode" presStyleCnt="0"/>
      <dgm:spPr/>
    </dgm:pt>
    <dgm:pt modelId="{D64BCC45-48E8-45C9-A1ED-C830CEE02A55}" type="pres">
      <dgm:prSet presAssocID="{5B76FF98-1239-4D9C-AD9F-3672D312EFB9}" presName="iconBgRect" presStyleLbl="bgShp" presStyleIdx="2" presStyleCnt="4"/>
      <dgm:spPr/>
    </dgm:pt>
    <dgm:pt modelId="{80F6ABDA-1D7E-42EC-A5AB-C9A52C390793}" type="pres">
      <dgm:prSet presAssocID="{5B76FF98-1239-4D9C-AD9F-3672D312EF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74475107-7200-418C-A948-0BBDD6B6B08F}" type="pres">
      <dgm:prSet presAssocID="{5B76FF98-1239-4D9C-AD9F-3672D312EFB9}" presName="spaceRect" presStyleCnt="0"/>
      <dgm:spPr/>
    </dgm:pt>
    <dgm:pt modelId="{01AD96C5-967F-46B6-910C-DEF39BC580C4}" type="pres">
      <dgm:prSet presAssocID="{5B76FF98-1239-4D9C-AD9F-3672D312EFB9}" presName="textRect" presStyleLbl="revTx" presStyleIdx="2" presStyleCnt="4">
        <dgm:presLayoutVars>
          <dgm:chMax val="1"/>
          <dgm:chPref val="1"/>
        </dgm:presLayoutVars>
      </dgm:prSet>
      <dgm:spPr/>
    </dgm:pt>
    <dgm:pt modelId="{B9428AF9-AD04-4B70-8FEA-5733B5C02233}" type="pres">
      <dgm:prSet presAssocID="{8C84FCEE-944B-496B-91B5-1B0228EFB57E}" presName="sibTrans" presStyleLbl="sibTrans2D1" presStyleIdx="0" presStyleCnt="0"/>
      <dgm:spPr/>
    </dgm:pt>
    <dgm:pt modelId="{1E2A404F-D35F-4C00-8399-00E040A9355E}" type="pres">
      <dgm:prSet presAssocID="{E59FA882-8629-4203-B44E-C2BC71572890}" presName="compNode" presStyleCnt="0"/>
      <dgm:spPr/>
    </dgm:pt>
    <dgm:pt modelId="{C64086E4-A108-47C8-B82C-AC3EE56C2A4C}" type="pres">
      <dgm:prSet presAssocID="{E59FA882-8629-4203-B44E-C2BC71572890}" presName="iconBgRect" presStyleLbl="bgShp" presStyleIdx="3" presStyleCnt="4"/>
      <dgm:spPr/>
    </dgm:pt>
    <dgm:pt modelId="{BC8D1212-674D-460C-9680-C224C8415BA3}" type="pres">
      <dgm:prSet presAssocID="{E59FA882-8629-4203-B44E-C2BC7157289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D8557704-7B07-44CA-9B0B-8C37C460A183}" type="pres">
      <dgm:prSet presAssocID="{E59FA882-8629-4203-B44E-C2BC71572890}" presName="spaceRect" presStyleCnt="0"/>
      <dgm:spPr/>
    </dgm:pt>
    <dgm:pt modelId="{4EA35488-997F-4DE8-B6A4-4168FC334064}" type="pres">
      <dgm:prSet presAssocID="{E59FA882-8629-4203-B44E-C2BC71572890}" presName="textRect" presStyleLbl="revTx" presStyleIdx="3" presStyleCnt="4">
        <dgm:presLayoutVars>
          <dgm:chMax val="1"/>
          <dgm:chPref val="1"/>
        </dgm:presLayoutVars>
      </dgm:prSet>
      <dgm:spPr/>
    </dgm:pt>
  </dgm:ptLst>
  <dgm:cxnLst>
    <dgm:cxn modelId="{A936BD03-1D35-4150-A91A-155913A7DA29}" type="presOf" srcId="{ACBA0177-25D7-4B2A-94AA-F2B5E74CD873}" destId="{812950DA-4E94-4C0A-AA7B-CA3FF0FFB046}" srcOrd="0" destOrd="0" presId="urn:microsoft.com/office/officeart/2018/2/layout/IconCircleList"/>
    <dgm:cxn modelId="{A3143811-48AB-442C-BB91-EA417914CB9C}" srcId="{8E64B72A-F1B3-4CDB-B725-E200131EDACF}" destId="{ACBA0177-25D7-4B2A-94AA-F2B5E74CD873}" srcOrd="1" destOrd="0" parTransId="{2A0ABC31-2729-4B52-BB6F-55B0A35C4F33}" sibTransId="{7A6655BE-AC5C-4E67-ACD4-D1A6EF768797}"/>
    <dgm:cxn modelId="{92808E18-4C65-48D3-BC2B-DC97D3B72765}" type="presOf" srcId="{DDEF79A8-5D6A-4A28-B7EA-0DC067562E0D}" destId="{E416368F-D642-4F5F-8C28-A2962100D253}" srcOrd="0" destOrd="0" presId="urn:microsoft.com/office/officeart/2018/2/layout/IconCircleList"/>
    <dgm:cxn modelId="{5469795B-E69D-4AEF-A87B-1C643473B9DC}" type="presOf" srcId="{E8EE9254-0700-46E9-A40A-EA5CB60258BC}" destId="{7DFC5477-EE95-4DF4-B0B5-1ABD7920F18E}" srcOrd="0" destOrd="0" presId="urn:microsoft.com/office/officeart/2018/2/layout/IconCircleList"/>
    <dgm:cxn modelId="{1C469660-78C4-4A7B-B299-DA843F3922D5}" srcId="{8E64B72A-F1B3-4CDB-B725-E200131EDACF}" destId="{E59FA882-8629-4203-B44E-C2BC71572890}" srcOrd="3" destOrd="0" parTransId="{E5B0B887-3028-4341-9ECB-11B9819D8074}" sibTransId="{1FF58F32-7DD5-4AD1-92C1-6602240BF9D9}"/>
    <dgm:cxn modelId="{94397E6C-35A7-466F-A467-F446652F8DB8}" type="presOf" srcId="{E59FA882-8629-4203-B44E-C2BC71572890}" destId="{4EA35488-997F-4DE8-B6A4-4168FC334064}" srcOrd="0" destOrd="0" presId="urn:microsoft.com/office/officeart/2018/2/layout/IconCircleList"/>
    <dgm:cxn modelId="{C815338B-A05B-4607-8194-08E80FCE697B}" type="presOf" srcId="{8C84FCEE-944B-496B-91B5-1B0228EFB57E}" destId="{B9428AF9-AD04-4B70-8FEA-5733B5C02233}" srcOrd="0" destOrd="0" presId="urn:microsoft.com/office/officeart/2018/2/layout/IconCircleList"/>
    <dgm:cxn modelId="{483FDD96-EBF2-403F-A838-1CE6E6A49581}" srcId="{8E64B72A-F1B3-4CDB-B725-E200131EDACF}" destId="{E8EE9254-0700-46E9-A40A-EA5CB60258BC}" srcOrd="0" destOrd="0" parTransId="{34478E2D-2521-48E5-8C54-E9747819DCA7}" sibTransId="{DDEF79A8-5D6A-4A28-B7EA-0DC067562E0D}"/>
    <dgm:cxn modelId="{6CE5F2C5-A3C6-41D7-9E2C-E3CC25AE3747}" srcId="{8E64B72A-F1B3-4CDB-B725-E200131EDACF}" destId="{5B76FF98-1239-4D9C-AD9F-3672D312EFB9}" srcOrd="2" destOrd="0" parTransId="{55CF6CE5-649A-48F8-BF6C-7042826B1ECE}" sibTransId="{8C84FCEE-944B-496B-91B5-1B0228EFB57E}"/>
    <dgm:cxn modelId="{962178ED-3031-4342-94C5-4273D34367CA}" type="presOf" srcId="{7A6655BE-AC5C-4E67-ACD4-D1A6EF768797}" destId="{CEB6C6E3-44A0-4A3E-9A70-ECDE489115CE}" srcOrd="0" destOrd="0" presId="urn:microsoft.com/office/officeart/2018/2/layout/IconCircleList"/>
    <dgm:cxn modelId="{69E6CDEE-6B4C-450B-8057-59C0CFE043A4}" type="presOf" srcId="{8E64B72A-F1B3-4CDB-B725-E200131EDACF}" destId="{37EE337D-F992-4100-A433-5DEC984E677F}" srcOrd="0" destOrd="0" presId="urn:microsoft.com/office/officeart/2018/2/layout/IconCircleList"/>
    <dgm:cxn modelId="{9B12A6F4-E140-469F-AACE-7E76EE0A3C6D}" type="presOf" srcId="{5B76FF98-1239-4D9C-AD9F-3672D312EFB9}" destId="{01AD96C5-967F-46B6-910C-DEF39BC580C4}" srcOrd="0" destOrd="0" presId="urn:microsoft.com/office/officeart/2018/2/layout/IconCircleList"/>
    <dgm:cxn modelId="{AA485B52-6A3C-4A6A-9012-D2953519E35B}" type="presParOf" srcId="{37EE337D-F992-4100-A433-5DEC984E677F}" destId="{58F93120-5466-45D3-BD71-19AC9438C00F}" srcOrd="0" destOrd="0" presId="urn:microsoft.com/office/officeart/2018/2/layout/IconCircleList"/>
    <dgm:cxn modelId="{A4C1CCDC-798E-41A1-A51D-2119353B7545}" type="presParOf" srcId="{58F93120-5466-45D3-BD71-19AC9438C00F}" destId="{256982E3-2948-4A59-84E2-717770D963E2}" srcOrd="0" destOrd="0" presId="urn:microsoft.com/office/officeart/2018/2/layout/IconCircleList"/>
    <dgm:cxn modelId="{40EB5338-74A0-4BF6-B9AB-F1279CC44EDB}" type="presParOf" srcId="{256982E3-2948-4A59-84E2-717770D963E2}" destId="{1A10A625-630D-4267-A6CB-424C7B3B96B0}" srcOrd="0" destOrd="0" presId="urn:microsoft.com/office/officeart/2018/2/layout/IconCircleList"/>
    <dgm:cxn modelId="{5E685350-460B-48ED-97A1-42738597DEBE}" type="presParOf" srcId="{256982E3-2948-4A59-84E2-717770D963E2}" destId="{5C3061A6-B664-4C7E-8637-9A13396F1D54}" srcOrd="1" destOrd="0" presId="urn:microsoft.com/office/officeart/2018/2/layout/IconCircleList"/>
    <dgm:cxn modelId="{F3B3FA41-41D1-4D49-A42D-5BB64CF84080}" type="presParOf" srcId="{256982E3-2948-4A59-84E2-717770D963E2}" destId="{D6EBD2AA-9F3C-433A-A4C8-A30B256C7323}" srcOrd="2" destOrd="0" presId="urn:microsoft.com/office/officeart/2018/2/layout/IconCircleList"/>
    <dgm:cxn modelId="{6F99FD52-BE7B-43D7-9174-021EF8927EB4}" type="presParOf" srcId="{256982E3-2948-4A59-84E2-717770D963E2}" destId="{7DFC5477-EE95-4DF4-B0B5-1ABD7920F18E}" srcOrd="3" destOrd="0" presId="urn:microsoft.com/office/officeart/2018/2/layout/IconCircleList"/>
    <dgm:cxn modelId="{02C8BF11-9E0D-4128-A9B7-5F60BF037E8E}" type="presParOf" srcId="{58F93120-5466-45D3-BD71-19AC9438C00F}" destId="{E416368F-D642-4F5F-8C28-A2962100D253}" srcOrd="1" destOrd="0" presId="urn:microsoft.com/office/officeart/2018/2/layout/IconCircleList"/>
    <dgm:cxn modelId="{7DE9D017-CF18-4866-A329-4E3AA98FD3FD}" type="presParOf" srcId="{58F93120-5466-45D3-BD71-19AC9438C00F}" destId="{7BE41120-F235-4718-BBA9-50C7209DFD64}" srcOrd="2" destOrd="0" presId="urn:microsoft.com/office/officeart/2018/2/layout/IconCircleList"/>
    <dgm:cxn modelId="{18BF29D6-3635-4145-A92D-7030CBAB6FBA}" type="presParOf" srcId="{7BE41120-F235-4718-BBA9-50C7209DFD64}" destId="{6316FC05-5E15-4D38-95D7-E43E5F47A4FF}" srcOrd="0" destOrd="0" presId="urn:microsoft.com/office/officeart/2018/2/layout/IconCircleList"/>
    <dgm:cxn modelId="{34BF4F26-441E-46B0-8E41-6477047CE95C}" type="presParOf" srcId="{7BE41120-F235-4718-BBA9-50C7209DFD64}" destId="{FAF7D239-80A6-40E0-8DD2-BB8E702C186E}" srcOrd="1" destOrd="0" presId="urn:microsoft.com/office/officeart/2018/2/layout/IconCircleList"/>
    <dgm:cxn modelId="{F52BDF25-EE46-4B36-8EDB-2FB9201F2F79}" type="presParOf" srcId="{7BE41120-F235-4718-BBA9-50C7209DFD64}" destId="{53692AFC-7CAA-4B65-B64D-668796541A8E}" srcOrd="2" destOrd="0" presId="urn:microsoft.com/office/officeart/2018/2/layout/IconCircleList"/>
    <dgm:cxn modelId="{E55AE70C-C2AE-4567-B1A0-6E7332333631}" type="presParOf" srcId="{7BE41120-F235-4718-BBA9-50C7209DFD64}" destId="{812950DA-4E94-4C0A-AA7B-CA3FF0FFB046}" srcOrd="3" destOrd="0" presId="urn:microsoft.com/office/officeart/2018/2/layout/IconCircleList"/>
    <dgm:cxn modelId="{04483BBA-AAE4-4F4F-B24F-2B036BF96603}" type="presParOf" srcId="{58F93120-5466-45D3-BD71-19AC9438C00F}" destId="{CEB6C6E3-44A0-4A3E-9A70-ECDE489115CE}" srcOrd="3" destOrd="0" presId="urn:microsoft.com/office/officeart/2018/2/layout/IconCircleList"/>
    <dgm:cxn modelId="{EE4BC75E-11A6-49EC-9C35-44A9B43E323E}" type="presParOf" srcId="{58F93120-5466-45D3-BD71-19AC9438C00F}" destId="{7292507D-A9DD-4947-B35B-000503865E67}" srcOrd="4" destOrd="0" presId="urn:microsoft.com/office/officeart/2018/2/layout/IconCircleList"/>
    <dgm:cxn modelId="{0DB3FC95-407A-4BEC-B4E0-CB2F95F4E287}" type="presParOf" srcId="{7292507D-A9DD-4947-B35B-000503865E67}" destId="{D64BCC45-48E8-45C9-A1ED-C830CEE02A55}" srcOrd="0" destOrd="0" presId="urn:microsoft.com/office/officeart/2018/2/layout/IconCircleList"/>
    <dgm:cxn modelId="{DDC70247-D3DB-4ED3-BC21-C30EBFFC6A3F}" type="presParOf" srcId="{7292507D-A9DD-4947-B35B-000503865E67}" destId="{80F6ABDA-1D7E-42EC-A5AB-C9A52C390793}" srcOrd="1" destOrd="0" presId="urn:microsoft.com/office/officeart/2018/2/layout/IconCircleList"/>
    <dgm:cxn modelId="{C2B9063D-9B32-4938-BE40-191EED113855}" type="presParOf" srcId="{7292507D-A9DD-4947-B35B-000503865E67}" destId="{74475107-7200-418C-A948-0BBDD6B6B08F}" srcOrd="2" destOrd="0" presId="urn:microsoft.com/office/officeart/2018/2/layout/IconCircleList"/>
    <dgm:cxn modelId="{8088244E-5E9E-4E6D-9E2A-7468977346DE}" type="presParOf" srcId="{7292507D-A9DD-4947-B35B-000503865E67}" destId="{01AD96C5-967F-46B6-910C-DEF39BC580C4}" srcOrd="3" destOrd="0" presId="urn:microsoft.com/office/officeart/2018/2/layout/IconCircleList"/>
    <dgm:cxn modelId="{3AA0BCC3-454E-4689-BD41-9B98A349004B}" type="presParOf" srcId="{58F93120-5466-45D3-BD71-19AC9438C00F}" destId="{B9428AF9-AD04-4B70-8FEA-5733B5C02233}" srcOrd="5" destOrd="0" presId="urn:microsoft.com/office/officeart/2018/2/layout/IconCircleList"/>
    <dgm:cxn modelId="{1BA9254E-85B0-40CF-B9D5-0A7127702D74}" type="presParOf" srcId="{58F93120-5466-45D3-BD71-19AC9438C00F}" destId="{1E2A404F-D35F-4C00-8399-00E040A9355E}" srcOrd="6" destOrd="0" presId="urn:microsoft.com/office/officeart/2018/2/layout/IconCircleList"/>
    <dgm:cxn modelId="{1C6EA0B4-0EAB-4BDF-9A9D-67EEB5B26540}" type="presParOf" srcId="{1E2A404F-D35F-4C00-8399-00E040A9355E}" destId="{C64086E4-A108-47C8-B82C-AC3EE56C2A4C}" srcOrd="0" destOrd="0" presId="urn:microsoft.com/office/officeart/2018/2/layout/IconCircleList"/>
    <dgm:cxn modelId="{2041BF92-29BC-4A0D-A353-CD5B129345B1}" type="presParOf" srcId="{1E2A404F-D35F-4C00-8399-00E040A9355E}" destId="{BC8D1212-674D-460C-9680-C224C8415BA3}" srcOrd="1" destOrd="0" presId="urn:microsoft.com/office/officeart/2018/2/layout/IconCircleList"/>
    <dgm:cxn modelId="{B601BE40-7BCF-48CC-964F-ACFFBBA907BB}" type="presParOf" srcId="{1E2A404F-D35F-4C00-8399-00E040A9355E}" destId="{D8557704-7B07-44CA-9B0B-8C37C460A183}" srcOrd="2" destOrd="0" presId="urn:microsoft.com/office/officeart/2018/2/layout/IconCircleList"/>
    <dgm:cxn modelId="{00A99CAA-D6C5-4EFB-B442-9AAAD5D2B14F}" type="presParOf" srcId="{1E2A404F-D35F-4C00-8399-00E040A9355E}" destId="{4EA35488-997F-4DE8-B6A4-4168FC33406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0A625-630D-4267-A6CB-424C7B3B96B0}">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061A6-B664-4C7E-8637-9A13396F1D54}">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FC5477-EE95-4DF4-B0B5-1ABD7920F18E}">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kern="1200"/>
            <a:t>Identify external influences on personal lifestyle choices.</a:t>
          </a:r>
          <a:endParaRPr lang="en-US" sz="2100" kern="1200"/>
        </a:p>
      </dsp:txBody>
      <dsp:txXfrm>
        <a:off x="1834517" y="469890"/>
        <a:ext cx="3148942" cy="1335915"/>
      </dsp:txXfrm>
    </dsp:sp>
    <dsp:sp modelId="{6316FC05-5E15-4D38-95D7-E43E5F47A4FF}">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7D239-80A6-40E0-8DD2-BB8E702C186E}">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2950DA-4E94-4C0A-AA7B-CA3FF0FFB046}">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kern="1200" dirty="0"/>
            <a:t>Understand the impact of different kinds of media, environment/community, and peers</a:t>
          </a:r>
          <a:endParaRPr lang="en-US" sz="2100" kern="1200" dirty="0"/>
        </a:p>
      </dsp:txBody>
      <dsp:txXfrm>
        <a:off x="7154322" y="469890"/>
        <a:ext cx="3148942" cy="1335915"/>
      </dsp:txXfrm>
    </dsp:sp>
    <dsp:sp modelId="{D64BCC45-48E8-45C9-A1ED-C830CEE02A55}">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6ABDA-1D7E-42EC-A5AB-C9A52C390793}">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D96C5-967F-46B6-910C-DEF39BC580C4}">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kern="1200"/>
            <a:t>Recognise the positive and negative effects of these influences.</a:t>
          </a:r>
          <a:endParaRPr lang="en-US" sz="2100" kern="1200"/>
        </a:p>
      </dsp:txBody>
      <dsp:txXfrm>
        <a:off x="1834517" y="2545532"/>
        <a:ext cx="3148942" cy="1335915"/>
      </dsp:txXfrm>
    </dsp:sp>
    <dsp:sp modelId="{C64086E4-A108-47C8-B82C-AC3EE56C2A4C}">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8D1212-674D-460C-9680-C224C8415BA3}">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A35488-997F-4DE8-B6A4-4168FC334064}">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kern="1200"/>
            <a:t>Reflect on how to manage these influences in healthy ways.</a:t>
          </a:r>
          <a:endParaRPr lang="en-US" sz="2100" kern="120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F4259-B18E-4B6F-BD32-15D8B3D9ECE8}"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22B08-81B2-4E73-8815-0F0195FDBE60}" type="slidenum">
              <a:rPr lang="en-US" smtClean="0"/>
              <a:t>‹#›</a:t>
            </a:fld>
            <a:endParaRPr lang="en-US"/>
          </a:p>
        </p:txBody>
      </p:sp>
    </p:spTree>
    <p:extLst>
      <p:ext uri="{BB962C8B-B14F-4D97-AF65-F5344CB8AC3E}">
        <p14:creationId xmlns:p14="http://schemas.microsoft.com/office/powerpoint/2010/main" val="22968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tubl.ink/3Ft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&amp; Watch Video (5 min) (Slides 1-3)</a:t>
            </a:r>
          </a:p>
          <a:p>
            <a:endParaRPr lang="en-GB" dirty="0"/>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Slide 1</a:t>
            </a:r>
            <a:r>
              <a:rPr lang="en-ZA" sz="1200" kern="1200" dirty="0">
                <a:solidFill>
                  <a:schemeClr val="tx1"/>
                </a:solidFill>
                <a:effectLst/>
                <a:latin typeface="+mn-lt"/>
                <a:ea typeface="+mn-ea"/>
                <a:cs typeface="+mn-cs"/>
              </a:rPr>
              <a:t>: Welcome back, Grade 9s! </a:t>
            </a:r>
            <a:endParaRPr lang="af-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Start with a quick recap: </a:t>
            </a:r>
            <a:r>
              <a:rPr lang="en-ZA" sz="1200" i="1" kern="1200" dirty="0">
                <a:solidFill>
                  <a:schemeClr val="tx1"/>
                </a:solidFill>
                <a:effectLst/>
                <a:latin typeface="+mn-lt"/>
                <a:ea typeface="+mn-ea"/>
                <a:cs typeface="+mn-cs"/>
              </a:rPr>
              <a:t>"Who can remember what we said lifestyle choices are?"</a:t>
            </a:r>
            <a:r>
              <a:rPr lang="en-ZA" sz="1200" kern="1200" dirty="0">
                <a:solidFill>
                  <a:schemeClr val="tx1"/>
                </a:solidFill>
                <a:effectLst/>
                <a:latin typeface="+mn-lt"/>
                <a:ea typeface="+mn-ea"/>
                <a:cs typeface="+mn-cs"/>
              </a:rPr>
              <a:t> or invite learners to define the term in their own words.</a:t>
            </a:r>
            <a:endParaRPr lang="af-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That’s right, lifestyle choices are the choices you make every day that shape the way you live – from what you eat and how active you are, to how you spend your time and who you surround yourself with. But have you ever stopped to think about </a:t>
            </a:r>
            <a:r>
              <a:rPr lang="en-ZA" sz="1200" i="1" kern="1200" dirty="0">
                <a:solidFill>
                  <a:schemeClr val="tx1"/>
                </a:solidFill>
                <a:effectLst/>
                <a:latin typeface="+mn-lt"/>
                <a:ea typeface="+mn-ea"/>
                <a:cs typeface="+mn-cs"/>
              </a:rPr>
              <a:t>why</a:t>
            </a:r>
            <a:r>
              <a:rPr lang="en-ZA" sz="1200" kern="1200" dirty="0">
                <a:solidFill>
                  <a:schemeClr val="tx1"/>
                </a:solidFill>
                <a:effectLst/>
                <a:latin typeface="+mn-lt"/>
                <a:ea typeface="+mn-ea"/>
                <a:cs typeface="+mn-cs"/>
              </a:rPr>
              <a:t> you make certain choices?</a:t>
            </a:r>
            <a:endParaRPr lang="af-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You don’t make decisions in isolation. Many things around you influence how you live, including your family, friends, culture, religion, the media, your environment, and the community you live in. These influences can have a positive or negative effect on your health, your goals, and your future.</a:t>
            </a:r>
            <a:endParaRPr lang="af-Z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A022B08-81B2-4E73-8815-0F0195FDBE60}" type="slidenum">
              <a:rPr lang="en-US" smtClean="0"/>
              <a:t>1</a:t>
            </a:fld>
            <a:endParaRPr lang="en-US"/>
          </a:p>
        </p:txBody>
      </p:sp>
    </p:spTree>
    <p:extLst>
      <p:ext uri="{BB962C8B-B14F-4D97-AF65-F5344CB8AC3E}">
        <p14:creationId xmlns:p14="http://schemas.microsoft.com/office/powerpoint/2010/main" val="319263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&amp; Discussion: Peer influence (8 min) (Slides 10-12)</a:t>
            </a:r>
          </a:p>
          <a:p>
            <a:endParaRPr lang="en-GB" dirty="0"/>
          </a:p>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10:</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Define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friends and peers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as the people around your age with whom you spend time at school, in your neighbourhood, or online. These relationships are especially important during your teenage years, as you start to form your own identity and make more independent choices.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Friends and peers can:</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Offer emotional support and make you feel accepted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Encourage certain behaviours, attitudes, or interests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Help you try new activities or take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healthy risks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Pressure you into doing things that go against your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values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or goals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914400">
              <a:lnSpc>
                <a:spcPct val="115000"/>
              </a:lnSpc>
              <a:buNone/>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What do healthy risks refer to? Can you give examples of healthy risks?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Explain: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Healthy risks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are positive challenges that help you improve yourself, even if they feel a bit scary at first. For example, trying out for a sports team or making new friends.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What are values? Can you share some of the values that you have?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Explain: </a:t>
            </a:r>
            <a:r>
              <a:rPr lang="en-ZA" sz="1200" b="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Values</a:t>
            </a:r>
            <a:r>
              <a:rPr lang="en-ZA"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are the beliefs that are most important to you and help guide the way you make decisions. They shape what you see as </a:t>
            </a:r>
            <a:r>
              <a:rPr lang="en-ZA" sz="1200" i="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right</a:t>
            </a:r>
            <a:r>
              <a:rPr lang="en-ZA"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or </a:t>
            </a:r>
            <a:r>
              <a:rPr lang="en-ZA" sz="1200" i="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wrong</a:t>
            </a:r>
            <a:r>
              <a:rPr lang="en-ZA"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and influence your goals, relationships, and behaviour. </a:t>
            </a:r>
            <a:r>
              <a:rPr lang="en-ZA" sz="1200" kern="1200">
                <a:solidFill>
                  <a:schemeClr val="tx1"/>
                </a:solidFill>
                <a:effectLst/>
                <a:latin typeface="+mn-lt"/>
                <a:ea typeface="+mn-ea"/>
                <a:cs typeface="+mn-cs"/>
              </a:rPr>
              <a:t>Examples include honesty, kindness, respect, responsibility, fairness and goal-setting.</a:t>
            </a:r>
            <a:endParaRPr lang="en-US" dirty="0"/>
          </a:p>
        </p:txBody>
      </p:sp>
      <p:sp>
        <p:nvSpPr>
          <p:cNvPr id="4" name="Slide Number Placeholder 3"/>
          <p:cNvSpPr>
            <a:spLocks noGrp="1"/>
          </p:cNvSpPr>
          <p:nvPr>
            <p:ph type="sldNum" sz="quarter" idx="5"/>
          </p:nvPr>
        </p:nvSpPr>
        <p:spPr/>
        <p:txBody>
          <a:bodyPr/>
          <a:lstStyle/>
          <a:p>
            <a:fld id="{3A022B08-81B2-4E73-8815-0F0195FDBE60}" type="slidenum">
              <a:rPr lang="en-US" smtClean="0"/>
              <a:t>10</a:t>
            </a:fld>
            <a:endParaRPr lang="en-US"/>
          </a:p>
        </p:txBody>
      </p:sp>
    </p:spTree>
    <p:extLst>
      <p:ext uri="{BB962C8B-B14F-4D97-AF65-F5344CB8AC3E}">
        <p14:creationId xmlns:p14="http://schemas.microsoft.com/office/powerpoint/2010/main" val="382831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36D6-2DCA-A893-C000-03CCD8AFC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60F2E-6AA9-1C85-A093-D8452FEDD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B17A0-0964-5869-A083-23A9087CF102}"/>
              </a:ext>
            </a:extLst>
          </p:cNvPr>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11:</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dirty="0">
                <a:effectLst/>
                <a:latin typeface="Calibri" panose="020F0502020204030204" pitchFamily="34" charset="0"/>
                <a:ea typeface="Aptos" panose="020B0004020202020204" pitchFamily="34" charset="0"/>
                <a:cs typeface="Times New Roman" panose="02020603050405020304" pitchFamily="18" charset="0"/>
              </a:rPr>
              <a:t>Peer influence can be both positive and negative. The key is learning how to choose friends who support your well-being, and how to stay true to your values even when others make different choices. Present the peer influence examples on Slide 11.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Invite learners to add more examples.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endParaRPr lang="en-US" dirty="0"/>
          </a:p>
        </p:txBody>
      </p:sp>
      <p:sp>
        <p:nvSpPr>
          <p:cNvPr id="4" name="Slide Number Placeholder 3">
            <a:extLst>
              <a:ext uri="{FF2B5EF4-FFF2-40B4-BE49-F238E27FC236}">
                <a16:creationId xmlns:a16="http://schemas.microsoft.com/office/drawing/2014/main" id="{E5790587-0484-4AAF-45CE-EB378120B9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22B08-81B2-4E73-8815-0F0195FDBE6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8580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97122-E797-AB55-ED5D-90BD0FDF7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3B5FF-05FD-4DFD-C5A0-F041C4525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814B5-953C-E7E8-2DEA-A9754C675055}"/>
              </a:ext>
            </a:extLst>
          </p:cNvPr>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12:</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Ask learners to mention ways of managing peer influence.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You can’t choose everyone around you, but you can choose your close friends, and how much influence they have on you. To manage peer influence, you could: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Spend more time with people who support your goals and respect your choices.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If someone pressures you, practise saying “no” or walking away. </a:t>
            </a:r>
            <a:r>
              <a:rPr lang="en-ZA" sz="1200"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(Inform learners that we will look at this in more detail in Lesson 4.)</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Be a role model. Sometimes, you can be a positive influence in your group.</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2AA60FA-3B00-B71F-2526-79268B66E4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22B08-81B2-4E73-8815-0F0195FDBE6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216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 Activity (8 min) (Slide 13)</a:t>
            </a:r>
          </a:p>
          <a:p>
            <a:endParaRPr lang="en-GB" dirty="0"/>
          </a:p>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13:</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You can see now that even when we try to make good lifestyle choices that support our goals, there are external factors, like the media, our environment, and our friends, that can influence us. It’s important to be aware of these influences. When we understand them, we’re in a better position to manage them and make decisions that help us live a healthy, positive life and reach our goals.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Let’s apply what we have learnt in this lesson by completing </a:t>
            </a:r>
            <a:r>
              <a:rPr lang="en-ZA" sz="1800" b="1" i="1" kern="100" dirty="0">
                <a:effectLst/>
                <a:latin typeface="Calibri" panose="020F0502020204030204" pitchFamily="34" charset="0"/>
                <a:ea typeface="Aptos" panose="020B0004020202020204" pitchFamily="34" charset="0"/>
                <a:cs typeface="Times New Roman" panose="02020603050405020304" pitchFamily="18" charset="0"/>
              </a:rPr>
              <a:t>Activity 1</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in pairs.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After completion, ask for feedback from learners, and go through the possible answers in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 MEMO</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022B08-81B2-4E73-8815-0F0195FDBE60}" type="slidenum">
              <a:rPr lang="en-US" smtClean="0"/>
              <a:t>13</a:t>
            </a:fld>
            <a:endParaRPr lang="en-US"/>
          </a:p>
        </p:txBody>
      </p:sp>
    </p:spTree>
    <p:extLst>
      <p:ext uri="{BB962C8B-B14F-4D97-AF65-F5344CB8AC3E}">
        <p14:creationId xmlns:p14="http://schemas.microsoft.com/office/powerpoint/2010/main" val="368306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(3 min) (Slide 14)</a:t>
            </a:r>
          </a:p>
          <a:p>
            <a:endParaRPr lang="en-US" dirty="0"/>
          </a:p>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14:</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the final few minutes of the lesson, ask learners to reflect on the goal they set in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Activity 2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r>
              <a:rPr lang="en-US" sz="18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and consider how external influences, such as media, environment</a:t>
            </a:r>
            <a:r>
              <a:rPr lang="en-US" sz="1800" kern="100">
                <a:effectLst/>
                <a:latin typeface="Calibri" panose="020F0502020204030204" pitchFamily="34" charset="0"/>
                <a:ea typeface="Aptos" panose="020B0004020202020204" pitchFamily="34" charset="0"/>
                <a:cs typeface="Times New Roman" panose="02020603050405020304" pitchFamily="18" charset="0"/>
              </a:rPr>
              <a:t>/community,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or peers, might affect their ability to achieve it.</a:t>
            </a: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If learners are unable to complete the activity in class, assign it as </a:t>
            </a:r>
            <a:r>
              <a:rPr lang="en-US" sz="1800"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homework</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3A022B08-81B2-4E73-8815-0F0195FDBE60}" type="slidenum">
              <a:rPr lang="en-US" smtClean="0"/>
              <a:t>14</a:t>
            </a:fld>
            <a:endParaRPr lang="en-US"/>
          </a:p>
        </p:txBody>
      </p:sp>
    </p:spTree>
    <p:extLst>
      <p:ext uri="{BB962C8B-B14F-4D97-AF65-F5344CB8AC3E}">
        <p14:creationId xmlns:p14="http://schemas.microsoft.com/office/powerpoint/2010/main" val="145679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800" b="1" kern="100" dirty="0">
                <a:noFill/>
                <a:effectLst/>
                <a:latin typeface="Calibri" panose="020F0502020204030204" pitchFamily="34" charset="0"/>
                <a:ea typeface="Aptos" panose="020B0004020202020204" pitchFamily="34" charset="0"/>
                <a:cs typeface="Times New Roman" panose="02020603050405020304" pitchFamily="18" charset="0"/>
              </a:rPr>
              <a:t>Slide 2:</a:t>
            </a:r>
            <a:r>
              <a:rPr lang="en-ZA" sz="1800" kern="100" dirty="0">
                <a:noFill/>
                <a:effectLst/>
                <a:latin typeface="Calibri" panose="020F0502020204030204" pitchFamily="34" charset="0"/>
                <a:ea typeface="Aptos" panose="020B0004020202020204" pitchFamily="34" charset="0"/>
                <a:cs typeface="Times New Roman" panose="02020603050405020304" pitchFamily="18" charset="0"/>
              </a:rPr>
              <a:t> Let’s watch a video that explains the concept in a bit more detail.</a:t>
            </a:r>
            <a:endParaRPr lang="en-US" sz="1800" kern="100" dirty="0">
              <a:noFill/>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800" b="1"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Note to teacher:</a:t>
            </a:r>
            <a:r>
              <a:rPr lang="en-ZA" sz="1800"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You can stop the video at 2 min 50 sec.</a:t>
            </a:r>
            <a:r>
              <a:rPr lang="en-ZA" sz="1800" b="1"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800"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noFill/>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800" kern="100" dirty="0">
                <a:noFill/>
                <a:effectLst/>
                <a:latin typeface="Calibri" panose="020F0502020204030204" pitchFamily="34" charset="0"/>
                <a:ea typeface="Aptos" panose="020B0004020202020204" pitchFamily="34" charset="0"/>
                <a:cs typeface="Times New Roman" panose="02020603050405020304" pitchFamily="18" charset="0"/>
              </a:rPr>
              <a:t>Watch: </a:t>
            </a:r>
            <a:r>
              <a:rPr lang="en-ZA" sz="1800" b="1" kern="100" dirty="0">
                <a:noFill/>
                <a:effectLst/>
                <a:latin typeface="Calibri" panose="020F0502020204030204" pitchFamily="34" charset="0"/>
                <a:ea typeface="Aptos" panose="020B0004020202020204" pitchFamily="34" charset="0"/>
                <a:cs typeface="Times New Roman" panose="02020603050405020304" pitchFamily="18" charset="0"/>
              </a:rPr>
              <a:t>INVISIBLE INFLUENCE: The Hidden Forces that Shape </a:t>
            </a:r>
            <a:r>
              <a:rPr lang="en-ZA" sz="1800" b="1" kern="100" dirty="0" err="1">
                <a:noFill/>
                <a:effectLst/>
                <a:latin typeface="Calibri" panose="020F0502020204030204" pitchFamily="34" charset="0"/>
                <a:ea typeface="Aptos" panose="020B0004020202020204" pitchFamily="34" charset="0"/>
                <a:cs typeface="Times New Roman" panose="02020603050405020304" pitchFamily="18" charset="0"/>
              </a:rPr>
              <a:t>Behavior</a:t>
            </a:r>
            <a:r>
              <a:rPr lang="en-ZA" sz="1800" b="1" kern="100" dirty="0">
                <a:noFill/>
                <a:effectLst/>
                <a:latin typeface="Calibri" panose="020F0502020204030204" pitchFamily="34" charset="0"/>
                <a:ea typeface="Aptos" panose="020B0004020202020204" pitchFamily="34" charset="0"/>
                <a:cs typeface="Times New Roman" panose="02020603050405020304" pitchFamily="18" charset="0"/>
              </a:rPr>
              <a:t> by Jonah Berger</a:t>
            </a:r>
            <a:endParaRPr lang="en-US" sz="1800" kern="100" dirty="0">
              <a:noFill/>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https://ytubl.ink/3FtU</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(3 min 20 sec)</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800" kern="100" dirty="0">
                <a:noFill/>
                <a:effectLst/>
                <a:latin typeface="Calibri" panose="020F0502020204030204" pitchFamily="34" charset="0"/>
                <a:ea typeface="Aptos" panose="020B0004020202020204" pitchFamily="34" charset="0"/>
                <a:cs typeface="Times New Roman" panose="02020603050405020304" pitchFamily="18" charset="0"/>
              </a:rPr>
              <a:t>Today, we will look at three of the “invisible” influences as described in the video: the media, your environment/community, as well as friends and peers. </a:t>
            </a:r>
            <a:endParaRPr lang="en-US" sz="1800" kern="100" dirty="0">
              <a:noFill/>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022B08-81B2-4E73-8815-0F0195FDBE60}" type="slidenum">
              <a:rPr lang="en-US" smtClean="0"/>
              <a:t>2</a:t>
            </a:fld>
            <a:endParaRPr lang="en-US"/>
          </a:p>
        </p:txBody>
      </p:sp>
    </p:spTree>
    <p:extLst>
      <p:ext uri="{BB962C8B-B14F-4D97-AF65-F5344CB8AC3E}">
        <p14:creationId xmlns:p14="http://schemas.microsoft.com/office/powerpoint/2010/main" val="37041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noFill/>
                <a:effectLst/>
                <a:latin typeface="Calibri" panose="020F0502020204030204" pitchFamily="34" charset="0"/>
                <a:ea typeface="Aptos" panose="020B0004020202020204" pitchFamily="34" charset="0"/>
                <a:cs typeface="Times New Roman" panose="02020603050405020304" pitchFamily="18" charset="0"/>
              </a:rPr>
              <a:t>Slide 3</a:t>
            </a:r>
            <a:r>
              <a:rPr lang="en-ZA" sz="1200" kern="100" dirty="0">
                <a:noFill/>
                <a:effectLst/>
                <a:latin typeface="Calibri" panose="020F0502020204030204" pitchFamily="34" charset="0"/>
                <a:ea typeface="Aptos" panose="020B0004020202020204" pitchFamily="34" charset="0"/>
                <a:cs typeface="Times New Roman" panose="02020603050405020304" pitchFamily="18" charset="0"/>
              </a:rPr>
              <a:t>: By the end of this lesson, you should be able to:</a:t>
            </a:r>
            <a:endParaRPr lang="en-US" sz="1200" kern="100" dirty="0">
              <a:noFill/>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Identify external influences on personal lifestyle choices.</a:t>
            </a:r>
            <a:endParaRPr lang="en-US" sz="1200"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200" dirty="0">
                <a:solidFill>
                  <a:schemeClr val="tx1"/>
                </a:solidFill>
                <a:effectLst/>
                <a:latin typeface="+mn-lt"/>
                <a:ea typeface="+mn-ea"/>
                <a:cs typeface="+mn-cs"/>
              </a:rPr>
              <a:t>Understand the impact of different kinds of media, environment/community, and peers</a:t>
            </a:r>
            <a:endParaRPr lang="af-ZA" sz="1800" kern="1200" dirty="0">
              <a:solidFill>
                <a:schemeClr val="tx1"/>
              </a:solidFill>
              <a:effectLst/>
              <a:latin typeface="+mn-lt"/>
              <a:ea typeface="+mn-ea"/>
              <a:cs typeface="+mn-cs"/>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Recognise the positive and negative effects of these influences.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Reflect on how to manage these influences in healthy ways.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022B08-81B2-4E73-8815-0F0195FDBE60}" type="slidenum">
              <a:rPr lang="en-US" smtClean="0"/>
              <a:t>3</a:t>
            </a:fld>
            <a:endParaRPr lang="en-US"/>
          </a:p>
        </p:txBody>
      </p:sp>
    </p:spTree>
    <p:extLst>
      <p:ext uri="{BB962C8B-B14F-4D97-AF65-F5344CB8AC3E}">
        <p14:creationId xmlns:p14="http://schemas.microsoft.com/office/powerpoint/2010/main" val="427153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4:</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Ask learners: What do we mean by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media</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Where do you encounter it every day? (Allow learners to respond.)</a:t>
            </a:r>
            <a:endParaRPr lang="en-US" sz="1200"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200" dirty="0">
                <a:solidFill>
                  <a:schemeClr val="tx1"/>
                </a:solidFill>
                <a:effectLst/>
                <a:latin typeface="+mn-lt"/>
                <a:ea typeface="+mn-ea"/>
                <a:cs typeface="+mn-cs"/>
              </a:rPr>
              <a:t>Explain: The media includes both </a:t>
            </a:r>
            <a:r>
              <a:rPr lang="en-ZA" sz="1200" b="1" kern="1200" dirty="0">
                <a:solidFill>
                  <a:schemeClr val="tx1"/>
                </a:solidFill>
                <a:effectLst/>
                <a:latin typeface="+mn-lt"/>
                <a:ea typeface="+mn-ea"/>
                <a:cs typeface="+mn-cs"/>
              </a:rPr>
              <a:t>print media</a:t>
            </a:r>
            <a:r>
              <a:rPr lang="en-ZA" sz="1200" kern="1200" dirty="0">
                <a:solidFill>
                  <a:schemeClr val="tx1"/>
                </a:solidFill>
                <a:effectLst/>
                <a:latin typeface="+mn-lt"/>
                <a:ea typeface="+mn-ea"/>
                <a:cs typeface="+mn-cs"/>
              </a:rPr>
              <a:t> (such as newspapers and magazines) and </a:t>
            </a:r>
            <a:r>
              <a:rPr lang="en-ZA" sz="1200" b="1" kern="1200" dirty="0">
                <a:solidFill>
                  <a:schemeClr val="tx1"/>
                </a:solidFill>
                <a:effectLst/>
                <a:latin typeface="+mn-lt"/>
                <a:ea typeface="+mn-ea"/>
                <a:cs typeface="+mn-cs"/>
              </a:rPr>
              <a:t>electronic media</a:t>
            </a:r>
            <a:r>
              <a:rPr lang="en-ZA" sz="1200" kern="1200" dirty="0">
                <a:solidFill>
                  <a:schemeClr val="tx1"/>
                </a:solidFill>
                <a:effectLst/>
                <a:latin typeface="+mn-lt"/>
                <a:ea typeface="+mn-ea"/>
                <a:cs typeface="+mn-cs"/>
              </a:rPr>
              <a:t> (such as television, radio, music, movies, and digital platforms). This also includes </a:t>
            </a:r>
            <a:r>
              <a:rPr lang="en-ZA" sz="1200" b="1" kern="1200" dirty="0">
                <a:solidFill>
                  <a:schemeClr val="tx1"/>
                </a:solidFill>
                <a:effectLst/>
                <a:latin typeface="+mn-lt"/>
                <a:ea typeface="+mn-ea"/>
                <a:cs typeface="+mn-cs"/>
              </a:rPr>
              <a:t>social media</a:t>
            </a:r>
            <a:r>
              <a:rPr lang="en-ZA" sz="1200" kern="1200" dirty="0">
                <a:solidFill>
                  <a:schemeClr val="tx1"/>
                </a:solidFill>
                <a:effectLst/>
                <a:latin typeface="+mn-lt"/>
                <a:ea typeface="+mn-ea"/>
                <a:cs typeface="+mn-cs"/>
              </a:rPr>
              <a:t> platforms like TikTok, Instagram, and YouTube.</a:t>
            </a:r>
            <a:endParaRPr lang="af-ZA" sz="1200"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Media can:</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Show you what is seen as “normal” or “trendy”</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Create pressure to look or behave a certain way</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Spread unrealistic ideas about beauty, success, and lifestyle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Expose you to helpful information and inspiring role models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022B08-81B2-4E73-8815-0F0195FDBE60}" type="slidenum">
              <a:rPr lang="en-US" smtClean="0"/>
              <a:t>4</a:t>
            </a:fld>
            <a:endParaRPr lang="en-US"/>
          </a:p>
        </p:txBody>
      </p:sp>
    </p:spTree>
    <p:extLst>
      <p:ext uri="{BB962C8B-B14F-4D97-AF65-F5344CB8AC3E}">
        <p14:creationId xmlns:p14="http://schemas.microsoft.com/office/powerpoint/2010/main" val="49837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5:</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You might see influencers promoting weight-loss products or expensive fashion. This can affect how you feel about yourself or make you want things that don’t support your goals. On the other hand, media campaigns that promote exercise, healthy eating, or mental health awareness can encourage you to make better lifestyle choices.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Present the information on Slide 5 with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positive vs negative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media influence and ask learners to suggest another example for each side.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022B08-81B2-4E73-8815-0F0195FDBE60}" type="slidenum">
              <a:rPr lang="en-US" smtClean="0"/>
              <a:t>5</a:t>
            </a:fld>
            <a:endParaRPr lang="en-US"/>
          </a:p>
        </p:txBody>
      </p:sp>
    </p:spTree>
    <p:extLst>
      <p:ext uri="{BB962C8B-B14F-4D97-AF65-F5344CB8AC3E}">
        <p14:creationId xmlns:p14="http://schemas.microsoft.com/office/powerpoint/2010/main" val="207006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6:</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Discuss how to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manage media influence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Ask: Have you ever felt pressured or inspired by something you saw online? What did you do? (Allow learners to respond.)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Media is everywhere, but you don’t have to believe or follow everything you see online or on TV. To manage media influence, you could: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Follow pages that share realistic, positive messages.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yourself: </a:t>
            </a:r>
            <a:r>
              <a:rPr lang="en-ZA" sz="1200" i="1" kern="100" dirty="0">
                <a:effectLst/>
                <a:latin typeface="Calibri" panose="020F0502020204030204" pitchFamily="34" charset="0"/>
                <a:ea typeface="Aptos" panose="020B0004020202020204" pitchFamily="34" charset="0"/>
                <a:cs typeface="Times New Roman" panose="02020603050405020304" pitchFamily="18" charset="0"/>
              </a:rPr>
              <a:t>Is this real? Is this helping me or making me feel worse?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Take breaks from social media when you feel overwhelmed.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022B08-81B2-4E73-8815-0F0195FDBE60}" type="slidenum">
              <a:rPr lang="en-US" smtClean="0"/>
              <a:t>6</a:t>
            </a:fld>
            <a:endParaRPr lang="en-US"/>
          </a:p>
        </p:txBody>
      </p:sp>
    </p:spTree>
    <p:extLst>
      <p:ext uri="{BB962C8B-B14F-4D97-AF65-F5344CB8AC3E}">
        <p14:creationId xmlns:p14="http://schemas.microsoft.com/office/powerpoint/2010/main" val="55796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&amp; Discussion: Environmental/Community influence (8 min) (Slides 7-9)</a:t>
            </a:r>
          </a:p>
          <a:p>
            <a:endParaRPr lang="en-US" dirty="0"/>
          </a:p>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7:</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Explain that your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environment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includes the physical spaces, people, and conditions where you live, learn, and spend time. This includes not only your home and school, but also the broader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community</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around you. This includes: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Your school</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Your home and living conditions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Community resources (e.g. libraries, clinics, parks, sports fields)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Safety, noise levels and cleanliness of your neighbourhood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Access to healthy food, transport, and recreational spaces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The behaviour and attitudes of the people in your area</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How can your environment/community make it easier or harder to make good choices? (Allow learners to respond.)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022B08-81B2-4E73-8815-0F0195FDBE60}" type="slidenum">
              <a:rPr lang="en-US" smtClean="0"/>
              <a:t>7</a:t>
            </a:fld>
            <a:endParaRPr lang="en-US"/>
          </a:p>
        </p:txBody>
      </p:sp>
    </p:spTree>
    <p:extLst>
      <p:ext uri="{BB962C8B-B14F-4D97-AF65-F5344CB8AC3E}">
        <p14:creationId xmlns:p14="http://schemas.microsoft.com/office/powerpoint/2010/main" val="38330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99CD8-7905-21BF-8A4D-D6AE5BA70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C67A8-EF88-73DD-DF47-54BA2E0A6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ADAC1-6900-6A82-01F0-EF352DE0B447}"/>
              </a:ext>
            </a:extLst>
          </p:cNvPr>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8:</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Your environment/community can shape your habits, health, motivation, and overall well-being. A safe, supportive, and clean environment/community can help you focus on your goals, feel more confident, and live a healthy lifestyle. In contrast, a challenging environment/community can create stress, limit your choices, or expose you to harmful behaviour.</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Present the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positive vs negative</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examples of environmental/community influence on Slide 8.</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703F1EB-6EB7-EA84-EF99-1E7E5B554B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22B08-81B2-4E73-8815-0F0195FDBE6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455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753FC-DF0B-D674-4C7A-0A1D19393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FFB67-9BC1-FE30-672B-FC43F9AB6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6D997-BA26-8F8E-DC3F-3B811770AE9F}"/>
              </a:ext>
            </a:extLst>
          </p:cNvPr>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9:</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Introduce tips to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manage environmental/community influence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You may not be able to control where you live, but you can take steps to work with what you have and make the best possible choices. To manage environmental and community influences, you could: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Create a small, tidy space to study or relax, even if it’s just a corner of a room.</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Use free or safe resources in your school or neighbourhood, like a library or community centre.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Join community activities that promote health and learning, like sports or clean-up days.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Find positive role models who are making good choices in the same environment as you.</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Talk to a trusted adult if your environment feels unsafe or stressful.</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DEBABC8-7CF7-9D07-CD1C-EA33D9417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22B08-81B2-4E73-8815-0F0195FDBE6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03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6F3A-992A-BA2D-4D2B-F8AE6DBD6E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6C8C36-FF1C-9232-EE7E-8224914BAF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08A52-2221-93BA-F4C2-F7CC8A8B4619}"/>
              </a:ext>
            </a:extLst>
          </p:cNvPr>
          <p:cNvSpPr>
            <a:spLocks noGrp="1"/>
          </p:cNvSpPr>
          <p:nvPr>
            <p:ph type="dt" sz="half" idx="10"/>
          </p:nvPr>
        </p:nvSpPr>
        <p:spPr/>
        <p:txBody>
          <a:bodyPr/>
          <a:lstStyle/>
          <a:p>
            <a:fld id="{5C05FC02-F8BC-4708-8B85-E42E13F235A6}" type="datetimeFigureOut">
              <a:rPr lang="en-US" smtClean="0"/>
              <a:t>6/2/2025</a:t>
            </a:fld>
            <a:endParaRPr lang="en-US"/>
          </a:p>
        </p:txBody>
      </p:sp>
      <p:sp>
        <p:nvSpPr>
          <p:cNvPr id="5" name="Footer Placeholder 4">
            <a:extLst>
              <a:ext uri="{FF2B5EF4-FFF2-40B4-BE49-F238E27FC236}">
                <a16:creationId xmlns:a16="http://schemas.microsoft.com/office/drawing/2014/main" id="{EF6B81F9-565C-A83A-97EE-A036B4158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9DE55-887C-E645-4693-E6C700B16C98}"/>
              </a:ext>
            </a:extLst>
          </p:cNvPr>
          <p:cNvSpPr>
            <a:spLocks noGrp="1"/>
          </p:cNvSpPr>
          <p:nvPr>
            <p:ph type="sldNum" sz="quarter" idx="12"/>
          </p:nvPr>
        </p:nvSpPr>
        <p:spPr/>
        <p:txBody>
          <a:bodyPr/>
          <a:lstStyle/>
          <a:p>
            <a:fld id="{4AB915BA-7EF9-49FE-8EE5-6CC975BABB80}" type="slidenum">
              <a:rPr lang="en-US" smtClean="0"/>
              <a:t>‹#›</a:t>
            </a:fld>
            <a:endParaRPr lang="en-US"/>
          </a:p>
        </p:txBody>
      </p:sp>
    </p:spTree>
    <p:extLst>
      <p:ext uri="{BB962C8B-B14F-4D97-AF65-F5344CB8AC3E}">
        <p14:creationId xmlns:p14="http://schemas.microsoft.com/office/powerpoint/2010/main" val="341545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D5E8-87FA-32BF-1AB6-A0ADAFDCEB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EF3B4E-4F0B-0545-22F0-12AA5DD1FB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1F25E-DB9F-437D-DB9D-44ECC005B248}"/>
              </a:ext>
            </a:extLst>
          </p:cNvPr>
          <p:cNvSpPr>
            <a:spLocks noGrp="1"/>
          </p:cNvSpPr>
          <p:nvPr>
            <p:ph type="dt" sz="half" idx="10"/>
          </p:nvPr>
        </p:nvSpPr>
        <p:spPr/>
        <p:txBody>
          <a:bodyPr/>
          <a:lstStyle/>
          <a:p>
            <a:fld id="{5C05FC02-F8BC-4708-8B85-E42E13F235A6}" type="datetimeFigureOut">
              <a:rPr lang="en-US" smtClean="0"/>
              <a:t>6/2/2025</a:t>
            </a:fld>
            <a:endParaRPr lang="en-US"/>
          </a:p>
        </p:txBody>
      </p:sp>
      <p:sp>
        <p:nvSpPr>
          <p:cNvPr id="5" name="Footer Placeholder 4">
            <a:extLst>
              <a:ext uri="{FF2B5EF4-FFF2-40B4-BE49-F238E27FC236}">
                <a16:creationId xmlns:a16="http://schemas.microsoft.com/office/drawing/2014/main" id="{B4D07C85-5C6C-14E1-900B-2BE3A58A7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F442B-29C6-68F5-4566-8E0D3D98D6F2}"/>
              </a:ext>
            </a:extLst>
          </p:cNvPr>
          <p:cNvSpPr>
            <a:spLocks noGrp="1"/>
          </p:cNvSpPr>
          <p:nvPr>
            <p:ph type="sldNum" sz="quarter" idx="12"/>
          </p:nvPr>
        </p:nvSpPr>
        <p:spPr/>
        <p:txBody>
          <a:bodyPr/>
          <a:lstStyle/>
          <a:p>
            <a:fld id="{4AB915BA-7EF9-49FE-8EE5-6CC975BABB80}" type="slidenum">
              <a:rPr lang="en-US" smtClean="0"/>
              <a:t>‹#›</a:t>
            </a:fld>
            <a:endParaRPr lang="en-US"/>
          </a:p>
        </p:txBody>
      </p:sp>
    </p:spTree>
    <p:extLst>
      <p:ext uri="{BB962C8B-B14F-4D97-AF65-F5344CB8AC3E}">
        <p14:creationId xmlns:p14="http://schemas.microsoft.com/office/powerpoint/2010/main" val="333632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254A05-351E-B34D-6110-CF8DD679E7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71A504-746B-221A-7CD6-EDBFF42765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B03FB-4978-49D2-287E-48D6BAE1A049}"/>
              </a:ext>
            </a:extLst>
          </p:cNvPr>
          <p:cNvSpPr>
            <a:spLocks noGrp="1"/>
          </p:cNvSpPr>
          <p:nvPr>
            <p:ph type="dt" sz="half" idx="10"/>
          </p:nvPr>
        </p:nvSpPr>
        <p:spPr/>
        <p:txBody>
          <a:bodyPr/>
          <a:lstStyle/>
          <a:p>
            <a:fld id="{5C05FC02-F8BC-4708-8B85-E42E13F235A6}" type="datetimeFigureOut">
              <a:rPr lang="en-US" smtClean="0"/>
              <a:t>6/2/2025</a:t>
            </a:fld>
            <a:endParaRPr lang="en-US"/>
          </a:p>
        </p:txBody>
      </p:sp>
      <p:sp>
        <p:nvSpPr>
          <p:cNvPr id="5" name="Footer Placeholder 4">
            <a:extLst>
              <a:ext uri="{FF2B5EF4-FFF2-40B4-BE49-F238E27FC236}">
                <a16:creationId xmlns:a16="http://schemas.microsoft.com/office/drawing/2014/main" id="{E64550FB-FBD7-5637-D503-04074B5F7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B11D6-43FA-B430-E303-99CFF0293A89}"/>
              </a:ext>
            </a:extLst>
          </p:cNvPr>
          <p:cNvSpPr>
            <a:spLocks noGrp="1"/>
          </p:cNvSpPr>
          <p:nvPr>
            <p:ph type="sldNum" sz="quarter" idx="12"/>
          </p:nvPr>
        </p:nvSpPr>
        <p:spPr/>
        <p:txBody>
          <a:bodyPr/>
          <a:lstStyle/>
          <a:p>
            <a:fld id="{4AB915BA-7EF9-49FE-8EE5-6CC975BABB80}" type="slidenum">
              <a:rPr lang="en-US" smtClean="0"/>
              <a:t>‹#›</a:t>
            </a:fld>
            <a:endParaRPr lang="en-US"/>
          </a:p>
        </p:txBody>
      </p:sp>
    </p:spTree>
    <p:extLst>
      <p:ext uri="{BB962C8B-B14F-4D97-AF65-F5344CB8AC3E}">
        <p14:creationId xmlns:p14="http://schemas.microsoft.com/office/powerpoint/2010/main" val="3521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5041-446B-377E-43FA-D99E3D250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1953C-9DF8-9C3A-857E-0C84E33F7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256DC-F146-E62D-3DA4-09B8F7E2669A}"/>
              </a:ext>
            </a:extLst>
          </p:cNvPr>
          <p:cNvSpPr>
            <a:spLocks noGrp="1"/>
          </p:cNvSpPr>
          <p:nvPr>
            <p:ph type="dt" sz="half" idx="10"/>
          </p:nvPr>
        </p:nvSpPr>
        <p:spPr/>
        <p:txBody>
          <a:bodyPr/>
          <a:lstStyle/>
          <a:p>
            <a:fld id="{5C05FC02-F8BC-4708-8B85-E42E13F235A6}" type="datetimeFigureOut">
              <a:rPr lang="en-US" smtClean="0"/>
              <a:t>6/2/2025</a:t>
            </a:fld>
            <a:endParaRPr lang="en-US"/>
          </a:p>
        </p:txBody>
      </p:sp>
      <p:sp>
        <p:nvSpPr>
          <p:cNvPr id="5" name="Footer Placeholder 4">
            <a:extLst>
              <a:ext uri="{FF2B5EF4-FFF2-40B4-BE49-F238E27FC236}">
                <a16:creationId xmlns:a16="http://schemas.microsoft.com/office/drawing/2014/main" id="{2C1A8759-36C1-A870-0B27-B22718C88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DFF89-183C-AE69-5939-F92B441C1C88}"/>
              </a:ext>
            </a:extLst>
          </p:cNvPr>
          <p:cNvSpPr>
            <a:spLocks noGrp="1"/>
          </p:cNvSpPr>
          <p:nvPr>
            <p:ph type="sldNum" sz="quarter" idx="12"/>
          </p:nvPr>
        </p:nvSpPr>
        <p:spPr/>
        <p:txBody>
          <a:bodyPr/>
          <a:lstStyle/>
          <a:p>
            <a:fld id="{4AB915BA-7EF9-49FE-8EE5-6CC975BABB80}" type="slidenum">
              <a:rPr lang="en-US" smtClean="0"/>
              <a:t>‹#›</a:t>
            </a:fld>
            <a:endParaRPr lang="en-US"/>
          </a:p>
        </p:txBody>
      </p:sp>
    </p:spTree>
    <p:extLst>
      <p:ext uri="{BB962C8B-B14F-4D97-AF65-F5344CB8AC3E}">
        <p14:creationId xmlns:p14="http://schemas.microsoft.com/office/powerpoint/2010/main" val="361207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1FDC-BD48-8C05-4694-24638B381D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CFD6D-2980-848F-6318-B0FAB1A71B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246CB2-AE0D-5CF7-771A-33238F03F308}"/>
              </a:ext>
            </a:extLst>
          </p:cNvPr>
          <p:cNvSpPr>
            <a:spLocks noGrp="1"/>
          </p:cNvSpPr>
          <p:nvPr>
            <p:ph type="dt" sz="half" idx="10"/>
          </p:nvPr>
        </p:nvSpPr>
        <p:spPr/>
        <p:txBody>
          <a:bodyPr/>
          <a:lstStyle/>
          <a:p>
            <a:fld id="{5C05FC02-F8BC-4708-8B85-E42E13F235A6}" type="datetimeFigureOut">
              <a:rPr lang="en-US" smtClean="0"/>
              <a:t>6/2/2025</a:t>
            </a:fld>
            <a:endParaRPr lang="en-US"/>
          </a:p>
        </p:txBody>
      </p:sp>
      <p:sp>
        <p:nvSpPr>
          <p:cNvPr id="5" name="Footer Placeholder 4">
            <a:extLst>
              <a:ext uri="{FF2B5EF4-FFF2-40B4-BE49-F238E27FC236}">
                <a16:creationId xmlns:a16="http://schemas.microsoft.com/office/drawing/2014/main" id="{B2656DC2-112D-264F-2F67-4DD5E0403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43ECB-A1C8-BCB8-C9A2-71937629B690}"/>
              </a:ext>
            </a:extLst>
          </p:cNvPr>
          <p:cNvSpPr>
            <a:spLocks noGrp="1"/>
          </p:cNvSpPr>
          <p:nvPr>
            <p:ph type="sldNum" sz="quarter" idx="12"/>
          </p:nvPr>
        </p:nvSpPr>
        <p:spPr/>
        <p:txBody>
          <a:bodyPr/>
          <a:lstStyle/>
          <a:p>
            <a:fld id="{4AB915BA-7EF9-49FE-8EE5-6CC975BABB80}" type="slidenum">
              <a:rPr lang="en-US" smtClean="0"/>
              <a:t>‹#›</a:t>
            </a:fld>
            <a:endParaRPr lang="en-US"/>
          </a:p>
        </p:txBody>
      </p:sp>
    </p:spTree>
    <p:extLst>
      <p:ext uri="{BB962C8B-B14F-4D97-AF65-F5344CB8AC3E}">
        <p14:creationId xmlns:p14="http://schemas.microsoft.com/office/powerpoint/2010/main" val="214736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7F83-E0F9-0D6A-51D7-2930FF991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400EC-02C1-ABE6-6A26-00C421B88C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DBC832-3321-239A-41B6-32FDB7E736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ADA4A-ABCD-3CFE-A44C-9E053368CEF7}"/>
              </a:ext>
            </a:extLst>
          </p:cNvPr>
          <p:cNvSpPr>
            <a:spLocks noGrp="1"/>
          </p:cNvSpPr>
          <p:nvPr>
            <p:ph type="dt" sz="half" idx="10"/>
          </p:nvPr>
        </p:nvSpPr>
        <p:spPr/>
        <p:txBody>
          <a:bodyPr/>
          <a:lstStyle/>
          <a:p>
            <a:fld id="{5C05FC02-F8BC-4708-8B85-E42E13F235A6}" type="datetimeFigureOut">
              <a:rPr lang="en-US" smtClean="0"/>
              <a:t>6/2/2025</a:t>
            </a:fld>
            <a:endParaRPr lang="en-US"/>
          </a:p>
        </p:txBody>
      </p:sp>
      <p:sp>
        <p:nvSpPr>
          <p:cNvPr id="6" name="Footer Placeholder 5">
            <a:extLst>
              <a:ext uri="{FF2B5EF4-FFF2-40B4-BE49-F238E27FC236}">
                <a16:creationId xmlns:a16="http://schemas.microsoft.com/office/drawing/2014/main" id="{445D05B5-B569-95CF-60E0-05813DE06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9B1D99-BD7C-A912-F115-8E53B8057BF6}"/>
              </a:ext>
            </a:extLst>
          </p:cNvPr>
          <p:cNvSpPr>
            <a:spLocks noGrp="1"/>
          </p:cNvSpPr>
          <p:nvPr>
            <p:ph type="sldNum" sz="quarter" idx="12"/>
          </p:nvPr>
        </p:nvSpPr>
        <p:spPr/>
        <p:txBody>
          <a:bodyPr/>
          <a:lstStyle/>
          <a:p>
            <a:fld id="{4AB915BA-7EF9-49FE-8EE5-6CC975BABB80}" type="slidenum">
              <a:rPr lang="en-US" smtClean="0"/>
              <a:t>‹#›</a:t>
            </a:fld>
            <a:endParaRPr lang="en-US"/>
          </a:p>
        </p:txBody>
      </p:sp>
    </p:spTree>
    <p:extLst>
      <p:ext uri="{BB962C8B-B14F-4D97-AF65-F5344CB8AC3E}">
        <p14:creationId xmlns:p14="http://schemas.microsoft.com/office/powerpoint/2010/main" val="29619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ACE-E5F1-EA98-3390-FE1E6C3CAC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18928C-E519-2BA0-6609-807CEEB68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B393B0-9244-9126-B685-06E7B01E7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AFD1DC-E56E-DE26-A459-51E8ACCEB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6C16F3-D517-4ACD-4AEF-E79168709A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739EF9-0EFA-CF43-2D02-45FB32983EB1}"/>
              </a:ext>
            </a:extLst>
          </p:cNvPr>
          <p:cNvSpPr>
            <a:spLocks noGrp="1"/>
          </p:cNvSpPr>
          <p:nvPr>
            <p:ph type="dt" sz="half" idx="10"/>
          </p:nvPr>
        </p:nvSpPr>
        <p:spPr/>
        <p:txBody>
          <a:bodyPr/>
          <a:lstStyle/>
          <a:p>
            <a:fld id="{5C05FC02-F8BC-4708-8B85-E42E13F235A6}" type="datetimeFigureOut">
              <a:rPr lang="en-US" smtClean="0"/>
              <a:t>6/2/2025</a:t>
            </a:fld>
            <a:endParaRPr lang="en-US"/>
          </a:p>
        </p:txBody>
      </p:sp>
      <p:sp>
        <p:nvSpPr>
          <p:cNvPr id="8" name="Footer Placeholder 7">
            <a:extLst>
              <a:ext uri="{FF2B5EF4-FFF2-40B4-BE49-F238E27FC236}">
                <a16:creationId xmlns:a16="http://schemas.microsoft.com/office/drawing/2014/main" id="{F22226A7-7DDC-1771-41D1-2FBE9EBF45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7185B2-25B6-1FA2-FB69-CA41AA589908}"/>
              </a:ext>
            </a:extLst>
          </p:cNvPr>
          <p:cNvSpPr>
            <a:spLocks noGrp="1"/>
          </p:cNvSpPr>
          <p:nvPr>
            <p:ph type="sldNum" sz="quarter" idx="12"/>
          </p:nvPr>
        </p:nvSpPr>
        <p:spPr/>
        <p:txBody>
          <a:bodyPr/>
          <a:lstStyle/>
          <a:p>
            <a:fld id="{4AB915BA-7EF9-49FE-8EE5-6CC975BABB80}" type="slidenum">
              <a:rPr lang="en-US" smtClean="0"/>
              <a:t>‹#›</a:t>
            </a:fld>
            <a:endParaRPr lang="en-US"/>
          </a:p>
        </p:txBody>
      </p:sp>
    </p:spTree>
    <p:extLst>
      <p:ext uri="{BB962C8B-B14F-4D97-AF65-F5344CB8AC3E}">
        <p14:creationId xmlns:p14="http://schemas.microsoft.com/office/powerpoint/2010/main" val="384738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B5BA2-9BE0-EA47-474E-F81BB17C7F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E9F6AE-E415-FA60-98EC-9084E06CBCB5}"/>
              </a:ext>
            </a:extLst>
          </p:cNvPr>
          <p:cNvSpPr>
            <a:spLocks noGrp="1"/>
          </p:cNvSpPr>
          <p:nvPr>
            <p:ph type="dt" sz="half" idx="10"/>
          </p:nvPr>
        </p:nvSpPr>
        <p:spPr/>
        <p:txBody>
          <a:bodyPr/>
          <a:lstStyle/>
          <a:p>
            <a:fld id="{5C05FC02-F8BC-4708-8B85-E42E13F235A6}" type="datetimeFigureOut">
              <a:rPr lang="en-US" smtClean="0"/>
              <a:t>6/2/2025</a:t>
            </a:fld>
            <a:endParaRPr lang="en-US"/>
          </a:p>
        </p:txBody>
      </p:sp>
      <p:sp>
        <p:nvSpPr>
          <p:cNvPr id="4" name="Footer Placeholder 3">
            <a:extLst>
              <a:ext uri="{FF2B5EF4-FFF2-40B4-BE49-F238E27FC236}">
                <a16:creationId xmlns:a16="http://schemas.microsoft.com/office/drawing/2014/main" id="{73D2915F-F327-9594-E1D8-C338459E76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4DF126-DDB7-C926-4613-9D74E1ED04EF}"/>
              </a:ext>
            </a:extLst>
          </p:cNvPr>
          <p:cNvSpPr>
            <a:spLocks noGrp="1"/>
          </p:cNvSpPr>
          <p:nvPr>
            <p:ph type="sldNum" sz="quarter" idx="12"/>
          </p:nvPr>
        </p:nvSpPr>
        <p:spPr/>
        <p:txBody>
          <a:bodyPr/>
          <a:lstStyle/>
          <a:p>
            <a:fld id="{4AB915BA-7EF9-49FE-8EE5-6CC975BABB80}" type="slidenum">
              <a:rPr lang="en-US" smtClean="0"/>
              <a:t>‹#›</a:t>
            </a:fld>
            <a:endParaRPr lang="en-US"/>
          </a:p>
        </p:txBody>
      </p:sp>
    </p:spTree>
    <p:extLst>
      <p:ext uri="{BB962C8B-B14F-4D97-AF65-F5344CB8AC3E}">
        <p14:creationId xmlns:p14="http://schemas.microsoft.com/office/powerpoint/2010/main" val="3597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F9445C-56BC-9F43-BA7E-B75A3A7D68CA}"/>
              </a:ext>
            </a:extLst>
          </p:cNvPr>
          <p:cNvSpPr>
            <a:spLocks noGrp="1"/>
          </p:cNvSpPr>
          <p:nvPr>
            <p:ph type="dt" sz="half" idx="10"/>
          </p:nvPr>
        </p:nvSpPr>
        <p:spPr/>
        <p:txBody>
          <a:bodyPr/>
          <a:lstStyle/>
          <a:p>
            <a:fld id="{5C05FC02-F8BC-4708-8B85-E42E13F235A6}" type="datetimeFigureOut">
              <a:rPr lang="en-US" smtClean="0"/>
              <a:t>6/2/2025</a:t>
            </a:fld>
            <a:endParaRPr lang="en-US"/>
          </a:p>
        </p:txBody>
      </p:sp>
      <p:sp>
        <p:nvSpPr>
          <p:cNvPr id="3" name="Footer Placeholder 2">
            <a:extLst>
              <a:ext uri="{FF2B5EF4-FFF2-40B4-BE49-F238E27FC236}">
                <a16:creationId xmlns:a16="http://schemas.microsoft.com/office/drawing/2014/main" id="{E478CCB5-A895-44A1-F60A-FE9CDB2ACD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F71978-1F69-0FE0-9846-A5550A2CF1BA}"/>
              </a:ext>
            </a:extLst>
          </p:cNvPr>
          <p:cNvSpPr>
            <a:spLocks noGrp="1"/>
          </p:cNvSpPr>
          <p:nvPr>
            <p:ph type="sldNum" sz="quarter" idx="12"/>
          </p:nvPr>
        </p:nvSpPr>
        <p:spPr/>
        <p:txBody>
          <a:bodyPr/>
          <a:lstStyle/>
          <a:p>
            <a:fld id="{4AB915BA-7EF9-49FE-8EE5-6CC975BABB80}" type="slidenum">
              <a:rPr lang="en-US" smtClean="0"/>
              <a:t>‹#›</a:t>
            </a:fld>
            <a:endParaRPr lang="en-US"/>
          </a:p>
        </p:txBody>
      </p:sp>
    </p:spTree>
    <p:extLst>
      <p:ext uri="{BB962C8B-B14F-4D97-AF65-F5344CB8AC3E}">
        <p14:creationId xmlns:p14="http://schemas.microsoft.com/office/powerpoint/2010/main" val="57935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CAE7-13A4-51DE-BE61-BA8BAFA01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7F90FA-21F7-F07C-4025-B97741D98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E68112-0C03-84AA-2EC6-12EDE1601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0782D-D0A9-B744-6E0C-753E839D6367}"/>
              </a:ext>
            </a:extLst>
          </p:cNvPr>
          <p:cNvSpPr>
            <a:spLocks noGrp="1"/>
          </p:cNvSpPr>
          <p:nvPr>
            <p:ph type="dt" sz="half" idx="10"/>
          </p:nvPr>
        </p:nvSpPr>
        <p:spPr/>
        <p:txBody>
          <a:bodyPr/>
          <a:lstStyle/>
          <a:p>
            <a:fld id="{5C05FC02-F8BC-4708-8B85-E42E13F235A6}" type="datetimeFigureOut">
              <a:rPr lang="en-US" smtClean="0"/>
              <a:t>6/2/2025</a:t>
            </a:fld>
            <a:endParaRPr lang="en-US"/>
          </a:p>
        </p:txBody>
      </p:sp>
      <p:sp>
        <p:nvSpPr>
          <p:cNvPr id="6" name="Footer Placeholder 5">
            <a:extLst>
              <a:ext uri="{FF2B5EF4-FFF2-40B4-BE49-F238E27FC236}">
                <a16:creationId xmlns:a16="http://schemas.microsoft.com/office/drawing/2014/main" id="{C2BD94A3-8B16-69E9-72D5-4980336AA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A9C98-5F9D-E507-089C-B96373FAE4B4}"/>
              </a:ext>
            </a:extLst>
          </p:cNvPr>
          <p:cNvSpPr>
            <a:spLocks noGrp="1"/>
          </p:cNvSpPr>
          <p:nvPr>
            <p:ph type="sldNum" sz="quarter" idx="12"/>
          </p:nvPr>
        </p:nvSpPr>
        <p:spPr/>
        <p:txBody>
          <a:bodyPr/>
          <a:lstStyle/>
          <a:p>
            <a:fld id="{4AB915BA-7EF9-49FE-8EE5-6CC975BABB80}" type="slidenum">
              <a:rPr lang="en-US" smtClean="0"/>
              <a:t>‹#›</a:t>
            </a:fld>
            <a:endParaRPr lang="en-US"/>
          </a:p>
        </p:txBody>
      </p:sp>
    </p:spTree>
    <p:extLst>
      <p:ext uri="{BB962C8B-B14F-4D97-AF65-F5344CB8AC3E}">
        <p14:creationId xmlns:p14="http://schemas.microsoft.com/office/powerpoint/2010/main" val="15041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A1F4-B1C9-7936-C981-EE413E9581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520959-B423-9FF5-4FA8-068272C78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505CF-7247-B03B-2FC5-2C5E764EB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4846F-126B-5C2A-45E2-CC28FD04AE82}"/>
              </a:ext>
            </a:extLst>
          </p:cNvPr>
          <p:cNvSpPr>
            <a:spLocks noGrp="1"/>
          </p:cNvSpPr>
          <p:nvPr>
            <p:ph type="dt" sz="half" idx="10"/>
          </p:nvPr>
        </p:nvSpPr>
        <p:spPr/>
        <p:txBody>
          <a:bodyPr/>
          <a:lstStyle/>
          <a:p>
            <a:fld id="{5C05FC02-F8BC-4708-8B85-E42E13F235A6}" type="datetimeFigureOut">
              <a:rPr lang="en-US" smtClean="0"/>
              <a:t>6/2/2025</a:t>
            </a:fld>
            <a:endParaRPr lang="en-US"/>
          </a:p>
        </p:txBody>
      </p:sp>
      <p:sp>
        <p:nvSpPr>
          <p:cNvPr id="6" name="Footer Placeholder 5">
            <a:extLst>
              <a:ext uri="{FF2B5EF4-FFF2-40B4-BE49-F238E27FC236}">
                <a16:creationId xmlns:a16="http://schemas.microsoft.com/office/drawing/2014/main" id="{C48B1AA5-E99D-7AD7-CBA7-8CF023DC6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317F54-33EF-8B5B-982C-8951B8F1319E}"/>
              </a:ext>
            </a:extLst>
          </p:cNvPr>
          <p:cNvSpPr>
            <a:spLocks noGrp="1"/>
          </p:cNvSpPr>
          <p:nvPr>
            <p:ph type="sldNum" sz="quarter" idx="12"/>
          </p:nvPr>
        </p:nvSpPr>
        <p:spPr/>
        <p:txBody>
          <a:bodyPr/>
          <a:lstStyle/>
          <a:p>
            <a:fld id="{4AB915BA-7EF9-49FE-8EE5-6CC975BABB80}" type="slidenum">
              <a:rPr lang="en-US" smtClean="0"/>
              <a:t>‹#›</a:t>
            </a:fld>
            <a:endParaRPr lang="en-US"/>
          </a:p>
        </p:txBody>
      </p:sp>
    </p:spTree>
    <p:extLst>
      <p:ext uri="{BB962C8B-B14F-4D97-AF65-F5344CB8AC3E}">
        <p14:creationId xmlns:p14="http://schemas.microsoft.com/office/powerpoint/2010/main" val="39639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195E67-E626-0EC6-583D-F997C9133E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2127B-3C65-F0F2-697D-A6335A75B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93CC5-96AA-E7A4-83A9-990455DBAD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05FC02-F8BC-4708-8B85-E42E13F235A6}" type="datetimeFigureOut">
              <a:rPr lang="en-US" smtClean="0"/>
              <a:t>6/2/2025</a:t>
            </a:fld>
            <a:endParaRPr lang="en-US"/>
          </a:p>
        </p:txBody>
      </p:sp>
      <p:sp>
        <p:nvSpPr>
          <p:cNvPr id="5" name="Footer Placeholder 4">
            <a:extLst>
              <a:ext uri="{FF2B5EF4-FFF2-40B4-BE49-F238E27FC236}">
                <a16:creationId xmlns:a16="http://schemas.microsoft.com/office/drawing/2014/main" id="{9556A972-7E26-86D3-8406-D412366A0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9F439B-7F8D-384C-D5D4-EB08DFB77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B915BA-7EF9-49FE-8EE5-6CC975BABB80}" type="slidenum">
              <a:rPr lang="en-US" smtClean="0"/>
              <a:t>‹#›</a:t>
            </a:fld>
            <a:endParaRPr lang="en-US"/>
          </a:p>
        </p:txBody>
      </p:sp>
    </p:spTree>
    <p:extLst>
      <p:ext uri="{BB962C8B-B14F-4D97-AF65-F5344CB8AC3E}">
        <p14:creationId xmlns:p14="http://schemas.microsoft.com/office/powerpoint/2010/main" val="398975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ytubl.ink/3Ft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EEB0-BB69-783C-5020-3C7912D848A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ED3CF92-5014-0A08-065B-2AAD85090345}"/>
              </a:ext>
            </a:extLst>
          </p:cNvPr>
          <p:cNvSpPr>
            <a:spLocks noGrp="1"/>
          </p:cNvSpPr>
          <p:nvPr>
            <p:ph type="subTitle" idx="1"/>
          </p:nvPr>
        </p:nvSpPr>
        <p:spPr/>
        <p:txBody>
          <a:bodyPr/>
          <a:lstStyle/>
          <a:p>
            <a:endParaRPr lang="en-US"/>
          </a:p>
        </p:txBody>
      </p:sp>
      <p:pic>
        <p:nvPicPr>
          <p:cNvPr id="5" name="Picture 4" descr="A heart shaped bowl of fruit&#10;&#10;AI-generated content may be incorrect.">
            <a:extLst>
              <a:ext uri="{FF2B5EF4-FFF2-40B4-BE49-F238E27FC236}">
                <a16:creationId xmlns:a16="http://schemas.microsoft.com/office/drawing/2014/main" id="{EEB59BA3-0792-420E-6EFE-82FD92ACC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FA80B1EF-D68D-F0FE-5C64-62D281998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06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5" name="Rectangle 6164">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and drawn people doodle illustration">
            <a:extLst>
              <a:ext uri="{FF2B5EF4-FFF2-40B4-BE49-F238E27FC236}">
                <a16:creationId xmlns:a16="http://schemas.microsoft.com/office/drawing/2014/main" id="{E7638021-5121-3B4B-EDD0-FD3284767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63" r="12652"/>
          <a:stretch/>
        </p:blipFill>
        <p:spPr bwMode="auto">
          <a:xfrm>
            <a:off x="20" y="10"/>
            <a:ext cx="5409897" cy="6857990"/>
          </a:xfrm>
          <a:prstGeom prst="rect">
            <a:avLst/>
          </a:prstGeom>
          <a:noFill/>
          <a:extLst>
            <a:ext uri="{909E8E84-426E-40DD-AFC4-6F175D3DCCD1}">
              <a14:hiddenFill xmlns:a14="http://schemas.microsoft.com/office/drawing/2010/main">
                <a:solidFill>
                  <a:srgbClr val="FFFFFF"/>
                </a:solidFill>
              </a14:hiddenFill>
            </a:ext>
          </a:extLst>
        </p:spPr>
      </p:pic>
      <p:sp>
        <p:nvSpPr>
          <p:cNvPr id="6166" name="Rectangle 6165">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4" name="Rectangle 6163">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91154-84CE-1079-0AA4-AE82F87979A3}"/>
              </a:ext>
            </a:extLst>
          </p:cNvPr>
          <p:cNvSpPr>
            <a:spLocks noGrp="1"/>
          </p:cNvSpPr>
          <p:nvPr>
            <p:ph type="title"/>
          </p:nvPr>
        </p:nvSpPr>
        <p:spPr>
          <a:xfrm>
            <a:off x="6746000" y="1253266"/>
            <a:ext cx="4110197" cy="907199"/>
          </a:xfrm>
        </p:spPr>
        <p:txBody>
          <a:bodyPr anchor="b">
            <a:normAutofit/>
          </a:bodyPr>
          <a:lstStyle/>
          <a:p>
            <a:pPr algn="ctr"/>
            <a:r>
              <a:rPr lang="en-GB" sz="3200">
                <a:solidFill>
                  <a:schemeClr val="tx1">
                    <a:lumMod val="65000"/>
                    <a:lumOff val="35000"/>
                  </a:schemeClr>
                </a:solidFill>
              </a:rPr>
              <a:t>Friends &amp; Peers</a:t>
            </a:r>
            <a:endParaRPr lang="en-US" sz="320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D5E71914-0C98-B9A9-62D7-32515E94A64A}"/>
              </a:ext>
            </a:extLst>
          </p:cNvPr>
          <p:cNvSpPr>
            <a:spLocks noGrp="1"/>
          </p:cNvSpPr>
          <p:nvPr>
            <p:ph idx="1"/>
          </p:nvPr>
        </p:nvSpPr>
        <p:spPr>
          <a:xfrm>
            <a:off x="6746001" y="2458095"/>
            <a:ext cx="4110198" cy="3075480"/>
          </a:xfrm>
        </p:spPr>
        <p:txBody>
          <a:bodyPr anchor="t">
            <a:normAutofit/>
          </a:bodyPr>
          <a:lstStyle/>
          <a:p>
            <a:pPr marL="538163" lvl="1" indent="-457200"/>
            <a:r>
              <a:rPr lang="en-ZA"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Offer emotional support and make you feel accepted</a:t>
            </a:r>
            <a:endParaRPr lang="en-US"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endParaRPr>
          </a:p>
          <a:p>
            <a:pPr marL="538163" lvl="1" indent="-457200"/>
            <a:r>
              <a:rPr lang="en-ZA"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Encourage certain behaviours, attitudes, or interests</a:t>
            </a:r>
            <a:endParaRPr lang="en-US"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endParaRPr>
          </a:p>
          <a:p>
            <a:pPr marL="538163" lvl="1" indent="-457200"/>
            <a:r>
              <a:rPr lang="en-ZA"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Help you try new activities or take </a:t>
            </a:r>
            <a:r>
              <a:rPr lang="en-ZA" sz="2000" b="1"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healthy risks</a:t>
            </a:r>
            <a:endParaRPr lang="en-US"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endParaRPr>
          </a:p>
          <a:p>
            <a:pPr marL="538163" lvl="1" indent="-457200"/>
            <a:r>
              <a:rPr lang="en-ZA"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Pressure you into doing things that go against your </a:t>
            </a:r>
            <a:r>
              <a:rPr lang="en-ZA" sz="2000" b="1"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values</a:t>
            </a:r>
            <a:r>
              <a:rPr lang="en-ZA"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 or goals</a:t>
            </a:r>
            <a:endParaRPr lang="en-US"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endParaRPr>
          </a:p>
          <a:p>
            <a:pPr marL="0" indent="0">
              <a:buNone/>
            </a:pPr>
            <a:endParaRPr lang="en-US" sz="2000" dirty="0">
              <a:solidFill>
                <a:schemeClr val="tx1">
                  <a:lumMod val="65000"/>
                  <a:lumOff val="35000"/>
                </a:schemeClr>
              </a:solidFill>
            </a:endParaRPr>
          </a:p>
        </p:txBody>
      </p:sp>
      <p:pic>
        <p:nvPicPr>
          <p:cNvPr id="4" name="Picture 3" descr="A logo with a person in the middle&#10;&#10;AI-generated content may be incorrect.">
            <a:extLst>
              <a:ext uri="{FF2B5EF4-FFF2-40B4-BE49-F238E27FC236}">
                <a16:creationId xmlns:a16="http://schemas.microsoft.com/office/drawing/2014/main" id="{04D862DA-1864-88A8-5AFF-F457563E4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72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17A99-2470-08D6-BAC6-40CD162ECE2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6320DBD-8064-303F-5CBD-EA6A0E55CF57}"/>
              </a:ext>
            </a:extLst>
          </p:cNvPr>
          <p:cNvSpPr txBox="1"/>
          <p:nvPr/>
        </p:nvSpPr>
        <p:spPr>
          <a:xfrm>
            <a:off x="6823878" y="741391"/>
            <a:ext cx="4491821" cy="1616203"/>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lang="en-US" sz="3200" b="1" dirty="0">
                <a:latin typeface="+mj-lt"/>
                <a:ea typeface="+mj-ea"/>
                <a:cs typeface="+mj-cs"/>
              </a:rPr>
              <a:t>Peer</a:t>
            </a:r>
            <a:r>
              <a:rPr kumimoji="0" lang="en-US" sz="3200" b="1" i="0" u="none" strike="noStrike" cap="none" spc="0" normalizeH="0" baseline="0" noProof="0" dirty="0">
                <a:ln>
                  <a:noFill/>
                </a:ln>
                <a:effectLst/>
                <a:uLnTx/>
                <a:uFillTx/>
                <a:latin typeface="+mj-lt"/>
                <a:ea typeface="+mj-ea"/>
                <a:cs typeface="+mj-cs"/>
              </a:rPr>
              <a:t> influence</a:t>
            </a:r>
          </a:p>
        </p:txBody>
      </p:sp>
      <p:sp>
        <p:nvSpPr>
          <p:cNvPr id="3" name="Content Placeholder 2">
            <a:extLst>
              <a:ext uri="{FF2B5EF4-FFF2-40B4-BE49-F238E27FC236}">
                <a16:creationId xmlns:a16="http://schemas.microsoft.com/office/drawing/2014/main" id="{7F9BF841-E3A9-C3AC-51BE-18969DA5456B}"/>
              </a:ext>
            </a:extLst>
          </p:cNvPr>
          <p:cNvSpPr>
            <a:spLocks noGrp="1"/>
          </p:cNvSpPr>
          <p:nvPr>
            <p:ph idx="1"/>
          </p:nvPr>
        </p:nvSpPr>
        <p:spPr>
          <a:xfrm>
            <a:off x="6823878" y="2533476"/>
            <a:ext cx="4491820" cy="3447832"/>
          </a:xfrm>
        </p:spPr>
        <p:txBody>
          <a:bodyPr vert="horz" lIns="91440" tIns="45720" rIns="91440" bIns="45720" rtlCol="0" anchor="t">
            <a:normAutofit/>
          </a:bodyPr>
          <a:lstStyle/>
          <a:p>
            <a:pPr marL="0" indent="0" fontAlgn="ctr">
              <a:buNone/>
            </a:pPr>
            <a:r>
              <a:rPr lang="en-US" sz="2000" b="1" i="0" u="none" strike="noStrike" dirty="0">
                <a:effectLst/>
                <a:highlight>
                  <a:srgbClr val="FFFFFF"/>
                </a:highlight>
              </a:rPr>
              <a:t>Positive influence</a:t>
            </a:r>
          </a:p>
          <a:p>
            <a:pPr marL="0" indent="0" fontAlgn="ctr">
              <a:buNone/>
            </a:pPr>
            <a:r>
              <a:rPr lang="en-GB" sz="2000" b="0" i="0" u="none" strike="noStrike" dirty="0">
                <a:effectLst/>
              </a:rPr>
              <a:t>A friend who encourages you to join a school club or exercise regularly.</a:t>
            </a:r>
          </a:p>
          <a:p>
            <a:pPr marL="0" indent="0" fontAlgn="ctr">
              <a:buNone/>
            </a:pPr>
            <a:endParaRPr lang="en-US" sz="2000" b="1" i="0" u="none" strike="noStrike" dirty="0">
              <a:effectLst/>
              <a:highlight>
                <a:srgbClr val="FFFFFF"/>
              </a:highlight>
            </a:endParaRPr>
          </a:p>
          <a:p>
            <a:pPr marL="0" indent="0" fontAlgn="ctr">
              <a:buNone/>
            </a:pPr>
            <a:r>
              <a:rPr lang="en-US" sz="2000" b="1" i="0" u="none" strike="noStrike" dirty="0">
                <a:effectLst/>
                <a:highlight>
                  <a:srgbClr val="FFFFFF"/>
                </a:highlight>
              </a:rPr>
              <a:t>Negative influence</a:t>
            </a:r>
            <a:endParaRPr lang="en-US" sz="2000" b="0" i="0" u="none" strike="noStrike" dirty="0">
              <a:effectLst/>
            </a:endParaRPr>
          </a:p>
          <a:p>
            <a:pPr marL="0" indent="0">
              <a:buNone/>
            </a:pPr>
            <a:r>
              <a:rPr lang="en-GB" sz="2000" dirty="0"/>
              <a:t>Friends who pressure you into skipping school or trying harmful substances.</a:t>
            </a:r>
            <a:endParaRPr lang="en-US" sz="2000" dirty="0"/>
          </a:p>
        </p:txBody>
      </p:sp>
      <p:pic>
        <p:nvPicPr>
          <p:cNvPr id="5" name="Picture 4" descr="A logo with a person in the middle&#10;&#10;AI-generated content may be incorrect.">
            <a:extLst>
              <a:ext uri="{FF2B5EF4-FFF2-40B4-BE49-F238E27FC236}">
                <a16:creationId xmlns:a16="http://schemas.microsoft.com/office/drawing/2014/main" id="{99BA3836-DFD8-EF50-F3E3-3CD8E0BC0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Top view boss sticker on mug">
            <a:extLst>
              <a:ext uri="{FF2B5EF4-FFF2-40B4-BE49-F238E27FC236}">
                <a16:creationId xmlns:a16="http://schemas.microsoft.com/office/drawing/2014/main" id="{13D7776C-D5C4-5951-FC92-C2128A013C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183"/>
          <a:stretch/>
        </p:blipFill>
        <p:spPr bwMode="auto">
          <a:xfrm>
            <a:off x="-1" y="0"/>
            <a:ext cx="64686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48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DB5475-7C6B-9E38-8B52-F3CFC7573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A1166-3D57-60E8-9470-A8CD50FA7830}"/>
              </a:ext>
            </a:extLst>
          </p:cNvPr>
          <p:cNvSpPr>
            <a:spLocks noGrp="1"/>
          </p:cNvSpPr>
          <p:nvPr>
            <p:ph type="title"/>
          </p:nvPr>
        </p:nvSpPr>
        <p:spPr>
          <a:xfrm>
            <a:off x="8079978" y="741391"/>
            <a:ext cx="3369234" cy="1616203"/>
          </a:xfrm>
        </p:spPr>
        <p:txBody>
          <a:bodyPr anchor="b">
            <a:normAutofit/>
          </a:bodyPr>
          <a:lstStyle/>
          <a:p>
            <a:r>
              <a:rPr lang="en-GB" sz="3200" b="1" dirty="0"/>
              <a:t>Managing peer influence</a:t>
            </a:r>
            <a:endParaRPr lang="en-US" sz="3200" b="1" dirty="0"/>
          </a:p>
        </p:txBody>
      </p:sp>
      <p:pic>
        <p:nvPicPr>
          <p:cNvPr id="2052" name="Picture 4" descr="Open mind therapy composition with stress and mood symbols flat vector illustration">
            <a:extLst>
              <a:ext uri="{FF2B5EF4-FFF2-40B4-BE49-F238E27FC236}">
                <a16:creationId xmlns:a16="http://schemas.microsoft.com/office/drawing/2014/main" id="{CAD58A0D-AD0C-17DA-2284-1694F0048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86" r="16607" b="-1"/>
          <a:stretch/>
        </p:blipFill>
        <p:spPr bwMode="auto">
          <a:xfrm>
            <a:off x="20" y="10"/>
            <a:ext cx="7390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03C49F61-B5E4-3E2B-CB18-CEDFB8EB0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59" name="Rectangle 2058">
            <a:extLst>
              <a:ext uri="{FF2B5EF4-FFF2-40B4-BE49-F238E27FC236}">
                <a16:creationId xmlns:a16="http://schemas.microsoft.com/office/drawing/2014/main" id="{3387B05A-EDC7-6565-8DE9-53794257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61" name="Rectangle 2060">
            <a:extLst>
              <a:ext uri="{FF2B5EF4-FFF2-40B4-BE49-F238E27FC236}">
                <a16:creationId xmlns:a16="http://schemas.microsoft.com/office/drawing/2014/main" id="{B9A4D4D1-0C94-5465-B3E2-56F11455B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6EA64BCB-6A35-D05F-D576-C4524064C454}"/>
              </a:ext>
            </a:extLst>
          </p:cNvPr>
          <p:cNvSpPr>
            <a:spLocks noGrp="1"/>
          </p:cNvSpPr>
          <p:nvPr>
            <p:ph idx="1"/>
          </p:nvPr>
        </p:nvSpPr>
        <p:spPr>
          <a:xfrm>
            <a:off x="8079978" y="2533475"/>
            <a:ext cx="3369234" cy="3997954"/>
          </a:xfrm>
        </p:spPr>
        <p:txBody>
          <a:bodyPr anchor="t">
            <a:normAutofit/>
          </a:bodyPr>
          <a:lstStyle/>
          <a:p>
            <a:pPr marL="358775" lvl="1"/>
            <a:r>
              <a:rPr lang="en-GB" sz="2000" kern="100" dirty="0">
                <a:latin typeface="Calibri" panose="020F0502020204030204" pitchFamily="34" charset="0"/>
                <a:ea typeface="Aptos" panose="020B0004020202020204" pitchFamily="34" charset="0"/>
                <a:cs typeface="Times New Roman" panose="02020603050405020304" pitchFamily="18" charset="0"/>
              </a:rPr>
              <a:t>Spend more time with people who support your goals and respect your choices.</a:t>
            </a:r>
          </a:p>
          <a:p>
            <a:pPr marL="358775" lvl="1"/>
            <a:r>
              <a:rPr lang="en-GB" sz="2000" kern="100" dirty="0">
                <a:latin typeface="Calibri" panose="020F0502020204030204" pitchFamily="34" charset="0"/>
                <a:ea typeface="Aptos" panose="020B0004020202020204" pitchFamily="34" charset="0"/>
                <a:cs typeface="Times New Roman" panose="02020603050405020304" pitchFamily="18" charset="0"/>
              </a:rPr>
              <a:t>If someone pressures you, practise saying “no” or walking away. (More to follow in Lesson 4.)</a:t>
            </a:r>
          </a:p>
          <a:p>
            <a:pPr marL="358775" lvl="1"/>
            <a:r>
              <a:rPr lang="en-GB" sz="2000" kern="100" dirty="0">
                <a:latin typeface="Calibri" panose="020F0502020204030204" pitchFamily="34" charset="0"/>
                <a:ea typeface="Aptos" panose="020B0004020202020204" pitchFamily="34" charset="0"/>
                <a:cs typeface="Times New Roman" panose="02020603050405020304" pitchFamily="18" charset="0"/>
              </a:rPr>
              <a:t>Be a role model. Sometimes, you can be a positive influence in your group.</a:t>
            </a:r>
          </a:p>
          <a:p>
            <a:pPr marL="0" indent="0">
              <a:buNone/>
            </a:pPr>
            <a:endParaRPr lang="en-US" sz="2000" dirty="0"/>
          </a:p>
        </p:txBody>
      </p:sp>
      <p:pic>
        <p:nvPicPr>
          <p:cNvPr id="7" name="Picture 6" descr="A logo with a person in the middle&#10;&#10;AI-generated content may be incorrect.">
            <a:extLst>
              <a:ext uri="{FF2B5EF4-FFF2-40B4-BE49-F238E27FC236}">
                <a16:creationId xmlns:a16="http://schemas.microsoft.com/office/drawing/2014/main" id="{573E794E-51CC-71BD-C136-AE2A702B4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72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9A69F03-008F-2A3F-CE00-7F7C54B330AF}"/>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Pair Activity </a:t>
            </a:r>
          </a:p>
        </p:txBody>
      </p:sp>
      <p:sp>
        <p:nvSpPr>
          <p:cNvPr id="22" name="Arc 2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person in the middle&#10;&#10;AI-generated content may be incorrect.">
            <a:extLst>
              <a:ext uri="{FF2B5EF4-FFF2-40B4-BE49-F238E27FC236}">
                <a16:creationId xmlns:a16="http://schemas.microsoft.com/office/drawing/2014/main" id="{51DECBC3-C25B-D6F6-8071-15DA52AE7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49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F617A4-01A9-753F-662D-A5EF3F3DCDD6}"/>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Reflection</a:t>
            </a:r>
          </a:p>
        </p:txBody>
      </p:sp>
      <p:sp>
        <p:nvSpPr>
          <p:cNvPr id="1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of a child sitting on a blue chair&#10;&#10;AI-generated content may be incorrect.">
            <a:extLst>
              <a:ext uri="{FF2B5EF4-FFF2-40B4-BE49-F238E27FC236}">
                <a16:creationId xmlns:a16="http://schemas.microsoft.com/office/drawing/2014/main" id="{A1482289-86C1-CB8F-08F2-52AF7B25202B}"/>
              </a:ext>
            </a:extLst>
          </p:cNvPr>
          <p:cNvPicPr>
            <a:picLocks noChangeAspect="1"/>
          </p:cNvPicPr>
          <p:nvPr/>
        </p:nvPicPr>
        <p:blipFill>
          <a:blip r:embed="rId3">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Box 7">
            <a:extLst>
              <a:ext uri="{FF2B5EF4-FFF2-40B4-BE49-F238E27FC236}">
                <a16:creationId xmlns:a16="http://schemas.microsoft.com/office/drawing/2014/main" id="{27A5C579-34B8-60A9-37CC-90B31C7F545C}"/>
              </a:ext>
            </a:extLst>
          </p:cNvPr>
          <p:cNvSpPr txBox="1"/>
          <p:nvPr/>
        </p:nvSpPr>
        <p:spPr>
          <a:xfrm>
            <a:off x="8178421" y="6338963"/>
            <a:ext cx="3790666" cy="369332"/>
          </a:xfrm>
          <a:prstGeom prst="rect">
            <a:avLst/>
          </a:prstGeom>
          <a:noFill/>
        </p:spPr>
        <p:txBody>
          <a:bodyPr wrap="square">
            <a:spAutoFit/>
          </a:bodyPr>
          <a:lstStyle/>
          <a:p>
            <a:r>
              <a:rPr lang="en-US" dirty="0">
                <a:solidFill>
                  <a:schemeClr val="bg1">
                    <a:lumMod val="75000"/>
                  </a:schemeClr>
                </a:solidFill>
              </a:rPr>
              <a:t>"Designed by </a:t>
            </a:r>
            <a:r>
              <a:rPr lang="en-US" dirty="0" err="1">
                <a:solidFill>
                  <a:schemeClr val="bg1">
                    <a:lumMod val="75000"/>
                  </a:schemeClr>
                </a:solidFill>
              </a:rPr>
              <a:t>pikisuperstar</a:t>
            </a:r>
            <a:r>
              <a:rPr lang="en-US" dirty="0">
                <a:solidFill>
                  <a:schemeClr val="bg1">
                    <a:lumMod val="75000"/>
                  </a:schemeClr>
                </a:solidFill>
              </a:rPr>
              <a:t> / </a:t>
            </a:r>
            <a:r>
              <a:rPr lang="en-US" dirty="0" err="1">
                <a:solidFill>
                  <a:schemeClr val="bg1">
                    <a:lumMod val="75000"/>
                  </a:schemeClr>
                </a:solidFill>
              </a:rPr>
              <a:t>Freepik</a:t>
            </a:r>
            <a:r>
              <a:rPr lang="en-US" dirty="0">
                <a:solidFill>
                  <a:schemeClr val="bg1">
                    <a:lumMod val="75000"/>
                  </a:schemeClr>
                </a:solidFill>
              </a:rPr>
              <a:t>"</a:t>
            </a:r>
          </a:p>
        </p:txBody>
      </p:sp>
    </p:spTree>
    <p:extLst>
      <p:ext uri="{BB962C8B-B14F-4D97-AF65-F5344CB8AC3E}">
        <p14:creationId xmlns:p14="http://schemas.microsoft.com/office/powerpoint/2010/main" val="8229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BF9B26-CFCD-5E95-9A9C-53E65B8E96D5}"/>
              </a:ext>
            </a:extLst>
          </p:cNvPr>
          <p:cNvPicPr>
            <a:picLocks noGrp="1" noChangeAspect="1"/>
          </p:cNvPicPr>
          <p:nvPr>
            <p:ph idx="1"/>
          </p:nvPr>
        </p:nvPicPr>
        <p:blipFill>
          <a:blip r:embed="rId3"/>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BEB0E-D7C3-7EE0-516E-D136D4A0705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marL="342900" lvl="0" indent="-342900" algn="ctr"/>
            <a:r>
              <a:rPr lang="en-US" sz="1400">
                <a:solidFill>
                  <a:schemeClr val="tx1">
                    <a:lumMod val="85000"/>
                    <a:lumOff val="15000"/>
                  </a:schemeClr>
                </a:solidFill>
                <a:effectLst/>
              </a:rPr>
              <a:t>Watch: </a:t>
            </a:r>
            <a:r>
              <a:rPr lang="en-US" sz="1400" b="1">
                <a:solidFill>
                  <a:schemeClr val="tx1">
                    <a:lumMod val="85000"/>
                    <a:lumOff val="15000"/>
                  </a:schemeClr>
                </a:solidFill>
                <a:effectLst/>
              </a:rPr>
              <a:t>INVISIBLE INFLUENCE: The Hidden Forces that Shape Behavior by Jonah Berger</a:t>
            </a:r>
            <a:br>
              <a:rPr lang="en-US" sz="1400">
                <a:solidFill>
                  <a:schemeClr val="tx1">
                    <a:lumMod val="85000"/>
                    <a:lumOff val="15000"/>
                  </a:schemeClr>
                </a:solidFill>
                <a:effectLst/>
              </a:rPr>
            </a:br>
            <a:r>
              <a:rPr lang="en-US" sz="1400" u="sng">
                <a:solidFill>
                  <a:schemeClr val="tx1">
                    <a:lumMod val="85000"/>
                    <a:lumOff val="15000"/>
                  </a:schemeClr>
                </a:solidFill>
                <a:effectLst/>
                <a:hlinkClick r:id="rId4"/>
              </a:rPr>
              <a:t>https://ytubl.ink/3FtU</a:t>
            </a:r>
            <a:r>
              <a:rPr lang="en-US" sz="1400">
                <a:solidFill>
                  <a:schemeClr val="tx1">
                    <a:lumMod val="85000"/>
                    <a:lumOff val="15000"/>
                  </a:schemeClr>
                </a:solidFill>
                <a:effectLst/>
              </a:rPr>
              <a:t> (3 min 20 sec)</a:t>
            </a:r>
            <a:endParaRPr lang="en-US" sz="14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DFB4BB8-E1BA-AF0E-E4D2-5CD5856A4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93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A853C-722D-4A62-78A5-582583911A1A}"/>
              </a:ext>
            </a:extLst>
          </p:cNvPr>
          <p:cNvSpPr>
            <a:spLocks noGrp="1"/>
          </p:cNvSpPr>
          <p:nvPr>
            <p:ph type="title"/>
          </p:nvPr>
        </p:nvSpPr>
        <p:spPr>
          <a:xfrm>
            <a:off x="838200" y="459863"/>
            <a:ext cx="10515600" cy="1004594"/>
          </a:xfrm>
        </p:spPr>
        <p:txBody>
          <a:bodyPr>
            <a:normAutofit/>
          </a:bodyPr>
          <a:lstStyle/>
          <a:p>
            <a:pPr algn="ctr"/>
            <a:r>
              <a:rPr lang="en-GB" sz="4100">
                <a:solidFill>
                  <a:srgbClr val="FFFFFF"/>
                </a:solidFill>
              </a:rPr>
              <a:t>By the end of this lesson, you should be able to:</a:t>
            </a:r>
            <a:endParaRPr lang="en-US" sz="4100">
              <a:solidFill>
                <a:srgbClr val="FFFFFF"/>
              </a:solidFill>
            </a:endParaRPr>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1E389A5-0202-10FE-5F17-ECBB10F1F02D}"/>
              </a:ext>
            </a:extLst>
          </p:cNvPr>
          <p:cNvGraphicFramePr>
            <a:graphicFrameLocks noGrp="1"/>
          </p:cNvGraphicFramePr>
          <p:nvPr>
            <p:ph idx="1"/>
            <p:extLst>
              <p:ext uri="{D42A27DB-BD31-4B8C-83A1-F6EECF244321}">
                <p14:modId xmlns:p14="http://schemas.microsoft.com/office/powerpoint/2010/main" val="252566969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BA2D1DD-2D6E-2670-FB33-5E399C6762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56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hone with icons coming out of it&#10;&#10;AI-generated content may be incorrect.">
            <a:extLst>
              <a:ext uri="{FF2B5EF4-FFF2-40B4-BE49-F238E27FC236}">
                <a16:creationId xmlns:a16="http://schemas.microsoft.com/office/drawing/2014/main" id="{EFF844CF-AB4B-2740-CAE3-64B6062D47A7}"/>
              </a:ext>
            </a:extLst>
          </p:cNvPr>
          <p:cNvPicPr>
            <a:picLocks noChangeAspect="1"/>
          </p:cNvPicPr>
          <p:nvPr/>
        </p:nvPicPr>
        <p:blipFill>
          <a:blip r:embed="rId3">
            <a:extLst>
              <a:ext uri="{28A0092B-C50C-407E-A947-70E740481C1C}">
                <a14:useLocalDpi xmlns:a14="http://schemas.microsoft.com/office/drawing/2010/main" val="0"/>
              </a:ext>
            </a:extLst>
          </a:blip>
          <a:srcRect l="12214" r="8902"/>
          <a:stretch/>
        </p:blipFill>
        <p:spPr>
          <a:xfrm>
            <a:off x="20" y="10"/>
            <a:ext cx="5409897" cy="6857990"/>
          </a:xfrm>
          <a:prstGeom prst="rect">
            <a:avLst/>
          </a:prstGeom>
        </p:spPr>
      </p:pic>
      <p:sp>
        <p:nvSpPr>
          <p:cNvPr id="33" name="Rectangle 32">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98D07-5A3B-A97B-4996-CCF5F1C3838C}"/>
              </a:ext>
            </a:extLst>
          </p:cNvPr>
          <p:cNvSpPr>
            <a:spLocks noGrp="1"/>
          </p:cNvSpPr>
          <p:nvPr>
            <p:ph type="title"/>
          </p:nvPr>
        </p:nvSpPr>
        <p:spPr>
          <a:xfrm>
            <a:off x="6746000" y="1253266"/>
            <a:ext cx="4110197" cy="907199"/>
          </a:xfrm>
        </p:spPr>
        <p:txBody>
          <a:bodyPr anchor="b">
            <a:normAutofit/>
          </a:bodyPr>
          <a:lstStyle/>
          <a:p>
            <a:pPr algn="ctr"/>
            <a:r>
              <a:rPr lang="en-ZA" sz="3200" b="1"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The media</a:t>
            </a:r>
            <a:endParaRPr lang="en-US" sz="3200" b="1">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F199FF1E-3D6C-0598-DD2E-9064B67D64DF}"/>
              </a:ext>
            </a:extLst>
          </p:cNvPr>
          <p:cNvSpPr>
            <a:spLocks noGrp="1"/>
          </p:cNvSpPr>
          <p:nvPr>
            <p:ph idx="1"/>
          </p:nvPr>
        </p:nvSpPr>
        <p:spPr>
          <a:xfrm>
            <a:off x="6746001" y="2458095"/>
            <a:ext cx="4110198" cy="3075480"/>
          </a:xfrm>
        </p:spPr>
        <p:txBody>
          <a:bodyPr anchor="t">
            <a:normAutofit/>
          </a:bodyPr>
          <a:lstStyle/>
          <a:p>
            <a:pPr marL="423863" lvl="1" indent="-342900"/>
            <a:r>
              <a:rPr lang="en-ZA"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Show you what is seen as “normal” or “trendy”</a:t>
            </a:r>
            <a:endParaRPr lang="en-US"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endParaRPr>
          </a:p>
          <a:p>
            <a:pPr marL="423863" lvl="1" indent="-342900"/>
            <a:r>
              <a:rPr lang="en-ZA"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Create pressure to look or behave a certain way</a:t>
            </a:r>
            <a:endParaRPr lang="en-US"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endParaRPr>
          </a:p>
          <a:p>
            <a:pPr marL="423863" lvl="1" indent="-342900"/>
            <a:r>
              <a:rPr lang="en-ZA"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Spread unrealistic ideas about beauty, success, and lifestyle</a:t>
            </a:r>
            <a:endParaRPr lang="en-US"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endParaRPr>
          </a:p>
          <a:p>
            <a:pPr marL="423863" lvl="1" indent="-342900"/>
            <a:r>
              <a:rPr lang="en-ZA"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rPr>
              <a:t>Expose you to helpful information and inspiring role models</a:t>
            </a:r>
            <a:endParaRPr lang="en-US" sz="2000" kern="100">
              <a:solidFill>
                <a:schemeClr val="tx1">
                  <a:lumMod val="65000"/>
                  <a:lumOff val="35000"/>
                </a:schemeClr>
              </a:solidFill>
              <a:effectLst/>
              <a:latin typeface="Calibri" panose="020F0502020204030204" pitchFamily="34" charset="0"/>
              <a:ea typeface="Aptos" panose="020B0004020202020204" pitchFamily="34" charset="0"/>
              <a:cs typeface="Times New Roman" panose="02020603050405020304" pitchFamily="18" charset="0"/>
            </a:endParaRPr>
          </a:p>
          <a:p>
            <a:pPr marL="0" indent="0">
              <a:buNone/>
            </a:pPr>
            <a:endParaRPr lang="en-US" sz="2000">
              <a:solidFill>
                <a:schemeClr val="tx1">
                  <a:lumMod val="65000"/>
                  <a:lumOff val="35000"/>
                </a:schemeClr>
              </a:solidFill>
            </a:endParaRPr>
          </a:p>
        </p:txBody>
      </p:sp>
      <p:pic>
        <p:nvPicPr>
          <p:cNvPr id="6" name="Picture 5" descr="A logo with a person in the middle&#10;&#10;AI-generated content may be incorrect.">
            <a:extLst>
              <a:ext uri="{FF2B5EF4-FFF2-40B4-BE49-F238E27FC236}">
                <a16:creationId xmlns:a16="http://schemas.microsoft.com/office/drawing/2014/main" id="{08D46D45-58D1-9445-6DB7-9BEC7BDA7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06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D5741E-EA99-82A0-7584-1E4B0BD4642B}"/>
              </a:ext>
            </a:extLst>
          </p:cNvPr>
          <p:cNvSpPr>
            <a:spLocks noGrp="1"/>
          </p:cNvSpPr>
          <p:nvPr>
            <p:ph idx="1"/>
          </p:nvPr>
        </p:nvSpPr>
        <p:spPr>
          <a:xfrm>
            <a:off x="645066" y="2031101"/>
            <a:ext cx="4282984" cy="3511943"/>
          </a:xfrm>
        </p:spPr>
        <p:txBody>
          <a:bodyPr anchor="ctr">
            <a:normAutofit/>
          </a:bodyPr>
          <a:lstStyle/>
          <a:p>
            <a:pPr marL="0" rtl="0" eaLnBrk="1" fontAlgn="ctr" latinLnBrk="0" hangingPunct="1">
              <a:buNone/>
            </a:pPr>
            <a:r>
              <a:rPr lang="en-ZA" sz="2000" b="1" i="0" u="none" strike="noStrike" kern="1200" dirty="0">
                <a:effectLst/>
                <a:highlight>
                  <a:srgbClr val="FFFFFF"/>
                </a:highlight>
                <a:latin typeface="Calibri" panose="020F0502020204030204" pitchFamily="34" charset="0"/>
                <a:ea typeface="Arial" panose="020B0604020202020204" pitchFamily="34" charset="0"/>
                <a:cs typeface="Calibri" panose="020F0502020204030204" pitchFamily="34" charset="0"/>
              </a:rPr>
              <a:t>Positive influence</a:t>
            </a:r>
          </a:p>
          <a:p>
            <a:pPr marL="0" fontAlgn="ctr">
              <a:buNone/>
            </a:pPr>
            <a:r>
              <a:rPr lang="en-ZA" sz="2000" b="0" i="0" u="none" strike="noStrike" kern="1200" dirty="0">
                <a:effectLst/>
                <a:highlight>
                  <a:srgbClr val="FFFFFF"/>
                </a:highlight>
                <a:latin typeface="Calibri" panose="020F0502020204030204" pitchFamily="34" charset="0"/>
                <a:ea typeface="Arial" panose="020B0604020202020204" pitchFamily="34" charset="0"/>
                <a:cs typeface="Calibri" panose="020F0502020204030204" pitchFamily="34" charset="0"/>
              </a:rPr>
              <a:t>A video that encourages body positivity or mental health awareness.</a:t>
            </a:r>
            <a:endParaRPr lang="en-US" sz="2000" b="0" i="0" u="none" strike="noStrike" dirty="0">
              <a:effectLst/>
              <a:latin typeface="Arial" panose="020B0604020202020204" pitchFamily="34" charset="0"/>
            </a:endParaRPr>
          </a:p>
          <a:p>
            <a:pPr marL="0" rtl="0" eaLnBrk="1" fontAlgn="ctr" latinLnBrk="0" hangingPunct="1">
              <a:buNone/>
            </a:pPr>
            <a:endParaRPr lang="en-US" sz="2000" b="0" i="0" u="none" strike="noStrike" dirty="0">
              <a:effectLst/>
              <a:latin typeface="Arial" panose="020B0604020202020204" pitchFamily="34" charset="0"/>
            </a:endParaRPr>
          </a:p>
          <a:p>
            <a:pPr marL="0" rtl="0" eaLnBrk="1" fontAlgn="ctr" latinLnBrk="0" hangingPunct="1">
              <a:buNone/>
            </a:pPr>
            <a:r>
              <a:rPr lang="en-ZA" sz="2000" b="1" i="0" u="none" strike="noStrike" kern="1200" dirty="0">
                <a:effectLst/>
                <a:highlight>
                  <a:srgbClr val="FFFFFF"/>
                </a:highlight>
                <a:latin typeface="Calibri" panose="020F0502020204030204" pitchFamily="34" charset="0"/>
                <a:ea typeface="Arial" panose="020B0604020202020204" pitchFamily="34" charset="0"/>
                <a:cs typeface="Calibri" panose="020F0502020204030204" pitchFamily="34" charset="0"/>
              </a:rPr>
              <a:t>Negative influence</a:t>
            </a:r>
            <a:endParaRPr lang="en-US" sz="2000" b="0" i="0" u="none" strike="noStrike" dirty="0">
              <a:effectLst/>
              <a:latin typeface="Arial" panose="020B0604020202020204" pitchFamily="34" charset="0"/>
            </a:endParaRPr>
          </a:p>
          <a:p>
            <a:pPr marL="0" indent="0" rtl="0" eaLnBrk="1" fontAlgn="ctr" latinLnBrk="0" hangingPunct="1">
              <a:buNone/>
            </a:pPr>
            <a:r>
              <a:rPr lang="en-ZA" sz="2000" b="0" i="0" u="none" strike="noStrike" kern="1200" dirty="0">
                <a:effectLst/>
                <a:highlight>
                  <a:srgbClr val="FFFFFF"/>
                </a:highlight>
                <a:latin typeface="Calibri" panose="020F0502020204030204" pitchFamily="34" charset="0"/>
                <a:ea typeface="Arial" panose="020B0604020202020204" pitchFamily="34" charset="0"/>
                <a:cs typeface="Calibri" panose="020F0502020204030204" pitchFamily="34" charset="0"/>
              </a:rPr>
              <a:t>An ad that promotes unhealthy body standards.</a:t>
            </a:r>
            <a:endParaRPr lang="en-US" sz="2000" b="0" i="0" u="none" strike="noStrike" dirty="0">
              <a:effectLst/>
              <a:latin typeface="Arial" panose="020B0604020202020204" pitchFamily="34" charset="0"/>
            </a:endParaRPr>
          </a:p>
          <a:p>
            <a:endParaRPr lang="en-US" sz="1800" dirty="0"/>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artoon of a person with headphones&#10;&#10;AI-generated content may be incorrect.">
            <a:extLst>
              <a:ext uri="{FF2B5EF4-FFF2-40B4-BE49-F238E27FC236}">
                <a16:creationId xmlns:a16="http://schemas.microsoft.com/office/drawing/2014/main" id="{C1A9CAD6-63C3-70F3-D482-56C38BA11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738" y="969903"/>
            <a:ext cx="5628018" cy="4685324"/>
          </a:xfrm>
          <a:prstGeom prst="rect">
            <a:avLst/>
          </a:prstGeom>
        </p:spPr>
      </p:pic>
      <p:sp>
        <p:nvSpPr>
          <p:cNvPr id="4" name="TextBox 3">
            <a:extLst>
              <a:ext uri="{FF2B5EF4-FFF2-40B4-BE49-F238E27FC236}">
                <a16:creationId xmlns:a16="http://schemas.microsoft.com/office/drawing/2014/main" id="{9915E6BA-FE56-9C1A-C786-FBC8B33631B1}"/>
              </a:ext>
            </a:extLst>
          </p:cNvPr>
          <p:cNvSpPr txBox="1"/>
          <p:nvPr/>
        </p:nvSpPr>
        <p:spPr>
          <a:xfrm>
            <a:off x="515383" y="1043090"/>
            <a:ext cx="4412667" cy="769441"/>
          </a:xfrm>
          <a:prstGeom prst="rect">
            <a:avLst/>
          </a:prstGeom>
          <a:noFill/>
        </p:spPr>
        <p:txBody>
          <a:bodyPr wrap="square" rtlCol="0">
            <a:spAutoFit/>
          </a:bodyPr>
          <a:lstStyle/>
          <a:p>
            <a:r>
              <a:rPr lang="en-GB" sz="4400" b="1" dirty="0"/>
              <a:t>Media influence</a:t>
            </a:r>
            <a:endParaRPr lang="en-US" sz="4400" b="1" dirty="0"/>
          </a:p>
        </p:txBody>
      </p:sp>
      <p:pic>
        <p:nvPicPr>
          <p:cNvPr id="5" name="Picture 4" descr="A logo with a person in the middle&#10;&#10;AI-generated content may be incorrect.">
            <a:extLst>
              <a:ext uri="{FF2B5EF4-FFF2-40B4-BE49-F238E27FC236}">
                <a16:creationId xmlns:a16="http://schemas.microsoft.com/office/drawing/2014/main" id="{0F4932A7-0F4D-321F-F1ED-E8BEDD0EB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28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B629-016A-85E6-74D6-BF7C2949C7E9}"/>
              </a:ext>
            </a:extLst>
          </p:cNvPr>
          <p:cNvSpPr>
            <a:spLocks noGrp="1"/>
          </p:cNvSpPr>
          <p:nvPr>
            <p:ph type="title"/>
          </p:nvPr>
        </p:nvSpPr>
        <p:spPr>
          <a:xfrm>
            <a:off x="8079978" y="741391"/>
            <a:ext cx="3369234" cy="1616203"/>
          </a:xfrm>
        </p:spPr>
        <p:txBody>
          <a:bodyPr anchor="b">
            <a:normAutofit/>
          </a:bodyPr>
          <a:lstStyle/>
          <a:p>
            <a:r>
              <a:rPr lang="en-GB" sz="3200" b="1" dirty="0"/>
              <a:t>Managing media influence</a:t>
            </a:r>
            <a:endParaRPr lang="en-US" sz="3200" b="1" dirty="0"/>
          </a:p>
        </p:txBody>
      </p:sp>
      <p:pic>
        <p:nvPicPr>
          <p:cNvPr id="2052" name="Picture 4" descr="Open mind therapy composition with stress and mood symbols flat vector illustration">
            <a:extLst>
              <a:ext uri="{FF2B5EF4-FFF2-40B4-BE49-F238E27FC236}">
                <a16:creationId xmlns:a16="http://schemas.microsoft.com/office/drawing/2014/main" id="{6F6F1A45-EE94-BC35-7DF3-7E857E25F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86" r="16607" b="-1"/>
          <a:stretch/>
        </p:blipFill>
        <p:spPr bwMode="auto">
          <a:xfrm>
            <a:off x="20" y="10"/>
            <a:ext cx="7390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61" name="Rectangle 2060">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4A048341-77FF-5CDC-967F-1CDFEDF7760B}"/>
              </a:ext>
            </a:extLst>
          </p:cNvPr>
          <p:cNvSpPr>
            <a:spLocks noGrp="1"/>
          </p:cNvSpPr>
          <p:nvPr>
            <p:ph idx="1"/>
          </p:nvPr>
        </p:nvSpPr>
        <p:spPr>
          <a:xfrm>
            <a:off x="8079978" y="2533476"/>
            <a:ext cx="3369234" cy="3447832"/>
          </a:xfrm>
        </p:spPr>
        <p:txBody>
          <a:bodyPr anchor="t">
            <a:normAutofit/>
          </a:bodyPr>
          <a:lstStyle/>
          <a:p>
            <a:pPr marL="358775" lvl="1"/>
            <a:r>
              <a:rPr lang="en-ZA" sz="2000" kern="100" dirty="0">
                <a:effectLst/>
                <a:latin typeface="Calibri" panose="020F0502020204030204" pitchFamily="34" charset="0"/>
                <a:ea typeface="Aptos" panose="020B0004020202020204" pitchFamily="34" charset="0"/>
                <a:cs typeface="Times New Roman" panose="02020603050405020304" pitchFamily="18" charset="0"/>
              </a:rPr>
              <a:t>Follow pages that share realistic, positive messages.</a:t>
            </a:r>
            <a:endParaRPr lang="en-US" sz="2000" kern="100" dirty="0">
              <a:effectLst/>
              <a:latin typeface="Calibri" panose="020F0502020204030204" pitchFamily="34" charset="0"/>
              <a:ea typeface="Aptos" panose="020B0004020202020204" pitchFamily="34" charset="0"/>
              <a:cs typeface="Times New Roman" panose="02020603050405020304" pitchFamily="18" charset="0"/>
            </a:endParaRPr>
          </a:p>
          <a:p>
            <a:pPr marL="358775" lvl="1"/>
            <a:r>
              <a:rPr lang="en-ZA" sz="2000" kern="100" dirty="0">
                <a:effectLst/>
                <a:latin typeface="Calibri" panose="020F0502020204030204" pitchFamily="34" charset="0"/>
                <a:ea typeface="Aptos" panose="020B0004020202020204" pitchFamily="34" charset="0"/>
                <a:cs typeface="Times New Roman" panose="02020603050405020304" pitchFamily="18" charset="0"/>
              </a:rPr>
              <a:t>Ask yourself: </a:t>
            </a:r>
            <a:r>
              <a:rPr lang="en-ZA" sz="2000" i="1" kern="100" dirty="0">
                <a:effectLst/>
                <a:latin typeface="Calibri" panose="020F0502020204030204" pitchFamily="34" charset="0"/>
                <a:ea typeface="Aptos" panose="020B0004020202020204" pitchFamily="34" charset="0"/>
                <a:cs typeface="Times New Roman" panose="02020603050405020304" pitchFamily="18" charset="0"/>
              </a:rPr>
              <a:t>Is this real? Is this helping me or making me feel worse?</a:t>
            </a:r>
            <a:endParaRPr lang="en-US" sz="2000" kern="100" dirty="0">
              <a:effectLst/>
              <a:latin typeface="Calibri" panose="020F0502020204030204" pitchFamily="34" charset="0"/>
              <a:ea typeface="Aptos" panose="020B0004020202020204" pitchFamily="34" charset="0"/>
              <a:cs typeface="Times New Roman" panose="02020603050405020304" pitchFamily="18" charset="0"/>
            </a:endParaRPr>
          </a:p>
          <a:p>
            <a:pPr marL="358775" lvl="1"/>
            <a:r>
              <a:rPr lang="en-ZA" sz="2000" kern="100" dirty="0">
                <a:effectLst/>
                <a:latin typeface="Calibri" panose="020F0502020204030204" pitchFamily="34" charset="0"/>
                <a:ea typeface="Aptos" panose="020B0004020202020204" pitchFamily="34" charset="0"/>
                <a:cs typeface="Times New Roman" panose="02020603050405020304" pitchFamily="18" charset="0"/>
              </a:rPr>
              <a:t>Take breaks from social media when you feel overwhelmed.</a:t>
            </a:r>
            <a:endParaRPr lang="en-US" sz="2000" kern="100" dirty="0">
              <a:effectLst/>
              <a:latin typeface="Calibri" panose="020F0502020204030204" pitchFamily="34" charset="0"/>
              <a:ea typeface="Aptos" panose="020B0004020202020204" pitchFamily="34" charset="0"/>
              <a:cs typeface="Times New Roman" panose="02020603050405020304" pitchFamily="18" charset="0"/>
            </a:endParaRPr>
          </a:p>
          <a:p>
            <a:pPr marL="0" indent="0">
              <a:buNone/>
            </a:pPr>
            <a:endParaRPr lang="en-US" sz="2000" dirty="0"/>
          </a:p>
        </p:txBody>
      </p:sp>
      <p:pic>
        <p:nvPicPr>
          <p:cNvPr id="7" name="Picture 6" descr="A logo with a person in the middle&#10;&#10;AI-generated content may be incorrect.">
            <a:extLst>
              <a:ext uri="{FF2B5EF4-FFF2-40B4-BE49-F238E27FC236}">
                <a16:creationId xmlns:a16="http://schemas.microsoft.com/office/drawing/2014/main" id="{48B2F115-F4F5-449C-2F08-E6F44ACD0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9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479ED97-1F99-B608-7B45-5043496CFF65}"/>
              </a:ext>
            </a:extLst>
          </p:cNvPr>
          <p:cNvSpPr>
            <a:spLocks noGrp="1"/>
          </p:cNvSpPr>
          <p:nvPr>
            <p:ph type="title"/>
          </p:nvPr>
        </p:nvSpPr>
        <p:spPr>
          <a:xfrm>
            <a:off x="2873836" y="583345"/>
            <a:ext cx="8166952" cy="4164820"/>
          </a:xfrm>
        </p:spPr>
        <p:txBody>
          <a:bodyPr vert="horz" lIns="91440" tIns="45720" rIns="91440" bIns="45720" rtlCol="0" anchor="t">
            <a:normAutofit fontScale="90000"/>
          </a:bodyPr>
          <a:lstStyle/>
          <a:p>
            <a:pPr algn="r"/>
            <a:r>
              <a:rPr lang="en-US" sz="6200" kern="1200" dirty="0">
                <a:solidFill>
                  <a:srgbClr val="FFFFFF"/>
                </a:solidFill>
                <a:effectLst/>
                <a:latin typeface="+mj-lt"/>
                <a:ea typeface="+mj-ea"/>
                <a:cs typeface="+mj-cs"/>
              </a:rPr>
              <a:t>How can your </a:t>
            </a:r>
            <a:r>
              <a:rPr lang="en-US" sz="6600" b="1" kern="1200" dirty="0">
                <a:solidFill>
                  <a:srgbClr val="FFFFFF"/>
                </a:solidFill>
                <a:effectLst/>
                <a:latin typeface="+mj-lt"/>
                <a:ea typeface="+mj-ea"/>
                <a:cs typeface="+mj-cs"/>
              </a:rPr>
              <a:t>environment/community</a:t>
            </a:r>
            <a:r>
              <a:rPr lang="en-US" sz="6200" kern="1200" dirty="0">
                <a:solidFill>
                  <a:srgbClr val="FFFFFF"/>
                </a:solidFill>
                <a:effectLst/>
                <a:latin typeface="+mj-lt"/>
                <a:ea typeface="+mj-ea"/>
                <a:cs typeface="+mj-cs"/>
              </a:rPr>
              <a:t> make it easier or harder to make good choices? </a:t>
            </a:r>
            <a:endParaRPr lang="en-US" sz="6200" kern="1200" dirty="0">
              <a:solidFill>
                <a:srgbClr val="FFFFFF"/>
              </a:solidFill>
              <a:latin typeface="+mj-lt"/>
              <a:ea typeface="+mj-ea"/>
              <a:cs typeface="+mj-cs"/>
            </a:endParaRPr>
          </a:p>
        </p:txBody>
      </p:sp>
      <p:sp>
        <p:nvSpPr>
          <p:cNvPr id="28"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32"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34" name="Straight Connector 3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6"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8"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40"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4" name="Picture 3" descr="A logo with a person in the middle&#10;&#10;AI-generated content may be incorrect.">
            <a:extLst>
              <a:ext uri="{FF2B5EF4-FFF2-40B4-BE49-F238E27FC236}">
                <a16:creationId xmlns:a16="http://schemas.microsoft.com/office/drawing/2014/main" id="{C5598AD6-53B4-C935-2CCE-7064F0CE1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71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3B4FB6-51C1-9551-AABA-C7599ED1FC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00EA83-40F5-1EF2-DE04-FBDB32A54F0C}"/>
              </a:ext>
            </a:extLst>
          </p:cNvPr>
          <p:cNvSpPr txBox="1"/>
          <p:nvPr/>
        </p:nvSpPr>
        <p:spPr>
          <a:xfrm>
            <a:off x="6823878" y="741391"/>
            <a:ext cx="4932693" cy="1616203"/>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3200" b="1" i="0" u="none" strike="noStrike" cap="none" spc="0" normalizeH="0" baseline="0" noProof="0" dirty="0">
                <a:ln>
                  <a:noFill/>
                </a:ln>
                <a:effectLst/>
                <a:uLnTx/>
                <a:uFillTx/>
                <a:latin typeface="+mj-lt"/>
                <a:ea typeface="+mj-ea"/>
                <a:cs typeface="+mj-cs"/>
              </a:rPr>
              <a:t>Environmental/Community influence</a:t>
            </a:r>
          </a:p>
        </p:txBody>
      </p:sp>
      <p:pic>
        <p:nvPicPr>
          <p:cNvPr id="5122" name="Picture 2" descr="Sick earth from pollution concept">
            <a:extLst>
              <a:ext uri="{FF2B5EF4-FFF2-40B4-BE49-F238E27FC236}">
                <a16:creationId xmlns:a16="http://schemas.microsoft.com/office/drawing/2014/main" id="{FBADF84F-B7A0-F61C-EAC3-997311403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69" r="6742"/>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5127" name="Group 512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5128" name="Rectangle 512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A48C997-CAD1-30E4-4DBB-0F7C803F5677}"/>
              </a:ext>
            </a:extLst>
          </p:cNvPr>
          <p:cNvSpPr>
            <a:spLocks noGrp="1"/>
          </p:cNvSpPr>
          <p:nvPr>
            <p:ph idx="1"/>
          </p:nvPr>
        </p:nvSpPr>
        <p:spPr>
          <a:xfrm>
            <a:off x="6823878" y="2533476"/>
            <a:ext cx="4491820" cy="3447832"/>
          </a:xfrm>
        </p:spPr>
        <p:txBody>
          <a:bodyPr vert="horz" lIns="91440" tIns="45720" rIns="91440" bIns="45720" rtlCol="0" anchor="t">
            <a:normAutofit lnSpcReduction="10000"/>
          </a:bodyPr>
          <a:lstStyle/>
          <a:p>
            <a:pPr marL="0" indent="0" fontAlgn="ctr">
              <a:buNone/>
            </a:pPr>
            <a:r>
              <a:rPr lang="en-US" sz="2000" b="1" i="0" u="none" strike="noStrike" dirty="0">
                <a:effectLst/>
                <a:highlight>
                  <a:srgbClr val="FFFFFF"/>
                </a:highlight>
              </a:rPr>
              <a:t>Positive influence</a:t>
            </a:r>
          </a:p>
          <a:p>
            <a:pPr marL="0" indent="0" fontAlgn="ctr">
              <a:buNone/>
            </a:pPr>
            <a:r>
              <a:rPr lang="en-GB" sz="2000" b="0" i="0" u="none" strike="noStrike" dirty="0">
                <a:effectLst/>
              </a:rPr>
              <a:t>A learner who lives in a safe area with access to a library and sports field may be more physically active and perform better in school.</a:t>
            </a:r>
            <a:endParaRPr lang="en-US" sz="2000" dirty="0"/>
          </a:p>
          <a:p>
            <a:pPr marL="0" indent="0" fontAlgn="ctr">
              <a:buNone/>
            </a:pPr>
            <a:endParaRPr lang="en-US" sz="2000" b="1" i="0" u="none" strike="noStrike" dirty="0">
              <a:effectLst/>
              <a:highlight>
                <a:srgbClr val="FFFFFF"/>
              </a:highlight>
            </a:endParaRPr>
          </a:p>
          <a:p>
            <a:pPr marL="0" indent="0" fontAlgn="ctr">
              <a:buNone/>
            </a:pPr>
            <a:r>
              <a:rPr lang="en-US" sz="2000" b="1" i="0" u="none" strike="noStrike" dirty="0">
                <a:effectLst/>
                <a:highlight>
                  <a:srgbClr val="FFFFFF"/>
                </a:highlight>
              </a:rPr>
              <a:t>Negative influence</a:t>
            </a:r>
            <a:endParaRPr lang="en-US" sz="2000" b="0" i="0" u="none" strike="noStrike" dirty="0">
              <a:effectLst/>
            </a:endParaRPr>
          </a:p>
          <a:p>
            <a:pPr marL="0" indent="0">
              <a:buNone/>
            </a:pPr>
            <a:r>
              <a:rPr lang="en-GB" sz="2000" dirty="0"/>
              <a:t>A learner who lives in an area with crime, poor sanitation, or limited resources may struggle to concentrate, stay safe, or make healthy choices.</a:t>
            </a:r>
            <a:endParaRPr lang="en-US" sz="2000" dirty="0"/>
          </a:p>
        </p:txBody>
      </p:sp>
      <p:pic>
        <p:nvPicPr>
          <p:cNvPr id="5" name="Picture 4" descr="A logo with a person in the middle&#10;&#10;AI-generated content may be incorrect.">
            <a:extLst>
              <a:ext uri="{FF2B5EF4-FFF2-40B4-BE49-F238E27FC236}">
                <a16:creationId xmlns:a16="http://schemas.microsoft.com/office/drawing/2014/main" id="{7A135CA6-314F-057F-603D-0374AF732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41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13061A-EB42-27ED-8DD2-8CC9F6C5A9E0}"/>
            </a:ext>
          </a:extLst>
        </p:cNvPr>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AD6B4-668A-B786-A854-BAD1353DF96C}"/>
              </a:ext>
            </a:extLst>
          </p:cNvPr>
          <p:cNvSpPr>
            <a:spLocks noGrp="1"/>
          </p:cNvSpPr>
          <p:nvPr>
            <p:ph type="title"/>
          </p:nvPr>
        </p:nvSpPr>
        <p:spPr>
          <a:xfrm>
            <a:off x="645064" y="525982"/>
            <a:ext cx="4282983" cy="1200361"/>
          </a:xfrm>
        </p:spPr>
        <p:txBody>
          <a:bodyPr anchor="b">
            <a:normAutofit/>
          </a:bodyPr>
          <a:lstStyle/>
          <a:p>
            <a:r>
              <a:rPr lang="en-GB" sz="2800" b="1"/>
              <a:t>Managing environmental and community influence</a:t>
            </a:r>
            <a:endParaRPr lang="en-US" sz="2800" b="1"/>
          </a:p>
        </p:txBody>
      </p:sp>
      <p:sp>
        <p:nvSpPr>
          <p:cNvPr id="2068" name="Rectangle 206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3C6D45-4BC8-69BC-8E82-24B611EEDB4B}"/>
              </a:ext>
            </a:extLst>
          </p:cNvPr>
          <p:cNvSpPr>
            <a:spLocks noGrp="1"/>
          </p:cNvSpPr>
          <p:nvPr>
            <p:ph idx="1"/>
          </p:nvPr>
        </p:nvSpPr>
        <p:spPr>
          <a:xfrm>
            <a:off x="645066" y="2031101"/>
            <a:ext cx="4282984" cy="3511943"/>
          </a:xfrm>
        </p:spPr>
        <p:txBody>
          <a:bodyPr anchor="ctr">
            <a:normAutofit/>
          </a:bodyPr>
          <a:lstStyle/>
          <a:p>
            <a:pPr marL="261938" lvl="1"/>
            <a:r>
              <a:rPr lang="en-ZA" sz="1700">
                <a:latin typeface="Calibri" panose="020F0502020204030204" pitchFamily="34" charset="0"/>
                <a:ea typeface="Calibri" panose="020F0502020204030204" pitchFamily="34" charset="0"/>
                <a:cs typeface="Calibri" panose="020F0502020204030204" pitchFamily="34" charset="0"/>
              </a:rPr>
              <a:t>Create a small, tidy space to study or relax, even if it’s just a corner of a room.</a:t>
            </a:r>
            <a:endParaRPr lang="en-US" sz="1700">
              <a:latin typeface="Calibri" panose="020F0502020204030204" pitchFamily="34" charset="0"/>
              <a:ea typeface="Calibri" panose="020F0502020204030204" pitchFamily="34" charset="0"/>
              <a:cs typeface="Calibri" panose="020F0502020204030204" pitchFamily="34" charset="0"/>
            </a:endParaRPr>
          </a:p>
          <a:p>
            <a:pPr marL="261938" lvl="1"/>
            <a:r>
              <a:rPr lang="en-ZA" sz="1700">
                <a:latin typeface="Calibri" panose="020F0502020204030204" pitchFamily="34" charset="0"/>
                <a:ea typeface="Calibri" panose="020F0502020204030204" pitchFamily="34" charset="0"/>
                <a:cs typeface="Calibri" panose="020F0502020204030204" pitchFamily="34" charset="0"/>
              </a:rPr>
              <a:t>Use free or safe resources in your school or neighbourhood, like a library or community centre.</a:t>
            </a:r>
            <a:endParaRPr lang="en-US" sz="1700">
              <a:latin typeface="Calibri" panose="020F0502020204030204" pitchFamily="34" charset="0"/>
              <a:ea typeface="Calibri" panose="020F0502020204030204" pitchFamily="34" charset="0"/>
              <a:cs typeface="Calibri" panose="020F0502020204030204" pitchFamily="34" charset="0"/>
            </a:endParaRPr>
          </a:p>
          <a:p>
            <a:pPr marL="261938" lvl="1"/>
            <a:r>
              <a:rPr lang="en-ZA" sz="1700">
                <a:latin typeface="Calibri" panose="020F0502020204030204" pitchFamily="34" charset="0"/>
                <a:ea typeface="Calibri" panose="020F0502020204030204" pitchFamily="34" charset="0"/>
                <a:cs typeface="Calibri" panose="020F0502020204030204" pitchFamily="34" charset="0"/>
              </a:rPr>
              <a:t>Join community activities that promote health and learning, like sports or clean-up days.</a:t>
            </a:r>
            <a:endParaRPr lang="en-US" sz="1700">
              <a:latin typeface="Calibri" panose="020F0502020204030204" pitchFamily="34" charset="0"/>
              <a:ea typeface="Calibri" panose="020F0502020204030204" pitchFamily="34" charset="0"/>
              <a:cs typeface="Calibri" panose="020F0502020204030204" pitchFamily="34" charset="0"/>
            </a:endParaRPr>
          </a:p>
          <a:p>
            <a:pPr marL="261938" lvl="1"/>
            <a:r>
              <a:rPr lang="en-ZA" sz="1700">
                <a:latin typeface="Calibri" panose="020F0502020204030204" pitchFamily="34" charset="0"/>
                <a:ea typeface="Calibri" panose="020F0502020204030204" pitchFamily="34" charset="0"/>
                <a:cs typeface="Calibri" panose="020F0502020204030204" pitchFamily="34" charset="0"/>
              </a:rPr>
              <a:t>Find positive role models who are making good choices in the same environment as you.</a:t>
            </a:r>
            <a:endParaRPr lang="en-US" sz="1700">
              <a:latin typeface="Calibri" panose="020F0502020204030204" pitchFamily="34" charset="0"/>
              <a:ea typeface="Calibri" panose="020F0502020204030204" pitchFamily="34" charset="0"/>
              <a:cs typeface="Calibri" panose="020F0502020204030204" pitchFamily="34" charset="0"/>
            </a:endParaRPr>
          </a:p>
          <a:p>
            <a:pPr marL="261938" lvl="1"/>
            <a:r>
              <a:rPr lang="en-ZA" sz="1700">
                <a:latin typeface="Calibri" panose="020F0502020204030204" pitchFamily="34" charset="0"/>
                <a:ea typeface="Calibri" panose="020F0502020204030204" pitchFamily="34" charset="0"/>
                <a:cs typeface="Calibri" panose="020F0502020204030204" pitchFamily="34" charset="0"/>
              </a:rPr>
              <a:t>Talk to a trusted adult if your environment feels unsafe or stressful.</a:t>
            </a:r>
          </a:p>
        </p:txBody>
      </p:sp>
      <p:sp>
        <p:nvSpPr>
          <p:cNvPr id="2070" name="Rectangle 206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207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Open mind therapy composition with stress and mood symbols flat vector illustration">
            <a:extLst>
              <a:ext uri="{FF2B5EF4-FFF2-40B4-BE49-F238E27FC236}">
                <a16:creationId xmlns:a16="http://schemas.microsoft.com/office/drawing/2014/main" id="{5203A29A-0A75-48B4-2D82-6460AA53A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86" r="16607" b="-1"/>
          <a:stretch/>
        </p:blipFill>
        <p:spPr bwMode="auto">
          <a:xfrm>
            <a:off x="5987738" y="701240"/>
            <a:ext cx="5628018" cy="52226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with a person in the middle&#10;&#10;AI-generated content may be incorrect.">
            <a:extLst>
              <a:ext uri="{FF2B5EF4-FFF2-40B4-BE49-F238E27FC236}">
                <a16:creationId xmlns:a16="http://schemas.microsoft.com/office/drawing/2014/main" id="{011F7B45-A076-AB12-0316-071DB0595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77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42C37C-4DC4-4398-8B5F-CEC8B6E8C5C6}"/>
</file>

<file path=customXml/itemProps2.xml><?xml version="1.0" encoding="utf-8"?>
<ds:datastoreItem xmlns:ds="http://schemas.openxmlformats.org/officeDocument/2006/customXml" ds:itemID="{71CDA9ED-79E4-489D-9C01-4B27A970E171}"/>
</file>

<file path=customXml/itemProps3.xml><?xml version="1.0" encoding="utf-8"?>
<ds:datastoreItem xmlns:ds="http://schemas.openxmlformats.org/officeDocument/2006/customXml" ds:itemID="{832A588F-F1D4-41DB-894E-6238222EEB71}"/>
</file>

<file path=docProps/app.xml><?xml version="1.0" encoding="utf-8"?>
<Properties xmlns="http://schemas.openxmlformats.org/officeDocument/2006/extended-properties" xmlns:vt="http://schemas.openxmlformats.org/officeDocument/2006/docPropsVTypes">
  <TotalTime>71</TotalTime>
  <Words>2104</Words>
  <Application>Microsoft Office PowerPoint</Application>
  <PresentationFormat>Widescreen</PresentationFormat>
  <Paragraphs>144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Courier New</vt:lpstr>
      <vt:lpstr>Symbol</vt:lpstr>
      <vt:lpstr>Office Theme</vt:lpstr>
      <vt:lpstr>PowerPoint Presentation</vt:lpstr>
      <vt:lpstr>Watch: INVISIBLE INFLUENCE: The Hidden Forces that Shape Behavior by Jonah Berger https://ytubl.ink/3FtU (3 min 20 sec)</vt:lpstr>
      <vt:lpstr>By the end of this lesson, you should be able to:</vt:lpstr>
      <vt:lpstr>The media</vt:lpstr>
      <vt:lpstr>PowerPoint Presentation</vt:lpstr>
      <vt:lpstr>Managing media influence</vt:lpstr>
      <vt:lpstr>How can your environment/community make it easier or harder to make good choices? </vt:lpstr>
      <vt:lpstr>PowerPoint Presentation</vt:lpstr>
      <vt:lpstr>Managing environmental and community influence</vt:lpstr>
      <vt:lpstr>Friends &amp; Peers</vt:lpstr>
      <vt:lpstr>PowerPoint Presentation</vt:lpstr>
      <vt:lpstr>Managing peer influence</vt:lpstr>
      <vt:lpstr>Pair Activity </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 Unit</dc:creator>
  <cp:lastModifiedBy>Hp Unit</cp:lastModifiedBy>
  <cp:revision>1</cp:revision>
  <dcterms:created xsi:type="dcterms:W3CDTF">2025-05-08T11:28:58Z</dcterms:created>
  <dcterms:modified xsi:type="dcterms:W3CDTF">2025-06-02T07:57:24Z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ies>
</file>