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0.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2.xml" ContentType="application/vnd.openxmlformats-officedocument.drawingml.diagramStyle+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colors2.xml" ContentType="application/vnd.openxmlformats-officedocument.drawingml.diagramColors+xml"/>
  <Override PartName="/ppt/diagrams/quickStyle1.xml" ContentType="application/vnd.openxmlformats-officedocument.drawingml.diagramStyle+xml"/>
  <Override PartName="/ppt/diagrams/layout2.xml" ContentType="application/vnd.openxmlformats-officedocument.drawingml.diagramLayout+xml"/>
  <Override PartName="/ppt/diagrams/drawing2.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1634" autoAdjust="0"/>
  </p:normalViewPr>
  <p:slideViewPr>
    <p:cSldViewPr snapToGrid="0">
      <p:cViewPr varScale="1">
        <p:scale>
          <a:sx n="39" d="100"/>
          <a:sy n="39" d="100"/>
        </p:scale>
        <p:origin x="34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DCBCE-D10B-406F-A796-5E88CAFE22DC}"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CDA88A6-844B-4B64-BC7B-326216E4864A}">
      <dgm:prSet/>
      <dgm:spPr/>
      <dgm:t>
        <a:bodyPr/>
        <a:lstStyle/>
        <a:p>
          <a:pPr>
            <a:lnSpc>
              <a:spcPct val="100000"/>
            </a:lnSpc>
            <a:defRPr b="1"/>
          </a:pPr>
          <a:r>
            <a:rPr lang="en-US"/>
            <a:t>Define</a:t>
          </a:r>
        </a:p>
      </dgm:t>
    </dgm:pt>
    <dgm:pt modelId="{FA3F17D5-3231-445A-BF7F-E0D8F54579D3}" type="parTrans" cxnId="{976E8D22-9399-4525-AE05-01148550D1A4}">
      <dgm:prSet/>
      <dgm:spPr/>
      <dgm:t>
        <a:bodyPr/>
        <a:lstStyle/>
        <a:p>
          <a:endParaRPr lang="en-US"/>
        </a:p>
      </dgm:t>
    </dgm:pt>
    <dgm:pt modelId="{AB20BAED-447F-4C15-8FD4-3416EF455067}" type="sibTrans" cxnId="{976E8D22-9399-4525-AE05-01148550D1A4}">
      <dgm:prSet/>
      <dgm:spPr/>
      <dgm:t>
        <a:bodyPr/>
        <a:lstStyle/>
        <a:p>
          <a:endParaRPr lang="en-US"/>
        </a:p>
      </dgm:t>
    </dgm:pt>
    <dgm:pt modelId="{6E5DC6BF-D5AF-44AC-AE8A-2B473361D8FE}">
      <dgm:prSet/>
      <dgm:spPr/>
      <dgm:t>
        <a:bodyPr/>
        <a:lstStyle/>
        <a:p>
          <a:pPr>
            <a:lnSpc>
              <a:spcPct val="100000"/>
            </a:lnSpc>
          </a:pPr>
          <a:r>
            <a:rPr lang="en-US"/>
            <a:t>Define cultural diversity and explain why it is important.</a:t>
          </a:r>
        </a:p>
      </dgm:t>
    </dgm:pt>
    <dgm:pt modelId="{7706F623-C609-4666-8408-41749AF5FF65}" type="parTrans" cxnId="{9B3EFF84-98D0-4886-A21E-C5031353CF81}">
      <dgm:prSet/>
      <dgm:spPr/>
      <dgm:t>
        <a:bodyPr/>
        <a:lstStyle/>
        <a:p>
          <a:endParaRPr lang="en-US"/>
        </a:p>
      </dgm:t>
    </dgm:pt>
    <dgm:pt modelId="{2832A028-2B60-4E62-964E-D115ACD840FD}" type="sibTrans" cxnId="{9B3EFF84-98D0-4886-A21E-C5031353CF81}">
      <dgm:prSet/>
      <dgm:spPr/>
      <dgm:t>
        <a:bodyPr/>
        <a:lstStyle/>
        <a:p>
          <a:endParaRPr lang="en-US"/>
        </a:p>
      </dgm:t>
    </dgm:pt>
    <dgm:pt modelId="{B2464583-D8DC-4F4D-9F95-65BF6C84F7D8}">
      <dgm:prSet/>
      <dgm:spPr/>
      <dgm:t>
        <a:bodyPr/>
        <a:lstStyle/>
        <a:p>
          <a:pPr>
            <a:lnSpc>
              <a:spcPct val="100000"/>
            </a:lnSpc>
            <a:defRPr b="1"/>
          </a:pPr>
          <a:r>
            <a:rPr lang="en-US"/>
            <a:t>Explain</a:t>
          </a:r>
        </a:p>
      </dgm:t>
    </dgm:pt>
    <dgm:pt modelId="{17C9C12A-112A-46F9-A31C-56CE6ADB3635}" type="parTrans" cxnId="{328BE628-5394-4BC6-AF94-C2C8D4D8D5AE}">
      <dgm:prSet/>
      <dgm:spPr/>
      <dgm:t>
        <a:bodyPr/>
        <a:lstStyle/>
        <a:p>
          <a:endParaRPr lang="en-US"/>
        </a:p>
      </dgm:t>
    </dgm:pt>
    <dgm:pt modelId="{AF2D3C62-D190-482F-8226-38ED4196233E}" type="sibTrans" cxnId="{328BE628-5394-4BC6-AF94-C2C8D4D8D5AE}">
      <dgm:prSet/>
      <dgm:spPr/>
      <dgm:t>
        <a:bodyPr/>
        <a:lstStyle/>
        <a:p>
          <a:endParaRPr lang="en-US"/>
        </a:p>
      </dgm:t>
    </dgm:pt>
    <dgm:pt modelId="{6AD86152-ECE7-4011-9731-5D12DF137A45}">
      <dgm:prSet/>
      <dgm:spPr/>
      <dgm:t>
        <a:bodyPr/>
        <a:lstStyle/>
        <a:p>
          <a:pPr>
            <a:lnSpc>
              <a:spcPct val="100000"/>
            </a:lnSpc>
          </a:pPr>
          <a:r>
            <a:rPr lang="en-US"/>
            <a:t>Explain how cultural norms and values influence personal choices.</a:t>
          </a:r>
        </a:p>
      </dgm:t>
    </dgm:pt>
    <dgm:pt modelId="{7E58470A-00F8-49B1-A87D-C414E175713C}" type="parTrans" cxnId="{44FA120D-CF18-4C73-85ED-83C11E1720DD}">
      <dgm:prSet/>
      <dgm:spPr/>
      <dgm:t>
        <a:bodyPr/>
        <a:lstStyle/>
        <a:p>
          <a:endParaRPr lang="en-US"/>
        </a:p>
      </dgm:t>
    </dgm:pt>
    <dgm:pt modelId="{4CF7CD96-0365-4FF8-95D8-2468A0C4A65B}" type="sibTrans" cxnId="{44FA120D-CF18-4C73-85ED-83C11E1720DD}">
      <dgm:prSet/>
      <dgm:spPr/>
      <dgm:t>
        <a:bodyPr/>
        <a:lstStyle/>
        <a:p>
          <a:endParaRPr lang="en-US"/>
        </a:p>
      </dgm:t>
    </dgm:pt>
    <dgm:pt modelId="{2B3973D6-9BC0-4CB3-BFF8-AF2D32BEBA6E}">
      <dgm:prSet/>
      <dgm:spPr/>
      <dgm:t>
        <a:bodyPr/>
        <a:lstStyle/>
        <a:p>
          <a:pPr>
            <a:lnSpc>
              <a:spcPct val="100000"/>
            </a:lnSpc>
            <a:defRPr b="1"/>
          </a:pPr>
          <a:r>
            <a:rPr lang="en-US"/>
            <a:t>Describe</a:t>
          </a:r>
        </a:p>
      </dgm:t>
    </dgm:pt>
    <dgm:pt modelId="{82B3AC71-7FAC-4BC1-AD70-CAC71F606CF5}" type="parTrans" cxnId="{D444DCFD-8C99-4D5F-AA15-BB782F2F8594}">
      <dgm:prSet/>
      <dgm:spPr/>
      <dgm:t>
        <a:bodyPr/>
        <a:lstStyle/>
        <a:p>
          <a:endParaRPr lang="en-US"/>
        </a:p>
      </dgm:t>
    </dgm:pt>
    <dgm:pt modelId="{53848BD5-83FD-43E7-B217-440AEFEEDC20}" type="sibTrans" cxnId="{D444DCFD-8C99-4D5F-AA15-BB782F2F8594}">
      <dgm:prSet/>
      <dgm:spPr/>
      <dgm:t>
        <a:bodyPr/>
        <a:lstStyle/>
        <a:p>
          <a:endParaRPr lang="en-US"/>
        </a:p>
      </dgm:t>
    </dgm:pt>
    <dgm:pt modelId="{4D20D5C6-B1D9-415C-A06B-0D852E7E15E4}">
      <dgm:prSet/>
      <dgm:spPr/>
      <dgm:t>
        <a:bodyPr/>
        <a:lstStyle/>
        <a:p>
          <a:pPr>
            <a:lnSpc>
              <a:spcPct val="100000"/>
            </a:lnSpc>
          </a:pPr>
          <a:r>
            <a:rPr lang="en-US"/>
            <a:t>Describe how cultural norms and values guide communities in responding to social issues.</a:t>
          </a:r>
        </a:p>
      </dgm:t>
    </dgm:pt>
    <dgm:pt modelId="{D26F0478-8E15-4FBD-B1BA-D385259F2A71}" type="parTrans" cxnId="{DF426C51-DA93-45A0-B1DD-7172EB5EA794}">
      <dgm:prSet/>
      <dgm:spPr/>
      <dgm:t>
        <a:bodyPr/>
        <a:lstStyle/>
        <a:p>
          <a:endParaRPr lang="en-US"/>
        </a:p>
      </dgm:t>
    </dgm:pt>
    <dgm:pt modelId="{555B10E6-F9CC-4FE9-8F83-F396C9B2F8DC}" type="sibTrans" cxnId="{DF426C51-DA93-45A0-B1DD-7172EB5EA794}">
      <dgm:prSet/>
      <dgm:spPr/>
      <dgm:t>
        <a:bodyPr/>
        <a:lstStyle/>
        <a:p>
          <a:endParaRPr lang="en-US"/>
        </a:p>
      </dgm:t>
    </dgm:pt>
    <dgm:pt modelId="{B8DF3B00-9D84-4CD3-9EE0-E479F069D663}" type="pres">
      <dgm:prSet presAssocID="{7E9DCBCE-D10B-406F-A796-5E88CAFE22DC}" presName="root" presStyleCnt="0">
        <dgm:presLayoutVars>
          <dgm:dir/>
          <dgm:resizeHandles val="exact"/>
        </dgm:presLayoutVars>
      </dgm:prSet>
      <dgm:spPr/>
    </dgm:pt>
    <dgm:pt modelId="{6BE2BAD0-EAFB-45D8-A924-0549BBFFB603}" type="pres">
      <dgm:prSet presAssocID="{9CDA88A6-844B-4B64-BC7B-326216E4864A}" presName="compNode" presStyleCnt="0"/>
      <dgm:spPr/>
    </dgm:pt>
    <dgm:pt modelId="{1AFD0958-1D63-4AFA-837B-B3A884DFED85}" type="pres">
      <dgm:prSet presAssocID="{9CDA88A6-844B-4B64-BC7B-326216E4864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4C021A2B-5319-4C89-897A-A27B53B9E517}" type="pres">
      <dgm:prSet presAssocID="{9CDA88A6-844B-4B64-BC7B-326216E4864A}" presName="iconSpace" presStyleCnt="0"/>
      <dgm:spPr/>
    </dgm:pt>
    <dgm:pt modelId="{2A6B6F91-4C92-4FE6-B38B-38269B348699}" type="pres">
      <dgm:prSet presAssocID="{9CDA88A6-844B-4B64-BC7B-326216E4864A}" presName="parTx" presStyleLbl="revTx" presStyleIdx="0" presStyleCnt="6">
        <dgm:presLayoutVars>
          <dgm:chMax val="0"/>
          <dgm:chPref val="0"/>
        </dgm:presLayoutVars>
      </dgm:prSet>
      <dgm:spPr/>
    </dgm:pt>
    <dgm:pt modelId="{9644F41E-9980-41EF-A8E4-34E69B9EE40D}" type="pres">
      <dgm:prSet presAssocID="{9CDA88A6-844B-4B64-BC7B-326216E4864A}" presName="txSpace" presStyleCnt="0"/>
      <dgm:spPr/>
    </dgm:pt>
    <dgm:pt modelId="{9D263133-1081-41BB-93E6-BB392AA829B4}" type="pres">
      <dgm:prSet presAssocID="{9CDA88A6-844B-4B64-BC7B-326216E4864A}" presName="desTx" presStyleLbl="revTx" presStyleIdx="1" presStyleCnt="6">
        <dgm:presLayoutVars/>
      </dgm:prSet>
      <dgm:spPr/>
    </dgm:pt>
    <dgm:pt modelId="{74B4155E-1674-4C24-926E-AED61805D81E}" type="pres">
      <dgm:prSet presAssocID="{AB20BAED-447F-4C15-8FD4-3416EF455067}" presName="sibTrans" presStyleCnt="0"/>
      <dgm:spPr/>
    </dgm:pt>
    <dgm:pt modelId="{5CDABB43-F945-466E-95A6-FD709514A34D}" type="pres">
      <dgm:prSet presAssocID="{B2464583-D8DC-4F4D-9F95-65BF6C84F7D8}" presName="compNode" presStyleCnt="0"/>
      <dgm:spPr/>
    </dgm:pt>
    <dgm:pt modelId="{8A1C7FDF-8B63-4717-AB64-A281B2CA5C6A}" type="pres">
      <dgm:prSet presAssocID="{B2464583-D8DC-4F4D-9F95-65BF6C84F7D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E4947CFC-9A4D-4471-9906-90DF7E30F85B}" type="pres">
      <dgm:prSet presAssocID="{B2464583-D8DC-4F4D-9F95-65BF6C84F7D8}" presName="iconSpace" presStyleCnt="0"/>
      <dgm:spPr/>
    </dgm:pt>
    <dgm:pt modelId="{9FA45088-53BB-43E7-8606-D51BF5064315}" type="pres">
      <dgm:prSet presAssocID="{B2464583-D8DC-4F4D-9F95-65BF6C84F7D8}" presName="parTx" presStyleLbl="revTx" presStyleIdx="2" presStyleCnt="6">
        <dgm:presLayoutVars>
          <dgm:chMax val="0"/>
          <dgm:chPref val="0"/>
        </dgm:presLayoutVars>
      </dgm:prSet>
      <dgm:spPr/>
    </dgm:pt>
    <dgm:pt modelId="{5A9DA955-E9C1-46B4-AC07-013AEDA4CBF1}" type="pres">
      <dgm:prSet presAssocID="{B2464583-D8DC-4F4D-9F95-65BF6C84F7D8}" presName="txSpace" presStyleCnt="0"/>
      <dgm:spPr/>
    </dgm:pt>
    <dgm:pt modelId="{A133A4B0-B830-4325-86AB-805901203721}" type="pres">
      <dgm:prSet presAssocID="{B2464583-D8DC-4F4D-9F95-65BF6C84F7D8}" presName="desTx" presStyleLbl="revTx" presStyleIdx="3" presStyleCnt="6">
        <dgm:presLayoutVars/>
      </dgm:prSet>
      <dgm:spPr/>
    </dgm:pt>
    <dgm:pt modelId="{D4BA49DE-DA3B-470E-9C35-9CB45E4F48DA}" type="pres">
      <dgm:prSet presAssocID="{AF2D3C62-D190-482F-8226-38ED4196233E}" presName="sibTrans" presStyleCnt="0"/>
      <dgm:spPr/>
    </dgm:pt>
    <dgm:pt modelId="{0A221C24-9ADB-4ACE-9700-D20DD87B2887}" type="pres">
      <dgm:prSet presAssocID="{2B3973D6-9BC0-4CB3-BFF8-AF2D32BEBA6E}" presName="compNode" presStyleCnt="0"/>
      <dgm:spPr/>
    </dgm:pt>
    <dgm:pt modelId="{F3E95D2C-24B4-4E2C-B622-E778BFEC2F67}" type="pres">
      <dgm:prSet presAssocID="{2B3973D6-9BC0-4CB3-BFF8-AF2D32BEBA6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nections"/>
        </a:ext>
      </dgm:extLst>
    </dgm:pt>
    <dgm:pt modelId="{DD3DA486-69D7-4C6C-83C3-10B77F22F76D}" type="pres">
      <dgm:prSet presAssocID="{2B3973D6-9BC0-4CB3-BFF8-AF2D32BEBA6E}" presName="iconSpace" presStyleCnt="0"/>
      <dgm:spPr/>
    </dgm:pt>
    <dgm:pt modelId="{B9E90325-84C6-4AF7-8ADE-39955E1FF0DF}" type="pres">
      <dgm:prSet presAssocID="{2B3973D6-9BC0-4CB3-BFF8-AF2D32BEBA6E}" presName="parTx" presStyleLbl="revTx" presStyleIdx="4" presStyleCnt="6">
        <dgm:presLayoutVars>
          <dgm:chMax val="0"/>
          <dgm:chPref val="0"/>
        </dgm:presLayoutVars>
      </dgm:prSet>
      <dgm:spPr/>
    </dgm:pt>
    <dgm:pt modelId="{33F3D1A0-0616-43D9-B8E8-D4888834094A}" type="pres">
      <dgm:prSet presAssocID="{2B3973D6-9BC0-4CB3-BFF8-AF2D32BEBA6E}" presName="txSpace" presStyleCnt="0"/>
      <dgm:spPr/>
    </dgm:pt>
    <dgm:pt modelId="{BD18641D-CA7D-4808-A3B7-6A574D812A66}" type="pres">
      <dgm:prSet presAssocID="{2B3973D6-9BC0-4CB3-BFF8-AF2D32BEBA6E}" presName="desTx" presStyleLbl="revTx" presStyleIdx="5" presStyleCnt="6">
        <dgm:presLayoutVars/>
      </dgm:prSet>
      <dgm:spPr/>
    </dgm:pt>
  </dgm:ptLst>
  <dgm:cxnLst>
    <dgm:cxn modelId="{CE6A3107-7A3C-4B19-8B62-A90CA3C377FC}" type="presOf" srcId="{7E9DCBCE-D10B-406F-A796-5E88CAFE22DC}" destId="{B8DF3B00-9D84-4CD3-9EE0-E479F069D663}" srcOrd="0" destOrd="0" presId="urn:microsoft.com/office/officeart/2018/2/layout/IconLabelDescriptionList"/>
    <dgm:cxn modelId="{44FA120D-CF18-4C73-85ED-83C11E1720DD}" srcId="{B2464583-D8DC-4F4D-9F95-65BF6C84F7D8}" destId="{6AD86152-ECE7-4011-9731-5D12DF137A45}" srcOrd="0" destOrd="0" parTransId="{7E58470A-00F8-49B1-A87D-C414E175713C}" sibTransId="{4CF7CD96-0365-4FF8-95D8-2468A0C4A65B}"/>
    <dgm:cxn modelId="{976E8D22-9399-4525-AE05-01148550D1A4}" srcId="{7E9DCBCE-D10B-406F-A796-5E88CAFE22DC}" destId="{9CDA88A6-844B-4B64-BC7B-326216E4864A}" srcOrd="0" destOrd="0" parTransId="{FA3F17D5-3231-445A-BF7F-E0D8F54579D3}" sibTransId="{AB20BAED-447F-4C15-8FD4-3416EF455067}"/>
    <dgm:cxn modelId="{328BE628-5394-4BC6-AF94-C2C8D4D8D5AE}" srcId="{7E9DCBCE-D10B-406F-A796-5E88CAFE22DC}" destId="{B2464583-D8DC-4F4D-9F95-65BF6C84F7D8}" srcOrd="1" destOrd="0" parTransId="{17C9C12A-112A-46F9-A31C-56CE6ADB3635}" sibTransId="{AF2D3C62-D190-482F-8226-38ED4196233E}"/>
    <dgm:cxn modelId="{3DCB5938-C264-4C82-ABA6-C528A236A71C}" type="presOf" srcId="{6E5DC6BF-D5AF-44AC-AE8A-2B473361D8FE}" destId="{9D263133-1081-41BB-93E6-BB392AA829B4}" srcOrd="0" destOrd="0" presId="urn:microsoft.com/office/officeart/2018/2/layout/IconLabelDescriptionList"/>
    <dgm:cxn modelId="{074E966F-28DD-4E9D-BA64-80F7A8220C2F}" type="presOf" srcId="{4D20D5C6-B1D9-415C-A06B-0D852E7E15E4}" destId="{BD18641D-CA7D-4808-A3B7-6A574D812A66}" srcOrd="0" destOrd="0" presId="urn:microsoft.com/office/officeart/2018/2/layout/IconLabelDescriptionList"/>
    <dgm:cxn modelId="{DF426C51-DA93-45A0-B1DD-7172EB5EA794}" srcId="{2B3973D6-9BC0-4CB3-BFF8-AF2D32BEBA6E}" destId="{4D20D5C6-B1D9-415C-A06B-0D852E7E15E4}" srcOrd="0" destOrd="0" parTransId="{D26F0478-8E15-4FBD-B1BA-D385259F2A71}" sibTransId="{555B10E6-F9CC-4FE9-8F83-F396C9B2F8DC}"/>
    <dgm:cxn modelId="{9B3EFF84-98D0-4886-A21E-C5031353CF81}" srcId="{9CDA88A6-844B-4B64-BC7B-326216E4864A}" destId="{6E5DC6BF-D5AF-44AC-AE8A-2B473361D8FE}" srcOrd="0" destOrd="0" parTransId="{7706F623-C609-4666-8408-41749AF5FF65}" sibTransId="{2832A028-2B60-4E62-964E-D115ACD840FD}"/>
    <dgm:cxn modelId="{D25539DA-E932-4803-B6E0-6AD76580C9C5}" type="presOf" srcId="{9CDA88A6-844B-4B64-BC7B-326216E4864A}" destId="{2A6B6F91-4C92-4FE6-B38B-38269B348699}" srcOrd="0" destOrd="0" presId="urn:microsoft.com/office/officeart/2018/2/layout/IconLabelDescriptionList"/>
    <dgm:cxn modelId="{EF2E07E7-3804-4FF7-A214-CCFC69F5EDFC}" type="presOf" srcId="{B2464583-D8DC-4F4D-9F95-65BF6C84F7D8}" destId="{9FA45088-53BB-43E7-8606-D51BF5064315}" srcOrd="0" destOrd="0" presId="urn:microsoft.com/office/officeart/2018/2/layout/IconLabelDescriptionList"/>
    <dgm:cxn modelId="{DC6D3DEA-5F43-4E31-8C2A-B40CFFFA3ED9}" type="presOf" srcId="{6AD86152-ECE7-4011-9731-5D12DF137A45}" destId="{A133A4B0-B830-4325-86AB-805901203721}" srcOrd="0" destOrd="0" presId="urn:microsoft.com/office/officeart/2018/2/layout/IconLabelDescriptionList"/>
    <dgm:cxn modelId="{CA24CFF9-361A-4EAB-B098-731D16B711D3}" type="presOf" srcId="{2B3973D6-9BC0-4CB3-BFF8-AF2D32BEBA6E}" destId="{B9E90325-84C6-4AF7-8ADE-39955E1FF0DF}" srcOrd="0" destOrd="0" presId="urn:microsoft.com/office/officeart/2018/2/layout/IconLabelDescriptionList"/>
    <dgm:cxn modelId="{D444DCFD-8C99-4D5F-AA15-BB782F2F8594}" srcId="{7E9DCBCE-D10B-406F-A796-5E88CAFE22DC}" destId="{2B3973D6-9BC0-4CB3-BFF8-AF2D32BEBA6E}" srcOrd="2" destOrd="0" parTransId="{82B3AC71-7FAC-4BC1-AD70-CAC71F606CF5}" sibTransId="{53848BD5-83FD-43E7-B217-440AEFEEDC20}"/>
    <dgm:cxn modelId="{7B8A5A06-50A9-470C-8E03-30FD2FEA31CF}" type="presParOf" srcId="{B8DF3B00-9D84-4CD3-9EE0-E479F069D663}" destId="{6BE2BAD0-EAFB-45D8-A924-0549BBFFB603}" srcOrd="0" destOrd="0" presId="urn:microsoft.com/office/officeart/2018/2/layout/IconLabelDescriptionList"/>
    <dgm:cxn modelId="{3CC83976-089B-4283-B8FF-916A266745C4}" type="presParOf" srcId="{6BE2BAD0-EAFB-45D8-A924-0549BBFFB603}" destId="{1AFD0958-1D63-4AFA-837B-B3A884DFED85}" srcOrd="0" destOrd="0" presId="urn:microsoft.com/office/officeart/2018/2/layout/IconLabelDescriptionList"/>
    <dgm:cxn modelId="{49B2CA47-71DB-419D-B80E-F69B72FE963A}" type="presParOf" srcId="{6BE2BAD0-EAFB-45D8-A924-0549BBFFB603}" destId="{4C021A2B-5319-4C89-897A-A27B53B9E517}" srcOrd="1" destOrd="0" presId="urn:microsoft.com/office/officeart/2018/2/layout/IconLabelDescriptionList"/>
    <dgm:cxn modelId="{5B7429E5-DC40-4EC5-80D1-6844B77EBDB4}" type="presParOf" srcId="{6BE2BAD0-EAFB-45D8-A924-0549BBFFB603}" destId="{2A6B6F91-4C92-4FE6-B38B-38269B348699}" srcOrd="2" destOrd="0" presId="urn:microsoft.com/office/officeart/2018/2/layout/IconLabelDescriptionList"/>
    <dgm:cxn modelId="{C02A79C8-16D9-4E8E-BD8F-C155B569B582}" type="presParOf" srcId="{6BE2BAD0-EAFB-45D8-A924-0549BBFFB603}" destId="{9644F41E-9980-41EF-A8E4-34E69B9EE40D}" srcOrd="3" destOrd="0" presId="urn:microsoft.com/office/officeart/2018/2/layout/IconLabelDescriptionList"/>
    <dgm:cxn modelId="{7F336BFA-09DC-4D67-BA8D-2050D0318058}" type="presParOf" srcId="{6BE2BAD0-EAFB-45D8-A924-0549BBFFB603}" destId="{9D263133-1081-41BB-93E6-BB392AA829B4}" srcOrd="4" destOrd="0" presId="urn:microsoft.com/office/officeart/2018/2/layout/IconLabelDescriptionList"/>
    <dgm:cxn modelId="{C8D86660-ABC0-4E51-B044-A12AE8276AFD}" type="presParOf" srcId="{B8DF3B00-9D84-4CD3-9EE0-E479F069D663}" destId="{74B4155E-1674-4C24-926E-AED61805D81E}" srcOrd="1" destOrd="0" presId="urn:microsoft.com/office/officeart/2018/2/layout/IconLabelDescriptionList"/>
    <dgm:cxn modelId="{8F54E060-AE7C-47C0-BC27-6E4B37F0AED7}" type="presParOf" srcId="{B8DF3B00-9D84-4CD3-9EE0-E479F069D663}" destId="{5CDABB43-F945-466E-95A6-FD709514A34D}" srcOrd="2" destOrd="0" presId="urn:microsoft.com/office/officeart/2018/2/layout/IconLabelDescriptionList"/>
    <dgm:cxn modelId="{ADDCC065-1F0C-40CB-BA87-3D8F1ABD2E6F}" type="presParOf" srcId="{5CDABB43-F945-466E-95A6-FD709514A34D}" destId="{8A1C7FDF-8B63-4717-AB64-A281B2CA5C6A}" srcOrd="0" destOrd="0" presId="urn:microsoft.com/office/officeart/2018/2/layout/IconLabelDescriptionList"/>
    <dgm:cxn modelId="{91D24BCB-05F7-473F-AC69-ED88447A847F}" type="presParOf" srcId="{5CDABB43-F945-466E-95A6-FD709514A34D}" destId="{E4947CFC-9A4D-4471-9906-90DF7E30F85B}" srcOrd="1" destOrd="0" presId="urn:microsoft.com/office/officeart/2018/2/layout/IconLabelDescriptionList"/>
    <dgm:cxn modelId="{74399D3B-18F5-4DA1-919F-D60A885E1015}" type="presParOf" srcId="{5CDABB43-F945-466E-95A6-FD709514A34D}" destId="{9FA45088-53BB-43E7-8606-D51BF5064315}" srcOrd="2" destOrd="0" presId="urn:microsoft.com/office/officeart/2018/2/layout/IconLabelDescriptionList"/>
    <dgm:cxn modelId="{0E088FE1-6B59-4F06-9616-E411FC75CA41}" type="presParOf" srcId="{5CDABB43-F945-466E-95A6-FD709514A34D}" destId="{5A9DA955-E9C1-46B4-AC07-013AEDA4CBF1}" srcOrd="3" destOrd="0" presId="urn:microsoft.com/office/officeart/2018/2/layout/IconLabelDescriptionList"/>
    <dgm:cxn modelId="{CD23BCB8-CE96-4CFF-A3C8-2EFC7FEBC4D9}" type="presParOf" srcId="{5CDABB43-F945-466E-95A6-FD709514A34D}" destId="{A133A4B0-B830-4325-86AB-805901203721}" srcOrd="4" destOrd="0" presId="urn:microsoft.com/office/officeart/2018/2/layout/IconLabelDescriptionList"/>
    <dgm:cxn modelId="{4B19BEE0-5B02-41CF-B069-23D32DCEE523}" type="presParOf" srcId="{B8DF3B00-9D84-4CD3-9EE0-E479F069D663}" destId="{D4BA49DE-DA3B-470E-9C35-9CB45E4F48DA}" srcOrd="3" destOrd="0" presId="urn:microsoft.com/office/officeart/2018/2/layout/IconLabelDescriptionList"/>
    <dgm:cxn modelId="{C1F27199-7577-4EE2-9156-6565CDFACD12}" type="presParOf" srcId="{B8DF3B00-9D84-4CD3-9EE0-E479F069D663}" destId="{0A221C24-9ADB-4ACE-9700-D20DD87B2887}" srcOrd="4" destOrd="0" presId="urn:microsoft.com/office/officeart/2018/2/layout/IconLabelDescriptionList"/>
    <dgm:cxn modelId="{DFBED8B5-E0E9-4DD3-B025-9A71D2575A68}" type="presParOf" srcId="{0A221C24-9ADB-4ACE-9700-D20DD87B2887}" destId="{F3E95D2C-24B4-4E2C-B622-E778BFEC2F67}" srcOrd="0" destOrd="0" presId="urn:microsoft.com/office/officeart/2018/2/layout/IconLabelDescriptionList"/>
    <dgm:cxn modelId="{99C85C44-BD3D-4E94-8D95-5716BEBEA386}" type="presParOf" srcId="{0A221C24-9ADB-4ACE-9700-D20DD87B2887}" destId="{DD3DA486-69D7-4C6C-83C3-10B77F22F76D}" srcOrd="1" destOrd="0" presId="urn:microsoft.com/office/officeart/2018/2/layout/IconLabelDescriptionList"/>
    <dgm:cxn modelId="{39D032E5-0D86-4401-8453-360D1CCF3995}" type="presParOf" srcId="{0A221C24-9ADB-4ACE-9700-D20DD87B2887}" destId="{B9E90325-84C6-4AF7-8ADE-39955E1FF0DF}" srcOrd="2" destOrd="0" presId="urn:microsoft.com/office/officeart/2018/2/layout/IconLabelDescriptionList"/>
    <dgm:cxn modelId="{86EEBA50-A06C-4DFC-AA46-C9778ECC698C}" type="presParOf" srcId="{0A221C24-9ADB-4ACE-9700-D20DD87B2887}" destId="{33F3D1A0-0616-43D9-B8E8-D4888834094A}" srcOrd="3" destOrd="0" presId="urn:microsoft.com/office/officeart/2018/2/layout/IconLabelDescriptionList"/>
    <dgm:cxn modelId="{8311C991-A635-4F69-A560-A73913245AC8}" type="presParOf" srcId="{0A221C24-9ADB-4ACE-9700-D20DD87B2887}" destId="{BD18641D-CA7D-4808-A3B7-6A574D812A66}"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689AD8-2340-4386-BD35-B6D4619A9AF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2541605-3711-4B77-B77C-89C065081676}">
      <dgm:prSet/>
      <dgm:spPr/>
      <dgm:t>
        <a:bodyPr/>
        <a:lstStyle/>
        <a:p>
          <a:r>
            <a:rPr lang="en-GB"/>
            <a:t>Different groups with their own traditions, languages and beliefs.</a:t>
          </a:r>
          <a:endParaRPr lang="en-US"/>
        </a:p>
      </dgm:t>
    </dgm:pt>
    <dgm:pt modelId="{0CF31B6D-9CFC-45BB-A112-A440EB53D2EC}" type="parTrans" cxnId="{691EEB9E-F6EE-4B33-8055-7B6D9C1B3CF1}">
      <dgm:prSet/>
      <dgm:spPr/>
      <dgm:t>
        <a:bodyPr/>
        <a:lstStyle/>
        <a:p>
          <a:endParaRPr lang="en-US"/>
        </a:p>
      </dgm:t>
    </dgm:pt>
    <dgm:pt modelId="{CE1368D6-56E4-4677-BB8B-4C01A5C9D464}" type="sibTrans" cxnId="{691EEB9E-F6EE-4B33-8055-7B6D9C1B3CF1}">
      <dgm:prSet/>
      <dgm:spPr/>
      <dgm:t>
        <a:bodyPr/>
        <a:lstStyle/>
        <a:p>
          <a:endParaRPr lang="en-US"/>
        </a:p>
      </dgm:t>
    </dgm:pt>
    <dgm:pt modelId="{5BBC1812-1537-4290-9A3D-0E16A095CAC4}">
      <dgm:prSet/>
      <dgm:spPr/>
      <dgm:t>
        <a:bodyPr/>
        <a:lstStyle/>
        <a:p>
          <a:r>
            <a:rPr lang="en-ZA"/>
            <a:t>Motto on South Africa’s coat of arms, written in the Khoisan language of /Xam is </a:t>
          </a:r>
          <a:r>
            <a:rPr lang="en-ZA" b="1"/>
            <a:t>!ke e: /xarra //ke</a:t>
          </a:r>
          <a:r>
            <a:rPr lang="en-ZA"/>
            <a:t>, which means “diverse people unite”.</a:t>
          </a:r>
          <a:endParaRPr lang="en-US"/>
        </a:p>
      </dgm:t>
    </dgm:pt>
    <dgm:pt modelId="{953E1096-3F31-4696-BAE1-52BA8FD8ADFB}" type="parTrans" cxnId="{A59105D0-CF64-4378-BE7B-199B4F0922DC}">
      <dgm:prSet/>
      <dgm:spPr/>
      <dgm:t>
        <a:bodyPr/>
        <a:lstStyle/>
        <a:p>
          <a:endParaRPr lang="en-US"/>
        </a:p>
      </dgm:t>
    </dgm:pt>
    <dgm:pt modelId="{5215ACE5-2AD1-4F57-909F-B7792B112521}" type="sibTrans" cxnId="{A59105D0-CF64-4378-BE7B-199B4F0922DC}">
      <dgm:prSet/>
      <dgm:spPr/>
      <dgm:t>
        <a:bodyPr/>
        <a:lstStyle/>
        <a:p>
          <a:endParaRPr lang="en-US"/>
        </a:p>
      </dgm:t>
    </dgm:pt>
    <dgm:pt modelId="{AD874609-13FC-4B0A-99F6-88274C806AB3}">
      <dgm:prSet custT="1"/>
      <dgm:spPr/>
      <dgm:t>
        <a:bodyPr/>
        <a:lstStyle/>
        <a:p>
          <a:r>
            <a:rPr lang="en-ZA" sz="3200" b="1" dirty="0"/>
            <a:t>Why is diversity important?</a:t>
          </a:r>
          <a:endParaRPr lang="en-US" sz="3200" b="1" dirty="0"/>
        </a:p>
      </dgm:t>
    </dgm:pt>
    <dgm:pt modelId="{3F9E907D-9E77-457F-B7A6-55D63908C850}" type="parTrans" cxnId="{95BC7D45-5ED7-4901-9EC0-23D7DFD3FACE}">
      <dgm:prSet/>
      <dgm:spPr/>
      <dgm:t>
        <a:bodyPr/>
        <a:lstStyle/>
        <a:p>
          <a:endParaRPr lang="en-US"/>
        </a:p>
      </dgm:t>
    </dgm:pt>
    <dgm:pt modelId="{0A773D3B-D221-4FAE-A849-56754F6F9FA1}" type="sibTrans" cxnId="{95BC7D45-5ED7-4901-9EC0-23D7DFD3FACE}">
      <dgm:prSet/>
      <dgm:spPr/>
      <dgm:t>
        <a:bodyPr/>
        <a:lstStyle/>
        <a:p>
          <a:endParaRPr lang="en-US"/>
        </a:p>
      </dgm:t>
    </dgm:pt>
    <dgm:pt modelId="{BBB94B76-ED7B-45E4-910E-DEB850F07BF5}">
      <dgm:prSet/>
      <dgm:spPr/>
      <dgm:t>
        <a:bodyPr/>
        <a:lstStyle/>
        <a:p>
          <a:r>
            <a:rPr lang="en-ZA"/>
            <a:t>Culture vs hertitage</a:t>
          </a:r>
          <a:endParaRPr lang="en-US"/>
        </a:p>
      </dgm:t>
    </dgm:pt>
    <dgm:pt modelId="{13B99EED-62A1-41BC-AAAF-6F40D31F894C}" type="parTrans" cxnId="{1915D441-4CBE-4DAE-828C-958707E5E368}">
      <dgm:prSet/>
      <dgm:spPr/>
      <dgm:t>
        <a:bodyPr/>
        <a:lstStyle/>
        <a:p>
          <a:endParaRPr lang="en-US"/>
        </a:p>
      </dgm:t>
    </dgm:pt>
    <dgm:pt modelId="{E6E534F3-2A81-4559-B7DF-5773F57866B9}" type="sibTrans" cxnId="{1915D441-4CBE-4DAE-828C-958707E5E368}">
      <dgm:prSet/>
      <dgm:spPr/>
      <dgm:t>
        <a:bodyPr/>
        <a:lstStyle/>
        <a:p>
          <a:endParaRPr lang="en-US"/>
        </a:p>
      </dgm:t>
    </dgm:pt>
    <dgm:pt modelId="{4D507155-DF25-4145-B383-46DEA11645C8}" type="pres">
      <dgm:prSet presAssocID="{BE689AD8-2340-4386-BD35-B6D4619A9AF8}" presName="linear" presStyleCnt="0">
        <dgm:presLayoutVars>
          <dgm:animLvl val="lvl"/>
          <dgm:resizeHandles val="exact"/>
        </dgm:presLayoutVars>
      </dgm:prSet>
      <dgm:spPr/>
    </dgm:pt>
    <dgm:pt modelId="{A643026D-17E3-4178-997B-58BA2A80E447}" type="pres">
      <dgm:prSet presAssocID="{92541605-3711-4B77-B77C-89C065081676}" presName="parentText" presStyleLbl="node1" presStyleIdx="0" presStyleCnt="4">
        <dgm:presLayoutVars>
          <dgm:chMax val="0"/>
          <dgm:bulletEnabled val="1"/>
        </dgm:presLayoutVars>
      </dgm:prSet>
      <dgm:spPr/>
    </dgm:pt>
    <dgm:pt modelId="{551E863D-95EC-4E51-8BC1-B0BC3279E0EA}" type="pres">
      <dgm:prSet presAssocID="{CE1368D6-56E4-4677-BB8B-4C01A5C9D464}" presName="spacer" presStyleCnt="0"/>
      <dgm:spPr/>
    </dgm:pt>
    <dgm:pt modelId="{226C2EE5-49FB-45A4-BA20-E3407D196945}" type="pres">
      <dgm:prSet presAssocID="{5BBC1812-1537-4290-9A3D-0E16A095CAC4}" presName="parentText" presStyleLbl="node1" presStyleIdx="1" presStyleCnt="4">
        <dgm:presLayoutVars>
          <dgm:chMax val="0"/>
          <dgm:bulletEnabled val="1"/>
        </dgm:presLayoutVars>
      </dgm:prSet>
      <dgm:spPr/>
    </dgm:pt>
    <dgm:pt modelId="{7F5CB55D-0EF8-4F1B-98C2-5AD71560C956}" type="pres">
      <dgm:prSet presAssocID="{5215ACE5-2AD1-4F57-909F-B7792B112521}" presName="spacer" presStyleCnt="0"/>
      <dgm:spPr/>
    </dgm:pt>
    <dgm:pt modelId="{BB1A15A3-6DE0-4849-8356-3CF700B27025}" type="pres">
      <dgm:prSet presAssocID="{AD874609-13FC-4B0A-99F6-88274C806AB3}" presName="parentText" presStyleLbl="node1" presStyleIdx="2" presStyleCnt="4">
        <dgm:presLayoutVars>
          <dgm:chMax val="0"/>
          <dgm:bulletEnabled val="1"/>
        </dgm:presLayoutVars>
      </dgm:prSet>
      <dgm:spPr/>
    </dgm:pt>
    <dgm:pt modelId="{84BDA102-9919-43B5-ADB6-6C5DA56FF3B1}" type="pres">
      <dgm:prSet presAssocID="{0A773D3B-D221-4FAE-A849-56754F6F9FA1}" presName="spacer" presStyleCnt="0"/>
      <dgm:spPr/>
    </dgm:pt>
    <dgm:pt modelId="{415F002B-6FD2-48E8-B601-8A1B8B219059}" type="pres">
      <dgm:prSet presAssocID="{BBB94B76-ED7B-45E4-910E-DEB850F07BF5}" presName="parentText" presStyleLbl="node1" presStyleIdx="3" presStyleCnt="4">
        <dgm:presLayoutVars>
          <dgm:chMax val="0"/>
          <dgm:bulletEnabled val="1"/>
        </dgm:presLayoutVars>
      </dgm:prSet>
      <dgm:spPr/>
    </dgm:pt>
  </dgm:ptLst>
  <dgm:cxnLst>
    <dgm:cxn modelId="{39FEE833-0D40-4A84-BED2-5D618608C81E}" type="presOf" srcId="{BE689AD8-2340-4386-BD35-B6D4619A9AF8}" destId="{4D507155-DF25-4145-B383-46DEA11645C8}" srcOrd="0" destOrd="0" presId="urn:microsoft.com/office/officeart/2005/8/layout/vList2"/>
    <dgm:cxn modelId="{1915D441-4CBE-4DAE-828C-958707E5E368}" srcId="{BE689AD8-2340-4386-BD35-B6D4619A9AF8}" destId="{BBB94B76-ED7B-45E4-910E-DEB850F07BF5}" srcOrd="3" destOrd="0" parTransId="{13B99EED-62A1-41BC-AAAF-6F40D31F894C}" sibTransId="{E6E534F3-2A81-4559-B7DF-5773F57866B9}"/>
    <dgm:cxn modelId="{95BC7D45-5ED7-4901-9EC0-23D7DFD3FACE}" srcId="{BE689AD8-2340-4386-BD35-B6D4619A9AF8}" destId="{AD874609-13FC-4B0A-99F6-88274C806AB3}" srcOrd="2" destOrd="0" parTransId="{3F9E907D-9E77-457F-B7A6-55D63908C850}" sibTransId="{0A773D3B-D221-4FAE-A849-56754F6F9FA1}"/>
    <dgm:cxn modelId="{AFB35350-0ABA-4393-93E1-3C80624BC84A}" type="presOf" srcId="{BBB94B76-ED7B-45E4-910E-DEB850F07BF5}" destId="{415F002B-6FD2-48E8-B601-8A1B8B219059}" srcOrd="0" destOrd="0" presId="urn:microsoft.com/office/officeart/2005/8/layout/vList2"/>
    <dgm:cxn modelId="{88479078-9A95-44F1-8C60-C34641749E8C}" type="presOf" srcId="{5BBC1812-1537-4290-9A3D-0E16A095CAC4}" destId="{226C2EE5-49FB-45A4-BA20-E3407D196945}" srcOrd="0" destOrd="0" presId="urn:microsoft.com/office/officeart/2005/8/layout/vList2"/>
    <dgm:cxn modelId="{A0759F93-D4C7-4636-8140-2F62172FBB28}" type="presOf" srcId="{92541605-3711-4B77-B77C-89C065081676}" destId="{A643026D-17E3-4178-997B-58BA2A80E447}" srcOrd="0" destOrd="0" presId="urn:microsoft.com/office/officeart/2005/8/layout/vList2"/>
    <dgm:cxn modelId="{691EEB9E-F6EE-4B33-8055-7B6D9C1B3CF1}" srcId="{BE689AD8-2340-4386-BD35-B6D4619A9AF8}" destId="{92541605-3711-4B77-B77C-89C065081676}" srcOrd="0" destOrd="0" parTransId="{0CF31B6D-9CFC-45BB-A112-A440EB53D2EC}" sibTransId="{CE1368D6-56E4-4677-BB8B-4C01A5C9D464}"/>
    <dgm:cxn modelId="{6B98DDB2-275A-4634-BDBE-E921E02EE5C6}" type="presOf" srcId="{AD874609-13FC-4B0A-99F6-88274C806AB3}" destId="{BB1A15A3-6DE0-4849-8356-3CF700B27025}" srcOrd="0" destOrd="0" presId="urn:microsoft.com/office/officeart/2005/8/layout/vList2"/>
    <dgm:cxn modelId="{A59105D0-CF64-4378-BE7B-199B4F0922DC}" srcId="{BE689AD8-2340-4386-BD35-B6D4619A9AF8}" destId="{5BBC1812-1537-4290-9A3D-0E16A095CAC4}" srcOrd="1" destOrd="0" parTransId="{953E1096-3F31-4696-BAE1-52BA8FD8ADFB}" sibTransId="{5215ACE5-2AD1-4F57-909F-B7792B112521}"/>
    <dgm:cxn modelId="{A5F9C159-7CD3-49A0-B00F-B1D840165F91}" type="presParOf" srcId="{4D507155-DF25-4145-B383-46DEA11645C8}" destId="{A643026D-17E3-4178-997B-58BA2A80E447}" srcOrd="0" destOrd="0" presId="urn:microsoft.com/office/officeart/2005/8/layout/vList2"/>
    <dgm:cxn modelId="{946DB132-E26A-43A4-BF42-D62113D2D149}" type="presParOf" srcId="{4D507155-DF25-4145-B383-46DEA11645C8}" destId="{551E863D-95EC-4E51-8BC1-B0BC3279E0EA}" srcOrd="1" destOrd="0" presId="urn:microsoft.com/office/officeart/2005/8/layout/vList2"/>
    <dgm:cxn modelId="{79E3F5C9-45F2-47A6-99B2-6F5163B0A339}" type="presParOf" srcId="{4D507155-DF25-4145-B383-46DEA11645C8}" destId="{226C2EE5-49FB-45A4-BA20-E3407D196945}" srcOrd="2" destOrd="0" presId="urn:microsoft.com/office/officeart/2005/8/layout/vList2"/>
    <dgm:cxn modelId="{727EDE72-EDA4-4125-B9F5-952A70E17AF6}" type="presParOf" srcId="{4D507155-DF25-4145-B383-46DEA11645C8}" destId="{7F5CB55D-0EF8-4F1B-98C2-5AD71560C956}" srcOrd="3" destOrd="0" presId="urn:microsoft.com/office/officeart/2005/8/layout/vList2"/>
    <dgm:cxn modelId="{37EDA5F1-DDE7-4CEC-A831-7237F1765906}" type="presParOf" srcId="{4D507155-DF25-4145-B383-46DEA11645C8}" destId="{BB1A15A3-6DE0-4849-8356-3CF700B27025}" srcOrd="4" destOrd="0" presId="urn:microsoft.com/office/officeart/2005/8/layout/vList2"/>
    <dgm:cxn modelId="{43358FE0-A1A6-4A02-82F4-F4D0617B2A02}" type="presParOf" srcId="{4D507155-DF25-4145-B383-46DEA11645C8}" destId="{84BDA102-9919-43B5-ADB6-6C5DA56FF3B1}" srcOrd="5" destOrd="0" presId="urn:microsoft.com/office/officeart/2005/8/layout/vList2"/>
    <dgm:cxn modelId="{F3204B74-3B7B-4D0D-8F8B-BFC43566DACE}" type="presParOf" srcId="{4D507155-DF25-4145-B383-46DEA11645C8}" destId="{415F002B-6FD2-48E8-B601-8A1B8B21905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8266D2-FC4F-43A3-863D-F4F43B53F660}" type="doc">
      <dgm:prSet loTypeId="urn:microsoft.com/office/officeart/2005/8/layout/hierarchy2" loCatId="hierarchy" qsTypeId="urn:microsoft.com/office/officeart/2005/8/quickstyle/simple1" qsCatId="simple" csTypeId="urn:microsoft.com/office/officeart/2005/8/colors/colorful1" csCatId="colorful"/>
      <dgm:spPr/>
      <dgm:t>
        <a:bodyPr/>
        <a:lstStyle/>
        <a:p>
          <a:endParaRPr lang="en-US"/>
        </a:p>
      </dgm:t>
    </dgm:pt>
    <dgm:pt modelId="{69C59486-7A58-4311-B96F-8A69045C4CB3}">
      <dgm:prSet/>
      <dgm:spPr/>
      <dgm:t>
        <a:bodyPr/>
        <a:lstStyle/>
        <a:p>
          <a:r>
            <a:rPr lang="en-GB"/>
            <a:t>Cultural values = beliefs about what is good, right, fair, and important.</a:t>
          </a:r>
          <a:endParaRPr lang="en-US"/>
        </a:p>
      </dgm:t>
    </dgm:pt>
    <dgm:pt modelId="{0A23C1E5-A91E-415E-AD78-06C6A4B2DBCB}" type="parTrans" cxnId="{266C8817-BBBE-4153-9824-2AE50AADCC57}">
      <dgm:prSet/>
      <dgm:spPr/>
      <dgm:t>
        <a:bodyPr/>
        <a:lstStyle/>
        <a:p>
          <a:endParaRPr lang="en-US"/>
        </a:p>
      </dgm:t>
    </dgm:pt>
    <dgm:pt modelId="{ACE6A277-5D4B-4F06-8CB0-D335E6AB14E2}" type="sibTrans" cxnId="{266C8817-BBBE-4153-9824-2AE50AADCC57}">
      <dgm:prSet/>
      <dgm:spPr/>
      <dgm:t>
        <a:bodyPr/>
        <a:lstStyle/>
        <a:p>
          <a:endParaRPr lang="en-US"/>
        </a:p>
      </dgm:t>
    </dgm:pt>
    <dgm:pt modelId="{5A9F0502-543D-46F7-8E08-76623271683E}">
      <dgm:prSet/>
      <dgm:spPr/>
      <dgm:t>
        <a:bodyPr/>
        <a:lstStyle/>
        <a:p>
          <a:r>
            <a:rPr lang="en-GB"/>
            <a:t>Passed down through generations to guide what is acceptable or unacceptable.</a:t>
          </a:r>
          <a:endParaRPr lang="en-US"/>
        </a:p>
      </dgm:t>
    </dgm:pt>
    <dgm:pt modelId="{64D29522-0BB9-4FA7-A5CF-F0D02C7279F2}" type="parTrans" cxnId="{0C3CE204-90C3-49BB-B961-9CB413C53B22}">
      <dgm:prSet/>
      <dgm:spPr/>
      <dgm:t>
        <a:bodyPr/>
        <a:lstStyle/>
        <a:p>
          <a:endParaRPr lang="en-US"/>
        </a:p>
      </dgm:t>
    </dgm:pt>
    <dgm:pt modelId="{26312E0B-5D5B-4148-BD48-8445FE299DDB}" type="sibTrans" cxnId="{0C3CE204-90C3-49BB-B961-9CB413C53B22}">
      <dgm:prSet/>
      <dgm:spPr/>
      <dgm:t>
        <a:bodyPr/>
        <a:lstStyle/>
        <a:p>
          <a:endParaRPr lang="en-US"/>
        </a:p>
      </dgm:t>
    </dgm:pt>
    <dgm:pt modelId="{73DFF561-10CA-410C-838F-C4AC70574ABA}">
      <dgm:prSet/>
      <dgm:spPr/>
      <dgm:t>
        <a:bodyPr/>
        <a:lstStyle/>
        <a:p>
          <a:r>
            <a:rPr lang="en-GB"/>
            <a:t>Norms and values guide how communities respond to community issues: </a:t>
          </a:r>
          <a:endParaRPr lang="en-US"/>
        </a:p>
      </dgm:t>
    </dgm:pt>
    <dgm:pt modelId="{A454505A-9B0B-4A84-8BB9-9324695EB12A}" type="parTrans" cxnId="{2A4F2CB5-003B-4773-829A-A761A0D1621C}">
      <dgm:prSet/>
      <dgm:spPr/>
      <dgm:t>
        <a:bodyPr/>
        <a:lstStyle/>
        <a:p>
          <a:endParaRPr lang="en-US"/>
        </a:p>
      </dgm:t>
    </dgm:pt>
    <dgm:pt modelId="{79211DDF-554E-43AB-A7CB-FB37DFE67CA4}" type="sibTrans" cxnId="{2A4F2CB5-003B-4773-829A-A761A0D1621C}">
      <dgm:prSet/>
      <dgm:spPr/>
      <dgm:t>
        <a:bodyPr/>
        <a:lstStyle/>
        <a:p>
          <a:endParaRPr lang="en-US"/>
        </a:p>
      </dgm:t>
    </dgm:pt>
    <dgm:pt modelId="{C9CFB27F-6E08-4A66-84E7-7456C7D8A2D7}">
      <dgm:prSet/>
      <dgm:spPr/>
      <dgm:t>
        <a:bodyPr/>
        <a:lstStyle/>
        <a:p>
          <a:r>
            <a:rPr lang="en-GB"/>
            <a:t>Supports those in need</a:t>
          </a:r>
          <a:endParaRPr lang="en-US"/>
        </a:p>
      </dgm:t>
    </dgm:pt>
    <dgm:pt modelId="{F6D9000F-4346-4ED3-839D-57F69EF069DB}" type="parTrans" cxnId="{C232E14C-4840-4B01-AE8B-DEA670490A09}">
      <dgm:prSet/>
      <dgm:spPr/>
      <dgm:t>
        <a:bodyPr/>
        <a:lstStyle/>
        <a:p>
          <a:endParaRPr lang="en-US"/>
        </a:p>
      </dgm:t>
    </dgm:pt>
    <dgm:pt modelId="{274D6F25-53B6-46BF-813F-4E18ED6F7DB5}" type="sibTrans" cxnId="{C232E14C-4840-4B01-AE8B-DEA670490A09}">
      <dgm:prSet/>
      <dgm:spPr/>
      <dgm:t>
        <a:bodyPr/>
        <a:lstStyle/>
        <a:p>
          <a:endParaRPr lang="en-US"/>
        </a:p>
      </dgm:t>
    </dgm:pt>
    <dgm:pt modelId="{A393A165-A023-4BBE-9D47-3E35FC2CAB6E}">
      <dgm:prSet/>
      <dgm:spPr/>
      <dgm:t>
        <a:bodyPr/>
        <a:lstStyle/>
        <a:p>
          <a:r>
            <a:rPr lang="en-GB"/>
            <a:t>Resolves conflict</a:t>
          </a:r>
          <a:endParaRPr lang="en-US"/>
        </a:p>
      </dgm:t>
    </dgm:pt>
    <dgm:pt modelId="{21630B6F-4DE0-4EBB-9120-F5C2757FFB39}" type="parTrans" cxnId="{965C1578-9C55-4312-A9A1-A98E9B5985BF}">
      <dgm:prSet/>
      <dgm:spPr/>
      <dgm:t>
        <a:bodyPr/>
        <a:lstStyle/>
        <a:p>
          <a:endParaRPr lang="en-US"/>
        </a:p>
      </dgm:t>
    </dgm:pt>
    <dgm:pt modelId="{E77DCCFC-ACD4-4912-A245-F37EBAAB9B0B}" type="sibTrans" cxnId="{965C1578-9C55-4312-A9A1-A98E9B5985BF}">
      <dgm:prSet/>
      <dgm:spPr/>
      <dgm:t>
        <a:bodyPr/>
        <a:lstStyle/>
        <a:p>
          <a:endParaRPr lang="en-US"/>
        </a:p>
      </dgm:t>
    </dgm:pt>
    <dgm:pt modelId="{A402AC82-CB58-4C52-BFC3-880B35764FB1}">
      <dgm:prSet/>
      <dgm:spPr/>
      <dgm:t>
        <a:bodyPr/>
        <a:lstStyle/>
        <a:p>
          <a:r>
            <a:rPr lang="en-GB"/>
            <a:t>Responds to crime</a:t>
          </a:r>
          <a:endParaRPr lang="en-US"/>
        </a:p>
      </dgm:t>
    </dgm:pt>
    <dgm:pt modelId="{8AFC6EFE-DD92-4F60-A9F7-8179D620FE12}" type="parTrans" cxnId="{CE10668E-643E-4B16-9B44-CA4820D8323D}">
      <dgm:prSet/>
      <dgm:spPr/>
      <dgm:t>
        <a:bodyPr/>
        <a:lstStyle/>
        <a:p>
          <a:endParaRPr lang="en-US"/>
        </a:p>
      </dgm:t>
    </dgm:pt>
    <dgm:pt modelId="{EA78FC60-6C32-497C-8E95-362A2D3C8748}" type="sibTrans" cxnId="{CE10668E-643E-4B16-9B44-CA4820D8323D}">
      <dgm:prSet/>
      <dgm:spPr/>
      <dgm:t>
        <a:bodyPr/>
        <a:lstStyle/>
        <a:p>
          <a:endParaRPr lang="en-US"/>
        </a:p>
      </dgm:t>
    </dgm:pt>
    <dgm:pt modelId="{DBDBF773-624C-40B1-83A5-BF039D3C0040}" type="pres">
      <dgm:prSet presAssocID="{048266D2-FC4F-43A3-863D-F4F43B53F660}" presName="diagram" presStyleCnt="0">
        <dgm:presLayoutVars>
          <dgm:chPref val="1"/>
          <dgm:dir/>
          <dgm:animOne val="branch"/>
          <dgm:animLvl val="lvl"/>
          <dgm:resizeHandles val="exact"/>
        </dgm:presLayoutVars>
      </dgm:prSet>
      <dgm:spPr/>
    </dgm:pt>
    <dgm:pt modelId="{DB819AE4-C4E1-4C51-BE93-84C3E71A94A6}" type="pres">
      <dgm:prSet presAssocID="{69C59486-7A58-4311-B96F-8A69045C4CB3}" presName="root1" presStyleCnt="0"/>
      <dgm:spPr/>
    </dgm:pt>
    <dgm:pt modelId="{D9C82679-5E34-4E3A-80A4-067A28A78975}" type="pres">
      <dgm:prSet presAssocID="{69C59486-7A58-4311-B96F-8A69045C4CB3}" presName="LevelOneTextNode" presStyleLbl="node0" presStyleIdx="0" presStyleCnt="3">
        <dgm:presLayoutVars>
          <dgm:chPref val="3"/>
        </dgm:presLayoutVars>
      </dgm:prSet>
      <dgm:spPr/>
    </dgm:pt>
    <dgm:pt modelId="{E2983DDE-B8A4-496E-9B67-5EBD5AD61088}" type="pres">
      <dgm:prSet presAssocID="{69C59486-7A58-4311-B96F-8A69045C4CB3}" presName="level2hierChild" presStyleCnt="0"/>
      <dgm:spPr/>
    </dgm:pt>
    <dgm:pt modelId="{D067AF9A-F199-48DA-9617-B4538D13BE15}" type="pres">
      <dgm:prSet presAssocID="{5A9F0502-543D-46F7-8E08-76623271683E}" presName="root1" presStyleCnt="0"/>
      <dgm:spPr/>
    </dgm:pt>
    <dgm:pt modelId="{222E7545-6907-4AE4-8EFF-B3588033B749}" type="pres">
      <dgm:prSet presAssocID="{5A9F0502-543D-46F7-8E08-76623271683E}" presName="LevelOneTextNode" presStyleLbl="node0" presStyleIdx="1" presStyleCnt="3">
        <dgm:presLayoutVars>
          <dgm:chPref val="3"/>
        </dgm:presLayoutVars>
      </dgm:prSet>
      <dgm:spPr/>
    </dgm:pt>
    <dgm:pt modelId="{8DFBC25F-5468-4BA3-BB3A-FFEDAAF29F08}" type="pres">
      <dgm:prSet presAssocID="{5A9F0502-543D-46F7-8E08-76623271683E}" presName="level2hierChild" presStyleCnt="0"/>
      <dgm:spPr/>
    </dgm:pt>
    <dgm:pt modelId="{0DDD3814-D998-4C69-A4BD-8A3CF558B3B3}" type="pres">
      <dgm:prSet presAssocID="{73DFF561-10CA-410C-838F-C4AC70574ABA}" presName="root1" presStyleCnt="0"/>
      <dgm:spPr/>
    </dgm:pt>
    <dgm:pt modelId="{FB8BDCFA-CEE7-4DC2-B911-42DA41E91D1E}" type="pres">
      <dgm:prSet presAssocID="{73DFF561-10CA-410C-838F-C4AC70574ABA}" presName="LevelOneTextNode" presStyleLbl="node0" presStyleIdx="2" presStyleCnt="3">
        <dgm:presLayoutVars>
          <dgm:chPref val="3"/>
        </dgm:presLayoutVars>
      </dgm:prSet>
      <dgm:spPr/>
    </dgm:pt>
    <dgm:pt modelId="{E75EA4AD-2B4F-4DDF-88BD-09B49810B57A}" type="pres">
      <dgm:prSet presAssocID="{73DFF561-10CA-410C-838F-C4AC70574ABA}" presName="level2hierChild" presStyleCnt="0"/>
      <dgm:spPr/>
    </dgm:pt>
    <dgm:pt modelId="{E11BE039-50F8-4D9C-A679-D54E88CC97AD}" type="pres">
      <dgm:prSet presAssocID="{F6D9000F-4346-4ED3-839D-57F69EF069DB}" presName="conn2-1" presStyleLbl="parChTrans1D2" presStyleIdx="0" presStyleCnt="3"/>
      <dgm:spPr/>
    </dgm:pt>
    <dgm:pt modelId="{AC47FBE5-64E6-4023-A69A-125421F6A5CC}" type="pres">
      <dgm:prSet presAssocID="{F6D9000F-4346-4ED3-839D-57F69EF069DB}" presName="connTx" presStyleLbl="parChTrans1D2" presStyleIdx="0" presStyleCnt="3"/>
      <dgm:spPr/>
    </dgm:pt>
    <dgm:pt modelId="{1C63DACE-47E6-4070-9986-E7D5066FD2A7}" type="pres">
      <dgm:prSet presAssocID="{C9CFB27F-6E08-4A66-84E7-7456C7D8A2D7}" presName="root2" presStyleCnt="0"/>
      <dgm:spPr/>
    </dgm:pt>
    <dgm:pt modelId="{29F44CA7-0056-4CC2-B7E0-B11B4833A141}" type="pres">
      <dgm:prSet presAssocID="{C9CFB27F-6E08-4A66-84E7-7456C7D8A2D7}" presName="LevelTwoTextNode" presStyleLbl="node2" presStyleIdx="0" presStyleCnt="3">
        <dgm:presLayoutVars>
          <dgm:chPref val="3"/>
        </dgm:presLayoutVars>
      </dgm:prSet>
      <dgm:spPr/>
    </dgm:pt>
    <dgm:pt modelId="{81E1D829-9FC6-43CA-8468-4EB32F598554}" type="pres">
      <dgm:prSet presAssocID="{C9CFB27F-6E08-4A66-84E7-7456C7D8A2D7}" presName="level3hierChild" presStyleCnt="0"/>
      <dgm:spPr/>
    </dgm:pt>
    <dgm:pt modelId="{6502BB58-D617-4F38-8B15-2AF3FC4E3EC4}" type="pres">
      <dgm:prSet presAssocID="{21630B6F-4DE0-4EBB-9120-F5C2757FFB39}" presName="conn2-1" presStyleLbl="parChTrans1D2" presStyleIdx="1" presStyleCnt="3"/>
      <dgm:spPr/>
    </dgm:pt>
    <dgm:pt modelId="{6C3B8B3A-9315-40D8-8EA4-8D6383FB070B}" type="pres">
      <dgm:prSet presAssocID="{21630B6F-4DE0-4EBB-9120-F5C2757FFB39}" presName="connTx" presStyleLbl="parChTrans1D2" presStyleIdx="1" presStyleCnt="3"/>
      <dgm:spPr/>
    </dgm:pt>
    <dgm:pt modelId="{07862896-7D90-4CDE-9DBF-95F7011959A9}" type="pres">
      <dgm:prSet presAssocID="{A393A165-A023-4BBE-9D47-3E35FC2CAB6E}" presName="root2" presStyleCnt="0"/>
      <dgm:spPr/>
    </dgm:pt>
    <dgm:pt modelId="{E77BF5BD-22F6-411A-9517-77F055D56480}" type="pres">
      <dgm:prSet presAssocID="{A393A165-A023-4BBE-9D47-3E35FC2CAB6E}" presName="LevelTwoTextNode" presStyleLbl="node2" presStyleIdx="1" presStyleCnt="3">
        <dgm:presLayoutVars>
          <dgm:chPref val="3"/>
        </dgm:presLayoutVars>
      </dgm:prSet>
      <dgm:spPr/>
    </dgm:pt>
    <dgm:pt modelId="{3044655F-8838-4689-B7F3-2D40B598376B}" type="pres">
      <dgm:prSet presAssocID="{A393A165-A023-4BBE-9D47-3E35FC2CAB6E}" presName="level3hierChild" presStyleCnt="0"/>
      <dgm:spPr/>
    </dgm:pt>
    <dgm:pt modelId="{ADB637A3-5774-4209-B14D-73849AE1E753}" type="pres">
      <dgm:prSet presAssocID="{8AFC6EFE-DD92-4F60-A9F7-8179D620FE12}" presName="conn2-1" presStyleLbl="parChTrans1D2" presStyleIdx="2" presStyleCnt="3"/>
      <dgm:spPr/>
    </dgm:pt>
    <dgm:pt modelId="{231BCE7C-70B1-4135-9ACC-20FE97E7727C}" type="pres">
      <dgm:prSet presAssocID="{8AFC6EFE-DD92-4F60-A9F7-8179D620FE12}" presName="connTx" presStyleLbl="parChTrans1D2" presStyleIdx="2" presStyleCnt="3"/>
      <dgm:spPr/>
    </dgm:pt>
    <dgm:pt modelId="{7B5329A2-35B4-49AA-A9F3-5899D117D7E7}" type="pres">
      <dgm:prSet presAssocID="{A402AC82-CB58-4C52-BFC3-880B35764FB1}" presName="root2" presStyleCnt="0"/>
      <dgm:spPr/>
    </dgm:pt>
    <dgm:pt modelId="{2EDF9598-D29E-4D25-9632-DC06D5C10C79}" type="pres">
      <dgm:prSet presAssocID="{A402AC82-CB58-4C52-BFC3-880B35764FB1}" presName="LevelTwoTextNode" presStyleLbl="node2" presStyleIdx="2" presStyleCnt="3">
        <dgm:presLayoutVars>
          <dgm:chPref val="3"/>
        </dgm:presLayoutVars>
      </dgm:prSet>
      <dgm:spPr/>
    </dgm:pt>
    <dgm:pt modelId="{AF2F79EA-6ABE-40DC-891B-728BDB621167}" type="pres">
      <dgm:prSet presAssocID="{A402AC82-CB58-4C52-BFC3-880B35764FB1}" presName="level3hierChild" presStyleCnt="0"/>
      <dgm:spPr/>
    </dgm:pt>
  </dgm:ptLst>
  <dgm:cxnLst>
    <dgm:cxn modelId="{0C3CE204-90C3-49BB-B961-9CB413C53B22}" srcId="{048266D2-FC4F-43A3-863D-F4F43B53F660}" destId="{5A9F0502-543D-46F7-8E08-76623271683E}" srcOrd="1" destOrd="0" parTransId="{64D29522-0BB9-4FA7-A5CF-F0D02C7279F2}" sibTransId="{26312E0B-5D5B-4148-BD48-8445FE299DDB}"/>
    <dgm:cxn modelId="{266C8817-BBBE-4153-9824-2AE50AADCC57}" srcId="{048266D2-FC4F-43A3-863D-F4F43B53F660}" destId="{69C59486-7A58-4311-B96F-8A69045C4CB3}" srcOrd="0" destOrd="0" parTransId="{0A23C1E5-A91E-415E-AD78-06C6A4B2DBCB}" sibTransId="{ACE6A277-5D4B-4F06-8CB0-D335E6AB14E2}"/>
    <dgm:cxn modelId="{DCAB5C42-19F5-421D-964C-1348FF557561}" type="presOf" srcId="{A393A165-A023-4BBE-9D47-3E35FC2CAB6E}" destId="{E77BF5BD-22F6-411A-9517-77F055D56480}" srcOrd="0" destOrd="0" presId="urn:microsoft.com/office/officeart/2005/8/layout/hierarchy2"/>
    <dgm:cxn modelId="{DE054A68-E92A-4575-9B0D-7FCAF648DCA5}" type="presOf" srcId="{C9CFB27F-6E08-4A66-84E7-7456C7D8A2D7}" destId="{29F44CA7-0056-4CC2-B7E0-B11B4833A141}" srcOrd="0" destOrd="0" presId="urn:microsoft.com/office/officeart/2005/8/layout/hierarchy2"/>
    <dgm:cxn modelId="{6549A04B-CD28-4CA2-B43F-9D5F29AED7F9}" type="presOf" srcId="{F6D9000F-4346-4ED3-839D-57F69EF069DB}" destId="{AC47FBE5-64E6-4023-A69A-125421F6A5CC}" srcOrd="1" destOrd="0" presId="urn:microsoft.com/office/officeart/2005/8/layout/hierarchy2"/>
    <dgm:cxn modelId="{C232E14C-4840-4B01-AE8B-DEA670490A09}" srcId="{73DFF561-10CA-410C-838F-C4AC70574ABA}" destId="{C9CFB27F-6E08-4A66-84E7-7456C7D8A2D7}" srcOrd="0" destOrd="0" parTransId="{F6D9000F-4346-4ED3-839D-57F69EF069DB}" sibTransId="{274D6F25-53B6-46BF-813F-4E18ED6F7DB5}"/>
    <dgm:cxn modelId="{965C1578-9C55-4312-A9A1-A98E9B5985BF}" srcId="{73DFF561-10CA-410C-838F-C4AC70574ABA}" destId="{A393A165-A023-4BBE-9D47-3E35FC2CAB6E}" srcOrd="1" destOrd="0" parTransId="{21630B6F-4DE0-4EBB-9120-F5C2757FFB39}" sibTransId="{E77DCCFC-ACD4-4912-A245-F37EBAAB9B0B}"/>
    <dgm:cxn modelId="{EF4E087E-10DC-4CA2-89ED-00084606AD53}" type="presOf" srcId="{69C59486-7A58-4311-B96F-8A69045C4CB3}" destId="{D9C82679-5E34-4E3A-80A4-067A28A78975}" srcOrd="0" destOrd="0" presId="urn:microsoft.com/office/officeart/2005/8/layout/hierarchy2"/>
    <dgm:cxn modelId="{719B3D81-96D6-464B-B2AB-FB3D2BBCBABE}" type="presOf" srcId="{048266D2-FC4F-43A3-863D-F4F43B53F660}" destId="{DBDBF773-624C-40B1-83A5-BF039D3C0040}" srcOrd="0" destOrd="0" presId="urn:microsoft.com/office/officeart/2005/8/layout/hierarchy2"/>
    <dgm:cxn modelId="{CE10668E-643E-4B16-9B44-CA4820D8323D}" srcId="{73DFF561-10CA-410C-838F-C4AC70574ABA}" destId="{A402AC82-CB58-4C52-BFC3-880B35764FB1}" srcOrd="2" destOrd="0" parTransId="{8AFC6EFE-DD92-4F60-A9F7-8179D620FE12}" sibTransId="{EA78FC60-6C32-497C-8E95-362A2D3C8748}"/>
    <dgm:cxn modelId="{D45D958F-3359-44BE-AFB6-61E62051BB7D}" type="presOf" srcId="{73DFF561-10CA-410C-838F-C4AC70574ABA}" destId="{FB8BDCFA-CEE7-4DC2-B911-42DA41E91D1E}" srcOrd="0" destOrd="0" presId="urn:microsoft.com/office/officeart/2005/8/layout/hierarchy2"/>
    <dgm:cxn modelId="{94787493-B160-4637-BA70-0F6E33EF9F98}" type="presOf" srcId="{8AFC6EFE-DD92-4F60-A9F7-8179D620FE12}" destId="{ADB637A3-5774-4209-B14D-73849AE1E753}" srcOrd="0" destOrd="0" presId="urn:microsoft.com/office/officeart/2005/8/layout/hierarchy2"/>
    <dgm:cxn modelId="{C7F38495-E08F-4194-B3FF-33C91D6DE584}" type="presOf" srcId="{A402AC82-CB58-4C52-BFC3-880B35764FB1}" destId="{2EDF9598-D29E-4D25-9632-DC06D5C10C79}" srcOrd="0" destOrd="0" presId="urn:microsoft.com/office/officeart/2005/8/layout/hierarchy2"/>
    <dgm:cxn modelId="{917643A5-ED8B-4BC3-9CCE-46DCCEFA9716}" type="presOf" srcId="{21630B6F-4DE0-4EBB-9120-F5C2757FFB39}" destId="{6502BB58-D617-4F38-8B15-2AF3FC4E3EC4}" srcOrd="0" destOrd="0" presId="urn:microsoft.com/office/officeart/2005/8/layout/hierarchy2"/>
    <dgm:cxn modelId="{2A4F2CB5-003B-4773-829A-A761A0D1621C}" srcId="{048266D2-FC4F-43A3-863D-F4F43B53F660}" destId="{73DFF561-10CA-410C-838F-C4AC70574ABA}" srcOrd="2" destOrd="0" parTransId="{A454505A-9B0B-4A84-8BB9-9324695EB12A}" sibTransId="{79211DDF-554E-43AB-A7CB-FB37DFE67CA4}"/>
    <dgm:cxn modelId="{0A5D3FB7-9833-4481-BCD1-97A075BF725E}" type="presOf" srcId="{5A9F0502-543D-46F7-8E08-76623271683E}" destId="{222E7545-6907-4AE4-8EFF-B3588033B749}" srcOrd="0" destOrd="0" presId="urn:microsoft.com/office/officeart/2005/8/layout/hierarchy2"/>
    <dgm:cxn modelId="{6A57D7BA-FC77-47EB-8DE7-86FE736603B0}" type="presOf" srcId="{21630B6F-4DE0-4EBB-9120-F5C2757FFB39}" destId="{6C3B8B3A-9315-40D8-8EA4-8D6383FB070B}" srcOrd="1" destOrd="0" presId="urn:microsoft.com/office/officeart/2005/8/layout/hierarchy2"/>
    <dgm:cxn modelId="{8333CAE1-F213-4EC4-8218-D2C8C2572727}" type="presOf" srcId="{F6D9000F-4346-4ED3-839D-57F69EF069DB}" destId="{E11BE039-50F8-4D9C-A679-D54E88CC97AD}" srcOrd="0" destOrd="0" presId="urn:microsoft.com/office/officeart/2005/8/layout/hierarchy2"/>
    <dgm:cxn modelId="{3148D7F9-CA08-43F8-BD84-2E62C142CD0D}" type="presOf" srcId="{8AFC6EFE-DD92-4F60-A9F7-8179D620FE12}" destId="{231BCE7C-70B1-4135-9ACC-20FE97E7727C}" srcOrd="1" destOrd="0" presId="urn:microsoft.com/office/officeart/2005/8/layout/hierarchy2"/>
    <dgm:cxn modelId="{8AEBDB3A-53F5-4307-82CC-E9E16AE976F0}" type="presParOf" srcId="{DBDBF773-624C-40B1-83A5-BF039D3C0040}" destId="{DB819AE4-C4E1-4C51-BE93-84C3E71A94A6}" srcOrd="0" destOrd="0" presId="urn:microsoft.com/office/officeart/2005/8/layout/hierarchy2"/>
    <dgm:cxn modelId="{27323FC2-CE90-47D6-855B-478D0C57295A}" type="presParOf" srcId="{DB819AE4-C4E1-4C51-BE93-84C3E71A94A6}" destId="{D9C82679-5E34-4E3A-80A4-067A28A78975}" srcOrd="0" destOrd="0" presId="urn:microsoft.com/office/officeart/2005/8/layout/hierarchy2"/>
    <dgm:cxn modelId="{99DA274E-01F2-4166-92F0-F610B137DD30}" type="presParOf" srcId="{DB819AE4-C4E1-4C51-BE93-84C3E71A94A6}" destId="{E2983DDE-B8A4-496E-9B67-5EBD5AD61088}" srcOrd="1" destOrd="0" presId="urn:microsoft.com/office/officeart/2005/8/layout/hierarchy2"/>
    <dgm:cxn modelId="{F7DBB32C-EBD4-46DE-8BF2-2A0B6377B733}" type="presParOf" srcId="{DBDBF773-624C-40B1-83A5-BF039D3C0040}" destId="{D067AF9A-F199-48DA-9617-B4538D13BE15}" srcOrd="1" destOrd="0" presId="urn:microsoft.com/office/officeart/2005/8/layout/hierarchy2"/>
    <dgm:cxn modelId="{1FE66043-E2EE-4F5B-BD7B-1078B0A05F33}" type="presParOf" srcId="{D067AF9A-F199-48DA-9617-B4538D13BE15}" destId="{222E7545-6907-4AE4-8EFF-B3588033B749}" srcOrd="0" destOrd="0" presId="urn:microsoft.com/office/officeart/2005/8/layout/hierarchy2"/>
    <dgm:cxn modelId="{E200812C-71D8-42DD-995B-0141E56A96B3}" type="presParOf" srcId="{D067AF9A-F199-48DA-9617-B4538D13BE15}" destId="{8DFBC25F-5468-4BA3-BB3A-FFEDAAF29F08}" srcOrd="1" destOrd="0" presId="urn:microsoft.com/office/officeart/2005/8/layout/hierarchy2"/>
    <dgm:cxn modelId="{05B087E9-BF32-4A02-83D9-35B2158FA49D}" type="presParOf" srcId="{DBDBF773-624C-40B1-83A5-BF039D3C0040}" destId="{0DDD3814-D998-4C69-A4BD-8A3CF558B3B3}" srcOrd="2" destOrd="0" presId="urn:microsoft.com/office/officeart/2005/8/layout/hierarchy2"/>
    <dgm:cxn modelId="{9628BD60-972E-41A2-913B-9E5F38A1FC84}" type="presParOf" srcId="{0DDD3814-D998-4C69-A4BD-8A3CF558B3B3}" destId="{FB8BDCFA-CEE7-4DC2-B911-42DA41E91D1E}" srcOrd="0" destOrd="0" presId="urn:microsoft.com/office/officeart/2005/8/layout/hierarchy2"/>
    <dgm:cxn modelId="{018213D6-E6E4-4B0A-8D58-008337C031CE}" type="presParOf" srcId="{0DDD3814-D998-4C69-A4BD-8A3CF558B3B3}" destId="{E75EA4AD-2B4F-4DDF-88BD-09B49810B57A}" srcOrd="1" destOrd="0" presId="urn:microsoft.com/office/officeart/2005/8/layout/hierarchy2"/>
    <dgm:cxn modelId="{B4E9CCEF-0A7B-4719-99EB-B80A1AA967D7}" type="presParOf" srcId="{E75EA4AD-2B4F-4DDF-88BD-09B49810B57A}" destId="{E11BE039-50F8-4D9C-A679-D54E88CC97AD}" srcOrd="0" destOrd="0" presId="urn:microsoft.com/office/officeart/2005/8/layout/hierarchy2"/>
    <dgm:cxn modelId="{00DFE79F-E133-4D8C-95ED-2819E7FB443A}" type="presParOf" srcId="{E11BE039-50F8-4D9C-A679-D54E88CC97AD}" destId="{AC47FBE5-64E6-4023-A69A-125421F6A5CC}" srcOrd="0" destOrd="0" presId="urn:microsoft.com/office/officeart/2005/8/layout/hierarchy2"/>
    <dgm:cxn modelId="{02EF9978-DC5A-4756-A104-7AE881056841}" type="presParOf" srcId="{E75EA4AD-2B4F-4DDF-88BD-09B49810B57A}" destId="{1C63DACE-47E6-4070-9986-E7D5066FD2A7}" srcOrd="1" destOrd="0" presId="urn:microsoft.com/office/officeart/2005/8/layout/hierarchy2"/>
    <dgm:cxn modelId="{50C5B996-AFC0-45F0-B7DD-CDAE6C187AD6}" type="presParOf" srcId="{1C63DACE-47E6-4070-9986-E7D5066FD2A7}" destId="{29F44CA7-0056-4CC2-B7E0-B11B4833A141}" srcOrd="0" destOrd="0" presId="urn:microsoft.com/office/officeart/2005/8/layout/hierarchy2"/>
    <dgm:cxn modelId="{A650ABE8-BFC7-4BFD-B8EB-4CF356CD6FF2}" type="presParOf" srcId="{1C63DACE-47E6-4070-9986-E7D5066FD2A7}" destId="{81E1D829-9FC6-43CA-8468-4EB32F598554}" srcOrd="1" destOrd="0" presId="urn:microsoft.com/office/officeart/2005/8/layout/hierarchy2"/>
    <dgm:cxn modelId="{786D7EE5-8204-482C-A4F0-79D94C2F20F7}" type="presParOf" srcId="{E75EA4AD-2B4F-4DDF-88BD-09B49810B57A}" destId="{6502BB58-D617-4F38-8B15-2AF3FC4E3EC4}" srcOrd="2" destOrd="0" presId="urn:microsoft.com/office/officeart/2005/8/layout/hierarchy2"/>
    <dgm:cxn modelId="{E1CBB50D-F7EE-448F-ABE4-AE6188CCB37C}" type="presParOf" srcId="{6502BB58-D617-4F38-8B15-2AF3FC4E3EC4}" destId="{6C3B8B3A-9315-40D8-8EA4-8D6383FB070B}" srcOrd="0" destOrd="0" presId="urn:microsoft.com/office/officeart/2005/8/layout/hierarchy2"/>
    <dgm:cxn modelId="{2DC2644E-8095-4943-90E0-CBDD4FF7EDBE}" type="presParOf" srcId="{E75EA4AD-2B4F-4DDF-88BD-09B49810B57A}" destId="{07862896-7D90-4CDE-9DBF-95F7011959A9}" srcOrd="3" destOrd="0" presId="urn:microsoft.com/office/officeart/2005/8/layout/hierarchy2"/>
    <dgm:cxn modelId="{2E1B0F68-273C-4733-ACF9-23EC5F95C2D3}" type="presParOf" srcId="{07862896-7D90-4CDE-9DBF-95F7011959A9}" destId="{E77BF5BD-22F6-411A-9517-77F055D56480}" srcOrd="0" destOrd="0" presId="urn:microsoft.com/office/officeart/2005/8/layout/hierarchy2"/>
    <dgm:cxn modelId="{93A7A9A2-3DD2-4C60-B9A5-CFA1DCE1AE22}" type="presParOf" srcId="{07862896-7D90-4CDE-9DBF-95F7011959A9}" destId="{3044655F-8838-4689-B7F3-2D40B598376B}" srcOrd="1" destOrd="0" presId="urn:microsoft.com/office/officeart/2005/8/layout/hierarchy2"/>
    <dgm:cxn modelId="{C5EE82FE-558B-40CB-8602-3E09C2BCEA54}" type="presParOf" srcId="{E75EA4AD-2B4F-4DDF-88BD-09B49810B57A}" destId="{ADB637A3-5774-4209-B14D-73849AE1E753}" srcOrd="4" destOrd="0" presId="urn:microsoft.com/office/officeart/2005/8/layout/hierarchy2"/>
    <dgm:cxn modelId="{175FA2AB-131C-4379-B88E-BBE6F7A57C37}" type="presParOf" srcId="{ADB637A3-5774-4209-B14D-73849AE1E753}" destId="{231BCE7C-70B1-4135-9ACC-20FE97E7727C}" srcOrd="0" destOrd="0" presId="urn:microsoft.com/office/officeart/2005/8/layout/hierarchy2"/>
    <dgm:cxn modelId="{3FD0E777-1E22-40F1-B038-EFF179F7541E}" type="presParOf" srcId="{E75EA4AD-2B4F-4DDF-88BD-09B49810B57A}" destId="{7B5329A2-35B4-49AA-A9F3-5899D117D7E7}" srcOrd="5" destOrd="0" presId="urn:microsoft.com/office/officeart/2005/8/layout/hierarchy2"/>
    <dgm:cxn modelId="{67EEC941-FD66-468F-B95A-180F20FE09F8}" type="presParOf" srcId="{7B5329A2-35B4-49AA-A9F3-5899D117D7E7}" destId="{2EDF9598-D29E-4D25-9632-DC06D5C10C79}" srcOrd="0" destOrd="0" presId="urn:microsoft.com/office/officeart/2005/8/layout/hierarchy2"/>
    <dgm:cxn modelId="{3DE1517E-638B-47A7-B800-E7E603D81EDA}" type="presParOf" srcId="{7B5329A2-35B4-49AA-A9F3-5899D117D7E7}" destId="{AF2F79EA-6ABE-40DC-891B-728BDB62116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D0958-1D63-4AFA-837B-B3A884DFED85}">
      <dsp:nvSpPr>
        <dsp:cNvPr id="0" name=""/>
        <dsp:cNvSpPr/>
      </dsp:nvSpPr>
      <dsp:spPr>
        <a:xfrm>
          <a:off x="1582" y="798792"/>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6B6F91-4C92-4FE6-B38B-38269B348699}">
      <dsp:nvSpPr>
        <dsp:cNvPr id="0" name=""/>
        <dsp:cNvSpPr/>
      </dsp:nvSpPr>
      <dsp:spPr>
        <a:xfrm>
          <a:off x="1582" y="205177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US" sz="3100" kern="1200"/>
            <a:t>Define</a:t>
          </a:r>
        </a:p>
      </dsp:txBody>
      <dsp:txXfrm>
        <a:off x="1582" y="2051770"/>
        <a:ext cx="3261093" cy="489164"/>
      </dsp:txXfrm>
    </dsp:sp>
    <dsp:sp modelId="{9D263133-1081-41BB-93E6-BB392AA829B4}">
      <dsp:nvSpPr>
        <dsp:cNvPr id="0" name=""/>
        <dsp:cNvSpPr/>
      </dsp:nvSpPr>
      <dsp:spPr>
        <a:xfrm>
          <a:off x="1582" y="2592838"/>
          <a:ext cx="3261093" cy="801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Define cultural diversity and explain why it is important.</a:t>
          </a:r>
        </a:p>
      </dsp:txBody>
      <dsp:txXfrm>
        <a:off x="1582" y="2592838"/>
        <a:ext cx="3261093" cy="801173"/>
      </dsp:txXfrm>
    </dsp:sp>
    <dsp:sp modelId="{8A1C7FDF-8B63-4717-AB64-A281B2CA5C6A}">
      <dsp:nvSpPr>
        <dsp:cNvPr id="0" name=""/>
        <dsp:cNvSpPr/>
      </dsp:nvSpPr>
      <dsp:spPr>
        <a:xfrm>
          <a:off x="3833367" y="798792"/>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A45088-53BB-43E7-8606-D51BF5064315}">
      <dsp:nvSpPr>
        <dsp:cNvPr id="0" name=""/>
        <dsp:cNvSpPr/>
      </dsp:nvSpPr>
      <dsp:spPr>
        <a:xfrm>
          <a:off x="3833367" y="205177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US" sz="3100" kern="1200"/>
            <a:t>Explain</a:t>
          </a:r>
        </a:p>
      </dsp:txBody>
      <dsp:txXfrm>
        <a:off x="3833367" y="2051770"/>
        <a:ext cx="3261093" cy="489164"/>
      </dsp:txXfrm>
    </dsp:sp>
    <dsp:sp modelId="{A133A4B0-B830-4325-86AB-805901203721}">
      <dsp:nvSpPr>
        <dsp:cNvPr id="0" name=""/>
        <dsp:cNvSpPr/>
      </dsp:nvSpPr>
      <dsp:spPr>
        <a:xfrm>
          <a:off x="3833367" y="2592838"/>
          <a:ext cx="3261093" cy="801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Explain how cultural norms and values influence personal choices.</a:t>
          </a:r>
        </a:p>
      </dsp:txBody>
      <dsp:txXfrm>
        <a:off x="3833367" y="2592838"/>
        <a:ext cx="3261093" cy="801173"/>
      </dsp:txXfrm>
    </dsp:sp>
    <dsp:sp modelId="{F3E95D2C-24B4-4E2C-B622-E778BFEC2F67}">
      <dsp:nvSpPr>
        <dsp:cNvPr id="0" name=""/>
        <dsp:cNvSpPr/>
      </dsp:nvSpPr>
      <dsp:spPr>
        <a:xfrm>
          <a:off x="7665152" y="798792"/>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E90325-84C6-4AF7-8ADE-39955E1FF0DF}">
      <dsp:nvSpPr>
        <dsp:cNvPr id="0" name=""/>
        <dsp:cNvSpPr/>
      </dsp:nvSpPr>
      <dsp:spPr>
        <a:xfrm>
          <a:off x="7665152" y="205177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US" sz="3100" kern="1200"/>
            <a:t>Describe</a:t>
          </a:r>
        </a:p>
      </dsp:txBody>
      <dsp:txXfrm>
        <a:off x="7665152" y="2051770"/>
        <a:ext cx="3261093" cy="489164"/>
      </dsp:txXfrm>
    </dsp:sp>
    <dsp:sp modelId="{BD18641D-CA7D-4808-A3B7-6A574D812A66}">
      <dsp:nvSpPr>
        <dsp:cNvPr id="0" name=""/>
        <dsp:cNvSpPr/>
      </dsp:nvSpPr>
      <dsp:spPr>
        <a:xfrm>
          <a:off x="7665152" y="2592838"/>
          <a:ext cx="3261093" cy="801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Describe how cultural norms and values guide communities in responding to social issues.</a:t>
          </a:r>
        </a:p>
      </dsp:txBody>
      <dsp:txXfrm>
        <a:off x="7665152" y="2592838"/>
        <a:ext cx="3261093" cy="8011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3026D-17E3-4178-997B-58BA2A80E447}">
      <dsp:nvSpPr>
        <dsp:cNvPr id="0" name=""/>
        <dsp:cNvSpPr/>
      </dsp:nvSpPr>
      <dsp:spPr>
        <a:xfrm>
          <a:off x="0" y="104489"/>
          <a:ext cx="6949440" cy="134257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Different groups with their own traditions, languages and beliefs.</a:t>
          </a:r>
          <a:endParaRPr lang="en-US" sz="2400" kern="1200"/>
        </a:p>
      </dsp:txBody>
      <dsp:txXfrm>
        <a:off x="65539" y="170028"/>
        <a:ext cx="6818362" cy="1211496"/>
      </dsp:txXfrm>
    </dsp:sp>
    <dsp:sp modelId="{226C2EE5-49FB-45A4-BA20-E3407D196945}">
      <dsp:nvSpPr>
        <dsp:cNvPr id="0" name=""/>
        <dsp:cNvSpPr/>
      </dsp:nvSpPr>
      <dsp:spPr>
        <a:xfrm>
          <a:off x="0" y="1516184"/>
          <a:ext cx="6949440" cy="1342574"/>
        </a:xfrm>
        <a:prstGeom prst="roundRect">
          <a:avLst/>
        </a:prstGeom>
        <a:solidFill>
          <a:schemeClr val="accent5">
            <a:hueOff val="-227665"/>
            <a:satOff val="-19810"/>
            <a:lumOff val="-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ZA" sz="2400" kern="1200"/>
            <a:t>Motto on South Africa’s coat of arms, written in the Khoisan language of /Xam is </a:t>
          </a:r>
          <a:r>
            <a:rPr lang="en-ZA" sz="2400" b="1" kern="1200"/>
            <a:t>!ke e: /xarra //ke</a:t>
          </a:r>
          <a:r>
            <a:rPr lang="en-ZA" sz="2400" kern="1200"/>
            <a:t>, which means “diverse people unite”.</a:t>
          </a:r>
          <a:endParaRPr lang="en-US" sz="2400" kern="1200"/>
        </a:p>
      </dsp:txBody>
      <dsp:txXfrm>
        <a:off x="65539" y="1581723"/>
        <a:ext cx="6818362" cy="1211496"/>
      </dsp:txXfrm>
    </dsp:sp>
    <dsp:sp modelId="{BB1A15A3-6DE0-4849-8356-3CF700B27025}">
      <dsp:nvSpPr>
        <dsp:cNvPr id="0" name=""/>
        <dsp:cNvSpPr/>
      </dsp:nvSpPr>
      <dsp:spPr>
        <a:xfrm>
          <a:off x="0" y="2927879"/>
          <a:ext cx="6949440" cy="1342574"/>
        </a:xfrm>
        <a:prstGeom prst="roundRect">
          <a:avLst/>
        </a:prstGeom>
        <a:solidFill>
          <a:schemeClr val="accent5">
            <a:hueOff val="-455330"/>
            <a:satOff val="-39621"/>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ZA" sz="3200" b="1" kern="1200" dirty="0"/>
            <a:t>Why is diversity important?</a:t>
          </a:r>
          <a:endParaRPr lang="en-US" sz="3200" b="1" kern="1200" dirty="0"/>
        </a:p>
      </dsp:txBody>
      <dsp:txXfrm>
        <a:off x="65539" y="2993418"/>
        <a:ext cx="6818362" cy="1211496"/>
      </dsp:txXfrm>
    </dsp:sp>
    <dsp:sp modelId="{415F002B-6FD2-48E8-B601-8A1B8B219059}">
      <dsp:nvSpPr>
        <dsp:cNvPr id="0" name=""/>
        <dsp:cNvSpPr/>
      </dsp:nvSpPr>
      <dsp:spPr>
        <a:xfrm>
          <a:off x="0" y="4339574"/>
          <a:ext cx="6949440" cy="1342574"/>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ZA" sz="2400" kern="1200"/>
            <a:t>Culture vs hertitage</a:t>
          </a:r>
          <a:endParaRPr lang="en-US" sz="2400" kern="1200"/>
        </a:p>
      </dsp:txBody>
      <dsp:txXfrm>
        <a:off x="65539" y="4405113"/>
        <a:ext cx="6818362" cy="1211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82679-5E34-4E3A-80A4-067A28A78975}">
      <dsp:nvSpPr>
        <dsp:cNvPr id="0" name=""/>
        <dsp:cNvSpPr/>
      </dsp:nvSpPr>
      <dsp:spPr>
        <a:xfrm>
          <a:off x="2422" y="20595"/>
          <a:ext cx="2623648" cy="13118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Cultural values = beliefs about what is good, right, fair, and important.</a:t>
          </a:r>
          <a:endParaRPr lang="en-US" sz="2000" kern="1200"/>
        </a:p>
      </dsp:txBody>
      <dsp:txXfrm>
        <a:off x="40844" y="59017"/>
        <a:ext cx="2546804" cy="1234980"/>
      </dsp:txXfrm>
    </dsp:sp>
    <dsp:sp modelId="{222E7545-6907-4AE4-8EFF-B3588033B749}">
      <dsp:nvSpPr>
        <dsp:cNvPr id="0" name=""/>
        <dsp:cNvSpPr/>
      </dsp:nvSpPr>
      <dsp:spPr>
        <a:xfrm>
          <a:off x="2422" y="1529193"/>
          <a:ext cx="2623648" cy="13118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Passed down through generations to guide what is acceptable or unacceptable.</a:t>
          </a:r>
          <a:endParaRPr lang="en-US" sz="2000" kern="1200"/>
        </a:p>
      </dsp:txBody>
      <dsp:txXfrm>
        <a:off x="40844" y="1567615"/>
        <a:ext cx="2546804" cy="1234980"/>
      </dsp:txXfrm>
    </dsp:sp>
    <dsp:sp modelId="{FB8BDCFA-CEE7-4DC2-B911-42DA41E91D1E}">
      <dsp:nvSpPr>
        <dsp:cNvPr id="0" name=""/>
        <dsp:cNvSpPr/>
      </dsp:nvSpPr>
      <dsp:spPr>
        <a:xfrm>
          <a:off x="2422" y="3037791"/>
          <a:ext cx="2623648" cy="13118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Norms and values guide how communities respond to community issues: </a:t>
          </a:r>
          <a:endParaRPr lang="en-US" sz="2000" kern="1200"/>
        </a:p>
      </dsp:txBody>
      <dsp:txXfrm>
        <a:off x="40844" y="3076213"/>
        <a:ext cx="2546804" cy="1234980"/>
      </dsp:txXfrm>
    </dsp:sp>
    <dsp:sp modelId="{E11BE039-50F8-4D9C-A679-D54E88CC97AD}">
      <dsp:nvSpPr>
        <dsp:cNvPr id="0" name=""/>
        <dsp:cNvSpPr/>
      </dsp:nvSpPr>
      <dsp:spPr>
        <a:xfrm rot="18289469">
          <a:off x="2231938" y="2919321"/>
          <a:ext cx="1837724" cy="40166"/>
        </a:xfrm>
        <a:custGeom>
          <a:avLst/>
          <a:gdLst/>
          <a:ahLst/>
          <a:cxnLst/>
          <a:rect l="0" t="0" r="0" b="0"/>
          <a:pathLst>
            <a:path>
              <a:moveTo>
                <a:pt x="0" y="20083"/>
              </a:moveTo>
              <a:lnTo>
                <a:pt x="1837724" y="20083"/>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104857" y="2893461"/>
        <a:ext cx="91886" cy="91886"/>
      </dsp:txXfrm>
    </dsp:sp>
    <dsp:sp modelId="{29F44CA7-0056-4CC2-B7E0-B11B4833A141}">
      <dsp:nvSpPr>
        <dsp:cNvPr id="0" name=""/>
        <dsp:cNvSpPr/>
      </dsp:nvSpPr>
      <dsp:spPr>
        <a:xfrm>
          <a:off x="3675530" y="1529193"/>
          <a:ext cx="2623648" cy="131182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Supports those in need</a:t>
          </a:r>
          <a:endParaRPr lang="en-US" sz="2000" kern="1200"/>
        </a:p>
      </dsp:txBody>
      <dsp:txXfrm>
        <a:off x="3713952" y="1567615"/>
        <a:ext cx="2546804" cy="1234980"/>
      </dsp:txXfrm>
    </dsp:sp>
    <dsp:sp modelId="{6502BB58-D617-4F38-8B15-2AF3FC4E3EC4}">
      <dsp:nvSpPr>
        <dsp:cNvPr id="0" name=""/>
        <dsp:cNvSpPr/>
      </dsp:nvSpPr>
      <dsp:spPr>
        <a:xfrm>
          <a:off x="2626070" y="3673620"/>
          <a:ext cx="1049459" cy="40166"/>
        </a:xfrm>
        <a:custGeom>
          <a:avLst/>
          <a:gdLst/>
          <a:ahLst/>
          <a:cxnLst/>
          <a:rect l="0" t="0" r="0" b="0"/>
          <a:pathLst>
            <a:path>
              <a:moveTo>
                <a:pt x="0" y="20083"/>
              </a:moveTo>
              <a:lnTo>
                <a:pt x="1049459" y="20083"/>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24564" y="3667466"/>
        <a:ext cx="52472" cy="52472"/>
      </dsp:txXfrm>
    </dsp:sp>
    <dsp:sp modelId="{E77BF5BD-22F6-411A-9517-77F055D56480}">
      <dsp:nvSpPr>
        <dsp:cNvPr id="0" name=""/>
        <dsp:cNvSpPr/>
      </dsp:nvSpPr>
      <dsp:spPr>
        <a:xfrm>
          <a:off x="3675530" y="3037791"/>
          <a:ext cx="2623648" cy="131182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Resolves conflict</a:t>
          </a:r>
          <a:endParaRPr lang="en-US" sz="2000" kern="1200"/>
        </a:p>
      </dsp:txBody>
      <dsp:txXfrm>
        <a:off x="3713952" y="3076213"/>
        <a:ext cx="2546804" cy="1234980"/>
      </dsp:txXfrm>
    </dsp:sp>
    <dsp:sp modelId="{ADB637A3-5774-4209-B14D-73849AE1E753}">
      <dsp:nvSpPr>
        <dsp:cNvPr id="0" name=""/>
        <dsp:cNvSpPr/>
      </dsp:nvSpPr>
      <dsp:spPr>
        <a:xfrm rot="3310531">
          <a:off x="2231938" y="4427919"/>
          <a:ext cx="1837724" cy="40166"/>
        </a:xfrm>
        <a:custGeom>
          <a:avLst/>
          <a:gdLst/>
          <a:ahLst/>
          <a:cxnLst/>
          <a:rect l="0" t="0" r="0" b="0"/>
          <a:pathLst>
            <a:path>
              <a:moveTo>
                <a:pt x="0" y="20083"/>
              </a:moveTo>
              <a:lnTo>
                <a:pt x="1837724" y="20083"/>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104857" y="4402059"/>
        <a:ext cx="91886" cy="91886"/>
      </dsp:txXfrm>
    </dsp:sp>
    <dsp:sp modelId="{2EDF9598-D29E-4D25-9632-DC06D5C10C79}">
      <dsp:nvSpPr>
        <dsp:cNvPr id="0" name=""/>
        <dsp:cNvSpPr/>
      </dsp:nvSpPr>
      <dsp:spPr>
        <a:xfrm>
          <a:off x="3675530" y="4546388"/>
          <a:ext cx="2623648" cy="131182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Responds to crime</a:t>
          </a:r>
          <a:endParaRPr lang="en-US" sz="2000" kern="1200"/>
        </a:p>
      </dsp:txBody>
      <dsp:txXfrm>
        <a:off x="3713952" y="4584810"/>
        <a:ext cx="2546804" cy="123498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CEF7C-885E-4890-A16F-741F11BC3E39}" type="datetimeFigureOut">
              <a:rPr lang="af-ZA" smtClean="0"/>
              <a:t>2025-06-24</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5466B-D3AC-4787-8D48-84CC48DF47E8}" type="slidenum">
              <a:rPr lang="af-ZA" smtClean="0"/>
              <a:t>‹#›</a:t>
            </a:fld>
            <a:endParaRPr lang="af-ZA"/>
          </a:p>
        </p:txBody>
      </p:sp>
    </p:spTree>
    <p:extLst>
      <p:ext uri="{BB962C8B-B14F-4D97-AF65-F5344CB8AC3E}">
        <p14:creationId xmlns:p14="http://schemas.microsoft.com/office/powerpoint/2010/main" val="149296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bit.ly/3G9aHyr"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bit.ly/4loygSX"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bit.ly/4nd6dH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bit.ly/4nnxYx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15000"/>
              </a:lnSpc>
              <a:spcAft>
                <a:spcPts val="800"/>
              </a:spcAft>
              <a:buAutoNum type="arabicPeriod"/>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Introduction (5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1-2</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p>
          <a:p>
            <a:pPr marL="0" indent="0">
              <a:lnSpc>
                <a:spcPct val="115000"/>
              </a:lnSpc>
              <a:spcAft>
                <a:spcPts val="800"/>
              </a:spcAft>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1:</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Good day, Grade 8s. Today, we start our last lesson series of the term on constitutional rights and responsibilities. These lessons are going to focus on </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cultural diversity</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In Term 3, we learnt that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South Africa is often referred to as the Rainbow Nation because of the many different cultures, languages, and religions that make up our country.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 do not have one single culture – instead, our national identity comes from a mix of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cultures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that all play an important role in shaping who we are</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Our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diversity</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gives us strength. The more we understand and respect each other’s cultures, the easier it is to live in peace and unity.</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buNone/>
            </a:pP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Cultural diversity is protected by the South African Constitution, which gives people the right to practise their own culture, language, and religion. These rights help ensure that everyone can live freely and equally. At the same time, we have the responsibility to respect the rights of others and to help build a united, peaceful society.</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a:t>
            </a:fld>
            <a:endParaRPr lang="af-ZA"/>
          </a:p>
        </p:txBody>
      </p:sp>
    </p:spTree>
    <p:extLst>
      <p:ext uri="{BB962C8B-B14F-4D97-AF65-F5344CB8AC3E}">
        <p14:creationId xmlns:p14="http://schemas.microsoft.com/office/powerpoint/2010/main" val="2990053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6. </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Reflection (3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8-9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10:</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Today, we learned that South Africa’s cultural diversity is one of our greatest strengths. We saw how cultural norms and values guide our personal choices and help communities work together to solve problems. In the next lessons, we will build on this by exploring how we can show respect for different cultures and contribute to unity in diversity.</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For the last few minutes of the lesson, complete the reflection questions in </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Activity 3</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noFill/>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If learners are unable to finish the activity in class, it must be completed as </a:t>
            </a:r>
            <a:r>
              <a:rPr lang="en-ZA" sz="1200" b="1" dirty="0">
                <a:noFill/>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homework</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10</a:t>
            </a:fld>
            <a:endParaRPr lang="af-ZA"/>
          </a:p>
        </p:txBody>
      </p:sp>
    </p:spTree>
    <p:extLst>
      <p:ext uri="{BB962C8B-B14F-4D97-AF65-F5344CB8AC3E}">
        <p14:creationId xmlns:p14="http://schemas.microsoft.com/office/powerpoint/2010/main" val="3674918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2</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By the end of this lesson, learners should be able to:</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Define cultural diversity and explain why it is important.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Explain how cultural norms and values influence personal choices.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Describe how cultural norms and values guide communities in responding to social issues.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2</a:t>
            </a:fld>
            <a:endParaRPr lang="af-ZA"/>
          </a:p>
        </p:txBody>
      </p:sp>
    </p:spTree>
    <p:extLst>
      <p:ext uri="{BB962C8B-B14F-4D97-AF65-F5344CB8AC3E}">
        <p14:creationId xmlns:p14="http://schemas.microsoft.com/office/powerpoint/2010/main" val="3217199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2.</a:t>
            </a:r>
            <a:r>
              <a:rPr lang="af-ZA" sz="1100" b="0" dirty="0">
                <a:solidFill>
                  <a:schemeClr val="tx1"/>
                </a:solidFill>
                <a:effectLst/>
                <a:latin typeface="Aptos" panose="020B0004020202020204" pitchFamily="34" charset="0"/>
                <a:ea typeface="Arial" panose="020B0604020202020204" pitchFamily="34" charset="0"/>
                <a:cs typeface="Times New Roman" panose="02020603050405020304" pitchFamily="18" charset="0"/>
              </a:rPr>
              <a:t> </a:t>
            </a: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Watch Videos &amp; Activity (10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3-5</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p>
          <a:p>
            <a:pPr>
              <a:lnSpc>
                <a:spcPct val="115000"/>
              </a:lnSpc>
              <a:spcAft>
                <a:spcPts val="800"/>
              </a:spcAft>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3:</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Let’s start by watching a video that explains culture.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There are TWO video options for you to choose from – choose ONE only.</a:t>
            </a:r>
            <a:r>
              <a:rPr lang="en-ZA" sz="1100" dirty="0">
                <a:ln>
                  <a:noFill/>
                </a:ln>
                <a:solidFill>
                  <a:srgbClr val="EE0000"/>
                </a:solidFill>
                <a:effectLst>
                  <a:outerShdw blurRad="38100" dist="19050" dir="2700000" algn="tl">
                    <a:schemeClr val="dk1">
                      <a:alpha val="40000"/>
                    </a:schemeClr>
                  </a:outerShdw>
                </a:effectLst>
                <a:latin typeface="Arial" panose="020B0604020202020204" pitchFamily="34" charset="0"/>
                <a:ea typeface="Aptos" panose="020B0004020202020204" pitchFamily="34" charset="0"/>
                <a:cs typeface="Times New Roman" panose="02020603050405020304" pitchFamily="18" charset="0"/>
              </a:rPr>
              <a:t> </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Watch the videos beforehand and decide which one best suits your class.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Video Option 1: </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What is Culture? </a:t>
            </a:r>
            <a:r>
              <a:rPr lang="en-ZA" sz="1100" u="sng" dirty="0">
                <a:no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en-ZA" sz="1100" u="sng" dirty="0" err="1">
                <a:noFill/>
                <a:effectLst/>
                <a:latin typeface="Calibri" panose="020F0502020204030204" pitchFamily="34" charset="0"/>
                <a:ea typeface="Aptos" panose="020B0004020202020204" pitchFamily="34" charset="0"/>
                <a:cs typeface="Times New Roman" panose="02020603050405020304" pitchFamily="18" charset="0"/>
                <a:hlinkClick r:id="rId3"/>
              </a:rPr>
              <a:t>3G9aHyr</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(2 min 03 sec)</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Video Option 2: </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What is Culture? </a:t>
            </a:r>
            <a:r>
              <a:rPr lang="en-ZA" sz="1200" u="sng" dirty="0">
                <a:noFill/>
                <a:effectLst/>
                <a:latin typeface="Calibri" panose="020F0502020204030204" pitchFamily="34" charset="0"/>
                <a:ea typeface="Aptos" panose="020B0004020202020204" pitchFamily="34" charset="0"/>
                <a:cs typeface="Times New Roman" panose="02020603050405020304" pitchFamily="18" charset="0"/>
                <a:hlinkClick r:id="rId4"/>
              </a:rPr>
              <a:t>bit.ly/</a:t>
            </a:r>
            <a:r>
              <a:rPr lang="en-ZA" sz="1200" u="sng" dirty="0" err="1">
                <a:noFill/>
                <a:effectLst/>
                <a:latin typeface="Calibri" panose="020F0502020204030204" pitchFamily="34" charset="0"/>
                <a:ea typeface="Aptos" panose="020B0004020202020204" pitchFamily="34" charset="0"/>
                <a:cs typeface="Times New Roman" panose="02020603050405020304" pitchFamily="18" charset="0"/>
                <a:hlinkClick r:id="rId4"/>
              </a:rPr>
              <a:t>4loygSX</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(2 min 33 sec)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br>
              <a:rPr lang="en-ZA" sz="1200" kern="0" dirty="0">
                <a:effectLst/>
                <a:latin typeface="Calibri" panose="020F0502020204030204" pitchFamily="34" charset="0"/>
                <a:ea typeface="Aptos" panose="020B0004020202020204" pitchFamily="34" charset="0"/>
              </a:rPr>
            </a:b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3</a:t>
            </a:fld>
            <a:endParaRPr lang="af-ZA"/>
          </a:p>
        </p:txBody>
      </p:sp>
    </p:spTree>
    <p:extLst>
      <p:ext uri="{BB962C8B-B14F-4D97-AF65-F5344CB8AC3E}">
        <p14:creationId xmlns:p14="http://schemas.microsoft.com/office/powerpoint/2010/main" val="1114388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4:</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Now, let’s watch a video that explains diversity.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Watch:</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What is Diversity? </a:t>
            </a:r>
            <a:r>
              <a:rPr lang="en-ZA" sz="1200" u="sng" dirty="0">
                <a:no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en-ZA" sz="1200" u="sng" dirty="0" err="1">
                <a:noFill/>
                <a:effectLst/>
                <a:latin typeface="Calibri" panose="020F0502020204030204" pitchFamily="34" charset="0"/>
                <a:ea typeface="Aptos" panose="020B0004020202020204" pitchFamily="34" charset="0"/>
                <a:cs typeface="Times New Roman" panose="02020603050405020304" pitchFamily="18" charset="0"/>
                <a:hlinkClick r:id="rId3"/>
              </a:rPr>
              <a:t>4nd6dHA</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(1 min 10 sec)</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4</a:t>
            </a:fld>
            <a:endParaRPr lang="af-ZA"/>
          </a:p>
        </p:txBody>
      </p:sp>
    </p:spTree>
    <p:extLst>
      <p:ext uri="{BB962C8B-B14F-4D97-AF65-F5344CB8AC3E}">
        <p14:creationId xmlns:p14="http://schemas.microsoft.com/office/powerpoint/2010/main" val="2721516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5:</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Using the information from the videos, learners complete </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noFill/>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to define the term cultural diversity.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Ask the learners to provide feedback and go through the answers provided in </a:t>
            </a:r>
            <a:r>
              <a:rPr lang="en-ZA" sz="1200" b="1" i="1" u="sng" dirty="0">
                <a:noFill/>
                <a:effectLst/>
                <a:latin typeface="Calibri" panose="020F0502020204030204" pitchFamily="34" charset="0"/>
                <a:ea typeface="Aptos" panose="020B0004020202020204" pitchFamily="34" charset="0"/>
                <a:cs typeface="Times New Roman" panose="02020603050405020304" pitchFamily="18" charset="0"/>
              </a:rPr>
              <a:t>Lesson 1 – Worksheet MEMO</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spcAft>
                <a:spcPts val="800"/>
              </a:spcAft>
              <a:buNone/>
            </a:pP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5</a:t>
            </a:fld>
            <a:endParaRPr lang="af-ZA"/>
          </a:p>
        </p:txBody>
      </p:sp>
    </p:spTree>
    <p:extLst>
      <p:ext uri="{BB962C8B-B14F-4D97-AF65-F5344CB8AC3E}">
        <p14:creationId xmlns:p14="http://schemas.microsoft.com/office/powerpoint/2010/main" val="3398356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Class discussion (5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 6</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6:</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 South Africa, you will find groups like the Zulu, Xhosa, Tswana, Ndebele, Khoisan, Pedi, Afrikaans, Indian, Coloured, Muslim, Hindu, Christian and many others. All of these groups have their own traditions, languages, beliefs, and ways of life. Together, they form the rich cultural heritage of our country.</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The motto on South Africa’s coat of arms, written in the Khoisan language of /</a:t>
            </a:r>
            <a:r>
              <a:rPr lang="en-ZA" sz="1200"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Xam</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is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e: /</a:t>
            </a: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xarra</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ke</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which means “diverse people unite”. This reminds us that even though we are different, we can work together to build a united and peaceful nation.</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Ask: Why is diversity important? (Allow learners to provide verbal responses.)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Possible answers: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helps people feel included and respected, even if they are different.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gives us new ideas because people see things in different ways.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brings people together and helps us understand each other better.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helps us work as a team and solve problems together.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stops unfair treatment and helps people treat each other equally.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Diversity makes life more interesting and helps everyone have a chance to take part and do well.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rPr>
              <a:t>Now that we understand what cultural diversity is and why it is important, explain to learners that it is also important to know the difference between culture and heritage. Both are important, but they are not the same. Ask learners to explain the difference: </a:t>
            </a:r>
            <a:r>
              <a:rPr lang="en-ZA" sz="1200" b="1" dirty="0">
                <a:noFill/>
                <a:effectLst/>
                <a:latin typeface="Calibri" panose="020F0502020204030204" pitchFamily="34" charset="0"/>
                <a:ea typeface="Aptos" panose="020B0004020202020204" pitchFamily="34" charset="0"/>
              </a:rPr>
              <a:t>Culture</a:t>
            </a:r>
            <a:r>
              <a:rPr lang="en-ZA" sz="1200" dirty="0">
                <a:noFill/>
                <a:effectLst/>
                <a:latin typeface="Calibri" panose="020F0502020204030204" pitchFamily="34" charset="0"/>
                <a:ea typeface="Aptos" panose="020B0004020202020204" pitchFamily="34" charset="0"/>
              </a:rPr>
              <a:t> is how people live now, and </a:t>
            </a:r>
            <a:r>
              <a:rPr lang="en-ZA" sz="1200" b="1" dirty="0">
                <a:noFill/>
                <a:effectLst/>
                <a:latin typeface="Calibri" panose="020F0502020204030204" pitchFamily="34" charset="0"/>
                <a:ea typeface="Aptos" panose="020B0004020202020204" pitchFamily="34" charset="0"/>
              </a:rPr>
              <a:t>heritage</a:t>
            </a:r>
            <a:r>
              <a:rPr lang="en-ZA" sz="1200" dirty="0">
                <a:noFill/>
                <a:effectLst/>
                <a:latin typeface="Calibri" panose="020F0502020204030204" pitchFamily="34" charset="0"/>
                <a:ea typeface="Aptos" panose="020B0004020202020204" pitchFamily="34" charset="0"/>
              </a:rPr>
              <a:t> is what they inherit from the past (like traditions, beliefs, and important objects).</a:t>
            </a:r>
            <a:endParaRPr lang="af-ZA" sz="1200" dirty="0">
              <a:no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6</a:t>
            </a:fld>
            <a:endParaRPr lang="af-ZA"/>
          </a:p>
        </p:txBody>
      </p:sp>
    </p:spTree>
    <p:extLst>
      <p:ext uri="{BB962C8B-B14F-4D97-AF65-F5344CB8AC3E}">
        <p14:creationId xmlns:p14="http://schemas.microsoft.com/office/powerpoint/2010/main" val="3015762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 </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Video Activity (7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 7</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Slide 7:</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Our next activity is a little different, so please pay close attention. You’re going to learn more about our country, what makes it so diverse, and some important facts about who we are as South Africans.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Watch the following video before learners complete Activity 2.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Watch: </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South Africa: Rainbow Nation, Desmond Tutu, 11 Official Languages, Society </a:t>
            </a:r>
            <a:r>
              <a:rPr lang="en-ZA" sz="1100" u="sng" dirty="0">
                <a:no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en-ZA" sz="1100" u="sng" dirty="0" err="1">
                <a:noFill/>
                <a:effectLst/>
                <a:latin typeface="Calibri" panose="020F0502020204030204" pitchFamily="34" charset="0"/>
                <a:ea typeface="Aptos" panose="020B0004020202020204" pitchFamily="34" charset="0"/>
                <a:cs typeface="Times New Roman" panose="02020603050405020304" pitchFamily="18" charset="0"/>
                <a:hlinkClick r:id="rId3"/>
              </a:rPr>
              <a:t>4nnxYxt</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(1 min 18 sec)</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The video mentions that South Africa has 11 official languages, but this has changed to 12. In 2023, South African Sign Language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SASL</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was officially recognised as South Africa’s 12th official language. Inform learners of this fact so they have the most up-to-date information.</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 to complete </a:t>
            </a:r>
            <a:r>
              <a:rPr lang="en-ZA"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2</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Go through the answers provided in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 Worksheet MEMO</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7</a:t>
            </a:fld>
            <a:endParaRPr lang="af-ZA"/>
          </a:p>
        </p:txBody>
      </p:sp>
    </p:spTree>
    <p:extLst>
      <p:ext uri="{BB962C8B-B14F-4D97-AF65-F5344CB8AC3E}">
        <p14:creationId xmlns:p14="http://schemas.microsoft.com/office/powerpoint/2010/main" val="1779618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5. </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Class Discussion (10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8-9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Slide 8:</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The video on culture that we watched earlier spoke about </a:t>
            </a: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cultural norms</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and </a:t>
            </a: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values</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Let’s make sure we understand what these terms mean </a:t>
            </a: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in relation to personal and community issues</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Cultural norms</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are shared rules about how people in a cultural group are expected to behave. These norms guide personal choices, such as how we greet others, how we dress, what we eat, how we form relationships, and how we practise religion. They also shape how we handle personal issues, like how we show respect, how we care for family members, or how we make important life decisions (such as marriage or career choices).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Cultural norms are like agreed-upon expectations that help people know what behaviour is seen as polite, respectful, or correct in their community. For example:</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In some cultures, making eye contact shows respect.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In other cultures, looking away shows politeness.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Think about your own culture or family background. Can you share one cultural norm that is important in your community? (Allow learners to provide verbal responses.)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8</a:t>
            </a:fld>
            <a:endParaRPr lang="af-ZA"/>
          </a:p>
        </p:txBody>
      </p:sp>
    </p:spTree>
    <p:extLst>
      <p:ext uri="{BB962C8B-B14F-4D97-AF65-F5344CB8AC3E}">
        <p14:creationId xmlns:p14="http://schemas.microsoft.com/office/powerpoint/2010/main" val="96293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Slide 9: Cultural values</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are the beliefs about what is good, right, fair, and important in life. These values are passed down through generations and help people and communities decide what is acceptable or unacceptable. For example:</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A culture that values respect for elders may expect young people to listen to and care for older family members.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A culture that values equality may encourage women and men to share community leadership roles.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Cultural norms and values influence how </a:t>
            </a: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community issues</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are resolved.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Ask learners to define and give examples of community issues: Challenges or matters that affect many people in an area (e.g., Poverty, hunger, unemployment, conflict, crime, substance abuse, etc.).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Explain that cultural norms can guide how a community:</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buClr>
                <a:srgbClr val="000000"/>
              </a:buClr>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Supports those in need:</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In many African cultures, the spirit of </a:t>
            </a:r>
            <a:r>
              <a:rPr lang="en-ZA" sz="1200"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ubuntu</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encourages people to help neighbours and those less fortunate. This can be seen in how communities work together to care for orphans or the elderly.</a:t>
            </a:r>
            <a:endParaRPr lang="af-ZA" sz="1200" dirty="0">
              <a:noFill/>
              <a:effectLst/>
              <a:latin typeface="Arial" panose="020B0604020202020204" pitchFamily="34" charset="0"/>
              <a:ea typeface="Aptos" panose="020B0004020202020204" pitchFamily="34" charset="0"/>
              <a:cs typeface="Times New Roman" panose="02020603050405020304" pitchFamily="18" charset="0"/>
            </a:endParaRPr>
          </a:p>
          <a:p>
            <a:pPr marL="800100" lvl="1" indent="-342900">
              <a:buClr>
                <a:srgbClr val="000000"/>
              </a:buClr>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Resolves conflict:</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Some communities prefer solving disputes through family or community meetings (such as </a:t>
            </a:r>
            <a:r>
              <a:rPr lang="en-ZA" sz="1200"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imbizo</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or gatherings of elders) rather than going directly to formal courts.</a:t>
            </a:r>
            <a:endParaRPr lang="af-ZA" sz="1200" dirty="0">
              <a:noFill/>
              <a:effectLst/>
              <a:latin typeface="Arial" panose="020B0604020202020204" pitchFamily="34" charset="0"/>
              <a:ea typeface="Aptos" panose="020B0004020202020204" pitchFamily="34" charset="0"/>
              <a:cs typeface="Times New Roman" panose="02020603050405020304" pitchFamily="18" charset="0"/>
            </a:endParaRPr>
          </a:p>
          <a:p>
            <a:pPr marL="800100" lvl="1" indent="-342900">
              <a:buClr>
                <a:srgbClr val="000000"/>
              </a:buClr>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Responds to crime or social problems: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Certain cultural groups may have strong views about community safety and take part in neighbourhood watches or other forms of collective action.</a:t>
            </a:r>
            <a:endParaRPr lang="af-ZA" sz="1200" dirty="0">
              <a:no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That brings us to the end of our lesson. We will delve a bit deeper into cultural norms and values in the next lesson.</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9</a:t>
            </a:fld>
            <a:endParaRPr lang="af-ZA"/>
          </a:p>
        </p:txBody>
      </p:sp>
    </p:spTree>
    <p:extLst>
      <p:ext uri="{BB962C8B-B14F-4D97-AF65-F5344CB8AC3E}">
        <p14:creationId xmlns:p14="http://schemas.microsoft.com/office/powerpoint/2010/main" val="3527819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830D-52E7-CABC-0201-9A8388341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F419F315-2B63-F19E-F5D7-2161A5AA7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631F09BF-04AD-E0B5-F3F0-D0E4A1436D16}"/>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46EA04C1-8AE7-778C-0119-6924F2F3B5C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9341152-1514-85CD-5AA4-4AE1606254D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90356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6DF7-7219-F45C-C990-EB14623B0639}"/>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927B0A8-7694-7336-881A-F459DE670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2D650F0-7BB8-D32D-4055-9458CE09C7BB}"/>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038F644A-B453-BFFF-FCAB-2808B5C3EEF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A92BADC-8F91-972C-70E3-694CCF91354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35453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B01080-586B-5F30-D13F-F9BAB17826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A8B24C9-B87B-E72E-8F28-8C157E83C6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506C2DB-8FE3-4C28-4403-118F1B7C64BC}"/>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496A95E4-695A-702D-29A1-BB642B04A30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2B839D3-9095-0EB7-932C-59B8C38E1DA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81596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E85F-78BF-267B-B068-A331EE81E77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E42B2F9B-31C0-1E78-0AA2-9A1421DE8F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5664214-98C6-B9AC-B7FE-7B8C1F97B061}"/>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6352E907-E888-88AD-EFDD-779EEA61E15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169352A-1015-BE06-31B2-967041C4D643}"/>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74271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2948-871D-29D4-D756-54A07D872C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C5F4CF3F-BC01-6587-C15F-A057476F7F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63074-7424-A5F7-D81E-DC115246A3D1}"/>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4DD7321B-A772-9440-1D28-48E907B4861B}"/>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F5F18B9-FCCD-4F4C-7254-D1A09862650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03795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8648-B783-AFE0-6DD2-BB1DE953F53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E8F37C9-8D60-8CB1-ED31-C58DA6DA8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07DD3E7-4168-5B1C-BC3E-D880716CC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E1C29F93-B719-F80B-C8B1-FEFCFD0FAFB1}"/>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6" name="Footer Placeholder 5">
            <a:extLst>
              <a:ext uri="{FF2B5EF4-FFF2-40B4-BE49-F238E27FC236}">
                <a16:creationId xmlns:a16="http://schemas.microsoft.com/office/drawing/2014/main" id="{DFCFA456-20FB-6F7F-F326-593CF5EF30C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07994AE7-7E1C-DC38-2FE0-9EF2A351ADB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8927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59A-63C8-95DE-D702-9F5710D9B0E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00E3397-4D20-3E25-C950-ED4158B1C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58A616-A08C-D664-6DA7-6A6DB7651E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D76CE74F-B296-DFB3-26A0-770CF74F8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E8F2-0E5B-E25B-B39E-89E08F946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21120973-99BA-52C6-EB72-5DF822647C14}"/>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8" name="Footer Placeholder 7">
            <a:extLst>
              <a:ext uri="{FF2B5EF4-FFF2-40B4-BE49-F238E27FC236}">
                <a16:creationId xmlns:a16="http://schemas.microsoft.com/office/drawing/2014/main" id="{F97AA034-8FF3-82B7-3B56-BD0772C44517}"/>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A353C6D2-6624-491A-A385-CACF20C04664}"/>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22496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0FE46-D9AF-C56A-B743-B60370DE72B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BFB2A55-9B61-BD33-EB3B-DCC7FCB3ADB3}"/>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4" name="Footer Placeholder 3">
            <a:extLst>
              <a:ext uri="{FF2B5EF4-FFF2-40B4-BE49-F238E27FC236}">
                <a16:creationId xmlns:a16="http://schemas.microsoft.com/office/drawing/2014/main" id="{63F8F746-B99E-4A27-EC9D-E3920603E0C1}"/>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56B41D01-A26D-68A2-0160-6BFE88598A3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42410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EF366-A8B6-AFC0-93AE-13E534C6BFA3}"/>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3" name="Footer Placeholder 2">
            <a:extLst>
              <a:ext uri="{FF2B5EF4-FFF2-40B4-BE49-F238E27FC236}">
                <a16:creationId xmlns:a16="http://schemas.microsoft.com/office/drawing/2014/main" id="{D3926D35-40A7-A476-C402-BF027D8FE586}"/>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D1710A26-F762-5DA3-6E07-605206BAB85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688499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231C-944C-1642-05A9-9E2374FFA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3B2AAFA4-6AD4-25A1-AEEB-11997D7C32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0EE5629B-DF31-F741-61E7-FB3B7BB4F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50AF10-04EC-F26C-75B0-A8146F85F9EB}"/>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6" name="Footer Placeholder 5">
            <a:extLst>
              <a:ext uri="{FF2B5EF4-FFF2-40B4-BE49-F238E27FC236}">
                <a16:creationId xmlns:a16="http://schemas.microsoft.com/office/drawing/2014/main" id="{7713ED51-3756-FD97-CAF0-1148EF21875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78FF464-6972-0E1A-2687-2E2349377C49}"/>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5433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4998-2781-64D6-1049-48546B42B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8B457555-5429-74D9-E0D9-0BF6F143E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C72EBB0-3CA0-FC84-A89A-9A27C8CCE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02E8A-741D-6DAE-4820-52DF52037D3E}"/>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6" name="Footer Placeholder 5">
            <a:extLst>
              <a:ext uri="{FF2B5EF4-FFF2-40B4-BE49-F238E27FC236}">
                <a16:creationId xmlns:a16="http://schemas.microsoft.com/office/drawing/2014/main" id="{AE123FED-68C6-02AE-118C-BC30A6A3318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D9469C25-F52A-C9F7-BB7B-36ED8341F72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81877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8B8D1C-C32E-C40B-AF91-0D4CB80D4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9120481-6070-6035-CF9B-A3C40D37D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DDE6B1C-5352-D49D-520F-36E015E61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6D5699A5-DCE7-F67E-8E21-0ACAD8F79E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F41BD665-2B53-6B53-9CCC-45D1D04D6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A991-9D6F-4C27-8417-A3AABE14F811}" type="slidenum">
              <a:rPr lang="af-ZA" smtClean="0"/>
              <a:t>‹#›</a:t>
            </a:fld>
            <a:endParaRPr lang="af-ZA"/>
          </a:p>
        </p:txBody>
      </p:sp>
    </p:spTree>
    <p:extLst>
      <p:ext uri="{BB962C8B-B14F-4D97-AF65-F5344CB8AC3E}">
        <p14:creationId xmlns:p14="http://schemas.microsoft.com/office/powerpoint/2010/main" val="3054064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hyperlink" Target="http://bit.ly/3G9aHyr" TargetMode="External"/><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bit.ly/4loygSX" TargetMode="Externa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bit.ly/4nd6dH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bit.ly/4nnxYx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F98D-2F80-C625-6A1C-A2043C8C3AAE}"/>
              </a:ext>
            </a:extLst>
          </p:cNvPr>
          <p:cNvSpPr>
            <a:spLocks noGrp="1"/>
          </p:cNvSpPr>
          <p:nvPr>
            <p:ph type="ctrTitle"/>
          </p:nvPr>
        </p:nvSpPr>
        <p:spPr/>
        <p:txBody>
          <a:bodyPr/>
          <a:lstStyle/>
          <a:p>
            <a:endParaRPr lang="af-ZA"/>
          </a:p>
        </p:txBody>
      </p:sp>
      <p:sp>
        <p:nvSpPr>
          <p:cNvPr id="3" name="Subtitle 2">
            <a:extLst>
              <a:ext uri="{FF2B5EF4-FFF2-40B4-BE49-F238E27FC236}">
                <a16:creationId xmlns:a16="http://schemas.microsoft.com/office/drawing/2014/main" id="{22277220-4856-A1F3-CBEF-C23D40DE0339}"/>
              </a:ext>
            </a:extLst>
          </p:cNvPr>
          <p:cNvSpPr>
            <a:spLocks noGrp="1"/>
          </p:cNvSpPr>
          <p:nvPr>
            <p:ph type="subTitle" idx="1"/>
          </p:nvPr>
        </p:nvSpPr>
        <p:spPr/>
        <p:txBody>
          <a:bodyPr/>
          <a:lstStyle/>
          <a:p>
            <a:endParaRPr lang="af-ZA"/>
          </a:p>
        </p:txBody>
      </p:sp>
      <p:pic>
        <p:nvPicPr>
          <p:cNvPr id="5" name="Picture 4" descr="A group of colored pencils with faces&#10;&#10;AI-generated content may be incorrect.">
            <a:extLst>
              <a:ext uri="{FF2B5EF4-FFF2-40B4-BE49-F238E27FC236}">
                <a16:creationId xmlns:a16="http://schemas.microsoft.com/office/drawing/2014/main" id="{8B3BFBD4-895C-F02B-7183-5D27AC2CB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48CBE623-AA7B-5659-45F3-3C3AD72CE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66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looking at a mirror&#10;&#10;AI-generated content may be incorrect.">
            <a:extLst>
              <a:ext uri="{FF2B5EF4-FFF2-40B4-BE49-F238E27FC236}">
                <a16:creationId xmlns:a16="http://schemas.microsoft.com/office/drawing/2014/main" id="{09DD02F8-ADD0-B417-4808-15B35D26270D}"/>
              </a:ext>
            </a:extLst>
          </p:cNvPr>
          <p:cNvPicPr>
            <a:picLocks noGrp="1" noChangeAspect="1"/>
          </p:cNvPicPr>
          <p:nvPr>
            <p:ph idx="1"/>
          </p:nvPr>
        </p:nvPicPr>
        <p:blipFill>
          <a:blip r:embed="rId3"/>
          <a:srcRect b="15414"/>
          <a:stretch>
            <a:fillRect/>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3A2AB5-ACA1-4218-4883-6C4469B28DA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Reflection</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2CAEE97-5947-F95E-7958-8639498C70D6}"/>
              </a:ext>
            </a:extLst>
          </p:cNvPr>
          <p:cNvSpPr txBox="1"/>
          <p:nvPr/>
        </p:nvSpPr>
        <p:spPr>
          <a:xfrm>
            <a:off x="8718685" y="6340390"/>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7" name="Picture 6" descr="A logo with a person in the middle&#10;&#10;Description automatically generated">
            <a:extLst>
              <a:ext uri="{FF2B5EF4-FFF2-40B4-BE49-F238E27FC236}">
                <a16:creationId xmlns:a16="http://schemas.microsoft.com/office/drawing/2014/main" id="{A5174612-5F8A-C75F-DC86-590F227051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1059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5749C1-0BAF-4F32-D76D-E0E70B588E2B}"/>
              </a:ext>
            </a:extLst>
          </p:cNvPr>
          <p:cNvSpPr>
            <a:spLocks noGrp="1"/>
          </p:cNvSpPr>
          <p:nvPr>
            <p:ph type="title"/>
          </p:nvPr>
        </p:nvSpPr>
        <p:spPr>
          <a:xfrm>
            <a:off x="1371597" y="348865"/>
            <a:ext cx="10044023" cy="877729"/>
          </a:xfrm>
        </p:spPr>
        <p:txBody>
          <a:bodyPr anchor="ctr">
            <a:normAutofit/>
          </a:bodyPr>
          <a:lstStyle/>
          <a:p>
            <a:r>
              <a:rPr lang="en-ZA" sz="3700">
                <a:solidFill>
                  <a:srgbClr val="FFFFFF"/>
                </a:solidFill>
              </a:rPr>
              <a:t>By the end of this lesson, learners should be able to:</a:t>
            </a:r>
            <a:endParaRPr lang="af-ZA" sz="3700">
              <a:solidFill>
                <a:srgbClr val="FFFFFF"/>
              </a:solidFill>
            </a:endParaRPr>
          </a:p>
        </p:txBody>
      </p:sp>
      <p:pic>
        <p:nvPicPr>
          <p:cNvPr id="4" name="Picture 3" descr="A logo with a person in the middle&#10;&#10;Description automatically generated">
            <a:extLst>
              <a:ext uri="{FF2B5EF4-FFF2-40B4-BE49-F238E27FC236}">
                <a16:creationId xmlns:a16="http://schemas.microsoft.com/office/drawing/2014/main" id="{13591018-C9CF-649E-0255-9AF485BE1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62C2F068-1B81-BCE0-058B-DD03B53700A2}"/>
              </a:ext>
            </a:extLst>
          </p:cNvPr>
          <p:cNvGraphicFramePr>
            <a:graphicFrameLocks noGrp="1"/>
          </p:cNvGraphicFramePr>
          <p:nvPr>
            <p:ph idx="1"/>
            <p:extLst>
              <p:ext uri="{D42A27DB-BD31-4B8C-83A1-F6EECF244321}">
                <p14:modId xmlns:p14="http://schemas.microsoft.com/office/powerpoint/2010/main" val="112105327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7575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697AA-A3B0-7035-C5F0-DACE9A4C724B}"/>
              </a:ext>
            </a:extLst>
          </p:cNvPr>
          <p:cNvSpPr>
            <a:spLocks noGrp="1"/>
          </p:cNvSpPr>
          <p:nvPr>
            <p:ph type="title"/>
          </p:nvPr>
        </p:nvSpPr>
        <p:spPr/>
        <p:txBody>
          <a:bodyPr/>
          <a:lstStyle/>
          <a:p>
            <a:r>
              <a:rPr lang="en-GB" b="1" dirty="0"/>
              <a:t>What is culture?</a:t>
            </a:r>
            <a:endParaRPr lang="af-ZA" b="1" dirty="0"/>
          </a:p>
        </p:txBody>
      </p:sp>
      <p:sp>
        <p:nvSpPr>
          <p:cNvPr id="3" name="Text Placeholder 2">
            <a:extLst>
              <a:ext uri="{FF2B5EF4-FFF2-40B4-BE49-F238E27FC236}">
                <a16:creationId xmlns:a16="http://schemas.microsoft.com/office/drawing/2014/main" id="{24A76BB0-63D4-B231-3F0C-AB8121257CD8}"/>
              </a:ext>
            </a:extLst>
          </p:cNvPr>
          <p:cNvSpPr>
            <a:spLocks noGrp="1"/>
          </p:cNvSpPr>
          <p:nvPr>
            <p:ph type="body" idx="1"/>
          </p:nvPr>
        </p:nvSpPr>
        <p:spPr/>
        <p:txBody>
          <a:bodyPr/>
          <a:lstStyle/>
          <a:p>
            <a:r>
              <a:rPr lang="en-ZA" b="0" dirty="0"/>
              <a:t>Video Option 1: </a:t>
            </a:r>
            <a:r>
              <a:rPr lang="en-ZA" dirty="0"/>
              <a:t>What is Culture? </a:t>
            </a:r>
            <a:r>
              <a:rPr lang="en-ZA" u="sng" dirty="0">
                <a:hlinkClick r:id="rId3"/>
              </a:rPr>
              <a:t>bit.ly/</a:t>
            </a:r>
            <a:r>
              <a:rPr lang="en-ZA" u="sng" dirty="0" err="1">
                <a:hlinkClick r:id="rId3"/>
              </a:rPr>
              <a:t>3G9aHyr</a:t>
            </a:r>
            <a:r>
              <a:rPr lang="en-ZA" dirty="0"/>
              <a:t> </a:t>
            </a:r>
            <a:r>
              <a:rPr lang="en-ZA" b="0" dirty="0"/>
              <a:t>(2 min 03 sec)</a:t>
            </a:r>
            <a:endParaRPr lang="af-ZA" b="0" dirty="0"/>
          </a:p>
        </p:txBody>
      </p:sp>
      <p:pic>
        <p:nvPicPr>
          <p:cNvPr id="8" name="Content Placeholder 7">
            <a:extLst>
              <a:ext uri="{FF2B5EF4-FFF2-40B4-BE49-F238E27FC236}">
                <a16:creationId xmlns:a16="http://schemas.microsoft.com/office/drawing/2014/main" id="{13D52818-81B1-5AB5-BD5D-1997D10BCA9B}"/>
              </a:ext>
            </a:extLst>
          </p:cNvPr>
          <p:cNvPicPr>
            <a:picLocks noGrp="1" noChangeAspect="1"/>
          </p:cNvPicPr>
          <p:nvPr>
            <p:ph sz="half" idx="2"/>
          </p:nvPr>
        </p:nvPicPr>
        <p:blipFill>
          <a:blip r:embed="rId4"/>
          <a:stretch>
            <a:fillRect/>
          </a:stretch>
        </p:blipFill>
        <p:spPr>
          <a:xfrm>
            <a:off x="839788" y="2892781"/>
            <a:ext cx="5157787" cy="2909175"/>
          </a:xfrm>
        </p:spPr>
      </p:pic>
      <p:sp>
        <p:nvSpPr>
          <p:cNvPr id="5" name="Text Placeholder 4">
            <a:extLst>
              <a:ext uri="{FF2B5EF4-FFF2-40B4-BE49-F238E27FC236}">
                <a16:creationId xmlns:a16="http://schemas.microsoft.com/office/drawing/2014/main" id="{B0E2EB9F-AC01-B9E1-86BE-70F0441BE135}"/>
              </a:ext>
            </a:extLst>
          </p:cNvPr>
          <p:cNvSpPr>
            <a:spLocks noGrp="1"/>
          </p:cNvSpPr>
          <p:nvPr>
            <p:ph type="body" sz="quarter" idx="3"/>
          </p:nvPr>
        </p:nvSpPr>
        <p:spPr/>
        <p:txBody>
          <a:bodyPr/>
          <a:lstStyle/>
          <a:p>
            <a:r>
              <a:rPr lang="en-ZA" b="0" dirty="0"/>
              <a:t>Video Option 2: </a:t>
            </a:r>
            <a:r>
              <a:rPr lang="en-ZA" dirty="0"/>
              <a:t>What is Culture? </a:t>
            </a:r>
            <a:r>
              <a:rPr lang="en-ZA" u="sng" dirty="0">
                <a:hlinkClick r:id="rId5"/>
              </a:rPr>
              <a:t>bit.ly/</a:t>
            </a:r>
            <a:r>
              <a:rPr lang="en-ZA" u="sng" dirty="0" err="1">
                <a:hlinkClick r:id="rId5"/>
              </a:rPr>
              <a:t>4loygSX</a:t>
            </a:r>
            <a:r>
              <a:rPr lang="en-ZA" dirty="0"/>
              <a:t> </a:t>
            </a:r>
            <a:r>
              <a:rPr lang="en-ZA" b="0" dirty="0"/>
              <a:t>(2 min 33 sec) </a:t>
            </a:r>
            <a:endParaRPr lang="af-ZA" b="0" dirty="0"/>
          </a:p>
        </p:txBody>
      </p:sp>
      <p:pic>
        <p:nvPicPr>
          <p:cNvPr id="10" name="Content Placeholder 9">
            <a:extLst>
              <a:ext uri="{FF2B5EF4-FFF2-40B4-BE49-F238E27FC236}">
                <a16:creationId xmlns:a16="http://schemas.microsoft.com/office/drawing/2014/main" id="{23B4735A-97A7-8F1F-00C8-02DA93BDE8D5}"/>
              </a:ext>
            </a:extLst>
          </p:cNvPr>
          <p:cNvPicPr>
            <a:picLocks noGrp="1" noChangeAspect="1"/>
          </p:cNvPicPr>
          <p:nvPr>
            <p:ph sz="quarter" idx="4"/>
          </p:nvPr>
        </p:nvPicPr>
        <p:blipFill>
          <a:blip r:embed="rId6"/>
          <a:stretch>
            <a:fillRect/>
          </a:stretch>
        </p:blipFill>
        <p:spPr>
          <a:xfrm>
            <a:off x="6172200" y="2890188"/>
            <a:ext cx="5183188" cy="2914361"/>
          </a:xfrm>
        </p:spPr>
      </p:pic>
      <p:pic>
        <p:nvPicPr>
          <p:cNvPr id="11" name="Picture 10" descr="A logo with a person in the middle&#10;&#10;Description automatically generated">
            <a:extLst>
              <a:ext uri="{FF2B5EF4-FFF2-40B4-BE49-F238E27FC236}">
                <a16:creationId xmlns:a16="http://schemas.microsoft.com/office/drawing/2014/main" id="{C262B639-902C-3333-C241-31DA395C24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1893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27E320-F2A6-C97E-999B-F31B917905BC}"/>
              </a:ext>
            </a:extLst>
          </p:cNvPr>
          <p:cNvPicPr>
            <a:picLocks noGrp="1" noChangeAspect="1"/>
          </p:cNvPicPr>
          <p:nvPr>
            <p:ph idx="1"/>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978F96-3826-D5D3-C850-FC8028943915}"/>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Watch: </a:t>
            </a:r>
            <a:r>
              <a:rPr lang="en-US" sz="3600" b="1" dirty="0">
                <a:solidFill>
                  <a:schemeClr val="tx1">
                    <a:lumMod val="85000"/>
                    <a:lumOff val="15000"/>
                  </a:schemeClr>
                </a:solidFill>
              </a:rPr>
              <a:t>What is Diversity? </a:t>
            </a:r>
            <a:r>
              <a:rPr lang="en-US" sz="3600" u="sng" dirty="0">
                <a:solidFill>
                  <a:schemeClr val="tx1">
                    <a:lumMod val="85000"/>
                    <a:lumOff val="15000"/>
                  </a:schemeClr>
                </a:solidFill>
                <a:hlinkClick r:id="rId4"/>
              </a:rPr>
              <a:t>bit.ly/</a:t>
            </a:r>
            <a:r>
              <a:rPr lang="en-US" sz="3600" u="sng" dirty="0" err="1">
                <a:solidFill>
                  <a:schemeClr val="tx1">
                    <a:lumMod val="85000"/>
                    <a:lumOff val="15000"/>
                  </a:schemeClr>
                </a:solidFill>
                <a:hlinkClick r:id="rId4"/>
              </a:rPr>
              <a:t>4nd6dHA</a:t>
            </a:r>
            <a:r>
              <a:rPr lang="en-US" sz="3600" b="1" dirty="0">
                <a:solidFill>
                  <a:schemeClr val="tx1">
                    <a:lumMod val="85000"/>
                    <a:lumOff val="15000"/>
                  </a:schemeClr>
                </a:solidFill>
              </a:rPr>
              <a:t> </a:t>
            </a:r>
            <a:r>
              <a:rPr lang="en-US" sz="3600" dirty="0">
                <a:solidFill>
                  <a:schemeClr val="tx1">
                    <a:lumMod val="85000"/>
                    <a:lumOff val="15000"/>
                  </a:schemeClr>
                </a:solidFill>
              </a:rPr>
              <a:t>(1 min 10 sec)</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Description automatically generated">
            <a:extLst>
              <a:ext uri="{FF2B5EF4-FFF2-40B4-BE49-F238E27FC236}">
                <a16:creationId xmlns:a16="http://schemas.microsoft.com/office/drawing/2014/main" id="{39903370-021C-E132-DBFB-F121C1A7BC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9959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D08AC-EE67-19A3-A9C4-3F453F1B4918}"/>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a:solidFill>
                  <a:srgbClr val="FFFFFF"/>
                </a:solidFill>
                <a:latin typeface="+mj-lt"/>
                <a:ea typeface="+mj-ea"/>
                <a:cs typeface="+mj-cs"/>
              </a:rPr>
              <a:t>Individual Activity</a:t>
            </a: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715F66F9-4F0B-D020-1CF5-0D429D6FAE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23D677D5-D9BE-B6F9-FBC5-8D357BAA637E}"/>
              </a:ext>
            </a:extLst>
          </p:cNvPr>
          <p:cNvSpPr txBox="1"/>
          <p:nvPr/>
        </p:nvSpPr>
        <p:spPr>
          <a:xfrm>
            <a:off x="8142215" y="5996095"/>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10" name="Picture 9" descr="A logo with a person in the middle&#10;&#10;Description automatically generated">
            <a:extLst>
              <a:ext uri="{FF2B5EF4-FFF2-40B4-BE49-F238E27FC236}">
                <a16:creationId xmlns:a16="http://schemas.microsoft.com/office/drawing/2014/main" id="{A6D792CF-52E2-B7C7-30DE-B420360D2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5802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4571E6-EC94-F7E5-9FD3-13248C28933D}"/>
              </a:ext>
            </a:extLst>
          </p:cNvPr>
          <p:cNvSpPr>
            <a:spLocks noGrp="1"/>
          </p:cNvSpPr>
          <p:nvPr>
            <p:ph type="title"/>
          </p:nvPr>
        </p:nvSpPr>
        <p:spPr>
          <a:xfrm>
            <a:off x="612649" y="548638"/>
            <a:ext cx="3493008" cy="5788152"/>
          </a:xfrm>
        </p:spPr>
        <p:txBody>
          <a:bodyPr anchor="ctr">
            <a:normAutofit/>
          </a:bodyPr>
          <a:lstStyle/>
          <a:p>
            <a:r>
              <a:rPr lang="en-GB" sz="4000"/>
              <a:t>Diversity in South Africa</a:t>
            </a:r>
            <a:endParaRPr lang="af-ZA" sz="4000"/>
          </a:p>
        </p:txBody>
      </p:sp>
      <p:graphicFrame>
        <p:nvGraphicFramePr>
          <p:cNvPr id="5" name="Content Placeholder 2">
            <a:extLst>
              <a:ext uri="{FF2B5EF4-FFF2-40B4-BE49-F238E27FC236}">
                <a16:creationId xmlns:a16="http://schemas.microsoft.com/office/drawing/2014/main" id="{1FD8F56D-CD70-CED0-2BB1-EA82FE280965}"/>
              </a:ext>
            </a:extLst>
          </p:cNvPr>
          <p:cNvGraphicFramePr>
            <a:graphicFrameLocks noGrp="1"/>
          </p:cNvGraphicFramePr>
          <p:nvPr>
            <p:ph idx="1"/>
            <p:extLst>
              <p:ext uri="{D42A27DB-BD31-4B8C-83A1-F6EECF244321}">
                <p14:modId xmlns:p14="http://schemas.microsoft.com/office/powerpoint/2010/main" val="3084302528"/>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013A609C-53E1-5C23-CAFF-DA2436B236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119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37397"/>
            <a:ext cx="12192000" cy="1720601"/>
          </a:xfrm>
          <a:prstGeom prst="rect">
            <a:avLst/>
          </a:prstGeom>
          <a:ln>
            <a:noFill/>
          </a:ln>
          <a:effectLst>
            <a:outerShdw blurRad="254000" dist="127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84D619-982B-C7B8-CAD9-3C7961ED7C8A}"/>
              </a:ext>
            </a:extLst>
          </p:cNvPr>
          <p:cNvSpPr>
            <a:spLocks noGrp="1"/>
          </p:cNvSpPr>
          <p:nvPr>
            <p:ph type="title"/>
          </p:nvPr>
        </p:nvSpPr>
        <p:spPr>
          <a:xfrm>
            <a:off x="589558" y="5505709"/>
            <a:ext cx="11317520" cy="1019449"/>
          </a:xfrm>
        </p:spPr>
        <p:txBody>
          <a:bodyPr vert="horz" lIns="91440" tIns="45720" rIns="91440" bIns="45720" rtlCol="0" anchor="ctr">
            <a:normAutofit/>
          </a:bodyPr>
          <a:lstStyle/>
          <a:p>
            <a:pPr algn="ctr"/>
            <a:r>
              <a:rPr lang="en-US" sz="2400" dirty="0"/>
              <a:t>Watch: </a:t>
            </a:r>
            <a:r>
              <a:rPr lang="en-US" sz="2400" b="1" dirty="0"/>
              <a:t>South Africa: Rainbow Nation, Desmond Tutu, 11 Official Languages, Society</a:t>
            </a:r>
            <a:br>
              <a:rPr lang="en-US" sz="2400" b="1" dirty="0"/>
            </a:br>
            <a:r>
              <a:rPr lang="en-US" sz="2400" b="1" dirty="0"/>
              <a:t> </a:t>
            </a:r>
            <a:r>
              <a:rPr lang="en-US" sz="2400" u="sng" dirty="0">
                <a:hlinkClick r:id="rId3"/>
              </a:rPr>
              <a:t>bit.ly/</a:t>
            </a:r>
            <a:r>
              <a:rPr lang="en-US" sz="2400" u="sng" dirty="0" err="1">
                <a:hlinkClick r:id="rId3"/>
              </a:rPr>
              <a:t>4nnxYxt</a:t>
            </a:r>
            <a:r>
              <a:rPr lang="en-US" sz="2400" dirty="0"/>
              <a:t> (1 min 18 sec) </a:t>
            </a:r>
          </a:p>
        </p:txBody>
      </p:sp>
      <p:pic>
        <p:nvPicPr>
          <p:cNvPr id="5" name="Content Placeholder 4">
            <a:extLst>
              <a:ext uri="{FF2B5EF4-FFF2-40B4-BE49-F238E27FC236}">
                <a16:creationId xmlns:a16="http://schemas.microsoft.com/office/drawing/2014/main" id="{9FADC13B-599A-3C5B-5DFA-FE8570589EA2}"/>
              </a:ext>
            </a:extLst>
          </p:cNvPr>
          <p:cNvPicPr>
            <a:picLocks noGrp="1" noChangeAspect="1"/>
          </p:cNvPicPr>
          <p:nvPr>
            <p:ph idx="1"/>
          </p:nvPr>
        </p:nvPicPr>
        <p:blipFill>
          <a:blip r:embed="rId4"/>
          <a:srcRect t="6367" b="6752"/>
          <a:stretch>
            <a:fillRect/>
          </a:stretch>
        </p:blipFill>
        <p:spPr>
          <a:xfrm>
            <a:off x="20" y="10"/>
            <a:ext cx="12191979" cy="5137387"/>
          </a:xfrm>
          <a:prstGeom prst="rect">
            <a:avLst/>
          </a:prstGeom>
          <a:effectLst>
            <a:outerShdw blurRad="190500" dist="63500" dir="5400000" sx="98000" sy="98000" algn="t" rotWithShape="0">
              <a:prstClr val="black">
                <a:alpha val="40000"/>
              </a:prstClr>
            </a:outerShdw>
          </a:effectLst>
        </p:spPr>
      </p:pic>
      <p:pic>
        <p:nvPicPr>
          <p:cNvPr id="6" name="Picture 5" descr="A logo with a person in the middle&#10;&#10;Description automatically generated">
            <a:extLst>
              <a:ext uri="{FF2B5EF4-FFF2-40B4-BE49-F238E27FC236}">
                <a16:creationId xmlns:a16="http://schemas.microsoft.com/office/drawing/2014/main" id="{517DEE4F-EEF6-FCD8-87D9-BF5FFD2AAD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691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6E0454-C2E3-ABE6-0383-F48686222736}"/>
              </a:ext>
            </a:extLst>
          </p:cNvPr>
          <p:cNvSpPr>
            <a:spLocks noGrp="1"/>
          </p:cNvSpPr>
          <p:nvPr>
            <p:ph type="title"/>
          </p:nvPr>
        </p:nvSpPr>
        <p:spPr>
          <a:xfrm>
            <a:off x="612648" y="603504"/>
            <a:ext cx="5862396" cy="1527048"/>
          </a:xfrm>
        </p:spPr>
        <p:txBody>
          <a:bodyPr anchor="b">
            <a:normAutofit/>
          </a:bodyPr>
          <a:lstStyle/>
          <a:p>
            <a:r>
              <a:rPr lang="en-GB" dirty="0"/>
              <a:t>Cultural norms</a:t>
            </a:r>
            <a:endParaRPr lang="af-ZA" dirty="0"/>
          </a:p>
        </p:txBody>
      </p:sp>
      <p:sp>
        <p:nvSpPr>
          <p:cNvPr id="3" name="Content Placeholder 2">
            <a:extLst>
              <a:ext uri="{FF2B5EF4-FFF2-40B4-BE49-F238E27FC236}">
                <a16:creationId xmlns:a16="http://schemas.microsoft.com/office/drawing/2014/main" id="{55E6F425-706B-E34D-28FC-14D84927C622}"/>
              </a:ext>
            </a:extLst>
          </p:cNvPr>
          <p:cNvSpPr>
            <a:spLocks noGrp="1"/>
          </p:cNvSpPr>
          <p:nvPr>
            <p:ph idx="1"/>
          </p:nvPr>
        </p:nvSpPr>
        <p:spPr>
          <a:xfrm>
            <a:off x="612648" y="2212848"/>
            <a:ext cx="5862396" cy="4096512"/>
          </a:xfrm>
        </p:spPr>
        <p:txBody>
          <a:bodyPr>
            <a:normAutofit/>
          </a:bodyPr>
          <a:lstStyle/>
          <a:p>
            <a:pPr>
              <a:tabLst>
                <a:tab pos="4945063" algn="l"/>
              </a:tabLst>
            </a:pPr>
            <a:r>
              <a:rPr lang="en-GB" sz="1800" dirty="0"/>
              <a:t>Shared rules about how people in a cultural group are expected to behave.</a:t>
            </a:r>
          </a:p>
          <a:p>
            <a:pPr>
              <a:tabLst>
                <a:tab pos="4945063" algn="l"/>
              </a:tabLst>
            </a:pPr>
            <a:r>
              <a:rPr lang="en-GB" sz="1800" dirty="0"/>
              <a:t>Guide personal choices: Greetings, dress, food, relationships, religious practice.</a:t>
            </a:r>
          </a:p>
          <a:p>
            <a:pPr>
              <a:tabLst>
                <a:tab pos="4945063" algn="l"/>
              </a:tabLst>
            </a:pPr>
            <a:r>
              <a:rPr lang="en-GB" sz="1800" dirty="0"/>
              <a:t>Shape how we handle personal issues: showing respect, caring for family, big decisions (e.g. marriage, career).</a:t>
            </a:r>
          </a:p>
          <a:p>
            <a:pPr>
              <a:tabLst>
                <a:tab pos="4945063" algn="l"/>
              </a:tabLst>
            </a:pPr>
            <a:r>
              <a:rPr lang="en-GB" sz="1800" dirty="0"/>
              <a:t>Help us know what is polite, respectful, or correct in a community</a:t>
            </a:r>
          </a:p>
        </p:txBody>
      </p:sp>
      <p:pic>
        <p:nvPicPr>
          <p:cNvPr id="7" name="Graphic 6" descr="Board Room">
            <a:extLst>
              <a:ext uri="{FF2B5EF4-FFF2-40B4-BE49-F238E27FC236}">
                <a16:creationId xmlns:a16="http://schemas.microsoft.com/office/drawing/2014/main" id="{895914BE-C10E-2668-9012-034654FB99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91395" y="1102440"/>
            <a:ext cx="4681506" cy="4681506"/>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CE1C650E-FCE0-26B0-7DF5-81C3647053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57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23C58D-C7DB-10AB-3D68-57FD99A8A318}"/>
              </a:ext>
            </a:extLst>
          </p:cNvPr>
          <p:cNvSpPr>
            <a:spLocks noGrp="1"/>
          </p:cNvSpPr>
          <p:nvPr>
            <p:ph type="title"/>
          </p:nvPr>
        </p:nvSpPr>
        <p:spPr>
          <a:xfrm>
            <a:off x="838200" y="1195697"/>
            <a:ext cx="3200400" cy="4238118"/>
          </a:xfrm>
        </p:spPr>
        <p:txBody>
          <a:bodyPr>
            <a:normAutofit/>
          </a:bodyPr>
          <a:lstStyle/>
          <a:p>
            <a:r>
              <a:rPr lang="en-GB">
                <a:solidFill>
                  <a:schemeClr val="bg1"/>
                </a:solidFill>
              </a:rPr>
              <a:t>Cultural values</a:t>
            </a:r>
            <a:endParaRPr lang="af-ZA">
              <a:solidFill>
                <a:schemeClr val="bg1"/>
              </a:solidFill>
            </a:endParaRPr>
          </a:p>
        </p:txBody>
      </p:sp>
      <p:grpSp>
        <p:nvGrpSpPr>
          <p:cNvPr id="4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20" name="Freeform: Shape 19">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45" name="Oval 44">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Oval 45">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7"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8" name="Freeform: Shape 27">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9" name="Rectangle 5">
            <a:extLst>
              <a:ext uri="{FF2B5EF4-FFF2-40B4-BE49-F238E27FC236}">
                <a16:creationId xmlns:a16="http://schemas.microsoft.com/office/drawing/2014/main" id="{A167E7BF-D439-1894-3B4D-2F39B6462218}"/>
              </a:ext>
            </a:extLst>
          </p:cNvPr>
          <p:cNvSpPr>
            <a:spLocks noChangeArrowheads="1"/>
          </p:cNvSpPr>
          <p:nvPr/>
        </p:nvSpPr>
        <p:spPr bwMode="auto">
          <a:xfrm>
            <a:off x="159026" y="825950"/>
            <a:ext cx="3289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Char char="•"/>
              <a:tabLst/>
            </a:pPr>
            <a:r>
              <a:rPr kumimoji="0" lang="af-ZA" altLang="af-ZA" b="0" i="0" u="none" strike="noStrike" cap="none" normalizeH="0" baseline="0">
                <a:ln>
                  <a:noFill/>
                </a:ln>
                <a:solidFill>
                  <a:schemeClr val="tx1"/>
                </a:solidFill>
                <a:effectLst/>
                <a:latin typeface="Arial" panose="020B0604020202020204" pitchFamily="34" charset="0"/>
              </a:rPr>
              <a:t>.</a:t>
            </a:r>
          </a:p>
        </p:txBody>
      </p:sp>
      <p:graphicFrame>
        <p:nvGraphicFramePr>
          <p:cNvPr id="47" name="Content Placeholder 2">
            <a:extLst>
              <a:ext uri="{FF2B5EF4-FFF2-40B4-BE49-F238E27FC236}">
                <a16:creationId xmlns:a16="http://schemas.microsoft.com/office/drawing/2014/main" id="{ADDDFB80-16C3-B055-E617-32E3F993C096}"/>
              </a:ext>
            </a:extLst>
          </p:cNvPr>
          <p:cNvGraphicFramePr>
            <a:graphicFrameLocks noGrp="1"/>
          </p:cNvGraphicFramePr>
          <p:nvPr>
            <p:ph idx="1"/>
            <p:extLst>
              <p:ext uri="{D42A27DB-BD31-4B8C-83A1-F6EECF244321}">
                <p14:modId xmlns:p14="http://schemas.microsoft.com/office/powerpoint/2010/main" val="2973383237"/>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A logo with a person in the middle&#10;&#10;Description automatically generated">
            <a:extLst>
              <a:ext uri="{FF2B5EF4-FFF2-40B4-BE49-F238E27FC236}">
                <a16:creationId xmlns:a16="http://schemas.microsoft.com/office/drawing/2014/main" id="{3D86ACF4-CD84-66B0-ED7B-7A41998F94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996327"/>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11B793-A4E4-48CE-9003-46013569C28E}"/>
</file>

<file path=customXml/itemProps2.xml><?xml version="1.0" encoding="utf-8"?>
<ds:datastoreItem xmlns:ds="http://schemas.openxmlformats.org/officeDocument/2006/customXml" ds:itemID="{AB8685AA-9311-4264-B6B3-2E40CDBEC553}"/>
</file>

<file path=customXml/itemProps3.xml><?xml version="1.0" encoding="utf-8"?>
<ds:datastoreItem xmlns:ds="http://schemas.openxmlformats.org/officeDocument/2006/customXml" ds:itemID="{19EA9227-8DBF-423B-9DC4-A0127CD1C3C3}"/>
</file>

<file path=docProps/app.xml><?xml version="1.0" encoding="utf-8"?>
<Properties xmlns="http://schemas.openxmlformats.org/officeDocument/2006/extended-properties" xmlns:vt="http://schemas.openxmlformats.org/officeDocument/2006/docPropsVTypes">
  <TotalTime>43</TotalTime>
  <Words>1845</Words>
  <Application>Microsoft Office PowerPoint</Application>
  <PresentationFormat>Widescreen</PresentationFormat>
  <Paragraphs>107</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Calibri</vt:lpstr>
      <vt:lpstr>Courier New</vt:lpstr>
      <vt:lpstr>Symbol</vt:lpstr>
      <vt:lpstr>Office Theme</vt:lpstr>
      <vt:lpstr>PowerPoint Presentation</vt:lpstr>
      <vt:lpstr>By the end of this lesson, learners should be able to:</vt:lpstr>
      <vt:lpstr>What is culture?</vt:lpstr>
      <vt:lpstr>Watch: What is Diversity? bit.ly/4nd6dHA (1 min 10 sec)</vt:lpstr>
      <vt:lpstr>Individual Activity</vt:lpstr>
      <vt:lpstr>Diversity in South Africa</vt:lpstr>
      <vt:lpstr>Watch: South Africa: Rainbow Nation, Desmond Tutu, 11 Official Languages, Society  bit.ly/4nnxYxt (1 min 18 sec) </vt:lpstr>
      <vt:lpstr>Cultural norms</vt:lpstr>
      <vt:lpstr>Cultural values</vt:lpstr>
      <vt:lpstr>Reflection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2025-06-24T09:56:40Z</dcterms:created>
  <dcterms:modified xsi:type="dcterms:W3CDTF">2025-06-24T10:40:38Z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