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3"/>
  </p:sldMasterIdLst>
  <p:notesMasterIdLst>
    <p:notesMasterId r:id="rId1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4118" autoAdjust="0"/>
  </p:normalViewPr>
  <p:slideViewPr>
    <p:cSldViewPr snapToGrid="0">
      <p:cViewPr varScale="1">
        <p:scale>
          <a:sx n="41" d="100"/>
          <a:sy n="41" d="100"/>
        </p:scale>
        <p:origin x="2213"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104952D2-B993-4BD1-B13B-2B9B73883643}"/>
    <pc:docChg chg="custSel modSld">
      <pc:chgData name="Megan Botes" userId="70568131-745a-489b-b4fe-9e78c579dd6d" providerId="ADAL" clId="{104952D2-B993-4BD1-B13B-2B9B73883643}" dt="2024-08-14T07:36:14.832" v="21" actId="20577"/>
      <pc:docMkLst>
        <pc:docMk/>
      </pc:docMkLst>
      <pc:sldChg chg="modNotesTx">
        <pc:chgData name="Megan Botes" userId="70568131-745a-489b-b4fe-9e78c579dd6d" providerId="ADAL" clId="{104952D2-B993-4BD1-B13B-2B9B73883643}" dt="2024-08-14T07:34:35.815" v="8" actId="20577"/>
        <pc:sldMkLst>
          <pc:docMk/>
          <pc:sldMk cId="3443681824" sldId="257"/>
        </pc:sldMkLst>
      </pc:sldChg>
      <pc:sldChg chg="modNotesTx">
        <pc:chgData name="Megan Botes" userId="70568131-745a-489b-b4fe-9e78c579dd6d" providerId="ADAL" clId="{104952D2-B993-4BD1-B13B-2B9B73883643}" dt="2024-08-14T07:30:34.751" v="4" actId="20577"/>
        <pc:sldMkLst>
          <pc:docMk/>
          <pc:sldMk cId="2278256067" sldId="265"/>
        </pc:sldMkLst>
      </pc:sldChg>
      <pc:sldChg chg="modNotesTx">
        <pc:chgData name="Megan Botes" userId="70568131-745a-489b-b4fe-9e78c579dd6d" providerId="ADAL" clId="{104952D2-B993-4BD1-B13B-2B9B73883643}" dt="2024-08-14T07:36:14.832" v="21" actId="20577"/>
        <pc:sldMkLst>
          <pc:docMk/>
          <pc:sldMk cId="3769240123" sldId="267"/>
        </pc:sldMkLst>
      </pc:sldChg>
    </pc:docChg>
  </pc:docChgLst>
  <pc:docChgLst>
    <pc:chgData name="Hp Unit" userId="86ec350514542ee1" providerId="LiveId" clId="{ACF6FA63-BF2B-4202-840C-7420BD8082E8}"/>
    <pc:docChg chg="undo custSel addSld delSld modSld">
      <pc:chgData name="Hp Unit" userId="86ec350514542ee1" providerId="LiveId" clId="{ACF6FA63-BF2B-4202-840C-7420BD8082E8}" dt="2024-08-05T13:22:58.012" v="170" actId="20577"/>
      <pc:docMkLst>
        <pc:docMk/>
      </pc:docMkLst>
      <pc:sldChg chg="addSp modSp modNotesTx">
        <pc:chgData name="Hp Unit" userId="86ec350514542ee1" providerId="LiveId" clId="{ACF6FA63-BF2B-4202-840C-7420BD8082E8}" dt="2024-07-22T11:51:23.964" v="146"/>
        <pc:sldMkLst>
          <pc:docMk/>
          <pc:sldMk cId="659316175" sldId="256"/>
        </pc:sldMkLst>
        <pc:picChg chg="add mod">
          <ac:chgData name="Hp Unit" userId="86ec350514542ee1" providerId="LiveId" clId="{ACF6FA63-BF2B-4202-840C-7420BD8082E8}" dt="2024-07-22T11:51:23.964" v="146"/>
          <ac:picMkLst>
            <pc:docMk/>
            <pc:sldMk cId="659316175" sldId="256"/>
            <ac:picMk id="4" creationId="{C5B55A29-E49F-CC2C-643A-D90393FEB934}"/>
          </ac:picMkLst>
        </pc:picChg>
      </pc:sldChg>
      <pc:sldChg chg="addSp modSp">
        <pc:chgData name="Hp Unit" userId="86ec350514542ee1" providerId="LiveId" clId="{ACF6FA63-BF2B-4202-840C-7420BD8082E8}" dt="2024-07-22T11:51:25.819" v="147"/>
        <pc:sldMkLst>
          <pc:docMk/>
          <pc:sldMk cId="3443681824" sldId="257"/>
        </pc:sldMkLst>
        <pc:picChg chg="add mod">
          <ac:chgData name="Hp Unit" userId="86ec350514542ee1" providerId="LiveId" clId="{ACF6FA63-BF2B-4202-840C-7420BD8082E8}" dt="2024-07-22T11:51:25.819" v="147"/>
          <ac:picMkLst>
            <pc:docMk/>
            <pc:sldMk cId="3443681824" sldId="257"/>
            <ac:picMk id="4" creationId="{D6D58627-CA5A-E4DB-F64A-DB3282A4EFF6}"/>
          </ac:picMkLst>
        </pc:picChg>
      </pc:sldChg>
      <pc:sldChg chg="addSp modSp">
        <pc:chgData name="Hp Unit" userId="86ec350514542ee1" providerId="LiveId" clId="{ACF6FA63-BF2B-4202-840C-7420BD8082E8}" dt="2024-07-22T11:51:27.107" v="148"/>
        <pc:sldMkLst>
          <pc:docMk/>
          <pc:sldMk cId="3732344214" sldId="258"/>
        </pc:sldMkLst>
        <pc:picChg chg="add mod">
          <ac:chgData name="Hp Unit" userId="86ec350514542ee1" providerId="LiveId" clId="{ACF6FA63-BF2B-4202-840C-7420BD8082E8}" dt="2024-07-22T11:51:27.107" v="148"/>
          <ac:picMkLst>
            <pc:docMk/>
            <pc:sldMk cId="3732344214" sldId="258"/>
            <ac:picMk id="4" creationId="{8BEEAD36-2F39-8496-328E-D5155F9ADC0D}"/>
          </ac:picMkLst>
        </pc:picChg>
      </pc:sldChg>
      <pc:sldChg chg="addSp modSp">
        <pc:chgData name="Hp Unit" userId="86ec350514542ee1" providerId="LiveId" clId="{ACF6FA63-BF2B-4202-840C-7420BD8082E8}" dt="2024-07-22T11:51:28.327" v="149"/>
        <pc:sldMkLst>
          <pc:docMk/>
          <pc:sldMk cId="2116509298" sldId="259"/>
        </pc:sldMkLst>
        <pc:picChg chg="add mod">
          <ac:chgData name="Hp Unit" userId="86ec350514542ee1" providerId="LiveId" clId="{ACF6FA63-BF2B-4202-840C-7420BD8082E8}" dt="2024-07-22T11:51:28.327" v="149"/>
          <ac:picMkLst>
            <pc:docMk/>
            <pc:sldMk cId="2116509298" sldId="259"/>
            <ac:picMk id="4" creationId="{541330DE-D865-89C8-1C69-47B37BFC887A}"/>
          </ac:picMkLst>
        </pc:picChg>
      </pc:sldChg>
      <pc:sldChg chg="addSp modSp">
        <pc:chgData name="Hp Unit" userId="86ec350514542ee1" providerId="LiveId" clId="{ACF6FA63-BF2B-4202-840C-7420BD8082E8}" dt="2024-07-22T11:51:29.509" v="150"/>
        <pc:sldMkLst>
          <pc:docMk/>
          <pc:sldMk cId="3608730563" sldId="260"/>
        </pc:sldMkLst>
        <pc:picChg chg="add mod">
          <ac:chgData name="Hp Unit" userId="86ec350514542ee1" providerId="LiveId" clId="{ACF6FA63-BF2B-4202-840C-7420BD8082E8}" dt="2024-07-22T11:51:29.509" v="150"/>
          <ac:picMkLst>
            <pc:docMk/>
            <pc:sldMk cId="3608730563" sldId="260"/>
            <ac:picMk id="4" creationId="{EE0162CC-3FCE-C384-4BC5-C5DACF8FFDEF}"/>
          </ac:picMkLst>
        </pc:picChg>
      </pc:sldChg>
      <pc:sldChg chg="addSp modSp">
        <pc:chgData name="Hp Unit" userId="86ec350514542ee1" providerId="LiveId" clId="{ACF6FA63-BF2B-4202-840C-7420BD8082E8}" dt="2024-07-22T11:51:31.615" v="151"/>
        <pc:sldMkLst>
          <pc:docMk/>
          <pc:sldMk cId="2740876979" sldId="261"/>
        </pc:sldMkLst>
        <pc:picChg chg="add mod">
          <ac:chgData name="Hp Unit" userId="86ec350514542ee1" providerId="LiveId" clId="{ACF6FA63-BF2B-4202-840C-7420BD8082E8}" dt="2024-07-22T11:51:31.615" v="151"/>
          <ac:picMkLst>
            <pc:docMk/>
            <pc:sldMk cId="2740876979" sldId="261"/>
            <ac:picMk id="4" creationId="{3082830F-3399-90BE-A428-6CEC57EF8D5D}"/>
          </ac:picMkLst>
        </pc:picChg>
      </pc:sldChg>
      <pc:sldChg chg="addSp modSp">
        <pc:chgData name="Hp Unit" userId="86ec350514542ee1" providerId="LiveId" clId="{ACF6FA63-BF2B-4202-840C-7420BD8082E8}" dt="2024-07-22T11:51:32.719" v="152"/>
        <pc:sldMkLst>
          <pc:docMk/>
          <pc:sldMk cId="1340859256" sldId="262"/>
        </pc:sldMkLst>
        <pc:picChg chg="add mod">
          <ac:chgData name="Hp Unit" userId="86ec350514542ee1" providerId="LiveId" clId="{ACF6FA63-BF2B-4202-840C-7420BD8082E8}" dt="2024-07-22T11:51:32.719" v="152"/>
          <ac:picMkLst>
            <pc:docMk/>
            <pc:sldMk cId="1340859256" sldId="262"/>
            <ac:picMk id="5" creationId="{86712718-1301-6E40-62B0-F7E79279EB77}"/>
          </ac:picMkLst>
        </pc:picChg>
      </pc:sldChg>
      <pc:sldChg chg="addSp modSp mod modNotesTx">
        <pc:chgData name="Hp Unit" userId="86ec350514542ee1" providerId="LiveId" clId="{ACF6FA63-BF2B-4202-840C-7420BD8082E8}" dt="2024-07-22T11:51:34.690" v="153"/>
        <pc:sldMkLst>
          <pc:docMk/>
          <pc:sldMk cId="3253127397" sldId="263"/>
        </pc:sldMkLst>
        <pc:picChg chg="add mod">
          <ac:chgData name="Hp Unit" userId="86ec350514542ee1" providerId="LiveId" clId="{ACF6FA63-BF2B-4202-840C-7420BD8082E8}" dt="2024-07-22T11:51:34.690" v="153"/>
          <ac:picMkLst>
            <pc:docMk/>
            <pc:sldMk cId="3253127397" sldId="263"/>
            <ac:picMk id="4" creationId="{B6B201C4-E0D2-C8B8-0D42-0E963F09755A}"/>
          </ac:picMkLst>
        </pc:picChg>
        <pc:picChg chg="mod">
          <ac:chgData name="Hp Unit" userId="86ec350514542ee1" providerId="LiveId" clId="{ACF6FA63-BF2B-4202-840C-7420BD8082E8}" dt="2024-07-17T11:06:30.810" v="2" actId="1076"/>
          <ac:picMkLst>
            <pc:docMk/>
            <pc:sldMk cId="3253127397" sldId="263"/>
            <ac:picMk id="5" creationId="{A4B733C2-A8CD-0A93-3B91-475D9A67DAAA}"/>
          </ac:picMkLst>
        </pc:picChg>
      </pc:sldChg>
      <pc:sldChg chg="addSp modSp modNotesTx">
        <pc:chgData name="Hp Unit" userId="86ec350514542ee1" providerId="LiveId" clId="{ACF6FA63-BF2B-4202-840C-7420BD8082E8}" dt="2024-08-05T13:22:58.012" v="170" actId="20577"/>
        <pc:sldMkLst>
          <pc:docMk/>
          <pc:sldMk cId="3009935042" sldId="264"/>
        </pc:sldMkLst>
        <pc:picChg chg="add mod">
          <ac:chgData name="Hp Unit" userId="86ec350514542ee1" providerId="LiveId" clId="{ACF6FA63-BF2B-4202-840C-7420BD8082E8}" dt="2024-07-22T11:51:36.866" v="154"/>
          <ac:picMkLst>
            <pc:docMk/>
            <pc:sldMk cId="3009935042" sldId="264"/>
            <ac:picMk id="3" creationId="{FD762B2C-EC4E-12BE-F980-8964D6AFD168}"/>
          </ac:picMkLst>
        </pc:picChg>
      </pc:sldChg>
      <pc:sldChg chg="addSp modSp mod modNotesTx">
        <pc:chgData name="Hp Unit" userId="86ec350514542ee1" providerId="LiveId" clId="{ACF6FA63-BF2B-4202-840C-7420BD8082E8}" dt="2024-07-22T11:52:00.326" v="160"/>
        <pc:sldMkLst>
          <pc:docMk/>
          <pc:sldMk cId="2278256067" sldId="265"/>
        </pc:sldMkLst>
        <pc:spChg chg="mod">
          <ac:chgData name="Hp Unit" userId="86ec350514542ee1" providerId="LiveId" clId="{ACF6FA63-BF2B-4202-840C-7420BD8082E8}" dt="2024-07-22T11:51:54.200" v="158" actId="1076"/>
          <ac:spMkLst>
            <pc:docMk/>
            <pc:sldMk cId="2278256067" sldId="265"/>
            <ac:spMk id="2" creationId="{587EEB01-2E2A-FC26-5711-CAACF6578D11}"/>
          </ac:spMkLst>
        </pc:spChg>
        <pc:picChg chg="add mod">
          <ac:chgData name="Hp Unit" userId="86ec350514542ee1" providerId="LiveId" clId="{ACF6FA63-BF2B-4202-840C-7420BD8082E8}" dt="2024-07-22T11:51:38.713" v="155"/>
          <ac:picMkLst>
            <pc:docMk/>
            <pc:sldMk cId="2278256067" sldId="265"/>
            <ac:picMk id="3" creationId="{9E23967A-D4EB-AC3F-AFA8-E9B839209DDB}"/>
          </ac:picMkLst>
        </pc:picChg>
        <pc:picChg chg="add mod">
          <ac:chgData name="Hp Unit" userId="86ec350514542ee1" providerId="LiveId" clId="{ACF6FA63-BF2B-4202-840C-7420BD8082E8}" dt="2024-07-22T11:52:00.326" v="160"/>
          <ac:picMkLst>
            <pc:docMk/>
            <pc:sldMk cId="2278256067" sldId="265"/>
            <ac:picMk id="4" creationId="{25661486-3024-41DB-D27C-4DD42E5CEF81}"/>
          </ac:picMkLst>
        </pc:picChg>
      </pc:sldChg>
      <pc:sldChg chg="addSp modSp">
        <pc:chgData name="Hp Unit" userId="86ec350514542ee1" providerId="LiveId" clId="{ACF6FA63-BF2B-4202-840C-7420BD8082E8}" dt="2024-07-22T11:51:58.168" v="159"/>
        <pc:sldMkLst>
          <pc:docMk/>
          <pc:sldMk cId="3729593751" sldId="266"/>
        </pc:sldMkLst>
        <pc:picChg chg="add mod">
          <ac:chgData name="Hp Unit" userId="86ec350514542ee1" providerId="LiveId" clId="{ACF6FA63-BF2B-4202-840C-7420BD8082E8}" dt="2024-07-22T11:51:58.168" v="159"/>
          <ac:picMkLst>
            <pc:docMk/>
            <pc:sldMk cId="3729593751" sldId="266"/>
            <ac:picMk id="3" creationId="{A36A7D57-0560-B8CD-CAC5-0E7E033F4F62}"/>
          </ac:picMkLst>
        </pc:picChg>
      </pc:sldChg>
      <pc:sldChg chg="addSp modSp modNotesTx">
        <pc:chgData name="Hp Unit" userId="86ec350514542ee1" providerId="LiveId" clId="{ACF6FA63-BF2B-4202-840C-7420BD8082E8}" dt="2024-07-22T11:52:05.017" v="161"/>
        <pc:sldMkLst>
          <pc:docMk/>
          <pc:sldMk cId="3769240123" sldId="267"/>
        </pc:sldMkLst>
        <pc:picChg chg="add mod">
          <ac:chgData name="Hp Unit" userId="86ec350514542ee1" providerId="LiveId" clId="{ACF6FA63-BF2B-4202-840C-7420BD8082E8}" dt="2024-07-22T11:52:05.017" v="161"/>
          <ac:picMkLst>
            <pc:docMk/>
            <pc:sldMk cId="3769240123" sldId="267"/>
            <ac:picMk id="3" creationId="{107593AA-AF38-4F4B-8760-601A874E0E9C}"/>
          </ac:picMkLst>
        </pc:picChg>
        <pc:picChg chg="mod">
          <ac:chgData name="Hp Unit" userId="86ec350514542ee1" providerId="LiveId" clId="{ACF6FA63-BF2B-4202-840C-7420BD8082E8}" dt="2024-07-17T11:05:34.339" v="0"/>
          <ac:picMkLst>
            <pc:docMk/>
            <pc:sldMk cId="3769240123" sldId="267"/>
            <ac:picMk id="5" creationId="{4ACE5C10-276A-C045-5674-CB15DD4DEF25}"/>
          </ac:picMkLst>
        </pc:picChg>
      </pc:sldChg>
      <pc:sldChg chg="addSp modSp modNotesTx">
        <pc:chgData name="Hp Unit" userId="86ec350514542ee1" providerId="LiveId" clId="{ACF6FA63-BF2B-4202-840C-7420BD8082E8}" dt="2024-07-22T11:52:07.011" v="162"/>
        <pc:sldMkLst>
          <pc:docMk/>
          <pc:sldMk cId="1866821240" sldId="268"/>
        </pc:sldMkLst>
        <pc:picChg chg="add mod">
          <ac:chgData name="Hp Unit" userId="86ec350514542ee1" providerId="LiveId" clId="{ACF6FA63-BF2B-4202-840C-7420BD8082E8}" dt="2024-07-22T11:52:07.011" v="162"/>
          <ac:picMkLst>
            <pc:docMk/>
            <pc:sldMk cId="1866821240" sldId="268"/>
            <ac:picMk id="3" creationId="{0F7E46AE-3E24-B350-8AA3-A101E9E6AA6B}"/>
          </ac:picMkLst>
        </pc:picChg>
      </pc:sldChg>
      <pc:sldChg chg="addSp modSp">
        <pc:chgData name="Hp Unit" userId="86ec350514542ee1" providerId="LiveId" clId="{ACF6FA63-BF2B-4202-840C-7420BD8082E8}" dt="2024-07-22T11:52:56.104" v="165"/>
        <pc:sldMkLst>
          <pc:docMk/>
          <pc:sldMk cId="1723644149" sldId="269"/>
        </pc:sldMkLst>
        <pc:picChg chg="add mod">
          <ac:chgData name="Hp Unit" userId="86ec350514542ee1" providerId="LiveId" clId="{ACF6FA63-BF2B-4202-840C-7420BD8082E8}" dt="2024-07-22T11:52:56.104" v="165"/>
          <ac:picMkLst>
            <pc:docMk/>
            <pc:sldMk cId="1723644149" sldId="269"/>
            <ac:picMk id="2" creationId="{00D3D979-5377-CCCD-2470-DD988D8DE865}"/>
          </ac:picMkLst>
        </pc:picChg>
      </pc:sldChg>
      <pc:sldChg chg="new del">
        <pc:chgData name="Hp Unit" userId="86ec350514542ee1" providerId="LiveId" clId="{ACF6FA63-BF2B-4202-840C-7420BD8082E8}" dt="2024-07-22T11:52:51.819" v="164" actId="47"/>
        <pc:sldMkLst>
          <pc:docMk/>
          <pc:sldMk cId="461260710" sldId="270"/>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259950-0563-4B91-B3E5-2509689B9F7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2B87513-CA85-4B35-B309-B19B1D978554}">
      <dgm:prSet/>
      <dgm:spPr/>
      <dgm:t>
        <a:bodyPr/>
        <a:lstStyle/>
        <a:p>
          <a:pPr>
            <a:defRPr cap="all"/>
          </a:pPr>
          <a:r>
            <a:rPr lang="en-GB"/>
            <a:t>Working together</a:t>
          </a:r>
          <a:endParaRPr lang="en-US"/>
        </a:p>
      </dgm:t>
    </dgm:pt>
    <dgm:pt modelId="{F366FD15-89DC-4875-BB22-5AB5C9C36591}" type="parTrans" cxnId="{4BBEEEE7-791D-442C-A89E-43FB43C43EF5}">
      <dgm:prSet/>
      <dgm:spPr/>
      <dgm:t>
        <a:bodyPr/>
        <a:lstStyle/>
        <a:p>
          <a:endParaRPr lang="en-US"/>
        </a:p>
      </dgm:t>
    </dgm:pt>
    <dgm:pt modelId="{FE6538C0-A3EB-427A-95E7-9641CDE43E69}" type="sibTrans" cxnId="{4BBEEEE7-791D-442C-A89E-43FB43C43EF5}">
      <dgm:prSet/>
      <dgm:spPr/>
      <dgm:t>
        <a:bodyPr/>
        <a:lstStyle/>
        <a:p>
          <a:endParaRPr lang="en-US"/>
        </a:p>
      </dgm:t>
    </dgm:pt>
    <dgm:pt modelId="{F45AAD88-F1D3-4FB4-854A-3BAE71D4EAA1}">
      <dgm:prSet/>
      <dgm:spPr/>
      <dgm:t>
        <a:bodyPr/>
        <a:lstStyle/>
        <a:p>
          <a:pPr>
            <a:defRPr cap="all"/>
          </a:pPr>
          <a:r>
            <a:rPr lang="en-GB"/>
            <a:t>Manage and protect </a:t>
          </a:r>
          <a:endParaRPr lang="en-US"/>
        </a:p>
      </dgm:t>
    </dgm:pt>
    <dgm:pt modelId="{3743494F-252B-4286-BEF6-03ECC46A171C}" type="parTrans" cxnId="{018A183F-2AE7-4E1E-83BB-0362749C5ABE}">
      <dgm:prSet/>
      <dgm:spPr/>
      <dgm:t>
        <a:bodyPr/>
        <a:lstStyle/>
        <a:p>
          <a:endParaRPr lang="en-US"/>
        </a:p>
      </dgm:t>
    </dgm:pt>
    <dgm:pt modelId="{CEDA9EAE-BAA3-4BE5-82D3-FC529BFD9B83}" type="sibTrans" cxnId="{018A183F-2AE7-4E1E-83BB-0362749C5ABE}">
      <dgm:prSet/>
      <dgm:spPr/>
      <dgm:t>
        <a:bodyPr/>
        <a:lstStyle/>
        <a:p>
          <a:endParaRPr lang="en-US"/>
        </a:p>
      </dgm:t>
    </dgm:pt>
    <dgm:pt modelId="{37A9579A-A990-411E-B621-16A335FA7489}">
      <dgm:prSet/>
      <dgm:spPr/>
      <dgm:t>
        <a:bodyPr/>
        <a:lstStyle/>
        <a:p>
          <a:pPr>
            <a:defRPr cap="all"/>
          </a:pPr>
          <a:r>
            <a:rPr lang="en-GB"/>
            <a:t>Sustainable development</a:t>
          </a:r>
          <a:endParaRPr lang="en-US"/>
        </a:p>
      </dgm:t>
    </dgm:pt>
    <dgm:pt modelId="{33499913-31C6-4D85-87D1-5EB8BD93FC74}" type="parTrans" cxnId="{D83AC3E6-7A5E-4D58-8791-627DA272C2EC}">
      <dgm:prSet/>
      <dgm:spPr/>
      <dgm:t>
        <a:bodyPr/>
        <a:lstStyle/>
        <a:p>
          <a:endParaRPr lang="en-US"/>
        </a:p>
      </dgm:t>
    </dgm:pt>
    <dgm:pt modelId="{C7D1BC51-AFEF-4F09-907D-32BEC8625184}" type="sibTrans" cxnId="{D83AC3E6-7A5E-4D58-8791-627DA272C2EC}">
      <dgm:prSet/>
      <dgm:spPr/>
      <dgm:t>
        <a:bodyPr/>
        <a:lstStyle/>
        <a:p>
          <a:endParaRPr lang="en-US"/>
        </a:p>
      </dgm:t>
    </dgm:pt>
    <dgm:pt modelId="{3804DD31-F1B1-4F19-8025-EC1FB858DB75}" type="pres">
      <dgm:prSet presAssocID="{74259950-0563-4B91-B3E5-2509689B9F70}" presName="root" presStyleCnt="0">
        <dgm:presLayoutVars>
          <dgm:dir/>
          <dgm:resizeHandles val="exact"/>
        </dgm:presLayoutVars>
      </dgm:prSet>
      <dgm:spPr/>
    </dgm:pt>
    <dgm:pt modelId="{1755F08A-20FF-4D37-8146-BDDEADC6F7BD}" type="pres">
      <dgm:prSet presAssocID="{82B87513-CA85-4B35-B309-B19B1D978554}" presName="compNode" presStyleCnt="0"/>
      <dgm:spPr/>
    </dgm:pt>
    <dgm:pt modelId="{2D6AE257-4A5B-4281-B7BC-C3B6E1D67DA9}" type="pres">
      <dgm:prSet presAssocID="{82B87513-CA85-4B35-B309-B19B1D978554}" presName="iconBgRect" presStyleLbl="bgShp" presStyleIdx="0" presStyleCnt="3"/>
      <dgm:spPr>
        <a:prstGeom prst="round2DiagRect">
          <a:avLst>
            <a:gd name="adj1" fmla="val 29727"/>
            <a:gd name="adj2" fmla="val 0"/>
          </a:avLst>
        </a:prstGeom>
      </dgm:spPr>
    </dgm:pt>
    <dgm:pt modelId="{372BD5C3-6EE8-4AC4-B31D-FAC65A6DBD25}" type="pres">
      <dgm:prSet presAssocID="{82B87513-CA85-4B35-B309-B19B1D97855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F9C670C1-076E-44CF-9B84-5402E85D255D}" type="pres">
      <dgm:prSet presAssocID="{82B87513-CA85-4B35-B309-B19B1D978554}" presName="spaceRect" presStyleCnt="0"/>
      <dgm:spPr/>
    </dgm:pt>
    <dgm:pt modelId="{FDFCDC1D-FCE0-4B61-B218-065880A716CF}" type="pres">
      <dgm:prSet presAssocID="{82B87513-CA85-4B35-B309-B19B1D978554}" presName="textRect" presStyleLbl="revTx" presStyleIdx="0" presStyleCnt="3">
        <dgm:presLayoutVars>
          <dgm:chMax val="1"/>
          <dgm:chPref val="1"/>
        </dgm:presLayoutVars>
      </dgm:prSet>
      <dgm:spPr/>
    </dgm:pt>
    <dgm:pt modelId="{10223DBC-1C64-4F1A-9AE7-876B1C22768B}" type="pres">
      <dgm:prSet presAssocID="{FE6538C0-A3EB-427A-95E7-9641CDE43E69}" presName="sibTrans" presStyleCnt="0"/>
      <dgm:spPr/>
    </dgm:pt>
    <dgm:pt modelId="{AEFA035A-A572-46AF-997F-93149B981BCE}" type="pres">
      <dgm:prSet presAssocID="{F45AAD88-F1D3-4FB4-854A-3BAE71D4EAA1}" presName="compNode" presStyleCnt="0"/>
      <dgm:spPr/>
    </dgm:pt>
    <dgm:pt modelId="{26C3B8B0-A5A4-4A22-9951-76BB8BCDEBAE}" type="pres">
      <dgm:prSet presAssocID="{F45AAD88-F1D3-4FB4-854A-3BAE71D4EAA1}" presName="iconBgRect" presStyleLbl="bgShp" presStyleIdx="1" presStyleCnt="3"/>
      <dgm:spPr>
        <a:prstGeom prst="round2DiagRect">
          <a:avLst>
            <a:gd name="adj1" fmla="val 29727"/>
            <a:gd name="adj2" fmla="val 0"/>
          </a:avLst>
        </a:prstGeom>
      </dgm:spPr>
    </dgm:pt>
    <dgm:pt modelId="{55046848-D808-4C8A-8461-9D0E7AC131D2}" type="pres">
      <dgm:prSet presAssocID="{F45AAD88-F1D3-4FB4-854A-3BAE71D4EA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ck"/>
        </a:ext>
      </dgm:extLst>
    </dgm:pt>
    <dgm:pt modelId="{FF5792AB-9693-4C62-A73A-0C4A8ACA00A2}" type="pres">
      <dgm:prSet presAssocID="{F45AAD88-F1D3-4FB4-854A-3BAE71D4EAA1}" presName="spaceRect" presStyleCnt="0"/>
      <dgm:spPr/>
    </dgm:pt>
    <dgm:pt modelId="{D3BF6B17-E272-46A6-8DE8-4718927A5FA9}" type="pres">
      <dgm:prSet presAssocID="{F45AAD88-F1D3-4FB4-854A-3BAE71D4EAA1}" presName="textRect" presStyleLbl="revTx" presStyleIdx="1" presStyleCnt="3">
        <dgm:presLayoutVars>
          <dgm:chMax val="1"/>
          <dgm:chPref val="1"/>
        </dgm:presLayoutVars>
      </dgm:prSet>
      <dgm:spPr/>
    </dgm:pt>
    <dgm:pt modelId="{217B1534-4515-45AA-A6F9-C4863BAACF28}" type="pres">
      <dgm:prSet presAssocID="{CEDA9EAE-BAA3-4BE5-82D3-FC529BFD9B83}" presName="sibTrans" presStyleCnt="0"/>
      <dgm:spPr/>
    </dgm:pt>
    <dgm:pt modelId="{248AEBAF-29E2-46B7-90AA-7AC4A27D09DD}" type="pres">
      <dgm:prSet presAssocID="{37A9579A-A990-411E-B621-16A335FA7489}" presName="compNode" presStyleCnt="0"/>
      <dgm:spPr/>
    </dgm:pt>
    <dgm:pt modelId="{9DF7FFBF-7559-465F-99FC-102B23E28888}" type="pres">
      <dgm:prSet presAssocID="{37A9579A-A990-411E-B621-16A335FA7489}" presName="iconBgRect" presStyleLbl="bgShp" presStyleIdx="2" presStyleCnt="3"/>
      <dgm:spPr>
        <a:prstGeom prst="round2DiagRect">
          <a:avLst>
            <a:gd name="adj1" fmla="val 29727"/>
            <a:gd name="adj2" fmla="val 0"/>
          </a:avLst>
        </a:prstGeom>
      </dgm:spPr>
    </dgm:pt>
    <dgm:pt modelId="{FA9D3F47-3BB5-4A6C-A287-47C19A30D353}" type="pres">
      <dgm:prSet presAssocID="{37A9579A-A990-411E-B621-16A335FA748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89F3B4D8-113E-4FCF-B657-904CBE7724AA}" type="pres">
      <dgm:prSet presAssocID="{37A9579A-A990-411E-B621-16A335FA7489}" presName="spaceRect" presStyleCnt="0"/>
      <dgm:spPr/>
    </dgm:pt>
    <dgm:pt modelId="{16E4102A-0BB0-4169-92A0-3E7912FDC016}" type="pres">
      <dgm:prSet presAssocID="{37A9579A-A990-411E-B621-16A335FA7489}" presName="textRect" presStyleLbl="revTx" presStyleIdx="2" presStyleCnt="3">
        <dgm:presLayoutVars>
          <dgm:chMax val="1"/>
          <dgm:chPref val="1"/>
        </dgm:presLayoutVars>
      </dgm:prSet>
      <dgm:spPr/>
    </dgm:pt>
  </dgm:ptLst>
  <dgm:cxnLst>
    <dgm:cxn modelId="{3F80120A-1F8B-45F3-AB72-DF191E11638C}" type="presOf" srcId="{82B87513-CA85-4B35-B309-B19B1D978554}" destId="{FDFCDC1D-FCE0-4B61-B218-065880A716CF}" srcOrd="0" destOrd="0" presId="urn:microsoft.com/office/officeart/2018/5/layout/IconLeafLabelList"/>
    <dgm:cxn modelId="{018A183F-2AE7-4E1E-83BB-0362749C5ABE}" srcId="{74259950-0563-4B91-B3E5-2509689B9F70}" destId="{F45AAD88-F1D3-4FB4-854A-3BAE71D4EAA1}" srcOrd="1" destOrd="0" parTransId="{3743494F-252B-4286-BEF6-03ECC46A171C}" sibTransId="{CEDA9EAE-BAA3-4BE5-82D3-FC529BFD9B83}"/>
    <dgm:cxn modelId="{AF56D9BA-84D6-4421-BDB1-01BCB70F2D4E}" type="presOf" srcId="{37A9579A-A990-411E-B621-16A335FA7489}" destId="{16E4102A-0BB0-4169-92A0-3E7912FDC016}" srcOrd="0" destOrd="0" presId="urn:microsoft.com/office/officeart/2018/5/layout/IconLeafLabelList"/>
    <dgm:cxn modelId="{99DCF1C1-7CFE-4A38-870E-DC3455EDD836}" type="presOf" srcId="{74259950-0563-4B91-B3E5-2509689B9F70}" destId="{3804DD31-F1B1-4F19-8025-EC1FB858DB75}" srcOrd="0" destOrd="0" presId="urn:microsoft.com/office/officeart/2018/5/layout/IconLeafLabelList"/>
    <dgm:cxn modelId="{D83AC3E6-7A5E-4D58-8791-627DA272C2EC}" srcId="{74259950-0563-4B91-B3E5-2509689B9F70}" destId="{37A9579A-A990-411E-B621-16A335FA7489}" srcOrd="2" destOrd="0" parTransId="{33499913-31C6-4D85-87D1-5EB8BD93FC74}" sibTransId="{C7D1BC51-AFEF-4F09-907D-32BEC8625184}"/>
    <dgm:cxn modelId="{4BBEEEE7-791D-442C-A89E-43FB43C43EF5}" srcId="{74259950-0563-4B91-B3E5-2509689B9F70}" destId="{82B87513-CA85-4B35-B309-B19B1D978554}" srcOrd="0" destOrd="0" parTransId="{F366FD15-89DC-4875-BB22-5AB5C9C36591}" sibTransId="{FE6538C0-A3EB-427A-95E7-9641CDE43E69}"/>
    <dgm:cxn modelId="{462CF5F3-B8AF-4651-B913-0CB546B39024}" type="presOf" srcId="{F45AAD88-F1D3-4FB4-854A-3BAE71D4EAA1}" destId="{D3BF6B17-E272-46A6-8DE8-4718927A5FA9}" srcOrd="0" destOrd="0" presId="urn:microsoft.com/office/officeart/2018/5/layout/IconLeafLabelList"/>
    <dgm:cxn modelId="{43A56F73-AF6A-49AA-8E21-A0E756A99BB4}" type="presParOf" srcId="{3804DD31-F1B1-4F19-8025-EC1FB858DB75}" destId="{1755F08A-20FF-4D37-8146-BDDEADC6F7BD}" srcOrd="0" destOrd="0" presId="urn:microsoft.com/office/officeart/2018/5/layout/IconLeafLabelList"/>
    <dgm:cxn modelId="{00C5BC07-46F2-43D7-BFA9-6A7201BA6ED6}" type="presParOf" srcId="{1755F08A-20FF-4D37-8146-BDDEADC6F7BD}" destId="{2D6AE257-4A5B-4281-B7BC-C3B6E1D67DA9}" srcOrd="0" destOrd="0" presId="urn:microsoft.com/office/officeart/2018/5/layout/IconLeafLabelList"/>
    <dgm:cxn modelId="{7D93E1FF-4419-44E9-A26F-F9515509E942}" type="presParOf" srcId="{1755F08A-20FF-4D37-8146-BDDEADC6F7BD}" destId="{372BD5C3-6EE8-4AC4-B31D-FAC65A6DBD25}" srcOrd="1" destOrd="0" presId="urn:microsoft.com/office/officeart/2018/5/layout/IconLeafLabelList"/>
    <dgm:cxn modelId="{D788197A-C974-4EF3-998E-21710DA0CD9A}" type="presParOf" srcId="{1755F08A-20FF-4D37-8146-BDDEADC6F7BD}" destId="{F9C670C1-076E-44CF-9B84-5402E85D255D}" srcOrd="2" destOrd="0" presId="urn:microsoft.com/office/officeart/2018/5/layout/IconLeafLabelList"/>
    <dgm:cxn modelId="{DD789E0D-05E7-4DE9-9B36-3C81D815FF6B}" type="presParOf" srcId="{1755F08A-20FF-4D37-8146-BDDEADC6F7BD}" destId="{FDFCDC1D-FCE0-4B61-B218-065880A716CF}" srcOrd="3" destOrd="0" presId="urn:microsoft.com/office/officeart/2018/5/layout/IconLeafLabelList"/>
    <dgm:cxn modelId="{871A376A-6126-4C78-98DC-C8F8D1340B57}" type="presParOf" srcId="{3804DD31-F1B1-4F19-8025-EC1FB858DB75}" destId="{10223DBC-1C64-4F1A-9AE7-876B1C22768B}" srcOrd="1" destOrd="0" presId="urn:microsoft.com/office/officeart/2018/5/layout/IconLeafLabelList"/>
    <dgm:cxn modelId="{9761A6EE-76A8-479A-8A30-263CEC9C720C}" type="presParOf" srcId="{3804DD31-F1B1-4F19-8025-EC1FB858DB75}" destId="{AEFA035A-A572-46AF-997F-93149B981BCE}" srcOrd="2" destOrd="0" presId="urn:microsoft.com/office/officeart/2018/5/layout/IconLeafLabelList"/>
    <dgm:cxn modelId="{47A8F682-E38C-483C-B4CC-B7C46C2FE6F2}" type="presParOf" srcId="{AEFA035A-A572-46AF-997F-93149B981BCE}" destId="{26C3B8B0-A5A4-4A22-9951-76BB8BCDEBAE}" srcOrd="0" destOrd="0" presId="urn:microsoft.com/office/officeart/2018/5/layout/IconLeafLabelList"/>
    <dgm:cxn modelId="{2DE7C5E9-5AA4-4736-A283-778A9E3B46C7}" type="presParOf" srcId="{AEFA035A-A572-46AF-997F-93149B981BCE}" destId="{55046848-D808-4C8A-8461-9D0E7AC131D2}" srcOrd="1" destOrd="0" presId="urn:microsoft.com/office/officeart/2018/5/layout/IconLeafLabelList"/>
    <dgm:cxn modelId="{B6F15476-426D-4886-96D6-F4892E38A184}" type="presParOf" srcId="{AEFA035A-A572-46AF-997F-93149B981BCE}" destId="{FF5792AB-9693-4C62-A73A-0C4A8ACA00A2}" srcOrd="2" destOrd="0" presId="urn:microsoft.com/office/officeart/2018/5/layout/IconLeafLabelList"/>
    <dgm:cxn modelId="{837377B2-02C0-40A2-86F1-46060F155457}" type="presParOf" srcId="{AEFA035A-A572-46AF-997F-93149B981BCE}" destId="{D3BF6B17-E272-46A6-8DE8-4718927A5FA9}" srcOrd="3" destOrd="0" presId="urn:microsoft.com/office/officeart/2018/5/layout/IconLeafLabelList"/>
    <dgm:cxn modelId="{9987765A-51FD-4CF0-9B86-7C1CE1197E3E}" type="presParOf" srcId="{3804DD31-F1B1-4F19-8025-EC1FB858DB75}" destId="{217B1534-4515-45AA-A6F9-C4863BAACF28}" srcOrd="3" destOrd="0" presId="urn:microsoft.com/office/officeart/2018/5/layout/IconLeafLabelList"/>
    <dgm:cxn modelId="{C9B612EE-47B4-43F5-8AAF-822E0173FFA7}" type="presParOf" srcId="{3804DD31-F1B1-4F19-8025-EC1FB858DB75}" destId="{248AEBAF-29E2-46B7-90AA-7AC4A27D09DD}" srcOrd="4" destOrd="0" presId="urn:microsoft.com/office/officeart/2018/5/layout/IconLeafLabelList"/>
    <dgm:cxn modelId="{D59342C4-7E6C-42E6-973E-8D3665CA6EAE}" type="presParOf" srcId="{248AEBAF-29E2-46B7-90AA-7AC4A27D09DD}" destId="{9DF7FFBF-7559-465F-99FC-102B23E28888}" srcOrd="0" destOrd="0" presId="urn:microsoft.com/office/officeart/2018/5/layout/IconLeafLabelList"/>
    <dgm:cxn modelId="{9926BD43-4756-4367-A06A-31F0410B50DF}" type="presParOf" srcId="{248AEBAF-29E2-46B7-90AA-7AC4A27D09DD}" destId="{FA9D3F47-3BB5-4A6C-A287-47C19A30D353}" srcOrd="1" destOrd="0" presId="urn:microsoft.com/office/officeart/2018/5/layout/IconLeafLabelList"/>
    <dgm:cxn modelId="{EA2F3FBA-57E1-48DE-BCF5-EE1225F7F272}" type="presParOf" srcId="{248AEBAF-29E2-46B7-90AA-7AC4A27D09DD}" destId="{89F3B4D8-113E-4FCF-B657-904CBE7724AA}" srcOrd="2" destOrd="0" presId="urn:microsoft.com/office/officeart/2018/5/layout/IconLeafLabelList"/>
    <dgm:cxn modelId="{584D6E91-A308-4FD1-9FE5-BE0605D66922}" type="presParOf" srcId="{248AEBAF-29E2-46B7-90AA-7AC4A27D09DD}" destId="{16E4102A-0BB0-4169-92A0-3E7912FDC016}"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AE257-4A5B-4281-B7BC-C3B6E1D67DA9}">
      <dsp:nvSpPr>
        <dsp:cNvPr id="0" name=""/>
        <dsp:cNvSpPr/>
      </dsp:nvSpPr>
      <dsp:spPr>
        <a:xfrm>
          <a:off x="607331" y="368734"/>
          <a:ext cx="1784250" cy="178425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BD5C3-6EE8-4AC4-B31D-FAC65A6DBD25}">
      <dsp:nvSpPr>
        <dsp:cNvPr id="0" name=""/>
        <dsp:cNvSpPr/>
      </dsp:nvSpPr>
      <dsp:spPr>
        <a:xfrm>
          <a:off x="987581" y="748984"/>
          <a:ext cx="1023750" cy="102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FCDC1D-FCE0-4B61-B218-065880A716CF}">
      <dsp:nvSpPr>
        <dsp:cNvPr id="0" name=""/>
        <dsp:cNvSpPr/>
      </dsp:nvSpPr>
      <dsp:spPr>
        <a:xfrm>
          <a:off x="36956" y="2708735"/>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a:t>Working together</a:t>
          </a:r>
          <a:endParaRPr lang="en-US" sz="2500" kern="1200"/>
        </a:p>
      </dsp:txBody>
      <dsp:txXfrm>
        <a:off x="36956" y="2708735"/>
        <a:ext cx="2925000" cy="720000"/>
      </dsp:txXfrm>
    </dsp:sp>
    <dsp:sp modelId="{26C3B8B0-A5A4-4A22-9951-76BB8BCDEBAE}">
      <dsp:nvSpPr>
        <dsp:cNvPr id="0" name=""/>
        <dsp:cNvSpPr/>
      </dsp:nvSpPr>
      <dsp:spPr>
        <a:xfrm>
          <a:off x="4044206" y="368734"/>
          <a:ext cx="1784250" cy="178425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046848-D808-4C8A-8461-9D0E7AC131D2}">
      <dsp:nvSpPr>
        <dsp:cNvPr id="0" name=""/>
        <dsp:cNvSpPr/>
      </dsp:nvSpPr>
      <dsp:spPr>
        <a:xfrm>
          <a:off x="4424456" y="748984"/>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BF6B17-E272-46A6-8DE8-4718927A5FA9}">
      <dsp:nvSpPr>
        <dsp:cNvPr id="0" name=""/>
        <dsp:cNvSpPr/>
      </dsp:nvSpPr>
      <dsp:spPr>
        <a:xfrm>
          <a:off x="3473831" y="2708735"/>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a:t>Manage and protect </a:t>
          </a:r>
          <a:endParaRPr lang="en-US" sz="2500" kern="1200"/>
        </a:p>
      </dsp:txBody>
      <dsp:txXfrm>
        <a:off x="3473831" y="2708735"/>
        <a:ext cx="2925000" cy="720000"/>
      </dsp:txXfrm>
    </dsp:sp>
    <dsp:sp modelId="{9DF7FFBF-7559-465F-99FC-102B23E28888}">
      <dsp:nvSpPr>
        <dsp:cNvPr id="0" name=""/>
        <dsp:cNvSpPr/>
      </dsp:nvSpPr>
      <dsp:spPr>
        <a:xfrm>
          <a:off x="7481081" y="368734"/>
          <a:ext cx="1784250" cy="178425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9D3F47-3BB5-4A6C-A287-47C19A30D353}">
      <dsp:nvSpPr>
        <dsp:cNvPr id="0" name=""/>
        <dsp:cNvSpPr/>
      </dsp:nvSpPr>
      <dsp:spPr>
        <a:xfrm>
          <a:off x="7861331" y="748984"/>
          <a:ext cx="1023750" cy="10237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E4102A-0BB0-4169-92A0-3E7912FDC016}">
      <dsp:nvSpPr>
        <dsp:cNvPr id="0" name=""/>
        <dsp:cNvSpPr/>
      </dsp:nvSpPr>
      <dsp:spPr>
        <a:xfrm>
          <a:off x="6910706" y="2708735"/>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a:t>Sustainable development</a:t>
          </a:r>
          <a:endParaRPr lang="en-US" sz="2500" kern="1200"/>
        </a:p>
      </dsp:txBody>
      <dsp:txXfrm>
        <a:off x="6910706" y="2708735"/>
        <a:ext cx="2925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68357-9351-4049-8FC0-64C432DAAF69}"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00A9A-104C-497E-9BB1-2167BB4F8EEF}" type="slidenum">
              <a:rPr lang="en-US" smtClean="0"/>
              <a:t>‹#›</a:t>
            </a:fld>
            <a:endParaRPr lang="en-US"/>
          </a:p>
        </p:txBody>
      </p:sp>
    </p:spTree>
    <p:extLst>
      <p:ext uri="{BB962C8B-B14F-4D97-AF65-F5344CB8AC3E}">
        <p14:creationId xmlns:p14="http://schemas.microsoft.com/office/powerpoint/2010/main" val="3173760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(1 min)</a:t>
            </a:r>
          </a:p>
          <a:p>
            <a:endParaRPr lang="en-GB" dirty="0"/>
          </a:p>
          <a:p>
            <a:pPr marL="171450" indent="-171450">
              <a:buFont typeface="Arial" panose="020B0604020202020204" pitchFamily="34" charset="0"/>
              <a:buChar char="•"/>
            </a:pPr>
            <a:r>
              <a:rPr lang="en-GB" dirty="0"/>
              <a:t>Welcome the learners. Allow them to settle down and get their learning materials ready.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This week, we begin a new series of lessons focused on environmental health. Over the next three weeks, we'll explore environmental health issues, the laws and policies that protect our environment, and how we can contribute to environmental care.</a:t>
            </a:r>
          </a:p>
        </p:txBody>
      </p:sp>
      <p:sp>
        <p:nvSpPr>
          <p:cNvPr id="4" name="Slide Number Placeholder 3"/>
          <p:cNvSpPr>
            <a:spLocks noGrp="1"/>
          </p:cNvSpPr>
          <p:nvPr>
            <p:ph type="sldNum" sz="quarter" idx="5"/>
          </p:nvPr>
        </p:nvSpPr>
        <p:spPr/>
        <p:txBody>
          <a:bodyPr/>
          <a:lstStyle/>
          <a:p>
            <a:fld id="{CCD00A9A-104C-497E-9BB1-2167BB4F8EEF}" type="slidenum">
              <a:rPr lang="en-US" smtClean="0"/>
              <a:t>1</a:t>
            </a:fld>
            <a:endParaRPr lang="en-US"/>
          </a:p>
        </p:txBody>
      </p:sp>
    </p:spTree>
    <p:extLst>
      <p:ext uri="{BB962C8B-B14F-4D97-AF65-F5344CB8AC3E}">
        <p14:creationId xmlns:p14="http://schemas.microsoft.com/office/powerpoint/2010/main" val="1220326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Video (6 min)</a:t>
            </a:r>
          </a:p>
          <a:p>
            <a:endParaRPr lang="en-GB" dirty="0"/>
          </a:p>
          <a:p>
            <a:pPr marL="171450" indent="-171450">
              <a:buFont typeface="Arial" panose="020B0604020202020204" pitchFamily="34" charset="0"/>
              <a:buChar char="•"/>
            </a:pPr>
            <a:r>
              <a:rPr lang="en-GB" dirty="0"/>
              <a:t>Discussing all these environmental issues can be unsettling. It is important to consider what actions we can take to address and solve these problems.</a:t>
            </a:r>
          </a:p>
          <a:p>
            <a:pPr marL="171450"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Governments around the world have created </a:t>
            </a:r>
            <a:r>
              <a:rPr lang="en-ZA" sz="1800" b="1" dirty="0">
                <a:effectLst/>
                <a:latin typeface="Calibri" panose="020F0502020204030204" pitchFamily="34" charset="0"/>
                <a:ea typeface="Calibri" panose="020F0502020204030204" pitchFamily="34" charset="0"/>
                <a:cs typeface="Times New Roman" panose="02020603050405020304" pitchFamily="18" charset="0"/>
              </a:rPr>
              <a:t>laws and policies to protect the environment </a:t>
            </a:r>
            <a:r>
              <a:rPr lang="en-ZA" sz="1800" dirty="0">
                <a:effectLst/>
                <a:latin typeface="Calibri" panose="020F0502020204030204" pitchFamily="34" charset="0"/>
                <a:ea typeface="Calibri" panose="020F0502020204030204" pitchFamily="34" charset="0"/>
                <a:cs typeface="Times New Roman" panose="02020603050405020304" pitchFamily="18" charset="0"/>
              </a:rPr>
              <a:t>and our health. In South Africa, there are many </a:t>
            </a:r>
            <a:r>
              <a:rPr lang="en-ZA" sz="1800">
                <a:effectLst/>
                <a:latin typeface="Calibri" panose="020F0502020204030204" pitchFamily="34" charset="0"/>
                <a:ea typeface="Calibri" panose="020F0502020204030204" pitchFamily="34" charset="0"/>
                <a:cs typeface="Times New Roman" panose="02020603050405020304" pitchFamily="18" charset="0"/>
              </a:rPr>
              <a:t>important rules/laws </a:t>
            </a:r>
            <a:r>
              <a:rPr lang="en-ZA" sz="1800" dirty="0">
                <a:effectLst/>
                <a:latin typeface="Calibri" panose="020F0502020204030204" pitchFamily="34" charset="0"/>
                <a:ea typeface="Calibri" panose="020F0502020204030204" pitchFamily="34" charset="0"/>
                <a:cs typeface="Times New Roman" panose="02020603050405020304" pitchFamily="18" charset="0"/>
              </a:rPr>
              <a:t>to ensure our environment is safe and clean.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dirty="0"/>
              <a:t>Let us watch a </a:t>
            </a:r>
            <a:r>
              <a:rPr lang="en-GB" dirty="0"/>
              <a:t>video that explores one of the key environmental laws in South Africa:</a:t>
            </a:r>
            <a:endParaRPr lang="en-US" dirty="0"/>
          </a:p>
          <a:p>
            <a:pPr marL="171450" indent="-171450">
              <a:buFont typeface="Arial" panose="020B0604020202020204" pitchFamily="34" charset="0"/>
              <a:buChar char="•"/>
            </a:pPr>
            <a:r>
              <a:rPr lang="en-US" dirty="0"/>
              <a:t>Watch: </a:t>
            </a:r>
            <a:r>
              <a:rPr lang="en-GB" b="1" i="1" dirty="0"/>
              <a:t>The South African Environmental Legal Framework to Sustain a Healthy Environment </a:t>
            </a:r>
            <a:r>
              <a:rPr lang="en-GB" dirty="0"/>
              <a:t>https://www.youtube.com/watch?v=bdUxO7m40MM (3 min 52 sec)</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video highlights our constitutional right (Section 24) to an environment that does not harm our health or well-being. </a:t>
            </a:r>
            <a:r>
              <a:rPr lang="en-ZA" sz="1800" dirty="0">
                <a:effectLst/>
                <a:latin typeface="Calibri" panose="020F0502020204030204" pitchFamily="34" charset="0"/>
                <a:ea typeface="Calibri" panose="020F0502020204030204" pitchFamily="34" charset="0"/>
                <a:cs typeface="Times New Roman" panose="02020603050405020304" pitchFamily="18" charset="0"/>
              </a:rPr>
              <a:t>To enjoy our right to a healthy environment, we must also take responsibility for protecting and caring for it. We will discuss this responsibility in the next lesson (Lesson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10</a:t>
            </a:fld>
            <a:endParaRPr lang="en-US"/>
          </a:p>
        </p:txBody>
      </p:sp>
    </p:spTree>
    <p:extLst>
      <p:ext uri="{BB962C8B-B14F-4D97-AF65-F5344CB8AC3E}">
        <p14:creationId xmlns:p14="http://schemas.microsoft.com/office/powerpoint/2010/main" val="4028345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Teaching (3 min)</a:t>
            </a:r>
          </a:p>
          <a:p>
            <a:endParaRPr lang="en-GB" dirty="0"/>
          </a:p>
          <a:p>
            <a:pPr marL="171450" indent="-171450">
              <a:buFont typeface="Arial" panose="020B0604020202020204" pitchFamily="34" charset="0"/>
              <a:buChar char="•"/>
            </a:pPr>
            <a:r>
              <a:rPr lang="en-GB" dirty="0"/>
              <a:t>To summarise what has been said in the video. The </a:t>
            </a:r>
            <a:r>
              <a:rPr lang="en-GB" b="1" dirty="0"/>
              <a:t>NEMA has several key aims</a:t>
            </a:r>
            <a:r>
              <a:rPr lang="en-GB" dirty="0"/>
              <a:t>, including: </a:t>
            </a:r>
          </a:p>
          <a:p>
            <a:pPr marL="171450"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Encouraging various groups and organisations to work together to protect the environment.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Making sure that we manage and protect our environment responsibly. It provides guidelines that everyone in South Africa should follow when dealing with environmental issues.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Finding a balance between protecting the environment and allowing </a:t>
            </a:r>
            <a:r>
              <a:rPr lang="en-ZA" sz="1800" b="1" dirty="0">
                <a:effectLst/>
                <a:latin typeface="Calibri" panose="020F0502020204030204" pitchFamily="34" charset="0"/>
                <a:ea typeface="Calibri" panose="020F0502020204030204" pitchFamily="34" charset="0"/>
                <a:cs typeface="Times New Roman" panose="02020603050405020304" pitchFamily="18" charset="0"/>
              </a:rPr>
              <a:t>sustainable development</a:t>
            </a:r>
            <a:r>
              <a:rPr lang="en-ZA" sz="18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Ask learners to explain what sustainable development means. </a:t>
            </a:r>
          </a:p>
          <a:p>
            <a:pPr marL="628650" lvl="1" indent="-171450">
              <a:buFont typeface="Arial" panose="020B0604020202020204" pitchFamily="34" charset="0"/>
              <a:buChar char="•"/>
            </a:pPr>
            <a:r>
              <a:rPr lang="en-ZA" sz="1800" b="1" dirty="0">
                <a:effectLst/>
                <a:latin typeface="Calibri" panose="020F0502020204030204" pitchFamily="34" charset="0"/>
                <a:ea typeface="Calibri" panose="020F0502020204030204" pitchFamily="34" charset="0"/>
                <a:cs typeface="Times New Roman" panose="02020603050405020304" pitchFamily="18" charset="0"/>
              </a:rPr>
              <a:t>Sustainable development</a:t>
            </a:r>
            <a:r>
              <a:rPr lang="en-ZA" sz="1800" dirty="0">
                <a:effectLst/>
                <a:latin typeface="Calibri" panose="020F0502020204030204" pitchFamily="34" charset="0"/>
                <a:ea typeface="Calibri" panose="020F0502020204030204" pitchFamily="34" charset="0"/>
                <a:cs typeface="Times New Roman" panose="02020603050405020304" pitchFamily="18" charset="0"/>
              </a:rPr>
              <a:t> is an approach to growth and human development that aims to meet the needs of the current generation without compromising the needs of future generations.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11</a:t>
            </a:fld>
            <a:endParaRPr lang="en-US"/>
          </a:p>
        </p:txBody>
      </p:sp>
    </p:spTree>
    <p:extLst>
      <p:ext uri="{BB962C8B-B14F-4D97-AF65-F5344CB8AC3E}">
        <p14:creationId xmlns:p14="http://schemas.microsoft.com/office/powerpoint/2010/main" val="2718466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Individual Activity (6 min)</a:t>
            </a:r>
          </a:p>
          <a:p>
            <a:endParaRPr lang="en-GB" dirty="0"/>
          </a:p>
          <a:p>
            <a:pPr marL="171450" indent="-171450">
              <a:buFont typeface="Arial" panose="020B0604020202020204" pitchFamily="34" charset="0"/>
              <a:buChar char="•"/>
            </a:pPr>
            <a:r>
              <a:rPr lang="en-GB" dirty="0"/>
              <a:t>The video outlined several acts within the National Environmental Management Act (NEMA). Now, let's test your knowledge of what each act entails.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In </a:t>
            </a:r>
            <a:r>
              <a:rPr lang="en-GB" b="1" i="1" dirty="0"/>
              <a:t>Activity 2 </a:t>
            </a:r>
            <a:r>
              <a:rPr lang="en-GB" dirty="0"/>
              <a:t>(</a:t>
            </a:r>
            <a:r>
              <a:rPr lang="en-GB" b="1" i="1" u="sng" dirty="0"/>
              <a:t>Lesson 1 – Worksheet</a:t>
            </a:r>
            <a:r>
              <a:rPr lang="en-GB" dirty="0"/>
              <a:t>) match the different acts with the correct description. </a:t>
            </a:r>
          </a:p>
          <a:p>
            <a:pPr marL="171450" indent="-171450">
              <a:buFont typeface="Arial" panose="020B0604020202020204" pitchFamily="34" charset="0"/>
              <a:buChar char="•"/>
            </a:pPr>
            <a:r>
              <a:rPr lang="en-GB" dirty="0"/>
              <a:t>After learners have completed the activity, they can pair up with a peer to mark </a:t>
            </a:r>
            <a:r>
              <a:rPr lang="en-GB"/>
              <a:t>each other’s worksheet. </a:t>
            </a:r>
            <a:endParaRPr lang="en-GB" dirty="0"/>
          </a:p>
          <a:p>
            <a:pPr marL="171450" indent="-171450">
              <a:buFont typeface="Arial" panose="020B0604020202020204" pitchFamily="34" charset="0"/>
              <a:buChar char="•"/>
            </a:pPr>
            <a:r>
              <a:rPr lang="en-GB" dirty="0"/>
              <a:t>You can display the answers in </a:t>
            </a:r>
            <a:r>
              <a:rPr lang="en-GB" b="1" i="1" u="sng" dirty="0"/>
              <a:t>Lesson 1 – Worksheet MEMO</a:t>
            </a:r>
            <a:r>
              <a:rPr lang="en-GB" dirty="0"/>
              <a:t>. </a:t>
            </a: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12</a:t>
            </a:fld>
            <a:endParaRPr lang="en-US"/>
          </a:p>
        </p:txBody>
      </p:sp>
    </p:spTree>
    <p:extLst>
      <p:ext uri="{BB962C8B-B14F-4D97-AF65-F5344CB8AC3E}">
        <p14:creationId xmlns:p14="http://schemas.microsoft.com/office/powerpoint/2010/main" val="76711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Homework: Waste Audit (5 min)</a:t>
            </a:r>
          </a:p>
          <a:p>
            <a:endParaRPr lang="en-GB" dirty="0"/>
          </a:p>
          <a:p>
            <a:pPr marL="171450" indent="-171450">
              <a:buFont typeface="Arial" panose="020B0604020202020204" pitchFamily="34" charset="0"/>
              <a:buChar char="•"/>
            </a:pPr>
            <a:r>
              <a:rPr lang="en-GB" dirty="0"/>
              <a:t>In two weeks (Lesson 3), we will do an exciting group activity. You will work with four other learners to develop and implement an environmental health programme. Today I will assign your groups and hand out a homework activity that must be completed by Lesson 3.</a:t>
            </a:r>
          </a:p>
          <a:p>
            <a:pPr marL="171450" indent="-171450">
              <a:buFont typeface="Arial" panose="020B0604020202020204" pitchFamily="34" charset="0"/>
              <a:buChar char="•"/>
            </a:pPr>
            <a:r>
              <a:rPr lang="en-GB" dirty="0"/>
              <a:t>Assign learners in groups of FIVE or allow them to form their own groups. </a:t>
            </a:r>
          </a:p>
          <a:p>
            <a:endParaRPr lang="en-GB" dirty="0"/>
          </a:p>
          <a:p>
            <a:pPr marL="171450" indent="-171450">
              <a:buFont typeface="Arial" panose="020B0604020202020204" pitchFamily="34" charset="0"/>
              <a:buChar char="•"/>
            </a:pPr>
            <a:r>
              <a:rPr lang="en-US" dirty="0"/>
              <a:t>Hand out the </a:t>
            </a:r>
            <a:r>
              <a:rPr lang="en-US" b="1" i="1" u="sng" dirty="0"/>
              <a:t>Lesson 1 – Waste Audit Form </a:t>
            </a:r>
            <a:r>
              <a:rPr lang="en-US" dirty="0"/>
              <a:t>to ONE representative from each group.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Instructions: </a:t>
            </a:r>
            <a:r>
              <a:rPr lang="en-US" dirty="0"/>
              <a:t>In your groups, you will need to make time (before or after school or during breaks) to conduct a waste audit in the school. You must walk </a:t>
            </a:r>
            <a:r>
              <a:rPr lang="en-US" sz="1800" dirty="0">
                <a:effectLst/>
                <a:latin typeface="Calibri" panose="020F0502020204030204" pitchFamily="34" charset="0"/>
                <a:ea typeface="Calibri" panose="020F0502020204030204" pitchFamily="34" charset="0"/>
              </a:rPr>
              <a:t>around the school and make observations about waste generation and disposal. You can also talk to </a:t>
            </a:r>
            <a:r>
              <a:rPr lang="en-US" sz="1800" dirty="0">
                <a:effectLst/>
                <a:latin typeface="Calibri" panose="020F0502020204030204" pitchFamily="34" charset="0"/>
                <a:ea typeface="Calibri" panose="020F0502020204030204" pitchFamily="34" charset="0"/>
                <a:cs typeface="Calibri" panose="020F0502020204030204" pitchFamily="34" charset="0"/>
              </a:rPr>
              <a:t>teachers, staff, and other learners to gather information. You will then need to fill out the form (16 questions) with your observations and findings. There is nothing else you need to do at this stage. You must only complete the </a:t>
            </a:r>
            <a:r>
              <a:rPr lang="en-US" sz="1800" b="1" i="1" u="sng" dirty="0">
                <a:effectLst/>
                <a:latin typeface="Calibri" panose="020F0502020204030204" pitchFamily="34" charset="0"/>
                <a:ea typeface="Calibri" panose="020F0502020204030204" pitchFamily="34" charset="0"/>
                <a:cs typeface="Calibri" panose="020F0502020204030204" pitchFamily="34" charset="0"/>
              </a:rPr>
              <a:t>Lesson 1 – Waste Audit Form</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Note to teacher: </a:t>
            </a:r>
            <a:r>
              <a:rPr lang="en-GB" sz="2800" dirty="0"/>
              <a:t>It's advisable to inform other teachers and staff about this assignment to ensure they are prepared if approached by learners.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13</a:t>
            </a:fld>
            <a:endParaRPr lang="en-US"/>
          </a:p>
        </p:txBody>
      </p:sp>
    </p:spTree>
    <p:extLst>
      <p:ext uri="{BB962C8B-B14F-4D97-AF65-F5344CB8AC3E}">
        <p14:creationId xmlns:p14="http://schemas.microsoft.com/office/powerpoint/2010/main" val="825502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Reflection (4 min)</a:t>
            </a:r>
          </a:p>
          <a:p>
            <a:endParaRPr lang="en-GB" dirty="0"/>
          </a:p>
          <a:p>
            <a:pPr marL="171450" indent="-171450">
              <a:buFont typeface="Arial" panose="020B0604020202020204" pitchFamily="34" charset="0"/>
              <a:buChar char="•"/>
            </a:pPr>
            <a:r>
              <a:rPr lang="en-GB" dirty="0"/>
              <a:t>Read the quote on the slide: </a:t>
            </a:r>
            <a:r>
              <a:rPr lang="en-GB" b="0" i="0" dirty="0">
                <a:solidFill>
                  <a:srgbClr val="FFFFFF"/>
                </a:solidFill>
                <a:effectLst/>
              </a:rPr>
              <a:t>“The truth is: The natural world is changing. And we are totally dependent on that world. It provides our food, water and air. It is the most precious thing we have and we need to defend it.” (Sir David Attenborough)</a:t>
            </a:r>
          </a:p>
          <a:p>
            <a:pPr marL="171450" indent="-171450">
              <a:buFont typeface="Arial" panose="020B0604020202020204" pitchFamily="34" charset="0"/>
              <a:buChar char="•"/>
            </a:pPr>
            <a:r>
              <a:rPr lang="en-GB" b="0" i="0" dirty="0">
                <a:solidFill>
                  <a:srgbClr val="FFFFFF"/>
                </a:solidFill>
                <a:effectLst/>
              </a:rPr>
              <a:t>Ask learners to reflect on this quote and answer the questions in </a:t>
            </a:r>
            <a:r>
              <a:rPr lang="en-GB" b="1" i="1" dirty="0">
                <a:solidFill>
                  <a:srgbClr val="FFFFFF"/>
                </a:solidFill>
                <a:effectLst/>
              </a:rPr>
              <a:t>Activity 3 </a:t>
            </a:r>
            <a:r>
              <a:rPr lang="en-GB" b="0" i="0" dirty="0">
                <a:solidFill>
                  <a:srgbClr val="FFFFFF"/>
                </a:solidFill>
                <a:effectLst/>
              </a:rPr>
              <a:t>(</a:t>
            </a:r>
            <a:r>
              <a:rPr lang="en-GB" b="1" i="1" u="sng" dirty="0">
                <a:solidFill>
                  <a:srgbClr val="FFFFFF"/>
                </a:solidFill>
                <a:effectLst/>
              </a:rPr>
              <a:t>Lesson 1 – Worksheet</a:t>
            </a:r>
            <a:r>
              <a:rPr lang="en-GB" b="0" i="0" dirty="0">
                <a:solidFill>
                  <a:srgbClr val="FFFFFF"/>
                </a:solidFill>
                <a:effectLst/>
              </a:rPr>
              <a:t>). </a:t>
            </a:r>
          </a:p>
          <a:p>
            <a:pPr marL="171450" indent="-171450">
              <a:buFont typeface="Arial" panose="020B0604020202020204" pitchFamily="34" charset="0"/>
              <a:buChar char="•"/>
            </a:pPr>
            <a:r>
              <a:rPr lang="en-GB" b="0" i="0" dirty="0">
                <a:solidFill>
                  <a:srgbClr val="FFFFFF"/>
                </a:solidFill>
                <a:effectLst/>
              </a:rPr>
              <a:t>Allow the learners to complete this activity for the remainder of the lesson. </a:t>
            </a: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14</a:t>
            </a:fld>
            <a:endParaRPr lang="en-US"/>
          </a:p>
        </p:txBody>
      </p:sp>
    </p:spTree>
    <p:extLst>
      <p:ext uri="{BB962C8B-B14F-4D97-AF65-F5344CB8AC3E}">
        <p14:creationId xmlns:p14="http://schemas.microsoft.com/office/powerpoint/2010/main" val="328599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Knowledge Recap (1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Arial" panose="020B0604020202020204" pitchFamily="34" charset="0"/>
              </a:rPr>
              <a:t>Let us begin the lesson by quickly checking what you already know about Environmental Health. If you are unsure about any answers, don’t worry, we will cover the content in the next few weeks.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 going to display five multiple-choice questions (Slides 2-6). In </a:t>
            </a:r>
            <a:r>
              <a:rPr lang="en-GB" b="1" i="1" dirty="0"/>
              <a:t>Activity 1 </a:t>
            </a:r>
            <a:r>
              <a:rPr lang="en-GB" dirty="0"/>
              <a:t>(</a:t>
            </a:r>
            <a:r>
              <a:rPr lang="en-GB" b="1" i="1" u="sng" dirty="0"/>
              <a:t>Lesson 1 – Worksheet</a:t>
            </a:r>
            <a:r>
              <a:rPr lang="en-GB" dirty="0"/>
              <a:t>) write down the answers to the quiz questions.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Allow 30 sec to answer Question 1.1.</a:t>
            </a:r>
          </a:p>
          <a:p>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2</a:t>
            </a:fld>
            <a:endParaRPr lang="en-US"/>
          </a:p>
        </p:txBody>
      </p:sp>
    </p:spTree>
    <p:extLst>
      <p:ext uri="{BB962C8B-B14F-4D97-AF65-F5344CB8AC3E}">
        <p14:creationId xmlns:p14="http://schemas.microsoft.com/office/powerpoint/2010/main" val="1085438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Knowledge Recap (30 sec)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Allow 30 sec to answer Question 1.2.</a:t>
            </a:r>
          </a:p>
          <a:p>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3</a:t>
            </a:fld>
            <a:endParaRPr lang="en-US"/>
          </a:p>
        </p:txBody>
      </p:sp>
    </p:spTree>
    <p:extLst>
      <p:ext uri="{BB962C8B-B14F-4D97-AF65-F5344CB8AC3E}">
        <p14:creationId xmlns:p14="http://schemas.microsoft.com/office/powerpoint/2010/main" val="863327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Knowledge Recap (30 sec)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Allow 30 sec to answer Question 1.3.</a:t>
            </a:r>
          </a:p>
          <a:p>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4</a:t>
            </a:fld>
            <a:endParaRPr lang="en-US"/>
          </a:p>
        </p:txBody>
      </p:sp>
    </p:spTree>
    <p:extLst>
      <p:ext uri="{BB962C8B-B14F-4D97-AF65-F5344CB8AC3E}">
        <p14:creationId xmlns:p14="http://schemas.microsoft.com/office/powerpoint/2010/main" val="2392712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Knowledge Recap (30 sec)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Allow 30 sec to answer Question 1.4.</a:t>
            </a:r>
          </a:p>
          <a:p>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5</a:t>
            </a:fld>
            <a:endParaRPr lang="en-US"/>
          </a:p>
        </p:txBody>
      </p:sp>
    </p:spTree>
    <p:extLst>
      <p:ext uri="{BB962C8B-B14F-4D97-AF65-F5344CB8AC3E}">
        <p14:creationId xmlns:p14="http://schemas.microsoft.com/office/powerpoint/2010/main" val="106182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Knowledge Recap (30 sec)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Allow 30 sec to answer Question 1.5.</a:t>
            </a:r>
          </a:p>
          <a:p>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6</a:t>
            </a:fld>
            <a:endParaRPr lang="en-US"/>
          </a:p>
        </p:txBody>
      </p:sp>
    </p:spTree>
    <p:extLst>
      <p:ext uri="{BB962C8B-B14F-4D97-AF65-F5344CB8AC3E}">
        <p14:creationId xmlns:p14="http://schemas.microsoft.com/office/powerpoint/2010/main" val="887643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Knowledge Recap (2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Review the answers so that learners can check their work. Do a tally of how many answers learners got correct.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indent="0">
              <a:buNone/>
            </a:pPr>
            <a:r>
              <a:rPr lang="en-GB" sz="1200" b="1" dirty="0"/>
              <a:t>1.1. What is conservation?</a:t>
            </a:r>
            <a:endParaRPr lang="en-GB" sz="1200" dirty="0"/>
          </a:p>
          <a:p>
            <a:pPr marL="0" indent="0">
              <a:buNone/>
            </a:pPr>
            <a:r>
              <a:rPr lang="en-GB" sz="1200" dirty="0"/>
              <a:t>a) Using resources without concern</a:t>
            </a:r>
            <a:br>
              <a:rPr lang="en-GB" sz="1200" dirty="0"/>
            </a:br>
            <a:r>
              <a:rPr lang="en-GB" sz="1200" b="1" dirty="0"/>
              <a:t>b) Protecting Earth's natural resources</a:t>
            </a:r>
            <a:br>
              <a:rPr lang="en-GB" sz="1200" dirty="0"/>
            </a:br>
            <a:r>
              <a:rPr lang="en-GB" sz="1200" dirty="0"/>
              <a:t>c) Developing technologies for the environment</a:t>
            </a:r>
            <a:br>
              <a:rPr lang="en-GB" sz="1200" dirty="0"/>
            </a:br>
            <a:r>
              <a:rPr lang="en-GB" sz="1200" dirty="0"/>
              <a:t>d) Ignoring environmental problems</a:t>
            </a:r>
          </a:p>
          <a:p>
            <a:pPr marL="0" indent="0">
              <a:buNone/>
            </a:pPr>
            <a:endParaRPr lang="en-GB" sz="1200" dirty="0"/>
          </a:p>
          <a:p>
            <a:pPr marL="0" indent="0">
              <a:buNone/>
            </a:pPr>
            <a:r>
              <a:rPr lang="en-GB" sz="1200" b="1" dirty="0"/>
              <a:t>1.2. </a:t>
            </a:r>
            <a:r>
              <a:rPr lang="en-US" sz="1200" b="1" dirty="0"/>
              <a:t>Why is conservation important?</a:t>
            </a:r>
          </a:p>
          <a:p>
            <a:pPr marL="0" indent="0">
              <a:buNone/>
            </a:pPr>
            <a:r>
              <a:rPr lang="en-GB" sz="1200" dirty="0"/>
              <a:t>a) To exploit resources for short-term gain</a:t>
            </a:r>
            <a:br>
              <a:rPr lang="en-GB" sz="1200" dirty="0"/>
            </a:br>
            <a:r>
              <a:rPr lang="en-GB" sz="1200" b="1" dirty="0"/>
              <a:t>b) To ensure a sustainable future</a:t>
            </a:r>
            <a:br>
              <a:rPr lang="en-GB" sz="1200" dirty="0"/>
            </a:br>
            <a:r>
              <a:rPr lang="en-GB" sz="1200" dirty="0"/>
              <a:t>c) To reduce biodiversity</a:t>
            </a:r>
            <a:br>
              <a:rPr lang="en-GB" sz="1200" dirty="0"/>
            </a:br>
            <a:r>
              <a:rPr lang="en-GB" sz="1200" dirty="0"/>
              <a:t>d) To increase pollution</a:t>
            </a:r>
          </a:p>
          <a:p>
            <a:pPr marL="0" indent="0">
              <a:buNone/>
            </a:pPr>
            <a:endParaRPr lang="en-US" sz="1000" dirty="0"/>
          </a:p>
          <a:p>
            <a:pPr marL="0" indent="0">
              <a:buNone/>
            </a:pPr>
            <a:r>
              <a:rPr lang="en-GB" sz="1000" b="1" dirty="0"/>
              <a:t>1.3. Which environmental issue is caused by greenhouse gases and affects marine habitats?</a:t>
            </a:r>
          </a:p>
          <a:p>
            <a:pPr marL="0" indent="0">
              <a:buNone/>
            </a:pPr>
            <a:r>
              <a:rPr lang="fr-FR" sz="1000" dirty="0"/>
              <a:t>a) Pollution</a:t>
            </a:r>
            <a:br>
              <a:rPr lang="fr-FR" sz="1000" dirty="0"/>
            </a:br>
            <a:r>
              <a:rPr lang="fr-FR" sz="1000" dirty="0"/>
              <a:t>b) </a:t>
            </a:r>
            <a:r>
              <a:rPr lang="fr-FR" sz="1000" dirty="0" err="1"/>
              <a:t>Deforestation</a:t>
            </a:r>
            <a:br>
              <a:rPr lang="fr-FR" sz="1000" dirty="0"/>
            </a:br>
            <a:r>
              <a:rPr lang="fr-FR" sz="1000" b="1" dirty="0"/>
              <a:t>c) </a:t>
            </a:r>
            <a:r>
              <a:rPr lang="fr-FR" sz="1000" b="1" dirty="0" err="1"/>
              <a:t>Climate</a:t>
            </a:r>
            <a:r>
              <a:rPr lang="fr-FR" sz="1000" b="1" dirty="0"/>
              <a:t> change</a:t>
            </a:r>
            <a:br>
              <a:rPr lang="fr-FR" sz="1000" b="1" dirty="0"/>
            </a:br>
            <a:r>
              <a:rPr lang="fr-FR" sz="1000" dirty="0"/>
              <a:t>d) Noise pollution</a:t>
            </a:r>
            <a:endParaRPr lang="en-US" sz="800" dirty="0"/>
          </a:p>
          <a:p>
            <a:pPr marL="0" indent="0">
              <a:buNone/>
            </a:pPr>
            <a:endParaRPr lang="en-US" sz="1000" dirty="0"/>
          </a:p>
          <a:p>
            <a:pPr marL="0" indent="0">
              <a:buNone/>
            </a:pPr>
            <a:r>
              <a:rPr lang="en-GB" sz="1000" b="1" dirty="0"/>
              <a:t>1.4. How does pollution impact the environment and human health?</a:t>
            </a:r>
            <a:endParaRPr lang="en-GB" sz="1000" dirty="0"/>
          </a:p>
          <a:p>
            <a:pPr marL="0" indent="0">
              <a:buNone/>
            </a:pPr>
            <a:r>
              <a:rPr lang="en-GB" sz="1000" dirty="0"/>
              <a:t>a) It has no effect</a:t>
            </a:r>
            <a:br>
              <a:rPr lang="en-GB" sz="1000" dirty="0"/>
            </a:br>
            <a:r>
              <a:rPr lang="en-GB" sz="1000" dirty="0"/>
              <a:t>b) It enhances biodiversity</a:t>
            </a:r>
            <a:br>
              <a:rPr lang="en-GB" sz="1000" dirty="0"/>
            </a:br>
            <a:r>
              <a:rPr lang="en-GB" sz="1000" b="1" dirty="0"/>
              <a:t>c) It causes ill-health in humans/animals</a:t>
            </a:r>
            <a:br>
              <a:rPr lang="en-GB" sz="1000" dirty="0"/>
            </a:br>
            <a:r>
              <a:rPr lang="en-GB" sz="1000" dirty="0"/>
              <a:t>d) It only affects marine habitats</a:t>
            </a:r>
          </a:p>
          <a:p>
            <a:pPr marL="0" indent="0">
              <a:buNone/>
            </a:pPr>
            <a:endParaRPr lang="en-US" sz="1000" dirty="0"/>
          </a:p>
          <a:p>
            <a:pPr marL="0" indent="0">
              <a:buNone/>
            </a:pPr>
            <a:r>
              <a:rPr lang="en-GB" sz="1000" b="1" dirty="0"/>
              <a:t>1.5. What does deforestation involve?</a:t>
            </a:r>
            <a:endParaRPr lang="en-GB" sz="1000" dirty="0"/>
          </a:p>
          <a:p>
            <a:pPr marL="0" indent="0">
              <a:buNone/>
            </a:pPr>
            <a:r>
              <a:rPr lang="en-GB" sz="1000" dirty="0"/>
              <a:t>a) Protecting forests from wildfires</a:t>
            </a:r>
            <a:br>
              <a:rPr lang="en-GB" sz="1000" dirty="0"/>
            </a:br>
            <a:r>
              <a:rPr lang="en-GB" sz="1000" dirty="0"/>
              <a:t>b) Planting new trees</a:t>
            </a:r>
            <a:br>
              <a:rPr lang="en-GB" sz="1000" dirty="0"/>
            </a:br>
            <a:r>
              <a:rPr lang="en-GB" sz="1000" b="1" dirty="0"/>
              <a:t>c) Destroying nature for human activities</a:t>
            </a:r>
            <a:br>
              <a:rPr lang="en-GB" sz="1000" dirty="0"/>
            </a:br>
            <a:r>
              <a:rPr lang="en-GB" sz="1000" dirty="0"/>
              <a:t>d) Building new homes for animals</a:t>
            </a:r>
          </a:p>
          <a:p>
            <a:pPr marL="0" indent="0">
              <a:buNone/>
            </a:pPr>
            <a:endParaRPr lang="en-US" sz="1000" dirty="0"/>
          </a:p>
          <a:p>
            <a:pPr marL="0" indent="0">
              <a:buNone/>
            </a:pPr>
            <a:endParaRPr lang="en-GB" sz="1200" dirty="0"/>
          </a:p>
          <a:p>
            <a:pPr marL="0" indent="0">
              <a:buNone/>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7</a:t>
            </a:fld>
            <a:endParaRPr lang="en-US"/>
          </a:p>
        </p:txBody>
      </p:sp>
    </p:spTree>
    <p:extLst>
      <p:ext uri="{BB962C8B-B14F-4D97-AF65-F5344CB8AC3E}">
        <p14:creationId xmlns:p14="http://schemas.microsoft.com/office/powerpoint/2010/main" val="1469348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Teaching &amp; Class Discussion (5 min)</a:t>
            </a:r>
          </a:p>
          <a:p>
            <a:endParaRPr lang="en-GB" dirty="0"/>
          </a:p>
          <a:p>
            <a:pPr marL="171450" indent="-171450">
              <a:buFont typeface="Arial" panose="020B0604020202020204" pitchFamily="34" charset="0"/>
              <a:buChar char="•"/>
            </a:pPr>
            <a:r>
              <a:rPr lang="en-GB" dirty="0"/>
              <a:t>Ask learners to share their understanding of environmental health.</a:t>
            </a:r>
          </a:p>
          <a:p>
            <a:pPr marL="171450" indent="-171450">
              <a:buFont typeface="Arial" panose="020B0604020202020204" pitchFamily="34" charset="0"/>
              <a:buChar char="•"/>
            </a:pPr>
            <a:r>
              <a:rPr lang="en-US" dirty="0"/>
              <a:t>Reveal the definition on the slide: </a:t>
            </a:r>
            <a:r>
              <a:rPr lang="en-ZA" sz="12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Environmental health</a:t>
            </a:r>
            <a:r>
              <a:rPr lang="en-ZA" sz="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is about how our surroundings affect our health and well-being. It focuses on making sure our air, water, plants, and food are clean and safe. This helps us stay healthy and builds strong, safe communities.</a:t>
            </a:r>
            <a:endParaRPr lang="en-US" sz="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dirty="0"/>
              <a:t>Prompt learners to provide reasons </a:t>
            </a:r>
            <a:r>
              <a:rPr lang="en-US" b="1" dirty="0"/>
              <a:t>why environmental health is important</a:t>
            </a:r>
            <a:r>
              <a:rPr lang="en-US" dirty="0"/>
              <a:t>. </a:t>
            </a:r>
          </a:p>
          <a:p>
            <a:pPr marL="628650" lvl="1" indent="-171450">
              <a:buFont typeface="Arial" panose="020B0604020202020204" pitchFamily="34" charset="0"/>
              <a:buChar char="•"/>
            </a:pPr>
            <a:r>
              <a:rPr lang="en-US" dirty="0"/>
              <a:t>Answers may include the following:</a:t>
            </a:r>
          </a:p>
          <a:p>
            <a:pPr marL="628650" lvl="1"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Clean air and water are vital for our health.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Healthy plants and food are necessary for our nutrition.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Our actions affect the environment, and in turn, the environment affects 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A healthy environment means healthier people and communities.</a:t>
            </a:r>
          </a:p>
          <a:p>
            <a:pPr marL="0" indent="0">
              <a:buFont typeface="Arial" panose="020B0604020202020204" pitchFamily="34" charset="0"/>
              <a:buNone/>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cs typeface="Times New Roman" panose="02020603050405020304" pitchFamily="18" charset="0"/>
              </a:rPr>
              <a:t>We rely on a clean and healthy environment to survive. Pollution and other environmental problems are connected, so we need to address them together. We can protect our planet for ourselves and future generations by working together.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8</a:t>
            </a:fld>
            <a:endParaRPr lang="en-US"/>
          </a:p>
        </p:txBody>
      </p:sp>
    </p:spTree>
    <p:extLst>
      <p:ext uri="{BB962C8B-B14F-4D97-AF65-F5344CB8AC3E}">
        <p14:creationId xmlns:p14="http://schemas.microsoft.com/office/powerpoint/2010/main" val="375119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Discussion (5 min)</a:t>
            </a:r>
          </a:p>
          <a:p>
            <a:endParaRPr lang="en-GB" dirty="0"/>
          </a:p>
          <a:p>
            <a:pPr marL="171450" indent="-171450">
              <a:buFont typeface="Arial" panose="020B0604020202020204" pitchFamily="34" charset="0"/>
              <a:buChar char="•"/>
            </a:pPr>
            <a:r>
              <a:rPr lang="en-US" dirty="0"/>
              <a:t>Now, let’s explore </a:t>
            </a:r>
            <a:r>
              <a:rPr lang="en-US" b="1" dirty="0"/>
              <a:t>issues that pose risks to our environment</a:t>
            </a:r>
            <a:r>
              <a:rPr lang="en-US" dirty="0"/>
              <a:t>. Ask the learners to </a:t>
            </a:r>
            <a:r>
              <a:rPr lang="en-GB" dirty="0"/>
              <a:t>provide a brief explanation of each of the following environmental health issues:</a:t>
            </a:r>
          </a:p>
          <a:p>
            <a:pPr marL="628650" lvl="1" indent="-171450">
              <a:buFont typeface="Arial" panose="020B0604020202020204" pitchFamily="34" charset="0"/>
              <a:buChar char="•"/>
            </a:pPr>
            <a:r>
              <a:rPr lang="en-ZA" sz="1800" b="1" dirty="0">
                <a:effectLst/>
                <a:latin typeface="Calibri" panose="020F0502020204030204" pitchFamily="34" charset="0"/>
                <a:ea typeface="Calibri" panose="020F0502020204030204" pitchFamily="34" charset="0"/>
                <a:cs typeface="Times New Roman" panose="02020603050405020304" pitchFamily="18" charset="0"/>
              </a:rPr>
              <a:t>Air Pollution: </a:t>
            </a:r>
            <a:r>
              <a:rPr lang="en-ZA" sz="1800" dirty="0">
                <a:effectLst/>
                <a:latin typeface="Calibri" panose="020F0502020204030204" pitchFamily="34" charset="0"/>
                <a:ea typeface="Calibri" panose="020F0502020204030204" pitchFamily="34" charset="0"/>
                <a:cs typeface="Times New Roman" panose="02020603050405020304" pitchFamily="18" charset="0"/>
              </a:rPr>
              <a:t>Smoke from factories, cars, and wildfires can make the air dirty, causing breathing problems and other health issues:</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ZA" sz="1800" b="1" dirty="0">
                <a:effectLst/>
                <a:latin typeface="Calibri" panose="020F0502020204030204" pitchFamily="34" charset="0"/>
                <a:ea typeface="Calibri" panose="020F0502020204030204" pitchFamily="34" charset="0"/>
                <a:cs typeface="Times New Roman" panose="02020603050405020304" pitchFamily="18" charset="0"/>
              </a:rPr>
              <a:t>Water Pollution: </a:t>
            </a:r>
            <a:r>
              <a:rPr lang="en-ZA" sz="1800" dirty="0">
                <a:effectLst/>
                <a:latin typeface="Calibri" panose="020F0502020204030204" pitchFamily="34" charset="0"/>
                <a:ea typeface="Calibri" panose="020F0502020204030204" pitchFamily="34" charset="0"/>
                <a:cs typeface="Times New Roman" panose="02020603050405020304" pitchFamily="18" charset="0"/>
              </a:rPr>
              <a:t>Chemicals, litter, and sewage in rivers, dams, and oceans can contaminate the water we drink and use for cooking.</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ZA" sz="1800" b="1" dirty="0">
                <a:effectLst/>
                <a:latin typeface="Calibri" panose="020F0502020204030204" pitchFamily="34" charset="0"/>
                <a:ea typeface="Calibri" panose="020F0502020204030204" pitchFamily="34" charset="0"/>
                <a:cs typeface="Times New Roman" panose="02020603050405020304" pitchFamily="18" charset="0"/>
              </a:rPr>
              <a:t>Soil Pollution:</a:t>
            </a:r>
            <a:r>
              <a:rPr lang="en-ZA" sz="1800" dirty="0">
                <a:effectLst/>
                <a:latin typeface="Calibri" panose="020F0502020204030204" pitchFamily="34" charset="0"/>
                <a:ea typeface="Calibri" panose="020F0502020204030204" pitchFamily="34" charset="0"/>
                <a:cs typeface="Times New Roman" panose="02020603050405020304" pitchFamily="18" charset="0"/>
              </a:rPr>
              <a:t> Harmful chemicals and waste can make soil unhealthy, affecting the plants and crops that grow in it.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ZA" sz="1800" b="1" dirty="0">
                <a:effectLst/>
                <a:latin typeface="Calibri" panose="020F0502020204030204" pitchFamily="34" charset="0"/>
                <a:ea typeface="Calibri" panose="020F0502020204030204" pitchFamily="34" charset="0"/>
                <a:cs typeface="Times New Roman" panose="02020603050405020304" pitchFamily="18" charset="0"/>
              </a:rPr>
              <a:t>Climate Change:</a:t>
            </a:r>
            <a:r>
              <a:rPr lang="en-ZA" sz="1800" dirty="0">
                <a:effectLst/>
                <a:latin typeface="Calibri" panose="020F0502020204030204" pitchFamily="34" charset="0"/>
                <a:ea typeface="Calibri" panose="020F0502020204030204" pitchFamily="34" charset="0"/>
                <a:cs typeface="Times New Roman" panose="02020603050405020304" pitchFamily="18" charset="0"/>
              </a:rPr>
              <a:t> Changes in the Earth's climate can lead to extreme weather, like hurricanes and droughts, which can harm people and animals.</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ZA" sz="1800" b="1" dirty="0">
                <a:effectLst/>
                <a:latin typeface="Calibri" panose="020F0502020204030204" pitchFamily="34" charset="0"/>
                <a:ea typeface="Calibri" panose="020F0502020204030204" pitchFamily="34" charset="0"/>
                <a:cs typeface="Times New Roman" panose="02020603050405020304" pitchFamily="18" charset="0"/>
              </a:rPr>
              <a:t>Deforestation:</a:t>
            </a:r>
            <a:r>
              <a:rPr lang="en-ZA" sz="1800" dirty="0">
                <a:effectLst/>
                <a:latin typeface="Calibri" panose="020F0502020204030204" pitchFamily="34" charset="0"/>
                <a:ea typeface="Calibri" panose="020F0502020204030204" pitchFamily="34" charset="0"/>
                <a:cs typeface="Times New Roman" panose="02020603050405020304" pitchFamily="18" charset="0"/>
              </a:rPr>
              <a:t> Cutting down too many trees can destroy habitats for animals and affect the air we breathe.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9</a:t>
            </a:fld>
            <a:endParaRPr lang="en-US"/>
          </a:p>
        </p:txBody>
      </p:sp>
    </p:spTree>
    <p:extLst>
      <p:ext uri="{BB962C8B-B14F-4D97-AF65-F5344CB8AC3E}">
        <p14:creationId xmlns:p14="http://schemas.microsoft.com/office/powerpoint/2010/main" val="2744855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B2D3418-AA0E-4B99-8BF0-789587E99F74}" type="datetimeFigureOut">
              <a:rPr lang="en-US" smtClean="0"/>
              <a:t>8/14/2024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27D43F7-AD13-46E7-8AA1-F6DA8F9C4663}"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39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2D3418-AA0E-4B99-8BF0-789587E99F74}"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122581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2D3418-AA0E-4B99-8BF0-789587E99F74}"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48457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2D3418-AA0E-4B99-8BF0-789587E99F74}"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495130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2D3418-AA0E-4B99-8BF0-789587E99F74}"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D43F7-AD13-46E7-8AA1-F6DA8F9C4663}"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9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2D3418-AA0E-4B99-8BF0-789587E99F74}" type="datetimeFigureOut">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88290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2D3418-AA0E-4B99-8BF0-789587E99F74}" type="datetimeFigureOut">
              <a:rPr lang="en-US" smtClean="0"/>
              <a:t>8/14/2024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1773738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2D3418-AA0E-4B99-8BF0-789587E99F74}" type="datetimeFigureOut">
              <a:rPr lang="en-US" smtClean="0"/>
              <a:t>8/14/2024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762236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D3418-AA0E-4B99-8BF0-789587E99F74}" type="datetimeFigureOut">
              <a:rPr lang="en-US" smtClean="0"/>
              <a:t>8/14/2024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1617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2D3418-AA0E-4B99-8BF0-789587E99F74}" type="datetimeFigureOut">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78452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2D3418-AA0E-4B99-8BF0-789587E99F74}" type="datetimeFigureOut">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161790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1B2D3418-AA0E-4B99-8BF0-789587E99F74}" type="datetimeFigureOut">
              <a:rPr lang="en-US" smtClean="0"/>
              <a:t>8/14/2024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B27D43F7-AD13-46E7-8AA1-F6DA8F9C4663}" type="slidenum">
              <a:rPr lang="en-US" smtClean="0"/>
              <a:t>‹#›</a:t>
            </a:fld>
            <a:endParaRPr lang="en-US"/>
          </a:p>
        </p:txBody>
      </p:sp>
    </p:spTree>
    <p:extLst>
      <p:ext uri="{BB962C8B-B14F-4D97-AF65-F5344CB8AC3E}">
        <p14:creationId xmlns:p14="http://schemas.microsoft.com/office/powerpoint/2010/main" val="305941397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bdUxO7m40M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CA49-2370-1861-9600-557457E67A7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F7D9D42-7F43-32C7-60C3-A8839009BE1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F2186D1-0461-FD24-B5BC-7E4C6DBAEBAD}"/>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logo with a person in the middle&#10;&#10;Description automatically generated">
            <a:extLst>
              <a:ext uri="{FF2B5EF4-FFF2-40B4-BE49-F238E27FC236}">
                <a16:creationId xmlns:a16="http://schemas.microsoft.com/office/drawing/2014/main" id="{C5B55A29-E49F-CC2C-643A-D90393FEB9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316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EB01-2E2A-FC26-5711-CAACF6578D11}"/>
              </a:ext>
            </a:extLst>
          </p:cNvPr>
          <p:cNvSpPr>
            <a:spLocks noGrp="1"/>
          </p:cNvSpPr>
          <p:nvPr>
            <p:ph type="title"/>
          </p:nvPr>
        </p:nvSpPr>
        <p:spPr>
          <a:xfrm>
            <a:off x="899193" y="839642"/>
            <a:ext cx="10393611" cy="1356360"/>
          </a:xfrm>
        </p:spPr>
        <p:txBody>
          <a:bodyPr>
            <a:normAutofit fontScale="90000"/>
          </a:bodyPr>
          <a:lstStyle/>
          <a:p>
            <a:r>
              <a:rPr lang="en-US" sz="2700" dirty="0"/>
              <a:t>Watch: </a:t>
            </a:r>
            <a:r>
              <a:rPr lang="en-GB" sz="2700" b="1" i="1" dirty="0"/>
              <a:t>The South African Environmental Legal Framework to Sustain a Healthy Environment </a:t>
            </a:r>
            <a:r>
              <a:rPr lang="en-GB" sz="2700" dirty="0">
                <a:hlinkClick r:id="rId3"/>
              </a:rPr>
              <a:t>https://www.youtube.com/watch?v=bdUxO7m40MM</a:t>
            </a:r>
            <a:r>
              <a:rPr lang="en-GB" sz="2700" dirty="0"/>
              <a:t> (3 min 52 sec</a:t>
            </a:r>
            <a:r>
              <a:rPr lang="en-GB" sz="3100" dirty="0"/>
              <a:t>)</a:t>
            </a:r>
            <a:br>
              <a:rPr lang="en-US" dirty="0"/>
            </a:br>
            <a:endParaRPr lang="en-US" dirty="0"/>
          </a:p>
        </p:txBody>
      </p:sp>
      <p:pic>
        <p:nvPicPr>
          <p:cNvPr id="5" name="Picture 4">
            <a:extLst>
              <a:ext uri="{FF2B5EF4-FFF2-40B4-BE49-F238E27FC236}">
                <a16:creationId xmlns:a16="http://schemas.microsoft.com/office/drawing/2014/main" id="{F152EB89-B240-10D5-F86F-4F6405424DCB}"/>
              </a:ext>
            </a:extLst>
          </p:cNvPr>
          <p:cNvPicPr>
            <a:picLocks noChangeAspect="1"/>
          </p:cNvPicPr>
          <p:nvPr/>
        </p:nvPicPr>
        <p:blipFill rotWithShape="1">
          <a:blip r:embed="rId4"/>
          <a:srcRect t="26349"/>
          <a:stretch/>
        </p:blipFill>
        <p:spPr>
          <a:xfrm>
            <a:off x="266007" y="1795550"/>
            <a:ext cx="11659985" cy="4815200"/>
          </a:xfrm>
          <a:prstGeom prst="rect">
            <a:avLst/>
          </a:prstGeom>
        </p:spPr>
      </p:pic>
      <p:pic>
        <p:nvPicPr>
          <p:cNvPr id="3" name="Picture 2" descr="A logo with a person in the middle&#10;&#10;Description automatically generated">
            <a:extLst>
              <a:ext uri="{FF2B5EF4-FFF2-40B4-BE49-F238E27FC236}">
                <a16:creationId xmlns:a16="http://schemas.microsoft.com/office/drawing/2014/main" id="{9E23967A-D4EB-AC3F-AFA8-E9B839209D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25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3BEA-6686-9AFE-5C69-4676DC7408B5}"/>
              </a:ext>
            </a:extLst>
          </p:cNvPr>
          <p:cNvSpPr>
            <a:spLocks noGrp="1"/>
          </p:cNvSpPr>
          <p:nvPr>
            <p:ph type="title"/>
          </p:nvPr>
        </p:nvSpPr>
        <p:spPr>
          <a:xfrm>
            <a:off x="532015" y="609600"/>
            <a:ext cx="10956174" cy="1356360"/>
          </a:xfrm>
          <a:solidFill>
            <a:schemeClr val="accent1">
              <a:lumMod val="20000"/>
              <a:lumOff val="80000"/>
            </a:schemeClr>
          </a:solidFill>
          <a:ln>
            <a:solidFill>
              <a:schemeClr val="accent1"/>
            </a:solidFill>
          </a:ln>
        </p:spPr>
        <p:txBody>
          <a:bodyPr>
            <a:normAutofit/>
          </a:bodyPr>
          <a:lstStyle/>
          <a:p>
            <a:pPr algn="ctr"/>
            <a:r>
              <a:rPr lang="en-ZA" sz="3200" b="1" dirty="0">
                <a:effectLst/>
                <a:latin typeface="Calibri" panose="020F0502020204030204" pitchFamily="34" charset="0"/>
                <a:ea typeface="Calibri" panose="020F0502020204030204" pitchFamily="34" charset="0"/>
                <a:cs typeface="Times New Roman" panose="02020603050405020304" pitchFamily="18" charset="0"/>
              </a:rPr>
              <a:t>National Environmental Management Act 107 of 1998 (NEMA)</a:t>
            </a:r>
            <a:endParaRPr lang="en-US" sz="3200" dirty="0"/>
          </a:p>
        </p:txBody>
      </p:sp>
      <p:graphicFrame>
        <p:nvGraphicFramePr>
          <p:cNvPr id="5" name="Content Placeholder 2">
            <a:extLst>
              <a:ext uri="{FF2B5EF4-FFF2-40B4-BE49-F238E27FC236}">
                <a16:creationId xmlns:a16="http://schemas.microsoft.com/office/drawing/2014/main" id="{F255E909-9F11-CBDB-08A0-9AA5E52F6EE9}"/>
              </a:ext>
            </a:extLst>
          </p:cNvPr>
          <p:cNvGraphicFramePr>
            <a:graphicFrameLocks noGrp="1"/>
          </p:cNvGraphicFramePr>
          <p:nvPr>
            <p:ph idx="1"/>
            <p:extLst>
              <p:ext uri="{D42A27DB-BD31-4B8C-83A1-F6EECF244321}">
                <p14:modId xmlns:p14="http://schemas.microsoft.com/office/powerpoint/2010/main" val="938720169"/>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logo with a person in the middle&#10;&#10;Description automatically generated">
            <a:extLst>
              <a:ext uri="{FF2B5EF4-FFF2-40B4-BE49-F238E27FC236}">
                <a16:creationId xmlns:a16="http://schemas.microsoft.com/office/drawing/2014/main" id="{A36A7D57-0560-B8CD-CAC5-0E7E033F4F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593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DC34B6D-8D16-D97D-B48D-94F0CCFC437F}"/>
              </a:ext>
            </a:extLst>
          </p:cNvPr>
          <p:cNvSpPr>
            <a:spLocks noGrp="1"/>
          </p:cNvSpPr>
          <p:nvPr>
            <p:ph type="title"/>
          </p:nvPr>
        </p:nvSpPr>
        <p:spPr>
          <a:xfrm>
            <a:off x="1109980" y="4208424"/>
            <a:ext cx="9966960" cy="1325880"/>
          </a:xfrm>
        </p:spPr>
        <p:txBody>
          <a:bodyPr vert="horz" lIns="91440" tIns="45720" rIns="91440" bIns="45720" rtlCol="0" anchor="b">
            <a:normAutofit/>
          </a:bodyPr>
          <a:lstStyle/>
          <a:p>
            <a:pPr algn="ctr">
              <a:lnSpc>
                <a:spcPct val="85000"/>
              </a:lnSpc>
            </a:pPr>
            <a:r>
              <a:rPr lang="en-US" sz="6600" b="1" cap="all">
                <a:solidFill>
                  <a:srgbClr val="FFFFFF"/>
                </a:solidFill>
              </a:rPr>
              <a:t>Individual Activity</a:t>
            </a:r>
          </a:p>
        </p:txBody>
      </p:sp>
      <p:pic>
        <p:nvPicPr>
          <p:cNvPr id="5" name="Content Placeholder 4" descr="A person writing in a notebook&#10;&#10;Description automatically generated">
            <a:extLst>
              <a:ext uri="{FF2B5EF4-FFF2-40B4-BE49-F238E27FC236}">
                <a16:creationId xmlns:a16="http://schemas.microsoft.com/office/drawing/2014/main" id="{4ACE5C10-276A-C045-5674-CB15DD4DEF25}"/>
              </a:ext>
            </a:extLst>
          </p:cNvPr>
          <p:cNvPicPr>
            <a:picLocks noGrp="1" noChangeAspect="1"/>
          </p:cNvPicPr>
          <p:nvPr>
            <p:ph idx="1"/>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t="12473" r="1" b="30352"/>
          <a:stretch/>
        </p:blipFill>
        <p:spPr>
          <a:xfrm>
            <a:off x="243840" y="256540"/>
            <a:ext cx="11704320" cy="3764276"/>
          </a:xfrm>
          <a:prstGeom prst="rect">
            <a:avLst/>
          </a:prstGeom>
        </p:spPr>
      </p:pic>
      <p:pic>
        <p:nvPicPr>
          <p:cNvPr id="3" name="Picture 2" descr="A logo with a person in the middle&#10;&#10;Description automatically generated">
            <a:extLst>
              <a:ext uri="{FF2B5EF4-FFF2-40B4-BE49-F238E27FC236}">
                <a16:creationId xmlns:a16="http://schemas.microsoft.com/office/drawing/2014/main" id="{107593AA-AF38-4F4B-8760-601A874E0E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240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96CEA16-82B7-2E20-4EB9-F180960D95F1}"/>
              </a:ext>
            </a:extLst>
          </p:cNvPr>
          <p:cNvSpPr>
            <a:spLocks noGrp="1"/>
          </p:cNvSpPr>
          <p:nvPr>
            <p:ph type="title"/>
          </p:nvPr>
        </p:nvSpPr>
        <p:spPr>
          <a:xfrm>
            <a:off x="7800392" y="857675"/>
            <a:ext cx="3900196" cy="3622844"/>
          </a:xfrm>
        </p:spPr>
        <p:txBody>
          <a:bodyPr vert="horz" lIns="91440" tIns="45720" rIns="91440" bIns="45720" rtlCol="0" anchor="b">
            <a:normAutofit/>
          </a:bodyPr>
          <a:lstStyle/>
          <a:p>
            <a:pPr algn="ctr">
              <a:lnSpc>
                <a:spcPct val="150000"/>
              </a:lnSpc>
            </a:pPr>
            <a:r>
              <a:rPr lang="en-US" b="1" u="sng" cap="all" dirty="0">
                <a:solidFill>
                  <a:srgbClr val="FFFFFF"/>
                </a:solidFill>
              </a:rPr>
              <a:t>Homework</a:t>
            </a:r>
            <a:r>
              <a:rPr lang="en-US" b="1" cap="all" dirty="0">
                <a:solidFill>
                  <a:srgbClr val="FFFFFF"/>
                </a:solidFill>
              </a:rPr>
              <a:t>: Waste Audit</a:t>
            </a:r>
          </a:p>
        </p:txBody>
      </p:sp>
      <p:pic>
        <p:nvPicPr>
          <p:cNvPr id="5" name="Content Placeholder 4" descr="A pile of garbage in a city&#10;&#10;Description automatically generated">
            <a:extLst>
              <a:ext uri="{FF2B5EF4-FFF2-40B4-BE49-F238E27FC236}">
                <a16:creationId xmlns:a16="http://schemas.microsoft.com/office/drawing/2014/main" id="{330339DD-08DF-E604-1622-D177DC9DFA5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8974" r="14873" b="-2"/>
          <a:stretch/>
        </p:blipFill>
        <p:spPr>
          <a:xfrm>
            <a:off x="872064" y="857675"/>
            <a:ext cx="6045576" cy="5140669"/>
          </a:xfrm>
          <a:prstGeom prst="rect">
            <a:avLst/>
          </a:prstGeom>
        </p:spPr>
      </p:pic>
      <p:sp>
        <p:nvSpPr>
          <p:cNvPr id="6" name="Rectangle 5">
            <a:extLst>
              <a:ext uri="{FF2B5EF4-FFF2-40B4-BE49-F238E27FC236}">
                <a16:creationId xmlns:a16="http://schemas.microsoft.com/office/drawing/2014/main" id="{362D0E6B-7551-C056-7876-136D0D516A99}"/>
              </a:ext>
            </a:extLst>
          </p:cNvPr>
          <p:cNvSpPr/>
          <p:nvPr/>
        </p:nvSpPr>
        <p:spPr>
          <a:xfrm>
            <a:off x="8206570" y="4359358"/>
            <a:ext cx="3113366" cy="98904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a person in the middle&#10;&#10;Description automatically generated">
            <a:extLst>
              <a:ext uri="{FF2B5EF4-FFF2-40B4-BE49-F238E27FC236}">
                <a16:creationId xmlns:a16="http://schemas.microsoft.com/office/drawing/2014/main" id="{0F7E46AE-3E24-B350-8AA3-A101E9E6AA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821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Content Placeholder 8" descr="A quote on a background of mountains&#10;&#10;Description automatically generated">
            <a:extLst>
              <a:ext uri="{FF2B5EF4-FFF2-40B4-BE49-F238E27FC236}">
                <a16:creationId xmlns:a16="http://schemas.microsoft.com/office/drawing/2014/main" id="{1833D1D9-2B39-E8B7-8585-6405418F69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6149" y="565573"/>
            <a:ext cx="10194621" cy="5734474"/>
          </a:xfrm>
          <a:prstGeom prst="rect">
            <a:avLst/>
          </a:prstGeom>
        </p:spPr>
      </p:pic>
      <p:sp>
        <p:nvSpPr>
          <p:cNvPr id="13" name="TextBox 12">
            <a:extLst>
              <a:ext uri="{FF2B5EF4-FFF2-40B4-BE49-F238E27FC236}">
                <a16:creationId xmlns:a16="http://schemas.microsoft.com/office/drawing/2014/main" id="{A28E1AE9-C5A3-DD10-64AC-FF147849070B}"/>
              </a:ext>
            </a:extLst>
          </p:cNvPr>
          <p:cNvSpPr txBox="1"/>
          <p:nvPr/>
        </p:nvSpPr>
        <p:spPr>
          <a:xfrm>
            <a:off x="8061650" y="5352917"/>
            <a:ext cx="3732245" cy="1107996"/>
          </a:xfrm>
          <a:prstGeom prst="rect">
            <a:avLst/>
          </a:prstGeom>
          <a:solidFill>
            <a:schemeClr val="accent1"/>
          </a:solidFill>
        </p:spPr>
        <p:txBody>
          <a:bodyPr wrap="square" rtlCol="0">
            <a:spAutoFit/>
          </a:bodyPr>
          <a:lstStyle/>
          <a:p>
            <a:r>
              <a:rPr lang="en-GB" sz="6600" dirty="0">
                <a:solidFill>
                  <a:schemeClr val="bg1"/>
                </a:solidFill>
              </a:rPr>
              <a:t>Reflection</a:t>
            </a:r>
            <a:endParaRPr lang="en-US" sz="3600" dirty="0">
              <a:solidFill>
                <a:schemeClr val="bg1"/>
              </a:solidFill>
            </a:endParaRPr>
          </a:p>
        </p:txBody>
      </p:sp>
      <p:pic>
        <p:nvPicPr>
          <p:cNvPr id="2" name="Picture 1" descr="A logo with a person in the middle&#10;&#10;Description automatically generated">
            <a:extLst>
              <a:ext uri="{FF2B5EF4-FFF2-40B4-BE49-F238E27FC236}">
                <a16:creationId xmlns:a16="http://schemas.microsoft.com/office/drawing/2014/main" id="{00D3D979-5377-CCCD-2470-DD988D8DE8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644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43629BC-C869-5AE4-E53A-B2FD9E01582E}"/>
              </a:ext>
            </a:extLst>
          </p:cNvPr>
          <p:cNvSpPr>
            <a:spLocks noGrp="1"/>
          </p:cNvSpPr>
          <p:nvPr>
            <p:ph type="title"/>
          </p:nvPr>
        </p:nvSpPr>
        <p:spPr>
          <a:xfrm>
            <a:off x="1143000" y="609600"/>
            <a:ext cx="9875520" cy="1356360"/>
          </a:xfrm>
        </p:spPr>
        <p:txBody>
          <a:bodyPr>
            <a:normAutofit/>
          </a:bodyPr>
          <a:lstStyle/>
          <a:p>
            <a:pPr algn="ctr"/>
            <a:r>
              <a:rPr lang="en-GB" sz="8000" dirty="0">
                <a:solidFill>
                  <a:srgbClr val="FFFFFF"/>
                </a:solidFill>
              </a:rPr>
              <a:t>Quiz</a:t>
            </a:r>
            <a:endParaRPr lang="en-US" sz="8000" dirty="0">
              <a:solidFill>
                <a:srgbClr val="FFFFFF"/>
              </a:solidFill>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8CC9F0DF-B8C2-1F72-2C98-8B8DE8B9846E}"/>
              </a:ext>
            </a:extLst>
          </p:cNvPr>
          <p:cNvPicPr>
            <a:picLocks noChangeAspect="1"/>
          </p:cNvPicPr>
          <p:nvPr/>
        </p:nvPicPr>
        <p:blipFill>
          <a:blip r:embed="rId3">
            <a:duotone>
              <a:schemeClr val="accent1">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3" name="Content Placeholder 2">
            <a:extLst>
              <a:ext uri="{FF2B5EF4-FFF2-40B4-BE49-F238E27FC236}">
                <a16:creationId xmlns:a16="http://schemas.microsoft.com/office/drawing/2014/main" id="{C4A1A423-1D4A-E44E-AF9D-B47C4F038737}"/>
              </a:ext>
            </a:extLst>
          </p:cNvPr>
          <p:cNvSpPr>
            <a:spLocks noGrp="1"/>
          </p:cNvSpPr>
          <p:nvPr>
            <p:ph idx="1"/>
          </p:nvPr>
        </p:nvSpPr>
        <p:spPr>
          <a:xfrm>
            <a:off x="1143000" y="2852530"/>
            <a:ext cx="9872871" cy="3243469"/>
          </a:xfrm>
          <a:solidFill>
            <a:schemeClr val="accent2"/>
          </a:solidFill>
        </p:spPr>
        <p:txBody>
          <a:bodyPr>
            <a:normAutofit fontScale="77500" lnSpcReduction="20000"/>
          </a:bodyPr>
          <a:lstStyle/>
          <a:p>
            <a:pPr marL="0" indent="0">
              <a:lnSpc>
                <a:spcPct val="150000"/>
              </a:lnSpc>
              <a:buNone/>
            </a:pPr>
            <a:r>
              <a:rPr lang="en-GB" sz="3600" b="1" dirty="0">
                <a:solidFill>
                  <a:schemeClr val="bg1"/>
                </a:solidFill>
              </a:rPr>
              <a:t>1.1. What is conservation?</a:t>
            </a:r>
            <a:endParaRPr lang="en-GB" sz="3600" dirty="0">
              <a:solidFill>
                <a:schemeClr val="bg1"/>
              </a:solidFill>
            </a:endParaRPr>
          </a:p>
          <a:p>
            <a:pPr marL="0" indent="0">
              <a:lnSpc>
                <a:spcPct val="150000"/>
              </a:lnSpc>
              <a:buNone/>
            </a:pPr>
            <a:r>
              <a:rPr lang="en-GB" sz="3600" dirty="0">
                <a:solidFill>
                  <a:schemeClr val="bg1"/>
                </a:solidFill>
              </a:rPr>
              <a:t>a) Using resources without concern</a:t>
            </a:r>
            <a:br>
              <a:rPr lang="en-GB" sz="3600" dirty="0">
                <a:solidFill>
                  <a:schemeClr val="bg1"/>
                </a:solidFill>
              </a:rPr>
            </a:br>
            <a:r>
              <a:rPr lang="en-GB" sz="3600" dirty="0">
                <a:solidFill>
                  <a:schemeClr val="bg1"/>
                </a:solidFill>
              </a:rPr>
              <a:t>b) Protecting Earth's natural resources</a:t>
            </a:r>
            <a:br>
              <a:rPr lang="en-GB" sz="3600" dirty="0">
                <a:solidFill>
                  <a:schemeClr val="bg1"/>
                </a:solidFill>
              </a:rPr>
            </a:br>
            <a:r>
              <a:rPr lang="en-GB" sz="3600" dirty="0">
                <a:solidFill>
                  <a:schemeClr val="bg1"/>
                </a:solidFill>
              </a:rPr>
              <a:t>c) Developing technologies for the environment</a:t>
            </a:r>
            <a:br>
              <a:rPr lang="en-GB" sz="3600" dirty="0">
                <a:solidFill>
                  <a:schemeClr val="bg1"/>
                </a:solidFill>
              </a:rPr>
            </a:br>
            <a:r>
              <a:rPr lang="en-GB" sz="3600" dirty="0">
                <a:solidFill>
                  <a:schemeClr val="bg1"/>
                </a:solidFill>
              </a:rPr>
              <a:t>d) Ignoring environmental problems</a:t>
            </a:r>
          </a:p>
          <a:p>
            <a:pPr marL="0" indent="0">
              <a:buNone/>
            </a:pPr>
            <a:endParaRPr lang="en-US" dirty="0">
              <a:solidFill>
                <a:schemeClr val="tx1"/>
              </a:solidFill>
            </a:endParaRPr>
          </a:p>
        </p:txBody>
      </p:sp>
      <p:pic>
        <p:nvPicPr>
          <p:cNvPr id="4" name="Picture 3" descr="A logo with a person in the middle&#10;&#10;Description automatically generated">
            <a:extLst>
              <a:ext uri="{FF2B5EF4-FFF2-40B4-BE49-F238E27FC236}">
                <a16:creationId xmlns:a16="http://schemas.microsoft.com/office/drawing/2014/main" id="{D6D58627-CA5A-E4DB-F64A-DB3282A4EF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681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43629BC-C869-5AE4-E53A-B2FD9E01582E}"/>
              </a:ext>
            </a:extLst>
          </p:cNvPr>
          <p:cNvSpPr>
            <a:spLocks noGrp="1"/>
          </p:cNvSpPr>
          <p:nvPr>
            <p:ph type="title"/>
          </p:nvPr>
        </p:nvSpPr>
        <p:spPr>
          <a:xfrm>
            <a:off x="1143000" y="609600"/>
            <a:ext cx="9875520" cy="1356360"/>
          </a:xfrm>
        </p:spPr>
        <p:txBody>
          <a:bodyPr>
            <a:normAutofit/>
          </a:bodyPr>
          <a:lstStyle/>
          <a:p>
            <a:pPr algn="ctr"/>
            <a:r>
              <a:rPr lang="en-GB" sz="8000" dirty="0">
                <a:solidFill>
                  <a:srgbClr val="FFFFFF"/>
                </a:solidFill>
              </a:rPr>
              <a:t>Quiz</a:t>
            </a:r>
            <a:endParaRPr lang="en-US" sz="8000" dirty="0">
              <a:solidFill>
                <a:srgbClr val="FFFFFF"/>
              </a:solidFill>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9C90004-A01F-AA85-B7D8-29A9D301F547}"/>
              </a:ext>
            </a:extLst>
          </p:cNvPr>
          <p:cNvPicPr>
            <a:picLocks noChangeAspect="1"/>
          </p:cNvPicPr>
          <p:nvPr/>
        </p:nvPicPr>
        <p:blipFill>
          <a:blip r:embed="rId3">
            <a:duotone>
              <a:schemeClr val="accent1">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Content Placeholder 2">
            <a:extLst>
              <a:ext uri="{FF2B5EF4-FFF2-40B4-BE49-F238E27FC236}">
                <a16:creationId xmlns:a16="http://schemas.microsoft.com/office/drawing/2014/main" id="{C4A1A423-1D4A-E44E-AF9D-B47C4F038737}"/>
              </a:ext>
            </a:extLst>
          </p:cNvPr>
          <p:cNvSpPr>
            <a:spLocks noGrp="1"/>
          </p:cNvSpPr>
          <p:nvPr>
            <p:ph idx="1"/>
          </p:nvPr>
        </p:nvSpPr>
        <p:spPr>
          <a:xfrm>
            <a:off x="1143000" y="2852530"/>
            <a:ext cx="9872871" cy="3243469"/>
          </a:xfrm>
          <a:solidFill>
            <a:schemeClr val="accent2"/>
          </a:solidFill>
        </p:spPr>
        <p:txBody>
          <a:bodyPr>
            <a:normAutofit lnSpcReduction="10000"/>
          </a:bodyPr>
          <a:lstStyle/>
          <a:p>
            <a:pPr marL="0" indent="0">
              <a:lnSpc>
                <a:spcPct val="150000"/>
              </a:lnSpc>
              <a:buNone/>
            </a:pPr>
            <a:r>
              <a:rPr lang="en-GB" sz="2800" b="1" dirty="0">
                <a:solidFill>
                  <a:schemeClr val="bg1"/>
                </a:solidFill>
              </a:rPr>
              <a:t>1.2. </a:t>
            </a:r>
            <a:r>
              <a:rPr lang="en-US" sz="2800" b="1" dirty="0">
                <a:solidFill>
                  <a:schemeClr val="bg1"/>
                </a:solidFill>
              </a:rPr>
              <a:t>Why is conservation important?</a:t>
            </a:r>
          </a:p>
          <a:p>
            <a:pPr marL="0" indent="0">
              <a:lnSpc>
                <a:spcPct val="150000"/>
              </a:lnSpc>
              <a:buNone/>
            </a:pPr>
            <a:r>
              <a:rPr lang="en-GB" sz="2800" dirty="0">
                <a:solidFill>
                  <a:schemeClr val="bg1"/>
                </a:solidFill>
              </a:rPr>
              <a:t>a) To exploit resources for short-term gain</a:t>
            </a:r>
            <a:br>
              <a:rPr lang="en-GB" sz="2800" dirty="0">
                <a:solidFill>
                  <a:schemeClr val="bg1"/>
                </a:solidFill>
              </a:rPr>
            </a:br>
            <a:r>
              <a:rPr lang="en-GB" sz="2800" dirty="0">
                <a:solidFill>
                  <a:schemeClr val="bg1"/>
                </a:solidFill>
              </a:rPr>
              <a:t>b) To ensure a sustainable future</a:t>
            </a:r>
            <a:br>
              <a:rPr lang="en-GB" sz="2800" dirty="0">
                <a:solidFill>
                  <a:schemeClr val="bg1"/>
                </a:solidFill>
              </a:rPr>
            </a:br>
            <a:r>
              <a:rPr lang="en-GB" sz="2800" dirty="0">
                <a:solidFill>
                  <a:schemeClr val="bg1"/>
                </a:solidFill>
              </a:rPr>
              <a:t>c) To reduce biodiversity</a:t>
            </a:r>
            <a:br>
              <a:rPr lang="en-GB" sz="2800" dirty="0">
                <a:solidFill>
                  <a:schemeClr val="bg1"/>
                </a:solidFill>
              </a:rPr>
            </a:br>
            <a:r>
              <a:rPr lang="en-GB" sz="2800" dirty="0">
                <a:solidFill>
                  <a:schemeClr val="bg1"/>
                </a:solidFill>
              </a:rPr>
              <a:t>d) To increase pollution</a:t>
            </a:r>
            <a:endParaRPr lang="en-US" sz="2800" dirty="0">
              <a:solidFill>
                <a:schemeClr val="bg1"/>
              </a:solidFill>
            </a:endParaRPr>
          </a:p>
        </p:txBody>
      </p:sp>
      <p:pic>
        <p:nvPicPr>
          <p:cNvPr id="4" name="Picture 3" descr="A logo with a person in the middle&#10;&#10;Description automatically generated">
            <a:extLst>
              <a:ext uri="{FF2B5EF4-FFF2-40B4-BE49-F238E27FC236}">
                <a16:creationId xmlns:a16="http://schemas.microsoft.com/office/drawing/2014/main" id="{8BEEAD36-2F39-8496-328E-D5155F9ADC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344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43629BC-C869-5AE4-E53A-B2FD9E01582E}"/>
              </a:ext>
            </a:extLst>
          </p:cNvPr>
          <p:cNvSpPr>
            <a:spLocks noGrp="1"/>
          </p:cNvSpPr>
          <p:nvPr>
            <p:ph type="title"/>
          </p:nvPr>
        </p:nvSpPr>
        <p:spPr>
          <a:xfrm>
            <a:off x="1143000" y="609600"/>
            <a:ext cx="9875520" cy="1356360"/>
          </a:xfrm>
        </p:spPr>
        <p:txBody>
          <a:bodyPr>
            <a:normAutofit/>
          </a:bodyPr>
          <a:lstStyle/>
          <a:p>
            <a:pPr algn="ctr"/>
            <a:r>
              <a:rPr lang="en-GB" sz="8000" dirty="0">
                <a:solidFill>
                  <a:srgbClr val="FFFFFF"/>
                </a:solidFill>
              </a:rPr>
              <a:t>Quiz</a:t>
            </a:r>
            <a:endParaRPr lang="en-US" sz="8000" dirty="0">
              <a:solidFill>
                <a:srgbClr val="FFFFFF"/>
              </a:solidFill>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B5840B97-CF27-C0DE-D021-F642F001A1FD}"/>
              </a:ext>
            </a:extLst>
          </p:cNvPr>
          <p:cNvPicPr>
            <a:picLocks noChangeAspect="1"/>
          </p:cNvPicPr>
          <p:nvPr/>
        </p:nvPicPr>
        <p:blipFill>
          <a:blip r:embed="rId3">
            <a:duotone>
              <a:schemeClr val="accent1">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6565" y="0"/>
            <a:ext cx="12192000" cy="6858000"/>
          </a:xfrm>
          <a:prstGeom prst="rect">
            <a:avLst/>
          </a:prstGeom>
        </p:spPr>
      </p:pic>
      <p:sp>
        <p:nvSpPr>
          <p:cNvPr id="3" name="Content Placeholder 2">
            <a:extLst>
              <a:ext uri="{FF2B5EF4-FFF2-40B4-BE49-F238E27FC236}">
                <a16:creationId xmlns:a16="http://schemas.microsoft.com/office/drawing/2014/main" id="{C4A1A423-1D4A-E44E-AF9D-B47C4F038737}"/>
              </a:ext>
            </a:extLst>
          </p:cNvPr>
          <p:cNvSpPr>
            <a:spLocks noGrp="1"/>
          </p:cNvSpPr>
          <p:nvPr>
            <p:ph idx="1"/>
          </p:nvPr>
        </p:nvSpPr>
        <p:spPr>
          <a:xfrm>
            <a:off x="1143000" y="2852530"/>
            <a:ext cx="9872871" cy="3243469"/>
          </a:xfrm>
          <a:solidFill>
            <a:schemeClr val="accent2"/>
          </a:solidFill>
        </p:spPr>
        <p:txBody>
          <a:bodyPr>
            <a:normAutofit fontScale="85000" lnSpcReduction="20000"/>
          </a:bodyPr>
          <a:lstStyle/>
          <a:p>
            <a:pPr marL="0" indent="0">
              <a:lnSpc>
                <a:spcPct val="150000"/>
              </a:lnSpc>
              <a:buNone/>
            </a:pPr>
            <a:r>
              <a:rPr lang="en-GB" sz="2800" b="1" dirty="0">
                <a:solidFill>
                  <a:schemeClr val="bg1"/>
                </a:solidFill>
              </a:rPr>
              <a:t>1.3. Which environmental issue is caused by greenhouse gases and affects marine habitats?</a:t>
            </a:r>
          </a:p>
          <a:p>
            <a:pPr marL="0" indent="0">
              <a:lnSpc>
                <a:spcPct val="150000"/>
              </a:lnSpc>
              <a:buNone/>
            </a:pPr>
            <a:r>
              <a:rPr lang="fr-FR" sz="2800" dirty="0">
                <a:solidFill>
                  <a:schemeClr val="bg1"/>
                </a:solidFill>
              </a:rPr>
              <a:t>a) Pollution</a:t>
            </a:r>
            <a:br>
              <a:rPr lang="fr-FR" sz="2800" dirty="0">
                <a:solidFill>
                  <a:schemeClr val="bg1"/>
                </a:solidFill>
              </a:rPr>
            </a:br>
            <a:r>
              <a:rPr lang="fr-FR" sz="2800" dirty="0">
                <a:solidFill>
                  <a:schemeClr val="bg1"/>
                </a:solidFill>
              </a:rPr>
              <a:t>b) </a:t>
            </a:r>
            <a:r>
              <a:rPr lang="fr-FR" sz="2800" dirty="0" err="1">
                <a:solidFill>
                  <a:schemeClr val="bg1"/>
                </a:solidFill>
              </a:rPr>
              <a:t>Deforestation</a:t>
            </a:r>
            <a:br>
              <a:rPr lang="fr-FR" sz="2800" dirty="0">
                <a:solidFill>
                  <a:schemeClr val="bg1"/>
                </a:solidFill>
              </a:rPr>
            </a:br>
            <a:r>
              <a:rPr lang="fr-FR" sz="2800" dirty="0">
                <a:solidFill>
                  <a:schemeClr val="bg1"/>
                </a:solidFill>
              </a:rPr>
              <a:t>c) </a:t>
            </a:r>
            <a:r>
              <a:rPr lang="fr-FR" sz="2800" dirty="0" err="1">
                <a:solidFill>
                  <a:schemeClr val="bg1"/>
                </a:solidFill>
              </a:rPr>
              <a:t>Climate</a:t>
            </a:r>
            <a:r>
              <a:rPr lang="fr-FR" sz="2800" dirty="0">
                <a:solidFill>
                  <a:schemeClr val="bg1"/>
                </a:solidFill>
              </a:rPr>
              <a:t> change</a:t>
            </a:r>
            <a:br>
              <a:rPr lang="fr-FR" sz="2800" dirty="0">
                <a:solidFill>
                  <a:schemeClr val="bg1"/>
                </a:solidFill>
              </a:rPr>
            </a:br>
            <a:r>
              <a:rPr lang="fr-FR" sz="2800" dirty="0">
                <a:solidFill>
                  <a:schemeClr val="bg1"/>
                </a:solidFill>
              </a:rPr>
              <a:t>d) Noise pollution</a:t>
            </a:r>
            <a:endParaRPr lang="en-US" sz="2800" dirty="0">
              <a:solidFill>
                <a:schemeClr val="bg1"/>
              </a:solidFill>
            </a:endParaRPr>
          </a:p>
        </p:txBody>
      </p:sp>
      <p:pic>
        <p:nvPicPr>
          <p:cNvPr id="4" name="Picture 3" descr="A logo with a person in the middle&#10;&#10;Description automatically generated">
            <a:extLst>
              <a:ext uri="{FF2B5EF4-FFF2-40B4-BE49-F238E27FC236}">
                <a16:creationId xmlns:a16="http://schemas.microsoft.com/office/drawing/2014/main" id="{541330DE-D865-89C8-1C69-47B37BFC88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50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43629BC-C869-5AE4-E53A-B2FD9E01582E}"/>
              </a:ext>
            </a:extLst>
          </p:cNvPr>
          <p:cNvSpPr>
            <a:spLocks noGrp="1"/>
          </p:cNvSpPr>
          <p:nvPr>
            <p:ph type="title"/>
          </p:nvPr>
        </p:nvSpPr>
        <p:spPr>
          <a:xfrm>
            <a:off x="1143000" y="609600"/>
            <a:ext cx="9875520" cy="1356360"/>
          </a:xfrm>
        </p:spPr>
        <p:txBody>
          <a:bodyPr>
            <a:normAutofit/>
          </a:bodyPr>
          <a:lstStyle/>
          <a:p>
            <a:pPr algn="ctr"/>
            <a:r>
              <a:rPr lang="en-GB" sz="8000" dirty="0">
                <a:solidFill>
                  <a:srgbClr val="FFFFFF"/>
                </a:solidFill>
              </a:rPr>
              <a:t>Quiz</a:t>
            </a:r>
            <a:endParaRPr lang="en-US" sz="8000" dirty="0">
              <a:solidFill>
                <a:srgbClr val="FFFFFF"/>
              </a:solidFill>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409AE9DB-13C6-012D-DE0F-5CEFF5146145}"/>
              </a:ext>
            </a:extLst>
          </p:cNvPr>
          <p:cNvPicPr>
            <a:picLocks noChangeAspect="1"/>
          </p:cNvPicPr>
          <p:nvPr/>
        </p:nvPicPr>
        <p:blipFill>
          <a:blip r:embed="rId3">
            <a:duotone>
              <a:schemeClr val="accent1">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Content Placeholder 2">
            <a:extLst>
              <a:ext uri="{FF2B5EF4-FFF2-40B4-BE49-F238E27FC236}">
                <a16:creationId xmlns:a16="http://schemas.microsoft.com/office/drawing/2014/main" id="{C4A1A423-1D4A-E44E-AF9D-B47C4F038737}"/>
              </a:ext>
            </a:extLst>
          </p:cNvPr>
          <p:cNvSpPr>
            <a:spLocks noGrp="1"/>
          </p:cNvSpPr>
          <p:nvPr>
            <p:ph idx="1"/>
          </p:nvPr>
        </p:nvSpPr>
        <p:spPr>
          <a:xfrm>
            <a:off x="1143000" y="2852530"/>
            <a:ext cx="9872871" cy="3243469"/>
          </a:xfrm>
          <a:solidFill>
            <a:schemeClr val="accent2"/>
          </a:solidFill>
        </p:spPr>
        <p:txBody>
          <a:bodyPr>
            <a:normAutofit fontScale="92500"/>
          </a:bodyPr>
          <a:lstStyle/>
          <a:p>
            <a:pPr marL="0" indent="0">
              <a:lnSpc>
                <a:spcPct val="150000"/>
              </a:lnSpc>
              <a:buNone/>
            </a:pPr>
            <a:r>
              <a:rPr lang="en-GB" sz="2800" b="1" dirty="0">
                <a:solidFill>
                  <a:schemeClr val="bg1"/>
                </a:solidFill>
              </a:rPr>
              <a:t>1.4. How does pollution impact the environment and human health?</a:t>
            </a:r>
            <a:endParaRPr lang="en-GB" sz="2800" dirty="0">
              <a:solidFill>
                <a:schemeClr val="bg1"/>
              </a:solidFill>
            </a:endParaRPr>
          </a:p>
          <a:p>
            <a:pPr marL="0" indent="0">
              <a:lnSpc>
                <a:spcPct val="150000"/>
              </a:lnSpc>
              <a:buNone/>
            </a:pPr>
            <a:r>
              <a:rPr lang="en-GB" sz="2800" dirty="0">
                <a:solidFill>
                  <a:schemeClr val="bg1"/>
                </a:solidFill>
              </a:rPr>
              <a:t>a) It has no effect</a:t>
            </a:r>
            <a:br>
              <a:rPr lang="en-GB" sz="2800" dirty="0">
                <a:solidFill>
                  <a:schemeClr val="bg1"/>
                </a:solidFill>
              </a:rPr>
            </a:br>
            <a:r>
              <a:rPr lang="en-GB" sz="2800" dirty="0">
                <a:solidFill>
                  <a:schemeClr val="bg1"/>
                </a:solidFill>
              </a:rPr>
              <a:t>b) It enhances biodiversity</a:t>
            </a:r>
            <a:br>
              <a:rPr lang="en-GB" sz="2800" dirty="0">
                <a:solidFill>
                  <a:schemeClr val="bg1"/>
                </a:solidFill>
              </a:rPr>
            </a:br>
            <a:r>
              <a:rPr lang="en-GB" sz="2800" dirty="0">
                <a:solidFill>
                  <a:schemeClr val="bg1"/>
                </a:solidFill>
              </a:rPr>
              <a:t>c) It causes ill-health in humans/animals</a:t>
            </a:r>
            <a:br>
              <a:rPr lang="en-GB" sz="2800" dirty="0">
                <a:solidFill>
                  <a:schemeClr val="bg1"/>
                </a:solidFill>
              </a:rPr>
            </a:br>
            <a:r>
              <a:rPr lang="en-GB" sz="2800" dirty="0">
                <a:solidFill>
                  <a:schemeClr val="bg1"/>
                </a:solidFill>
              </a:rPr>
              <a:t>d) It only affects marine habitats</a:t>
            </a:r>
          </a:p>
        </p:txBody>
      </p:sp>
      <p:pic>
        <p:nvPicPr>
          <p:cNvPr id="4" name="Picture 3" descr="A logo with a person in the middle&#10;&#10;Description automatically generated">
            <a:extLst>
              <a:ext uri="{FF2B5EF4-FFF2-40B4-BE49-F238E27FC236}">
                <a16:creationId xmlns:a16="http://schemas.microsoft.com/office/drawing/2014/main" id="{EE0162CC-3FCE-C384-4BC5-C5DACF8FFD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730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43629BC-C869-5AE4-E53A-B2FD9E01582E}"/>
              </a:ext>
            </a:extLst>
          </p:cNvPr>
          <p:cNvSpPr>
            <a:spLocks noGrp="1"/>
          </p:cNvSpPr>
          <p:nvPr>
            <p:ph type="title"/>
          </p:nvPr>
        </p:nvSpPr>
        <p:spPr>
          <a:xfrm>
            <a:off x="1143000" y="609600"/>
            <a:ext cx="9875520" cy="1356360"/>
          </a:xfrm>
        </p:spPr>
        <p:txBody>
          <a:bodyPr>
            <a:normAutofit/>
          </a:bodyPr>
          <a:lstStyle/>
          <a:p>
            <a:pPr algn="ctr"/>
            <a:r>
              <a:rPr lang="en-GB" sz="8000" dirty="0">
                <a:solidFill>
                  <a:srgbClr val="FFFFFF"/>
                </a:solidFill>
              </a:rPr>
              <a:t>Quiz</a:t>
            </a:r>
            <a:endParaRPr lang="en-US" sz="8000" dirty="0">
              <a:solidFill>
                <a:srgbClr val="FFFFFF"/>
              </a:solidFill>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E21F2510-618E-7B90-9B82-20332EAB3AB6}"/>
              </a:ext>
            </a:extLst>
          </p:cNvPr>
          <p:cNvPicPr>
            <a:picLocks noChangeAspect="1"/>
          </p:cNvPicPr>
          <p:nvPr/>
        </p:nvPicPr>
        <p:blipFill>
          <a:blip r:embed="rId3">
            <a:duotone>
              <a:schemeClr val="accent1">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0" y="14344"/>
            <a:ext cx="12192000" cy="6858000"/>
          </a:xfrm>
          <a:prstGeom prst="rect">
            <a:avLst/>
          </a:prstGeom>
        </p:spPr>
      </p:pic>
      <p:sp>
        <p:nvSpPr>
          <p:cNvPr id="3" name="Content Placeholder 2">
            <a:extLst>
              <a:ext uri="{FF2B5EF4-FFF2-40B4-BE49-F238E27FC236}">
                <a16:creationId xmlns:a16="http://schemas.microsoft.com/office/drawing/2014/main" id="{C4A1A423-1D4A-E44E-AF9D-B47C4F038737}"/>
              </a:ext>
            </a:extLst>
          </p:cNvPr>
          <p:cNvSpPr>
            <a:spLocks noGrp="1"/>
          </p:cNvSpPr>
          <p:nvPr>
            <p:ph idx="1"/>
          </p:nvPr>
        </p:nvSpPr>
        <p:spPr>
          <a:xfrm>
            <a:off x="1143000" y="2852530"/>
            <a:ext cx="9872871" cy="3243469"/>
          </a:xfrm>
          <a:solidFill>
            <a:schemeClr val="accent2"/>
          </a:solidFill>
        </p:spPr>
        <p:txBody>
          <a:bodyPr>
            <a:normAutofit fontScale="92500" lnSpcReduction="20000"/>
          </a:bodyPr>
          <a:lstStyle/>
          <a:p>
            <a:pPr marL="0" indent="0">
              <a:lnSpc>
                <a:spcPct val="150000"/>
              </a:lnSpc>
              <a:buNone/>
            </a:pPr>
            <a:r>
              <a:rPr lang="en-GB" sz="3200" b="1" dirty="0">
                <a:solidFill>
                  <a:schemeClr val="bg1"/>
                </a:solidFill>
              </a:rPr>
              <a:t>1.5. What does deforestation involve?</a:t>
            </a:r>
            <a:endParaRPr lang="en-GB" sz="3200" dirty="0">
              <a:solidFill>
                <a:schemeClr val="bg1"/>
              </a:solidFill>
            </a:endParaRPr>
          </a:p>
          <a:p>
            <a:pPr marL="0" indent="0">
              <a:lnSpc>
                <a:spcPct val="150000"/>
              </a:lnSpc>
              <a:buNone/>
            </a:pPr>
            <a:r>
              <a:rPr lang="en-GB" sz="3200" dirty="0">
                <a:solidFill>
                  <a:schemeClr val="bg1"/>
                </a:solidFill>
              </a:rPr>
              <a:t>a) Protecting forests from wildfires</a:t>
            </a:r>
            <a:br>
              <a:rPr lang="en-GB" sz="3200" dirty="0">
                <a:solidFill>
                  <a:schemeClr val="bg1"/>
                </a:solidFill>
              </a:rPr>
            </a:br>
            <a:r>
              <a:rPr lang="en-GB" sz="3200" dirty="0">
                <a:solidFill>
                  <a:schemeClr val="bg1"/>
                </a:solidFill>
              </a:rPr>
              <a:t>b) Planting new trees</a:t>
            </a:r>
            <a:br>
              <a:rPr lang="en-GB" sz="3200" dirty="0">
                <a:solidFill>
                  <a:schemeClr val="bg1"/>
                </a:solidFill>
              </a:rPr>
            </a:br>
            <a:r>
              <a:rPr lang="en-GB" sz="3200" dirty="0">
                <a:solidFill>
                  <a:schemeClr val="bg1"/>
                </a:solidFill>
              </a:rPr>
              <a:t>c) Destroying nature for human activities</a:t>
            </a:r>
            <a:br>
              <a:rPr lang="en-GB" sz="3200" dirty="0">
                <a:solidFill>
                  <a:schemeClr val="bg1"/>
                </a:solidFill>
              </a:rPr>
            </a:br>
            <a:r>
              <a:rPr lang="en-GB" sz="3200" dirty="0">
                <a:solidFill>
                  <a:schemeClr val="bg1"/>
                </a:solidFill>
              </a:rPr>
              <a:t>d) Building new homes for animals</a:t>
            </a:r>
          </a:p>
        </p:txBody>
      </p:sp>
      <p:pic>
        <p:nvPicPr>
          <p:cNvPr id="4" name="Picture 3" descr="A logo with a person in the middle&#10;&#10;Description automatically generated">
            <a:extLst>
              <a:ext uri="{FF2B5EF4-FFF2-40B4-BE49-F238E27FC236}">
                <a16:creationId xmlns:a16="http://schemas.microsoft.com/office/drawing/2014/main" id="{3082830F-3399-90BE-A428-6CEC57EF8D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876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43629BC-C869-5AE4-E53A-B2FD9E01582E}"/>
              </a:ext>
            </a:extLst>
          </p:cNvPr>
          <p:cNvSpPr>
            <a:spLocks noGrp="1"/>
          </p:cNvSpPr>
          <p:nvPr>
            <p:ph type="title"/>
          </p:nvPr>
        </p:nvSpPr>
        <p:spPr>
          <a:xfrm>
            <a:off x="1143000" y="609600"/>
            <a:ext cx="9875520" cy="1356360"/>
          </a:xfrm>
        </p:spPr>
        <p:txBody>
          <a:bodyPr>
            <a:normAutofit/>
          </a:bodyPr>
          <a:lstStyle/>
          <a:p>
            <a:pPr algn="ctr"/>
            <a:r>
              <a:rPr lang="en-GB" sz="8000" dirty="0">
                <a:solidFill>
                  <a:srgbClr val="FFFFFF"/>
                </a:solidFill>
              </a:rPr>
              <a:t>Quiz - Answers</a:t>
            </a:r>
            <a:endParaRPr lang="en-US" sz="8000" dirty="0">
              <a:solidFill>
                <a:srgbClr val="FFFFFF"/>
              </a:solidFill>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8A8F0EC-1B5D-8029-BDDF-200D1CBC6C58}"/>
              </a:ext>
            </a:extLst>
          </p:cNvPr>
          <p:cNvPicPr>
            <a:picLocks noChangeAspect="1"/>
          </p:cNvPicPr>
          <p:nvPr/>
        </p:nvPicPr>
        <p:blipFill>
          <a:blip r:embed="rId3">
            <a:duotone>
              <a:schemeClr val="accent1">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6565" y="-1"/>
            <a:ext cx="12192000" cy="6858000"/>
          </a:xfrm>
          <a:prstGeom prst="rect">
            <a:avLst/>
          </a:prstGeom>
        </p:spPr>
      </p:pic>
      <p:sp>
        <p:nvSpPr>
          <p:cNvPr id="3" name="Content Placeholder 2">
            <a:extLst>
              <a:ext uri="{FF2B5EF4-FFF2-40B4-BE49-F238E27FC236}">
                <a16:creationId xmlns:a16="http://schemas.microsoft.com/office/drawing/2014/main" id="{C4A1A423-1D4A-E44E-AF9D-B47C4F038737}"/>
              </a:ext>
            </a:extLst>
          </p:cNvPr>
          <p:cNvSpPr>
            <a:spLocks noGrp="1"/>
          </p:cNvSpPr>
          <p:nvPr>
            <p:ph idx="1"/>
          </p:nvPr>
        </p:nvSpPr>
        <p:spPr>
          <a:xfrm>
            <a:off x="1143000" y="2852530"/>
            <a:ext cx="9872871" cy="3243469"/>
          </a:xfrm>
          <a:solidFill>
            <a:schemeClr val="accent2"/>
          </a:solidFill>
        </p:spPr>
        <p:txBody>
          <a:bodyPr>
            <a:normAutofit fontScale="85000" lnSpcReduction="20000"/>
          </a:bodyPr>
          <a:lstStyle/>
          <a:p>
            <a:pPr marL="0" indent="0">
              <a:lnSpc>
                <a:spcPct val="150000"/>
              </a:lnSpc>
              <a:buNone/>
            </a:pPr>
            <a:r>
              <a:rPr lang="en-GB" sz="2800" b="1" dirty="0">
                <a:solidFill>
                  <a:schemeClr val="bg1"/>
                </a:solidFill>
              </a:rPr>
              <a:t>1.1. B</a:t>
            </a:r>
          </a:p>
          <a:p>
            <a:pPr marL="0" indent="0">
              <a:lnSpc>
                <a:spcPct val="150000"/>
              </a:lnSpc>
              <a:buNone/>
            </a:pPr>
            <a:r>
              <a:rPr lang="en-GB" sz="2800" b="1" dirty="0">
                <a:solidFill>
                  <a:schemeClr val="bg1"/>
                </a:solidFill>
              </a:rPr>
              <a:t>1.2. B</a:t>
            </a:r>
          </a:p>
          <a:p>
            <a:pPr marL="0" indent="0">
              <a:lnSpc>
                <a:spcPct val="150000"/>
              </a:lnSpc>
              <a:buNone/>
            </a:pPr>
            <a:r>
              <a:rPr lang="en-GB" sz="2800" b="1" dirty="0">
                <a:solidFill>
                  <a:schemeClr val="bg1"/>
                </a:solidFill>
              </a:rPr>
              <a:t>1.3. C</a:t>
            </a:r>
          </a:p>
          <a:p>
            <a:pPr marL="0" indent="0">
              <a:lnSpc>
                <a:spcPct val="150000"/>
              </a:lnSpc>
              <a:buNone/>
            </a:pPr>
            <a:r>
              <a:rPr lang="en-GB" sz="2800" b="1" dirty="0">
                <a:solidFill>
                  <a:schemeClr val="bg1"/>
                </a:solidFill>
              </a:rPr>
              <a:t>1.4. C</a:t>
            </a:r>
          </a:p>
          <a:p>
            <a:pPr marL="0" indent="0">
              <a:lnSpc>
                <a:spcPct val="150000"/>
              </a:lnSpc>
              <a:buNone/>
            </a:pPr>
            <a:r>
              <a:rPr lang="en-GB" sz="2800" b="1" dirty="0">
                <a:solidFill>
                  <a:schemeClr val="bg1"/>
                </a:solidFill>
              </a:rPr>
              <a:t>1.5. C</a:t>
            </a:r>
            <a:endParaRPr lang="en-GB" sz="2800" dirty="0">
              <a:solidFill>
                <a:schemeClr val="bg1"/>
              </a:solidFill>
            </a:endParaRPr>
          </a:p>
        </p:txBody>
      </p:sp>
      <p:pic>
        <p:nvPicPr>
          <p:cNvPr id="5" name="Picture 4" descr="A logo with a person in the middle&#10;&#10;Description automatically generated">
            <a:extLst>
              <a:ext uri="{FF2B5EF4-FFF2-40B4-BE49-F238E27FC236}">
                <a16:creationId xmlns:a16="http://schemas.microsoft.com/office/drawing/2014/main" id="{86712718-1301-6E40-62B0-F7E79279EB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0859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DF7E10A-4559-2BBE-560B-3A18CDDD9967}"/>
              </a:ext>
            </a:extLst>
          </p:cNvPr>
          <p:cNvSpPr>
            <a:spLocks noGrp="1"/>
          </p:cNvSpPr>
          <p:nvPr>
            <p:ph type="title"/>
          </p:nvPr>
        </p:nvSpPr>
        <p:spPr>
          <a:xfrm>
            <a:off x="4441783" y="609600"/>
            <a:ext cx="6693061" cy="1356360"/>
          </a:xfrm>
        </p:spPr>
        <p:txBody>
          <a:bodyPr>
            <a:normAutofit/>
          </a:bodyPr>
          <a:lstStyle/>
          <a:p>
            <a:r>
              <a:rPr lang="en-GB">
                <a:solidFill>
                  <a:srgbClr val="FFFFFF"/>
                </a:solidFill>
              </a:rPr>
              <a:t>What is </a:t>
            </a:r>
            <a:r>
              <a:rPr lang="en-GB" b="1">
                <a:solidFill>
                  <a:srgbClr val="FFFFFF"/>
                </a:solidFill>
              </a:rPr>
              <a:t>environmental health</a:t>
            </a:r>
            <a:r>
              <a:rPr lang="en-GB">
                <a:solidFill>
                  <a:srgbClr val="FFFFFF"/>
                </a:solidFill>
              </a:rPr>
              <a:t>?</a:t>
            </a:r>
            <a:endParaRPr lang="en-US">
              <a:solidFill>
                <a:srgbClr val="FFFFFF"/>
              </a:solidFill>
            </a:endParaRPr>
          </a:p>
        </p:txBody>
      </p:sp>
      <p:pic>
        <p:nvPicPr>
          <p:cNvPr id="5" name="Picture 4">
            <a:extLst>
              <a:ext uri="{FF2B5EF4-FFF2-40B4-BE49-F238E27FC236}">
                <a16:creationId xmlns:a16="http://schemas.microsoft.com/office/drawing/2014/main" id="{A4B733C2-A8CD-0A93-3B91-475D9A67DAAA}"/>
              </a:ext>
            </a:extLst>
          </p:cNvPr>
          <p:cNvPicPr>
            <a:picLocks noChangeAspect="1"/>
          </p:cNvPicPr>
          <p:nvPr/>
        </p:nvPicPr>
        <p:blipFill>
          <a:blip r:embed="rId3">
            <a:extLst>
              <a:ext uri="{28A0092B-C50C-407E-A947-70E740481C1C}">
                <a14:useLocalDpi xmlns:a14="http://schemas.microsoft.com/office/drawing/2010/main" val="0"/>
              </a:ext>
            </a:extLst>
          </a:blip>
          <a:srcRect l="26910" r="40926" b="-1"/>
          <a:stretch/>
        </p:blipFill>
        <p:spPr>
          <a:xfrm>
            <a:off x="232861" y="243840"/>
            <a:ext cx="3646837" cy="6377939"/>
          </a:xfrm>
          <a:prstGeom prst="rect">
            <a:avLst/>
          </a:prstGeom>
        </p:spPr>
      </p:pic>
      <p:sp>
        <p:nvSpPr>
          <p:cNvPr id="3" name="Content Placeholder 2">
            <a:extLst>
              <a:ext uri="{FF2B5EF4-FFF2-40B4-BE49-F238E27FC236}">
                <a16:creationId xmlns:a16="http://schemas.microsoft.com/office/drawing/2014/main" id="{AEF6BB79-C258-12A7-0813-5EFBAE6FB4C3}"/>
              </a:ext>
            </a:extLst>
          </p:cNvPr>
          <p:cNvSpPr>
            <a:spLocks noGrp="1"/>
          </p:cNvSpPr>
          <p:nvPr>
            <p:ph idx="1"/>
          </p:nvPr>
        </p:nvSpPr>
        <p:spPr>
          <a:xfrm>
            <a:off x="4441783" y="2057400"/>
            <a:ext cx="6693061" cy="4038600"/>
          </a:xfrm>
        </p:spPr>
        <p:txBody>
          <a:bodyPr>
            <a:normAutofit lnSpcReduction="10000"/>
          </a:bodyPr>
          <a:lstStyle/>
          <a:p>
            <a:pPr marL="0" indent="0">
              <a:buNone/>
            </a:pPr>
            <a:r>
              <a:rPr lang="en-ZA" sz="4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Environmental health</a:t>
            </a:r>
            <a:r>
              <a:rPr lang="en-ZA" sz="4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is about how our surroundings affect our health and well-being. It focuses on making sure our air, water, plants, and food are clean and safe. This helps us stay healthy and builds strong, safe communities.</a:t>
            </a:r>
            <a:endParaRPr lang="en-US" sz="4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solidFill>
                <a:srgbClr val="FFFFFF"/>
              </a:solidFill>
            </a:endParaRPr>
          </a:p>
        </p:txBody>
      </p:sp>
      <p:sp>
        <p:nvSpPr>
          <p:cNvPr id="12" name="Rectangle 11">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logo with a person in the middle&#10;&#10;Description automatically generated">
            <a:extLst>
              <a:ext uri="{FF2B5EF4-FFF2-40B4-BE49-F238E27FC236}">
                <a16:creationId xmlns:a16="http://schemas.microsoft.com/office/drawing/2014/main" id="{B6B201C4-E0D2-C8B8-0D42-0E963F0975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12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7F7D86A-709E-4A26-9BC7-C9D9922F4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E2521B9D-892F-43BE-890E-E7B53E614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4" name="Straight Connector 23">
            <a:extLst>
              <a:ext uri="{FF2B5EF4-FFF2-40B4-BE49-F238E27FC236}">
                <a16:creationId xmlns:a16="http://schemas.microsoft.com/office/drawing/2014/main" id="{84D1E40A-ADD8-4074-BCF5-5ED160BB3E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9074003-9298-4E7A-A670-65F191D876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CBE5FEB-744B-A41F-1664-6D4AA9F08279}"/>
              </a:ext>
            </a:extLst>
          </p:cNvPr>
          <p:cNvSpPr>
            <a:spLocks noGrp="1"/>
          </p:cNvSpPr>
          <p:nvPr>
            <p:ph type="title"/>
          </p:nvPr>
        </p:nvSpPr>
        <p:spPr>
          <a:xfrm>
            <a:off x="1109980" y="4208424"/>
            <a:ext cx="9966960" cy="1325880"/>
          </a:xfrm>
        </p:spPr>
        <p:txBody>
          <a:bodyPr vert="horz" lIns="91440" tIns="45720" rIns="91440" bIns="45720" rtlCol="0" anchor="b">
            <a:normAutofit/>
          </a:bodyPr>
          <a:lstStyle/>
          <a:p>
            <a:pPr algn="ctr">
              <a:lnSpc>
                <a:spcPct val="85000"/>
              </a:lnSpc>
            </a:pPr>
            <a:r>
              <a:rPr lang="en-US" sz="4600" b="1" cap="all">
                <a:solidFill>
                  <a:srgbClr val="FFFFFF"/>
                </a:solidFill>
              </a:rPr>
              <a:t>Environmental Health Issues</a:t>
            </a:r>
          </a:p>
        </p:txBody>
      </p:sp>
      <p:sp>
        <p:nvSpPr>
          <p:cNvPr id="28" name="Rectangle 27">
            <a:extLst>
              <a:ext uri="{FF2B5EF4-FFF2-40B4-BE49-F238E27FC236}">
                <a16:creationId xmlns:a16="http://schemas.microsoft.com/office/drawing/2014/main" id="{04E8DF02-3CCA-4B45-8EED-EA67DF9DC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 name="Graphic 5" descr="Thermometer with solid fill">
            <a:extLst>
              <a:ext uri="{FF2B5EF4-FFF2-40B4-BE49-F238E27FC236}">
                <a16:creationId xmlns:a16="http://schemas.microsoft.com/office/drawing/2014/main" id="{AA9EAC0F-9CD3-02B3-DA54-D66496976B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031" y="956665"/>
            <a:ext cx="1977562" cy="1977562"/>
          </a:xfrm>
          <a:prstGeom prst="rect">
            <a:avLst/>
          </a:prstGeom>
        </p:spPr>
      </p:pic>
      <p:pic>
        <p:nvPicPr>
          <p:cNvPr id="12" name="Graphic 2" descr="Cloud with solid fill">
            <a:extLst>
              <a:ext uri="{FF2B5EF4-FFF2-40B4-BE49-F238E27FC236}">
                <a16:creationId xmlns:a16="http://schemas.microsoft.com/office/drawing/2014/main" id="{1A8C3E67-F037-F220-7D7E-6B2923E760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7629" y="961705"/>
            <a:ext cx="1977563" cy="1977563"/>
          </a:xfrm>
          <a:prstGeom prst="rect">
            <a:avLst/>
          </a:prstGeom>
        </p:spPr>
      </p:pic>
      <p:pic>
        <p:nvPicPr>
          <p:cNvPr id="13" name="Graphic 3" descr="Wave with solid fill">
            <a:extLst>
              <a:ext uri="{FF2B5EF4-FFF2-40B4-BE49-F238E27FC236}">
                <a16:creationId xmlns:a16="http://schemas.microsoft.com/office/drawing/2014/main" id="{A32868D5-33AD-8FF7-C05C-BF69F1FC85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67096" y="890187"/>
            <a:ext cx="1987644" cy="1987644"/>
          </a:xfrm>
          <a:prstGeom prst="rect">
            <a:avLst/>
          </a:prstGeom>
        </p:spPr>
      </p:pic>
      <p:pic>
        <p:nvPicPr>
          <p:cNvPr id="14" name="Graphic 4" descr="Plant With Roots with solid fill">
            <a:extLst>
              <a:ext uri="{FF2B5EF4-FFF2-40B4-BE49-F238E27FC236}">
                <a16:creationId xmlns:a16="http://schemas.microsoft.com/office/drawing/2014/main" id="{5BDD4845-6B5C-DF95-3866-81BD2C02E1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00651" y="956665"/>
            <a:ext cx="1987644" cy="1987644"/>
          </a:xfrm>
          <a:prstGeom prst="rect">
            <a:avLst/>
          </a:prstGeom>
        </p:spPr>
      </p:pic>
      <p:pic>
        <p:nvPicPr>
          <p:cNvPr id="17" name="Graphic 6" descr="Forest scene with solid fill">
            <a:extLst>
              <a:ext uri="{FF2B5EF4-FFF2-40B4-BE49-F238E27FC236}">
                <a16:creationId xmlns:a16="http://schemas.microsoft.com/office/drawing/2014/main" id="{6B5A9CD2-6BA9-1347-25EB-F31668EB3D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34207" y="890187"/>
            <a:ext cx="1842018" cy="1842018"/>
          </a:xfrm>
          <a:prstGeom prst="rect">
            <a:avLst/>
          </a:prstGeom>
        </p:spPr>
      </p:pic>
      <p:sp>
        <p:nvSpPr>
          <p:cNvPr id="21" name="TextBox 20">
            <a:extLst>
              <a:ext uri="{FF2B5EF4-FFF2-40B4-BE49-F238E27FC236}">
                <a16:creationId xmlns:a16="http://schemas.microsoft.com/office/drawing/2014/main" id="{E15B8B5B-6A4B-0462-A1E8-CD88B4C5D00F}"/>
              </a:ext>
            </a:extLst>
          </p:cNvPr>
          <p:cNvSpPr txBox="1"/>
          <p:nvPr/>
        </p:nvSpPr>
        <p:spPr>
          <a:xfrm>
            <a:off x="2971800" y="3072380"/>
            <a:ext cx="1551214" cy="830997"/>
          </a:xfrm>
          <a:prstGeom prst="rect">
            <a:avLst/>
          </a:prstGeom>
          <a:noFill/>
        </p:spPr>
        <p:txBody>
          <a:bodyPr wrap="square" rtlCol="0">
            <a:spAutoFit/>
          </a:bodyPr>
          <a:lstStyle/>
          <a:p>
            <a:pPr algn="ctr"/>
            <a:r>
              <a:rPr lang="en-GB" sz="2400" b="1" dirty="0"/>
              <a:t>Air Pollution</a:t>
            </a:r>
            <a:endParaRPr lang="en-US" sz="2400" b="1" dirty="0"/>
          </a:p>
        </p:txBody>
      </p:sp>
      <p:sp>
        <p:nvSpPr>
          <p:cNvPr id="23" name="TextBox 22">
            <a:extLst>
              <a:ext uri="{FF2B5EF4-FFF2-40B4-BE49-F238E27FC236}">
                <a16:creationId xmlns:a16="http://schemas.microsoft.com/office/drawing/2014/main" id="{1C15DFDD-CD55-2527-6C5B-3B661E80E1B9}"/>
              </a:ext>
            </a:extLst>
          </p:cNvPr>
          <p:cNvSpPr txBox="1"/>
          <p:nvPr/>
        </p:nvSpPr>
        <p:spPr>
          <a:xfrm>
            <a:off x="825863" y="3120750"/>
            <a:ext cx="1551214" cy="830997"/>
          </a:xfrm>
          <a:prstGeom prst="rect">
            <a:avLst/>
          </a:prstGeom>
          <a:noFill/>
        </p:spPr>
        <p:txBody>
          <a:bodyPr wrap="square" rtlCol="0">
            <a:spAutoFit/>
          </a:bodyPr>
          <a:lstStyle/>
          <a:p>
            <a:pPr algn="ctr"/>
            <a:r>
              <a:rPr lang="en-GB" sz="2400" b="1" dirty="0"/>
              <a:t>Climate Change</a:t>
            </a:r>
            <a:endParaRPr lang="en-US" sz="2400" b="1" dirty="0"/>
          </a:p>
        </p:txBody>
      </p:sp>
      <p:sp>
        <p:nvSpPr>
          <p:cNvPr id="25" name="TextBox 24">
            <a:extLst>
              <a:ext uri="{FF2B5EF4-FFF2-40B4-BE49-F238E27FC236}">
                <a16:creationId xmlns:a16="http://schemas.microsoft.com/office/drawing/2014/main" id="{AC8817D1-6C94-9BA4-05E9-08A09041789C}"/>
              </a:ext>
            </a:extLst>
          </p:cNvPr>
          <p:cNvSpPr txBox="1"/>
          <p:nvPr/>
        </p:nvSpPr>
        <p:spPr>
          <a:xfrm>
            <a:off x="5385311" y="3060972"/>
            <a:ext cx="1551214" cy="830997"/>
          </a:xfrm>
          <a:prstGeom prst="rect">
            <a:avLst/>
          </a:prstGeom>
          <a:noFill/>
        </p:spPr>
        <p:txBody>
          <a:bodyPr wrap="square" rtlCol="0">
            <a:spAutoFit/>
          </a:bodyPr>
          <a:lstStyle/>
          <a:p>
            <a:pPr algn="ctr"/>
            <a:r>
              <a:rPr lang="en-GB" sz="2400" b="1" dirty="0"/>
              <a:t>Water Pollution</a:t>
            </a:r>
            <a:endParaRPr lang="en-US" sz="2400" b="1" dirty="0"/>
          </a:p>
        </p:txBody>
      </p:sp>
      <p:sp>
        <p:nvSpPr>
          <p:cNvPr id="27" name="TextBox 26">
            <a:extLst>
              <a:ext uri="{FF2B5EF4-FFF2-40B4-BE49-F238E27FC236}">
                <a16:creationId xmlns:a16="http://schemas.microsoft.com/office/drawing/2014/main" id="{F7A4EEAF-1AF7-E089-C24B-AAB08750CAC4}"/>
              </a:ext>
            </a:extLst>
          </p:cNvPr>
          <p:cNvSpPr txBox="1"/>
          <p:nvPr/>
        </p:nvSpPr>
        <p:spPr>
          <a:xfrm>
            <a:off x="7668988" y="3068775"/>
            <a:ext cx="1551214" cy="830997"/>
          </a:xfrm>
          <a:prstGeom prst="rect">
            <a:avLst/>
          </a:prstGeom>
          <a:noFill/>
        </p:spPr>
        <p:txBody>
          <a:bodyPr wrap="square" rtlCol="0">
            <a:spAutoFit/>
          </a:bodyPr>
          <a:lstStyle/>
          <a:p>
            <a:pPr algn="ctr"/>
            <a:r>
              <a:rPr lang="en-GB" sz="2400" b="1" dirty="0"/>
              <a:t>Soil Pollution</a:t>
            </a:r>
            <a:endParaRPr lang="en-US" sz="2400" b="1" dirty="0"/>
          </a:p>
        </p:txBody>
      </p:sp>
      <p:sp>
        <p:nvSpPr>
          <p:cNvPr id="29" name="TextBox 28">
            <a:extLst>
              <a:ext uri="{FF2B5EF4-FFF2-40B4-BE49-F238E27FC236}">
                <a16:creationId xmlns:a16="http://schemas.microsoft.com/office/drawing/2014/main" id="{8B66E769-E5DC-C81D-1918-DEF3901D988A}"/>
              </a:ext>
            </a:extLst>
          </p:cNvPr>
          <p:cNvSpPr txBox="1"/>
          <p:nvPr/>
        </p:nvSpPr>
        <p:spPr>
          <a:xfrm>
            <a:off x="9543371" y="3214541"/>
            <a:ext cx="2086700" cy="461665"/>
          </a:xfrm>
          <a:prstGeom prst="rect">
            <a:avLst/>
          </a:prstGeom>
          <a:noFill/>
        </p:spPr>
        <p:txBody>
          <a:bodyPr wrap="square" rtlCol="0">
            <a:spAutoFit/>
          </a:bodyPr>
          <a:lstStyle/>
          <a:p>
            <a:pPr algn="ctr"/>
            <a:r>
              <a:rPr lang="en-GB" sz="2400" b="1" dirty="0"/>
              <a:t>Deforestation</a:t>
            </a:r>
            <a:endParaRPr lang="en-US" sz="2400" b="1" dirty="0"/>
          </a:p>
        </p:txBody>
      </p:sp>
      <p:pic>
        <p:nvPicPr>
          <p:cNvPr id="3" name="Picture 2" descr="A logo with a person in the middle&#10;&#10;Description automatically generated">
            <a:extLst>
              <a:ext uri="{FF2B5EF4-FFF2-40B4-BE49-F238E27FC236}">
                <a16:creationId xmlns:a16="http://schemas.microsoft.com/office/drawing/2014/main" id="{FD762B2C-EC4E-12BE-F980-8964D6AFD16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50742"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935042"/>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5AEA0F-464F-4708-A982-2FADB07D9368}">
  <ds:schemaRefs>
    <ds:schemaRef ds:uri="http://schemas.microsoft.com/sharepoint/v3/contenttype/forms"/>
  </ds:schemaRefs>
</ds:datastoreItem>
</file>

<file path=customXml/itemProps2.xml><?xml version="1.0" encoding="utf-8"?>
<ds:datastoreItem xmlns:ds="http://schemas.openxmlformats.org/officeDocument/2006/customXml" ds:itemID="{18D53D17-BDD4-40DF-830E-282EB1BA96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Basis</Template>
  <TotalTime>372</TotalTime>
  <Words>1748</Words>
  <Application>Microsoft Office PowerPoint</Application>
  <PresentationFormat>Widescreen</PresentationFormat>
  <Paragraphs>152</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Calibri</vt:lpstr>
      <vt:lpstr>Corbel</vt:lpstr>
      <vt:lpstr>Basis</vt:lpstr>
      <vt:lpstr>PowerPoint Presentation</vt:lpstr>
      <vt:lpstr>Quiz</vt:lpstr>
      <vt:lpstr>Quiz</vt:lpstr>
      <vt:lpstr>Quiz</vt:lpstr>
      <vt:lpstr>Quiz</vt:lpstr>
      <vt:lpstr>Quiz</vt:lpstr>
      <vt:lpstr>Quiz - Answers</vt:lpstr>
      <vt:lpstr>What is environmental health?</vt:lpstr>
      <vt:lpstr>Environmental Health Issues</vt:lpstr>
      <vt:lpstr>Watch: The South African Environmental Legal Framework to Sustain a Healthy Environment https://www.youtube.com/watch?v=bdUxO7m40MM (3 min 52 sec) </vt:lpstr>
      <vt:lpstr>National Environmental Management Act 107 of 1998 (NEMA)</vt:lpstr>
      <vt:lpstr>Individual Activity</vt:lpstr>
      <vt:lpstr>Homework: Waste Audit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 Unit</dc:creator>
  <cp:lastModifiedBy>Megan Botes</cp:lastModifiedBy>
  <cp:revision>1</cp:revision>
  <dcterms:created xsi:type="dcterms:W3CDTF">2024-07-17T07:26:47Z</dcterms:created>
  <dcterms:modified xsi:type="dcterms:W3CDTF">2024-08-14T07:36:21Z</dcterms:modified>
</cp:coreProperties>
</file>