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56" r:id="rId5"/>
    <p:sldId id="266" r:id="rId6"/>
    <p:sldId id="262" r:id="rId7"/>
    <p:sldId id="264" r:id="rId8"/>
    <p:sldId id="265" r:id="rId9"/>
    <p:sldId id="267" r:id="rId10"/>
    <p:sldId id="269" r:id="rId11"/>
    <p:sldId id="270" r:id="rId12"/>
    <p:sldId id="260"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eC6IaV/wEv+hZgTm0SC9yMctN2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02515B-36B3-292E-DE67-9D5BCF1D6EC4}" name="Jamiel Landers" initials="JL" userId="S::Jamiel.Landers@westerncape.gov.za::8b0a88d1-29ec-4dbd-b0d0-83204ba8cb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29" autoAdjust="0"/>
    <p:restoredTop sz="64891" autoAdjust="0"/>
  </p:normalViewPr>
  <p:slideViewPr>
    <p:cSldViewPr snapToGrid="0">
      <p:cViewPr>
        <p:scale>
          <a:sx n="50" d="100"/>
          <a:sy n="50" d="100"/>
        </p:scale>
        <p:origin x="2034" y="450"/>
      </p:cViewPr>
      <p:guideLst/>
    </p:cSldViewPr>
  </p:slideViewPr>
  <p:notesTextViewPr>
    <p:cViewPr>
      <p:scale>
        <a:sx n="1" d="1"/>
        <a:sy n="1" d="1"/>
      </p:scale>
      <p:origin x="0" y="-4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9EA70941-5975-4AF0-B160-FF0230B68E2D}"/>
    <pc:docChg chg="undo custSel modSld">
      <pc:chgData name="Megan Botes" userId="70568131-745a-489b-b4fe-9e78c579dd6d" providerId="ADAL" clId="{9EA70941-5975-4AF0-B160-FF0230B68E2D}" dt="2025-04-17T06:06:13.206" v="28" actId="5793"/>
      <pc:docMkLst>
        <pc:docMk/>
      </pc:docMkLst>
      <pc:sldChg chg="modNotesTx">
        <pc:chgData name="Megan Botes" userId="70568131-745a-489b-b4fe-9e78c579dd6d" providerId="ADAL" clId="{9EA70941-5975-4AF0-B160-FF0230B68E2D}" dt="2025-04-17T05:57:24.505" v="9" actId="20577"/>
        <pc:sldMkLst>
          <pc:docMk/>
          <pc:sldMk cId="524413574" sldId="260"/>
        </pc:sldMkLst>
      </pc:sldChg>
      <pc:sldChg chg="modSp mod">
        <pc:chgData name="Megan Botes" userId="70568131-745a-489b-b4fe-9e78c579dd6d" providerId="ADAL" clId="{9EA70941-5975-4AF0-B160-FF0230B68E2D}" dt="2025-04-17T06:00:40.252" v="24" actId="20577"/>
        <pc:sldMkLst>
          <pc:docMk/>
          <pc:sldMk cId="421343040" sldId="269"/>
        </pc:sldMkLst>
        <pc:graphicFrameChg chg="modGraphic">
          <ac:chgData name="Megan Botes" userId="70568131-745a-489b-b4fe-9e78c579dd6d" providerId="ADAL" clId="{9EA70941-5975-4AF0-B160-FF0230B68E2D}" dt="2025-04-17T06:00:40.252" v="24" actId="20577"/>
          <ac:graphicFrameMkLst>
            <pc:docMk/>
            <pc:sldMk cId="421343040" sldId="269"/>
            <ac:graphicFrameMk id="3" creationId="{E8A68272-482E-2F54-B249-048D2C662495}"/>
          </ac:graphicFrameMkLst>
        </pc:graphicFrameChg>
      </pc:sldChg>
      <pc:sldChg chg="modSp mod modNotesTx">
        <pc:chgData name="Megan Botes" userId="70568131-745a-489b-b4fe-9e78c579dd6d" providerId="ADAL" clId="{9EA70941-5975-4AF0-B160-FF0230B68E2D}" dt="2025-04-17T06:06:13.206" v="28" actId="5793"/>
        <pc:sldMkLst>
          <pc:docMk/>
          <pc:sldMk cId="3807366971" sldId="270"/>
        </pc:sldMkLst>
        <pc:spChg chg="mod">
          <ac:chgData name="Megan Botes" userId="70568131-745a-489b-b4fe-9e78c579dd6d" providerId="ADAL" clId="{9EA70941-5975-4AF0-B160-FF0230B68E2D}" dt="2025-04-17T05:57:04.112" v="5" actId="1076"/>
          <ac:spMkLst>
            <pc:docMk/>
            <pc:sldMk cId="3807366971" sldId="270"/>
            <ac:spMk id="4" creationId="{98A386FD-24B7-07E4-4021-7B894406DD7C}"/>
          </ac:spMkLst>
        </pc:spChg>
        <pc:spChg chg="mod">
          <ac:chgData name="Megan Botes" userId="70568131-745a-489b-b4fe-9e78c579dd6d" providerId="ADAL" clId="{9EA70941-5975-4AF0-B160-FF0230B68E2D}" dt="2025-04-17T05:56:56.359" v="4" actId="14100"/>
          <ac:spMkLst>
            <pc:docMk/>
            <pc:sldMk cId="3807366971" sldId="270"/>
            <ac:spMk id="9" creationId="{F92E9D63-70F0-C589-674A-5ACF90B06915}"/>
          </ac:spMkLst>
        </pc:spChg>
        <pc:spChg chg="mod">
          <ac:chgData name="Megan Botes" userId="70568131-745a-489b-b4fe-9e78c579dd6d" providerId="ADAL" clId="{9EA70941-5975-4AF0-B160-FF0230B68E2D}" dt="2025-04-17T05:57:10.487" v="6" actId="1076"/>
          <ac:spMkLst>
            <pc:docMk/>
            <pc:sldMk cId="3807366971" sldId="270"/>
            <ac:spMk id="10" creationId="{CD1EAF41-4A09-23C6-63FB-822FBB670985}"/>
          </ac:spMkLst>
        </pc:spChg>
        <pc:graphicFrameChg chg="mod">
          <ac:chgData name="Megan Botes" userId="70568131-745a-489b-b4fe-9e78c579dd6d" providerId="ADAL" clId="{9EA70941-5975-4AF0-B160-FF0230B68E2D}" dt="2025-04-17T05:56:42.434" v="1" actId="1076"/>
          <ac:graphicFrameMkLst>
            <pc:docMk/>
            <pc:sldMk cId="3807366971" sldId="270"/>
            <ac:graphicFrameMk id="2" creationId="{B226C7F5-BC2D-D737-A448-50C512D6C30A}"/>
          </ac:graphicFrameMkLst>
        </pc:graphicFrameChg>
      </pc:sldChg>
    </pc:docChg>
  </pc:docChgLst>
  <pc:docChgLst>
    <pc:chgData name="Megan Botes" userId="70568131-745a-489b-b4fe-9e78c579dd6d" providerId="ADAL" clId="{044DAA13-E80E-437A-851D-8F190E23E85D}"/>
    <pc:docChg chg="undo custSel modSld">
      <pc:chgData name="Megan Botes" userId="70568131-745a-489b-b4fe-9e78c579dd6d" providerId="ADAL" clId="{044DAA13-E80E-437A-851D-8F190E23E85D}" dt="2025-05-06T09:53:06.272" v="37"/>
      <pc:docMkLst>
        <pc:docMk/>
      </pc:docMkLst>
      <pc:sldChg chg="modSp mod modNotesTx">
        <pc:chgData name="Megan Botes" userId="70568131-745a-489b-b4fe-9e78c579dd6d" providerId="ADAL" clId="{044DAA13-E80E-437A-851D-8F190E23E85D}" dt="2025-05-06T09:53:06.272" v="37"/>
        <pc:sldMkLst>
          <pc:docMk/>
          <pc:sldMk cId="3807366971" sldId="270"/>
        </pc:sldMkLst>
        <pc:spChg chg="mod">
          <ac:chgData name="Megan Botes" userId="70568131-745a-489b-b4fe-9e78c579dd6d" providerId="ADAL" clId="{044DAA13-E80E-437A-851D-8F190E23E85D}" dt="2025-05-06T09:50:57.797" v="6" actId="1076"/>
          <ac:spMkLst>
            <pc:docMk/>
            <pc:sldMk cId="3807366971" sldId="270"/>
            <ac:spMk id="4" creationId="{98A386FD-24B7-07E4-4021-7B894406DD7C}"/>
          </ac:spMkLst>
        </pc:spChg>
        <pc:spChg chg="mod">
          <ac:chgData name="Megan Botes" userId="70568131-745a-489b-b4fe-9e78c579dd6d" providerId="ADAL" clId="{044DAA13-E80E-437A-851D-8F190E23E85D}" dt="2025-05-06T09:50:59.977" v="7" actId="1076"/>
          <ac:spMkLst>
            <pc:docMk/>
            <pc:sldMk cId="3807366971" sldId="270"/>
            <ac:spMk id="5" creationId="{9763AC9B-4416-6F62-EC9D-93DB617B16B2}"/>
          </ac:spMkLst>
        </pc:spChg>
        <pc:spChg chg="mod">
          <ac:chgData name="Megan Botes" userId="70568131-745a-489b-b4fe-9e78c579dd6d" providerId="ADAL" clId="{044DAA13-E80E-437A-851D-8F190E23E85D}" dt="2025-05-06T09:50:50.026" v="4" actId="20577"/>
          <ac:spMkLst>
            <pc:docMk/>
            <pc:sldMk cId="3807366971" sldId="270"/>
            <ac:spMk id="6" creationId="{9370B36F-EF74-0B29-79F6-4779E270DA3F}"/>
          </ac:spMkLst>
        </pc:spChg>
        <pc:spChg chg="mod">
          <ac:chgData name="Megan Botes" userId="70568131-745a-489b-b4fe-9e78c579dd6d" providerId="ADAL" clId="{044DAA13-E80E-437A-851D-8F190E23E85D}" dt="2025-05-06T09:51:27.312" v="28" actId="20577"/>
          <ac:spMkLst>
            <pc:docMk/>
            <pc:sldMk cId="3807366971" sldId="270"/>
            <ac:spMk id="10" creationId="{CD1EAF41-4A09-23C6-63FB-822FBB670985}"/>
          </ac:spMkLst>
        </pc:spChg>
        <pc:spChg chg="mod">
          <ac:chgData name="Megan Botes" userId="70568131-745a-489b-b4fe-9e78c579dd6d" providerId="ADAL" clId="{044DAA13-E80E-437A-851D-8F190E23E85D}" dt="2025-05-06T09:51:11.650" v="11" actId="1076"/>
          <ac:spMkLst>
            <pc:docMk/>
            <pc:sldMk cId="3807366971" sldId="270"/>
            <ac:spMk id="11" creationId="{6619D8FE-3986-E5B2-1798-4FF5DA20AE18}"/>
          </ac:spMkLst>
        </pc:spChg>
        <pc:spChg chg="mod">
          <ac:chgData name="Megan Botes" userId="70568131-745a-489b-b4fe-9e78c579dd6d" providerId="ADAL" clId="{044DAA13-E80E-437A-851D-8F190E23E85D}" dt="2025-05-06T09:51:03.585" v="8" actId="1076"/>
          <ac:spMkLst>
            <pc:docMk/>
            <pc:sldMk cId="3807366971" sldId="270"/>
            <ac:spMk id="12" creationId="{865B6DB3-B0F4-8F77-F5D7-9F70BABCEA79}"/>
          </ac:spMkLst>
        </pc:spChg>
        <pc:spChg chg="mod">
          <ac:chgData name="Megan Botes" userId="70568131-745a-489b-b4fe-9e78c579dd6d" providerId="ADAL" clId="{044DAA13-E80E-437A-851D-8F190E23E85D}" dt="2025-05-06T09:51:22.099" v="20" actId="20577"/>
          <ac:spMkLst>
            <pc:docMk/>
            <pc:sldMk cId="3807366971" sldId="270"/>
            <ac:spMk id="13" creationId="{97C95CC1-76F5-DEB5-5C0D-0B2BD36A98FB}"/>
          </ac:spMkLst>
        </pc:spChg>
        <pc:spChg chg="mod">
          <ac:chgData name="Megan Botes" userId="70568131-745a-489b-b4fe-9e78c579dd6d" providerId="ADAL" clId="{044DAA13-E80E-437A-851D-8F190E23E85D}" dt="2025-05-06T09:51:05.722" v="9" actId="1076"/>
          <ac:spMkLst>
            <pc:docMk/>
            <pc:sldMk cId="3807366971" sldId="270"/>
            <ac:spMk id="14" creationId="{9E4CDC29-FF32-46D3-5997-44AC6C04EC29}"/>
          </ac:spMkLst>
        </pc:spChg>
        <pc:spChg chg="mod">
          <ac:chgData name="Megan Botes" userId="70568131-745a-489b-b4fe-9e78c579dd6d" providerId="ADAL" clId="{044DAA13-E80E-437A-851D-8F190E23E85D}" dt="2025-05-06T09:51:39.838" v="36" actId="20577"/>
          <ac:spMkLst>
            <pc:docMk/>
            <pc:sldMk cId="3807366971" sldId="270"/>
            <ac:spMk id="17" creationId="{1145419E-0CB2-C131-859F-2A72A1194233}"/>
          </ac:spMkLst>
        </pc:spChg>
        <pc:graphicFrameChg chg="modGraphic">
          <ac:chgData name="Megan Botes" userId="70568131-745a-489b-b4fe-9e78c579dd6d" providerId="ADAL" clId="{044DAA13-E80E-437A-851D-8F190E23E85D}" dt="2025-05-06T09:50:54.388" v="5" actId="14100"/>
          <ac:graphicFrameMkLst>
            <pc:docMk/>
            <pc:sldMk cId="3807366971" sldId="270"/>
            <ac:graphicFrameMk id="2" creationId="{B226C7F5-BC2D-D737-A448-50C512D6C30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Skyfie 1 &amp; 2 Inleiding &amp; Onderrig </a:t>
            </a:r>
            <a:r>
              <a:rPr lang="en-ZA" dirty="0"/>
              <a:t>(5 min)</a:t>
            </a:r>
            <a:endParaRPr dirty="0"/>
          </a:p>
          <a:p>
            <a:pPr marL="0" lvl="0" indent="0" algn="l" rtl="0">
              <a:spcBef>
                <a:spcPts val="0"/>
              </a:spcBef>
              <a:spcAft>
                <a:spcPts val="0"/>
              </a:spcAft>
              <a:buNone/>
            </a:pPr>
            <a:endParaRPr dirty="0"/>
          </a:p>
          <a:p>
            <a:pPr marR="0" algn="l" rtl="0">
              <a:buClr>
                <a:srgbClr val="000000"/>
              </a:buClr>
              <a:buFont typeface="Noto Sans Symbols"/>
              <a:buChar char="●"/>
            </a:pPr>
            <a:r>
              <a:rPr lang="en-ZA" sz="1100" b="1" i="0" u="none" strike="noStrike" baseline="0" dirty="0">
                <a:solidFill>
                  <a:srgbClr val="FF0000"/>
                </a:solidFill>
                <a:latin typeface="Calibri" panose="020F0502020204030204" pitchFamily="34" charset="0"/>
              </a:rPr>
              <a:t>Nota </a:t>
            </a:r>
            <a:r>
              <a:rPr lang="en-ZA" sz="1100" b="1" i="0" u="none" strike="noStrike" baseline="0" dirty="0" err="1">
                <a:solidFill>
                  <a:srgbClr val="FF0000"/>
                </a:solidFill>
                <a:latin typeface="Calibri" panose="020F0502020204030204" pitchFamily="34" charset="0"/>
              </a:rPr>
              <a:t>aan</a:t>
            </a:r>
            <a:r>
              <a:rPr lang="en-ZA" sz="1100" b="1" i="0" u="none" strike="noStrike" baseline="0" dirty="0">
                <a:solidFill>
                  <a:srgbClr val="FF0000"/>
                </a:solidFill>
                <a:latin typeface="Calibri" panose="020F0502020204030204" pitchFamily="34" charset="0"/>
              </a:rPr>
              <a:t> </a:t>
            </a:r>
            <a:r>
              <a:rPr lang="en-ZA" sz="1100" b="1" i="0" u="none" strike="noStrike" baseline="0" dirty="0" err="1">
                <a:solidFill>
                  <a:srgbClr val="FF0000"/>
                </a:solidFill>
                <a:latin typeface="Calibri" panose="020F0502020204030204" pitchFamily="34" charset="0"/>
              </a:rPr>
              <a:t>onderwyser</a:t>
            </a:r>
            <a:r>
              <a:rPr lang="en-ZA" sz="1100" b="1" i="0" u="none" strike="noStrike" baseline="0" dirty="0">
                <a:solidFill>
                  <a:srgbClr val="FF0000"/>
                </a:solidFill>
                <a:latin typeface="Calibri" panose="020F0502020204030204" pitchFamily="34" charset="0"/>
              </a:rPr>
              <a:t>: </a:t>
            </a:r>
            <a:r>
              <a:rPr lang="nl-NL" sz="1100" b="0" i="0" u="none" strike="noStrike" baseline="0" dirty="0">
                <a:solidFill>
                  <a:srgbClr val="FF0000"/>
                </a:solidFill>
                <a:latin typeface="Calibri" panose="020F0502020204030204" pitchFamily="34" charset="0"/>
              </a:rPr>
              <a:t>Die eerste helfte van hierdie les fokus op die missieverklaring, met 'n paar aktiewe verbintenisse om leerders te betrek. Die tweede deel van die les lei leerders oor hoe om voor te berei om op eksamenscenario's te reageer. Baie leerders sukkel in lewensoriëntering omdat hulle daarop staatmaak om inhoud te memoriseer sonder om te verstaan hoe om dit wat hulle geleer het, toe te pas. Hierdie les het poog om daardie gaping te oorbrug deur praktiese, toepassingsgebaseerde denke te beklemtoon.</a:t>
            </a:r>
          </a:p>
          <a:p>
            <a:pPr marR="0" algn="l" rtl="0">
              <a:buClr>
                <a:srgbClr val="000000"/>
              </a:buClr>
              <a:buFont typeface="Noto Sans Symbols"/>
              <a:buChar char="●"/>
            </a:pPr>
            <a:endParaRPr lang="en-US" sz="1100" b="0" i="0" u="none" strike="noStrike" baseline="0" dirty="0">
              <a:solidFill>
                <a:srgbClr val="FF0000"/>
              </a:solidFill>
              <a:latin typeface="Calibri" panose="020F0502020204030204" pitchFamily="34" charset="0"/>
            </a:endParaRPr>
          </a:p>
          <a:p>
            <a:pPr marR="0" algn="l" rtl="0">
              <a:buClr>
                <a:srgbClr val="000000"/>
              </a:buClr>
              <a:buFont typeface="Noto Sans Symbols"/>
              <a:buChar char="●"/>
            </a:pPr>
            <a:r>
              <a:rPr lang="nl-NL" sz="1100" b="0" i="0" u="none" strike="noStrike" baseline="0" dirty="0">
                <a:latin typeface="Calibri" panose="020F0502020204030204" pitchFamily="34" charset="0"/>
              </a:rPr>
              <a:t>Goeiedag, graad 12's. Ons het aan die einde van hierdie reeks lesse gekom. Ons het die afgelope paar weke 'n reis ondergaan om te kyk hoe plaaslike en munisipale regering 'n positiewe indruk op die samelewing kan laat. Miskien het hierdie lesse jou uitgedaag om daaraan te dink om betrokke te raak, dalk selfs om vrywillige diens by 'n organisasie in jou gemeenskap aan te bied. Jy dink dalk: "Ek het nie tyd nie, matriek is so stresvol. Dit is onmoontlik!“</a:t>
            </a:r>
          </a:p>
          <a:p>
            <a:pPr marR="0" algn="l" rtl="0">
              <a:buClr>
                <a:srgbClr val="000000"/>
              </a:buClr>
              <a:buFont typeface="Noto Sans Symbols"/>
              <a:buChar char="●"/>
            </a:pPr>
            <a:r>
              <a:rPr lang="nl-NL" sz="1100" b="0" i="0" u="none" strike="noStrike" baseline="0" dirty="0">
                <a:latin typeface="Calibri" panose="020F0502020204030204" pitchFamily="34" charset="0"/>
              </a:rPr>
              <a:t>Ons bereik almal punte in ons lewens waar ons stilstaan om te herevalueer waar ons is. Ons besin oor hoe ons ons tyd bestee en maak dikwels veranderinge wat ons nader aan ons doelwitte bring. Byvoorbeeld, miskien het jy elke jaar klubhokkie gespeel sedert jy agt jaar oud was, maar hierdie jaar het jy besluit om net vir jou skool te speel sodat jy meer op jou studies kan fokus.</a:t>
            </a:r>
          </a:p>
          <a:p>
            <a:pPr marR="0" algn="l" rtl="0">
              <a:buClr>
                <a:srgbClr val="000000"/>
              </a:buClr>
              <a:buFont typeface="Noto Sans Symbols"/>
              <a:buChar char="●"/>
            </a:pPr>
            <a:r>
              <a:rPr lang="nl-NL" sz="1100" b="0" i="0" u="none" strike="noStrike" baseline="0" dirty="0">
                <a:latin typeface="Calibri" panose="020F0502020204030204" pitchFamily="34" charset="0"/>
              </a:rPr>
              <a:t>Ons maak hierdie soort keuses omdat ons drome en 'n visie het van waarheen ons wil gaan. Hoe bereik jy jou doelwitte in die toekoms?</a:t>
            </a:r>
            <a:endParaRPr lang="en-GB" sz="1050" b="0" i="0" u="none" strike="noStrike" baseline="0" dirty="0">
              <a:solidFill>
                <a:srgbClr val="FF0000"/>
              </a:solidFill>
              <a:latin typeface="Arial" panose="020B0604020202020204" pitchFamily="34"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R="0" algn="l" rtl="0">
              <a:buFont typeface="Calibri" panose="020F0502020204030204" pitchFamily="34" charset="0"/>
              <a:buChar char="●"/>
            </a:pPr>
            <a:r>
              <a:rPr lang="nl-NL" sz="1200" b="0" i="0" u="none" strike="noStrike" baseline="0" dirty="0">
                <a:latin typeface="Calibri" panose="020F0502020204030204" pitchFamily="34" charset="0"/>
              </a:rPr>
              <a:t>Diegene wat besigheidstudies neem sal weet hoe belangrik 'n missieverklaring vir 'n maatskappy is. Dit verskaf rigting en doel, iets wat almal in die organisasie moet ken en waarna hulle moet werk.
Kom ons kyk vinnig na 'n paar bekende handelsmerke op die Skyfie 2. Op grond van jou eie ervaring, dink jy hulle het hul missieverklaring bereik?</a:t>
            </a:r>
          </a:p>
          <a:p>
            <a:pPr marR="0" algn="l" rtl="0">
              <a:buFont typeface="Calibri" panose="020F0502020204030204" pitchFamily="34" charset="0"/>
              <a:buChar char="●"/>
            </a:pPr>
            <a:r>
              <a:rPr lang="nl-NL" sz="1200" b="0" i="0" u="none" strike="noStrike" baseline="0" dirty="0">
                <a:latin typeface="Calibri" panose="020F0502020204030204" pitchFamily="34" charset="0"/>
              </a:rPr>
              <a:t>Draai na ‘n maat en neem 30 sekondes elk om te deel hoe een van hierdie maatskappye sy missie in jou lewe vervul het.
Soos jy kan sien, het sommige van hierdie maatskappye uitgeblink in die vervulling van hul missieverklaring. Maar elke missieverklaring begin met 'n visie en 'n plan. Op dieselfde manier, as jy vorentoe wil beweeg in jou eie lewe, het jy beide 'n duidelike visie en 'n praktiese plan nodig.</a:t>
            </a:r>
          </a:p>
          <a:p>
            <a:pPr marR="0" algn="l" rtl="0">
              <a:buFont typeface="Calibri" panose="020F0502020204030204" pitchFamily="34" charset="0"/>
              <a:buChar char="●"/>
            </a:pPr>
            <a:r>
              <a:rPr lang="nl-NL" sz="1200" b="0" i="0" u="none" strike="noStrike" baseline="0" dirty="0">
                <a:latin typeface="Calibri" panose="020F0502020204030204" pitchFamily="34" charset="0"/>
              </a:rPr>
              <a:t>In hierdie les sal ons kyk </a:t>
            </a:r>
            <a:r>
              <a:rPr lang="nl-NL" sz="1200" b="1" i="0" u="none" strike="noStrike" baseline="0" dirty="0">
                <a:latin typeface="Calibri" panose="020F0502020204030204" pitchFamily="34" charset="0"/>
              </a:rPr>
              <a:t>hoe om 'n persoonlike missie- en visieverklaring vir jou lewe te formuleer</a:t>
            </a:r>
            <a:r>
              <a:rPr lang="nl-NL" sz="1200" b="0" i="0" u="none" strike="noStrike" baseline="0" dirty="0">
                <a:latin typeface="Calibri" panose="020F0502020204030204" pitchFamily="34" charset="0"/>
              </a:rPr>
              <a:t>.</a:t>
            </a:r>
          </a:p>
          <a:p>
            <a:pPr marR="0" algn="l" rtl="0">
              <a:buFont typeface="Calibri" panose="020F0502020204030204" pitchFamily="34" charset="0"/>
              <a:buChar char="●"/>
            </a:pPr>
            <a:r>
              <a:rPr lang="nl-NL" sz="1200" b="0" i="0" u="none" strike="noStrike" baseline="0" dirty="0">
                <a:latin typeface="Calibri" panose="020F0502020204030204" pitchFamily="34" charset="0"/>
              </a:rPr>
              <a:t>Om jou te help om die proses te onthou, sal ons dit in DRIE eenvoudige dele verdeel.</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
              <a:tabLst/>
              <a:defRPr/>
            </a:pPr>
            <a:r>
              <a:rPr lang="af-ZA" sz="1200" b="1" dirty="0">
                <a:effectLst/>
                <a:latin typeface="Calibri" panose="020F0502020204030204" pitchFamily="34" charset="0"/>
                <a:ea typeface="Calibri" panose="020F0502020204030204" pitchFamily="34" charset="0"/>
              </a:rPr>
              <a:t>DEEL 1: KERNWAARDES: </a:t>
            </a:r>
            <a:r>
              <a:rPr lang="af-ZA" sz="1200" dirty="0">
                <a:effectLst/>
                <a:latin typeface="Calibri" panose="020F0502020204030204" pitchFamily="34" charset="0"/>
                <a:ea typeface="Calibri" panose="020F0502020204030204" pitchFamily="34" charset="0"/>
              </a:rPr>
              <a:t>Persoonlike sienings, waardes, godsdienstige sisteme, religie/geloof/godsdiens en ideologieë.</a:t>
            </a:r>
            <a:endParaRPr lang="en-ZA" sz="1200" dirty="0">
              <a:effectLst/>
              <a:latin typeface="Arial" panose="020B0604020202020204" pitchFamily="34" charset="0"/>
              <a:ea typeface="Arial" panose="020B0604020202020204" pitchFamily="34" charset="0"/>
            </a:endParaRPr>
          </a:p>
          <a:p>
            <a:pPr marL="914400" marR="0" lvl="1" indent="-22860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
              <a:tabLst/>
              <a:defRPr/>
            </a:pPr>
            <a:r>
              <a:rPr lang="af-ZA" sz="1800" b="1" dirty="0">
                <a:effectLst/>
                <a:latin typeface="Calibri" panose="020F0502020204030204" pitchFamily="34" charset="0"/>
                <a:ea typeface="Calibri" panose="020F0502020204030204" pitchFamily="34" charset="0"/>
              </a:rPr>
              <a:t>DEEL 2: LEWENSDOEL: </a:t>
            </a:r>
            <a:r>
              <a:rPr lang="af-ZA" sz="1800" dirty="0">
                <a:effectLst/>
                <a:latin typeface="Calibri" panose="020F0502020204030204" pitchFamily="34" charset="0"/>
                <a:ea typeface="Calibri" panose="020F0502020204030204" pitchFamily="34" charset="0"/>
              </a:rPr>
              <a:t>Leefwyse (fisiese en emosionele welstand) en doelwitte vir studies en beroepskeuses.</a:t>
            </a:r>
            <a:endParaRPr lang="en-ZA" sz="1800" dirty="0">
              <a:effectLst/>
              <a:latin typeface="Arial" panose="020B0604020202020204" pitchFamily="34" charset="0"/>
              <a:ea typeface="Arial" panose="020B0604020202020204" pitchFamily="34" charset="0"/>
            </a:endParaRPr>
          </a:p>
          <a:p>
            <a:pPr marL="914400" marR="0" lvl="1" indent="-22860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
              <a:tabLst/>
              <a:defRPr/>
            </a:pPr>
            <a:r>
              <a:rPr lang="af-ZA" sz="1800" b="1" dirty="0">
                <a:effectLst/>
                <a:latin typeface="Calibri" panose="020F0502020204030204" pitchFamily="34" charset="0"/>
                <a:ea typeface="Calibri" panose="020F0502020204030204" pitchFamily="34" charset="0"/>
              </a:rPr>
              <a:t>DEEL 3: TOEKOMSRIGTING: </a:t>
            </a:r>
            <a:r>
              <a:rPr lang="af-ZA" sz="1800" dirty="0">
                <a:effectLst/>
                <a:latin typeface="Calibri" panose="020F0502020204030204" pitchFamily="34" charset="0"/>
                <a:ea typeface="Calibri" panose="020F0502020204030204" pitchFamily="34" charset="0"/>
              </a:rPr>
              <a:t>Impak van visie op eie optrede/gedrag in die lewe en omgewingsverantwoordelikheid.</a:t>
            </a:r>
            <a:endParaRPr lang="en-ZA" sz="1800" dirty="0">
              <a:effectLst/>
              <a:latin typeface="Arial" panose="020B0604020202020204" pitchFamily="34" charset="0"/>
              <a:ea typeface="Arial" panose="020B0604020202020204" pitchFamily="34" charset="0"/>
            </a:endParaRPr>
          </a:p>
          <a:p>
            <a:pPr lvl="1" rtl="0">
              <a:buFont typeface="Courier New" panose="02070309020205020404" pitchFamily="49" charset="0"/>
              <a:buChar char="-"/>
            </a:pPr>
            <a:endParaRPr lang="en-GB" sz="1200" b="1" i="0" u="none" strike="noStrike" baseline="0" dirty="0">
              <a:highlight>
                <a:srgbClr val="00FF00"/>
              </a:highlight>
              <a:latin typeface="Calibri" panose="020F0502020204030204" pitchFamily="34" charset="0"/>
            </a:endParaRPr>
          </a:p>
          <a:p>
            <a:pPr marR="0" algn="l" rtl="0">
              <a:buFont typeface="Calibri" panose="020F0502020204030204" pitchFamily="34" charset="0"/>
              <a:buChar char="●"/>
            </a:pPr>
            <a:r>
              <a:rPr lang="nl-NL" sz="1100" b="0" i="0" u="none" strike="noStrike" baseline="0" dirty="0">
                <a:latin typeface="Calibri" panose="020F0502020204030204" pitchFamily="34" charset="0"/>
              </a:rPr>
              <a:t>Hou deur hierdie hele proses in gedagte dat die </a:t>
            </a:r>
            <a:r>
              <a:rPr lang="nl-NL" sz="1100" b="1" i="0" u="none" strike="noStrike" baseline="0" dirty="0">
                <a:latin typeface="Calibri" panose="020F0502020204030204" pitchFamily="34" charset="0"/>
              </a:rPr>
              <a:t>VISIEVERKLARING</a:t>
            </a:r>
            <a:r>
              <a:rPr lang="nl-NL" sz="1100" b="0" i="0" u="none" strike="noStrike" baseline="0" dirty="0">
                <a:latin typeface="Calibri" panose="020F0502020204030204" pitchFamily="34" charset="0"/>
              </a:rPr>
              <a:t> die groot prentjie is waarna jy mik, terwyl die </a:t>
            </a:r>
            <a:r>
              <a:rPr lang="nl-NL" sz="1100" b="1" i="0" u="none" strike="noStrike" baseline="0" dirty="0">
                <a:latin typeface="Calibri" panose="020F0502020204030204" pitchFamily="34" charset="0"/>
              </a:rPr>
              <a:t>PERSOONLIKE MISSIEVERKLARING </a:t>
            </a:r>
            <a:r>
              <a:rPr lang="nl-NL" sz="1100" b="0" i="0" u="none" strike="noStrike" baseline="0" dirty="0">
                <a:latin typeface="Calibri" panose="020F0502020204030204" pitchFamily="34" charset="0"/>
              </a:rPr>
              <a:t>uitbrei HOE jy daardie visie gaan bereik. Dit is 'n stelling wat jou help om jou kernwaardes, lewensdoel en die rigting wat jy wil inslaan te definieer. Dit dien as 'n riglyn om besluite te neem en doelwitte te stel.
Kom ons begin.</a:t>
            </a:r>
          </a:p>
          <a:p>
            <a:pPr marR="0" algn="l" rtl="0">
              <a:buFont typeface="Calibri" panose="020F0502020204030204" pitchFamily="34" charset="0"/>
              <a:buChar char="●"/>
            </a:pPr>
            <a:r>
              <a:rPr lang="en-ZA" sz="1200" b="0" i="0" u="none" strike="noStrike" baseline="0" dirty="0">
                <a:solidFill>
                  <a:srgbClr val="FF0000"/>
                </a:solidFill>
                <a:latin typeface="Calibri" panose="020F0502020204030204" pitchFamily="34" charset="0"/>
              </a:rPr>
              <a:t>(</a:t>
            </a:r>
            <a:r>
              <a:rPr lang="en-ZA" sz="1200" b="1" i="0" u="none" strike="noStrike" baseline="0" dirty="0">
                <a:solidFill>
                  <a:srgbClr val="FF0000"/>
                </a:solidFill>
                <a:latin typeface="Calibri" panose="020F0502020204030204" pitchFamily="34" charset="0"/>
              </a:rPr>
              <a:t>Nota </a:t>
            </a:r>
            <a:r>
              <a:rPr lang="en-ZA" sz="1200" b="1" i="0" u="none" strike="noStrike" baseline="0" dirty="0" err="1">
                <a:solidFill>
                  <a:srgbClr val="FF0000"/>
                </a:solidFill>
                <a:latin typeface="Calibri" panose="020F0502020204030204" pitchFamily="34" charset="0"/>
              </a:rPr>
              <a:t>aan</a:t>
            </a:r>
            <a:r>
              <a:rPr lang="en-ZA" sz="1200" b="1" i="0" u="none" strike="noStrike" baseline="0" dirty="0">
                <a:solidFill>
                  <a:srgbClr val="FF0000"/>
                </a:solidFill>
                <a:latin typeface="Calibri" panose="020F0502020204030204" pitchFamily="34" charset="0"/>
              </a:rPr>
              <a:t> </a:t>
            </a:r>
            <a:r>
              <a:rPr lang="en-ZA" sz="1200" b="1" i="0" u="none" strike="noStrike" baseline="0" dirty="0" err="1">
                <a:solidFill>
                  <a:srgbClr val="FF0000"/>
                </a:solidFill>
                <a:latin typeface="Calibri" panose="020F0502020204030204" pitchFamily="34" charset="0"/>
              </a:rPr>
              <a:t>onderwyser</a:t>
            </a:r>
            <a:r>
              <a:rPr lang="en-ZA" sz="1200" b="1" i="0" u="none" strike="noStrike" baseline="0" dirty="0">
                <a:solidFill>
                  <a:srgbClr val="FF0000"/>
                </a:solidFill>
                <a:latin typeface="Calibri" panose="020F0502020204030204" pitchFamily="34" charset="0"/>
              </a:rPr>
              <a:t>:</a:t>
            </a:r>
            <a:r>
              <a:rPr lang="en-ZA" sz="1200" b="0" i="0" u="none" strike="noStrike" baseline="0" dirty="0">
                <a:solidFill>
                  <a:srgbClr val="FF0000"/>
                </a:solidFill>
                <a:latin typeface="Calibri" panose="020F0502020204030204" pitchFamily="34" charset="0"/>
              </a:rPr>
              <a:t> </a:t>
            </a:r>
            <a:r>
              <a:rPr lang="en-GB" sz="1200" b="0" i="0" u="none" strike="noStrike" baseline="0" dirty="0">
                <a:solidFill>
                  <a:srgbClr val="FF0000"/>
                </a:solidFill>
                <a:latin typeface="Calibri" panose="020F0502020204030204" pitchFamily="34" charset="0"/>
              </a:rPr>
              <a:t>Die </a:t>
            </a:r>
            <a:r>
              <a:rPr lang="en-GB" sz="1200" b="0" i="0" u="none" strike="noStrike" baseline="0" dirty="0" err="1">
                <a:solidFill>
                  <a:srgbClr val="FF0000"/>
                </a:solidFill>
                <a:latin typeface="Calibri" panose="020F0502020204030204" pitchFamily="34" charset="0"/>
              </a:rPr>
              <a:t>volgende</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drie</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skyfies</a:t>
            </a:r>
            <a:r>
              <a:rPr lang="en-GB" sz="1200" b="0" i="0" u="none" strike="noStrike" baseline="0" dirty="0">
                <a:solidFill>
                  <a:srgbClr val="FF0000"/>
                </a:solidFill>
                <a:latin typeface="Calibri" panose="020F0502020204030204" pitchFamily="34" charset="0"/>
              </a:rPr>
              <a:t> stem </a:t>
            </a:r>
            <a:r>
              <a:rPr lang="en-GB" sz="1200" b="0" i="0" u="none" strike="noStrike" baseline="0" dirty="0" err="1">
                <a:solidFill>
                  <a:srgbClr val="FF0000"/>
                </a:solidFill>
                <a:latin typeface="Calibri" panose="020F0502020204030204" pitchFamily="34" charset="0"/>
              </a:rPr>
              <a:t>ooreen</a:t>
            </a:r>
            <a:r>
              <a:rPr lang="en-GB" sz="1200" b="0" i="0" u="none" strike="noStrike" baseline="0" dirty="0">
                <a:solidFill>
                  <a:srgbClr val="FF0000"/>
                </a:solidFill>
                <a:latin typeface="Calibri" panose="020F0502020204030204" pitchFamily="34" charset="0"/>
              </a:rPr>
              <a:t> met </a:t>
            </a:r>
            <a:r>
              <a:rPr lang="en-GB" sz="1200" b="1" i="1" u="none" strike="noStrike" baseline="0" dirty="0" err="1">
                <a:solidFill>
                  <a:srgbClr val="FF0000"/>
                </a:solidFill>
                <a:latin typeface="Calibri" panose="020F0502020204030204" pitchFamily="34" charset="0"/>
              </a:rPr>
              <a:t>Aktiwiteit</a:t>
            </a:r>
            <a:r>
              <a:rPr lang="en-GB" sz="1200" b="1" i="1" u="none" strike="noStrike" baseline="0" dirty="0">
                <a:solidFill>
                  <a:srgbClr val="FF0000"/>
                </a:solidFill>
                <a:latin typeface="Calibri" panose="020F0502020204030204" pitchFamily="34" charset="0"/>
              </a:rPr>
              <a:t> 1 (</a:t>
            </a:r>
            <a:r>
              <a:rPr lang="en-GB" sz="1200" b="1" i="1" u="sng" strike="noStrike" baseline="0" dirty="0">
                <a:solidFill>
                  <a:srgbClr val="FF0000"/>
                </a:solidFill>
                <a:latin typeface="Calibri" panose="020F0502020204030204" pitchFamily="34" charset="0"/>
              </a:rPr>
              <a:t>Les 4 – </a:t>
            </a:r>
            <a:r>
              <a:rPr lang="en-GB" sz="1200" b="1" i="1" u="sng" strike="noStrike" baseline="0" dirty="0" err="1">
                <a:solidFill>
                  <a:srgbClr val="FF0000"/>
                </a:solidFill>
                <a:latin typeface="Calibri" panose="020F0502020204030204" pitchFamily="34" charset="0"/>
              </a:rPr>
              <a:t>Werkkaart</a:t>
            </a:r>
            <a:r>
              <a:rPr lang="en-GB" sz="1200" b="1" i="1"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en</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verskaf</a:t>
            </a:r>
            <a:r>
              <a:rPr lang="en-GB" sz="1200" b="0" i="0" u="none" strike="noStrike" baseline="0" dirty="0">
                <a:solidFill>
                  <a:srgbClr val="FF0000"/>
                </a:solidFill>
                <a:latin typeface="Calibri" panose="020F0502020204030204" pitchFamily="34" charset="0"/>
              </a:rPr>
              <a:t> stap-</a:t>
            </a:r>
            <a:r>
              <a:rPr lang="en-GB" sz="1200" b="0" i="0" u="none" strike="noStrike" baseline="0" dirty="0" err="1">
                <a:solidFill>
                  <a:srgbClr val="FF0000"/>
                </a:solidFill>
                <a:latin typeface="Calibri" panose="020F0502020204030204" pitchFamily="34" charset="0"/>
              </a:rPr>
              <a:t>vir</a:t>
            </a:r>
            <a:r>
              <a:rPr lang="en-GB" sz="1200" b="0" i="0" u="none" strike="noStrike" baseline="0" dirty="0">
                <a:solidFill>
                  <a:srgbClr val="FF0000"/>
                </a:solidFill>
                <a:latin typeface="Calibri" panose="020F0502020204030204" pitchFamily="34" charset="0"/>
              </a:rPr>
              <a:t>-stap </a:t>
            </a:r>
            <a:r>
              <a:rPr lang="en-GB" sz="1200" b="0" i="0" u="none" strike="noStrike" baseline="0" dirty="0" err="1">
                <a:solidFill>
                  <a:srgbClr val="FF0000"/>
                </a:solidFill>
                <a:latin typeface="Calibri" panose="020F0502020204030204" pitchFamily="34" charset="0"/>
              </a:rPr>
              <a:t>leiding</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aan</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leerders</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terwyl</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hulle</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hul</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persoonlike</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missieverklaring</a:t>
            </a:r>
            <a:r>
              <a:rPr lang="en-GB" sz="1200" b="0" i="0" u="none" strike="noStrike" baseline="0" dirty="0">
                <a:solidFill>
                  <a:srgbClr val="FF0000"/>
                </a:solidFill>
                <a:latin typeface="Calibri" panose="020F0502020204030204" pitchFamily="34" charset="0"/>
              </a:rPr>
              <a:t> begin </a:t>
            </a:r>
            <a:r>
              <a:rPr lang="en-GB" sz="1200" b="0" i="0" u="none" strike="noStrike" baseline="0" dirty="0" err="1">
                <a:solidFill>
                  <a:srgbClr val="FF0000"/>
                </a:solidFill>
                <a:latin typeface="Calibri" panose="020F0502020204030204" pitchFamily="34" charset="0"/>
              </a:rPr>
              <a:t>formuleer</a:t>
            </a:r>
            <a:r>
              <a:rPr lang="en-GB" sz="1200" b="0" i="0" u="none" strike="noStrike" baseline="0" dirty="0">
                <a:solidFill>
                  <a:srgbClr val="FF0000"/>
                </a:solidFill>
                <a:latin typeface="Calibri" panose="020F0502020204030204" pitchFamily="34" charset="0"/>
              </a:rPr>
              <a:t>. Gee </a:t>
            </a:r>
            <a:r>
              <a:rPr lang="en-GB" sz="1200" b="1" i="0" u="none" strike="noStrike" baseline="0" dirty="0">
                <a:solidFill>
                  <a:srgbClr val="FF0000"/>
                </a:solidFill>
                <a:latin typeface="Calibri" panose="020F0502020204030204" pitchFamily="34" charset="0"/>
              </a:rPr>
              <a:t>3 minute per </a:t>
            </a:r>
            <a:r>
              <a:rPr lang="en-GB" sz="1200" b="1" i="0" u="none" strike="noStrike" baseline="0" dirty="0" err="1">
                <a:solidFill>
                  <a:srgbClr val="FF0000"/>
                </a:solidFill>
                <a:latin typeface="Calibri" panose="020F0502020204030204" pitchFamily="34" charset="0"/>
              </a:rPr>
              <a:t>skyfie</a:t>
            </a:r>
            <a:r>
              <a:rPr lang="en-GB" sz="1200" b="1"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vir</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leerders</a:t>
            </a:r>
            <a:r>
              <a:rPr lang="en-GB" sz="1200" b="0" i="0" u="none" strike="noStrike" baseline="0" dirty="0">
                <a:solidFill>
                  <a:srgbClr val="FF0000"/>
                </a:solidFill>
                <a:latin typeface="Calibri" panose="020F0502020204030204" pitchFamily="34" charset="0"/>
              </a:rPr>
              <a:t> om </a:t>
            </a:r>
            <a:r>
              <a:rPr lang="en-GB" sz="1200" b="0" i="0" u="none" strike="noStrike" baseline="0" dirty="0" err="1">
                <a:solidFill>
                  <a:srgbClr val="FF0000"/>
                </a:solidFill>
                <a:latin typeface="Calibri" panose="020F0502020204030204" pitchFamily="34" charset="0"/>
              </a:rPr>
              <a:t>na</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te</a:t>
            </a:r>
            <a:r>
              <a:rPr lang="en-GB" sz="1200" b="0" i="0" u="none" strike="noStrike" baseline="0" dirty="0">
                <a:solidFill>
                  <a:srgbClr val="FF0000"/>
                </a:solidFill>
                <a:latin typeface="Calibri" panose="020F0502020204030204" pitchFamily="34" charset="0"/>
              </a:rPr>
              <a:t> dink </a:t>
            </a:r>
            <a:r>
              <a:rPr lang="en-GB" sz="1200" b="0" i="0" u="none" strike="noStrike" baseline="0" dirty="0" err="1">
                <a:solidFill>
                  <a:srgbClr val="FF0000"/>
                </a:solidFill>
                <a:latin typeface="Calibri" panose="020F0502020204030204" pitchFamily="34" charset="0"/>
              </a:rPr>
              <a:t>en</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te</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skryf</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deur</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beide</a:t>
            </a:r>
            <a:r>
              <a:rPr lang="en-GB" sz="1200" b="0" i="0" u="none" strike="noStrike" baseline="0" dirty="0">
                <a:solidFill>
                  <a:srgbClr val="FF0000"/>
                </a:solidFill>
                <a:latin typeface="Calibri" panose="020F0502020204030204" pitchFamily="34" charset="0"/>
              </a:rPr>
              <a:t> die </a:t>
            </a:r>
            <a:r>
              <a:rPr lang="en-GB" sz="1200" b="0" i="0" u="none" strike="noStrike" baseline="0" dirty="0" err="1">
                <a:solidFill>
                  <a:srgbClr val="FF0000"/>
                </a:solidFill>
                <a:latin typeface="Calibri" panose="020F0502020204030204" pitchFamily="34" charset="0"/>
              </a:rPr>
              <a:t>aanwysings</a:t>
            </a:r>
            <a:r>
              <a:rPr lang="en-GB" sz="1200" b="0" i="0" u="none" strike="noStrike" baseline="0" dirty="0">
                <a:solidFill>
                  <a:srgbClr val="FF0000"/>
                </a:solidFill>
                <a:latin typeface="Calibri" panose="020F0502020204030204" pitchFamily="34" charset="0"/>
              </a:rPr>
              <a:t> op die </a:t>
            </a:r>
            <a:r>
              <a:rPr lang="en-GB" sz="1200" b="0" i="0" u="none" strike="noStrike" baseline="0" dirty="0" err="1">
                <a:solidFill>
                  <a:srgbClr val="FF0000"/>
                </a:solidFill>
                <a:latin typeface="Calibri" panose="020F0502020204030204" pitchFamily="34" charset="0"/>
              </a:rPr>
              <a:t>skyfies</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en</a:t>
            </a:r>
            <a:r>
              <a:rPr lang="en-GB" sz="1200" b="0" i="0" u="none" strike="noStrike" baseline="0" dirty="0">
                <a:solidFill>
                  <a:srgbClr val="FF0000"/>
                </a:solidFill>
                <a:latin typeface="Calibri" panose="020F0502020204030204" pitchFamily="34" charset="0"/>
              </a:rPr>
              <a:t> die </a:t>
            </a:r>
            <a:r>
              <a:rPr lang="en-GB" sz="1200" b="0" i="0" u="none" strike="noStrike" baseline="0" dirty="0" err="1">
                <a:solidFill>
                  <a:srgbClr val="FF0000"/>
                </a:solidFill>
                <a:latin typeface="Calibri" panose="020F0502020204030204" pitchFamily="34" charset="0"/>
              </a:rPr>
              <a:t>riglyne</a:t>
            </a:r>
            <a:r>
              <a:rPr lang="en-GB" sz="1200" b="0" i="0" u="none" strike="noStrike" baseline="0" dirty="0">
                <a:solidFill>
                  <a:srgbClr val="FF0000"/>
                </a:solidFill>
                <a:latin typeface="Calibri" panose="020F0502020204030204" pitchFamily="34" charset="0"/>
              </a:rPr>
              <a:t> in </a:t>
            </a:r>
            <a:r>
              <a:rPr lang="en-GB" sz="1200" b="1" i="1" u="none" strike="noStrike" baseline="0" dirty="0" err="1">
                <a:solidFill>
                  <a:srgbClr val="FF0000"/>
                </a:solidFill>
                <a:latin typeface="Calibri" panose="020F0502020204030204" pitchFamily="34" charset="0"/>
              </a:rPr>
              <a:t>Aktiwiteit</a:t>
            </a:r>
            <a:r>
              <a:rPr lang="en-GB" sz="1200" b="1" i="1" u="none" strike="noStrike" baseline="0" dirty="0">
                <a:solidFill>
                  <a:srgbClr val="FF0000"/>
                </a:solidFill>
                <a:latin typeface="Calibri" panose="020F0502020204030204" pitchFamily="34" charset="0"/>
              </a:rPr>
              <a:t> 1 </a:t>
            </a:r>
            <a:r>
              <a:rPr lang="en-GB" sz="1200" b="0" i="0" u="none" strike="noStrike" baseline="0" dirty="0" err="1">
                <a:solidFill>
                  <a:srgbClr val="FF0000"/>
                </a:solidFill>
                <a:latin typeface="Calibri" panose="020F0502020204030204" pitchFamily="34" charset="0"/>
              </a:rPr>
              <a:t>te</a:t>
            </a:r>
            <a:r>
              <a:rPr lang="en-GB" sz="1200" b="0" i="0" u="none" strike="noStrike" baseline="0" dirty="0">
                <a:solidFill>
                  <a:srgbClr val="FF0000"/>
                </a:solidFill>
                <a:latin typeface="Calibri" panose="020F0502020204030204" pitchFamily="34" charset="0"/>
              </a:rPr>
              <a:t> </a:t>
            </a:r>
            <a:r>
              <a:rPr lang="en-GB" sz="1200" b="0" i="0" u="none" strike="noStrike" baseline="0" dirty="0" err="1">
                <a:solidFill>
                  <a:srgbClr val="FF0000"/>
                </a:solidFill>
                <a:latin typeface="Calibri" panose="020F0502020204030204" pitchFamily="34" charset="0"/>
              </a:rPr>
              <a:t>gebruik</a:t>
            </a:r>
            <a:r>
              <a:rPr lang="en-GB" sz="1200" b="0" i="0" u="none" strike="noStrike" baseline="0" dirty="0">
                <a:solidFill>
                  <a:srgbClr val="FF0000"/>
                </a:solidFill>
                <a:latin typeface="Calibri" panose="020F0502020204030204" pitchFamily="34" charset="0"/>
              </a:rPr>
              <a:t>.)</a:t>
            </a:r>
          </a:p>
          <a:p>
            <a:pPr indent="-1270">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1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Skyfie 3 - Gee 10 min</a:t>
            </a:r>
          </a:p>
          <a:p>
            <a:endParaRPr lang="en-US" dirty="0"/>
          </a:p>
          <a:p>
            <a:pPr marR="0" algn="l" rtl="0">
              <a:buClr>
                <a:srgbClr val="222222"/>
              </a:buClr>
              <a:buFont typeface="Calibri" panose="020F0502020204030204" pitchFamily="34" charset="0"/>
              <a:buChar char="●"/>
            </a:pPr>
            <a:r>
              <a:rPr lang="nl-NL" sz="1200" b="0" i="0" u="none" strike="noStrike" baseline="0" dirty="0">
                <a:solidFill>
                  <a:srgbClr val="222222"/>
                </a:solidFill>
                <a:latin typeface="Calibri" panose="020F0502020204030204" pitchFamily="34" charset="0"/>
              </a:rPr>
              <a:t>Kom ons begin met </a:t>
            </a:r>
            <a:r>
              <a:rPr lang="nl-NL" sz="1200" b="1" i="0" u="none" strike="noStrike" baseline="0" dirty="0">
                <a:solidFill>
                  <a:srgbClr val="222222"/>
                </a:solidFill>
                <a:latin typeface="Calibri" panose="020F0502020204030204" pitchFamily="34" charset="0"/>
              </a:rPr>
              <a:t>DEEL 1: KERNWAARDES: </a:t>
            </a:r>
            <a:r>
              <a:rPr lang="nl-NL" sz="1200" b="0" i="0" u="none" strike="noStrike" baseline="0" dirty="0">
                <a:solidFill>
                  <a:srgbClr val="222222"/>
                </a:solidFill>
                <a:latin typeface="Calibri" panose="020F0502020204030204" pitchFamily="34" charset="0"/>
              </a:rPr>
              <a:t>Persoonlike sienings, waardes, geloofstelsels, godsdiens en ideologieë.</a:t>
            </a:r>
            <a:r>
              <a:rPr lang="en-GB" sz="1200" b="0" i="0" u="none" strike="noStrike" baseline="0" dirty="0">
                <a:highlight>
                  <a:srgbClr val="00FF00"/>
                </a:highlight>
                <a:latin typeface="Calibri" panose="020F0502020204030204" pitchFamily="34" charset="0"/>
              </a:rPr>
              <a:t> </a:t>
            </a:r>
          </a:p>
          <a:p>
            <a:pPr marR="0" lvl="1" algn="l" rtl="0">
              <a:buClr>
                <a:srgbClr val="222222"/>
              </a:buClr>
              <a:buFont typeface="Courier New" panose="02070309020205020404" pitchFamily="49" charset="0"/>
              <a:buChar char="-"/>
            </a:pPr>
            <a:r>
              <a:rPr lang="nl-NL" sz="1200" b="0" i="0" u="none" strike="noStrike" baseline="0" dirty="0">
                <a:latin typeface="Calibri" panose="020F0502020204030204" pitchFamily="34" charset="0"/>
              </a:rPr>
              <a:t>Begin deur na te dink oor wat jou waardes vir jou belangrik is.</a:t>
            </a:r>
          </a:p>
          <a:p>
            <a:pPr marL="914400" marR="0" lvl="1" indent="-228600" algn="l" defTabSz="914400" rtl="0" eaLnBrk="1" fontAlgn="auto" latinLnBrk="0" hangingPunct="1">
              <a:lnSpc>
                <a:spcPct val="100000"/>
              </a:lnSpc>
              <a:spcBef>
                <a:spcPts val="0"/>
              </a:spcBef>
              <a:spcAft>
                <a:spcPts val="0"/>
              </a:spcAft>
              <a:buClr>
                <a:srgbClr val="222222"/>
              </a:buClr>
              <a:buSzPts val="1400"/>
              <a:buFont typeface="Courier New" panose="02070309020205020404" pitchFamily="49" charset="0"/>
              <a:buChar char="-"/>
              <a:tabLst/>
              <a:defRPr/>
            </a:pPr>
            <a:r>
              <a:rPr lang="af-ZA" sz="1200" dirty="0">
                <a:effectLst/>
                <a:latin typeface="Calibri" panose="020F0502020204030204" pitchFamily="34" charset="0"/>
                <a:ea typeface="Calibri" panose="020F0502020204030204" pitchFamily="34" charset="0"/>
              </a:rPr>
              <a:t>Kyk dan na jou persoonlike oortuigings. Dit is jou eie persoonlike antwoorde en opinies oor jou toekoms, godsdiens, kultuur en waardes. </a:t>
            </a:r>
            <a:endParaRPr lang="en-ZA" sz="1200" dirty="0">
              <a:effectLst/>
              <a:latin typeface="Arial" panose="020B0604020202020204" pitchFamily="34" charset="0"/>
              <a:ea typeface="Arial" panose="020B0604020202020204" pitchFamily="34" charset="0"/>
            </a:endParaRPr>
          </a:p>
          <a:p>
            <a:pPr marL="914400" marR="0" lvl="1" indent="-228600" algn="l" defTabSz="914400" rtl="0" eaLnBrk="1" fontAlgn="auto" latinLnBrk="0" hangingPunct="1">
              <a:lnSpc>
                <a:spcPct val="100000"/>
              </a:lnSpc>
              <a:spcBef>
                <a:spcPts val="0"/>
              </a:spcBef>
              <a:spcAft>
                <a:spcPts val="0"/>
              </a:spcAft>
              <a:buClr>
                <a:srgbClr val="222222"/>
              </a:buClr>
              <a:buSzPts val="1400"/>
              <a:buFont typeface="Courier New" panose="02070309020205020404" pitchFamily="49" charset="0"/>
              <a:buChar char="-"/>
              <a:tabLst/>
              <a:defRPr/>
            </a:pPr>
            <a:r>
              <a:rPr lang="af-ZA" sz="1800" dirty="0">
                <a:solidFill>
                  <a:srgbClr val="222222"/>
                </a:solidFill>
                <a:effectLst/>
                <a:latin typeface="Calibri" panose="020F0502020204030204" pitchFamily="34" charset="0"/>
                <a:ea typeface="Calibri" panose="020F0502020204030204" pitchFamily="34" charset="0"/>
              </a:rPr>
              <a:t>Om jou persoonlike missieverklaring te skryf, moet jy diep nadink oor jou waardes, prioriteite en oortuigings. Jy moet jou beplande optrede in lyn te bring met wat werklik vir jou saak maak, en nie net bloot rigtingloos deur die lewe gaan nie. 'n Persoonlike missieverklaring help jou om beheer te neem en jou lewe doelgerig te lei. Dit vereis dat jy weet waarin jy glo en die ideologie of religiestelsel identifiseer wat volgens jou oortuiging aanvaarbaar is om na te streef – vir beide jouself en die samelewing.</a:t>
            </a:r>
            <a:endParaRPr lang="en-ZA" sz="1800" b="0" i="0" u="none" strike="noStrike" baseline="0" dirty="0">
              <a:solidFill>
                <a:srgbClr val="222222"/>
              </a:solidFill>
              <a:effectLst/>
              <a:latin typeface="Arial" panose="020B0604020202020204" pitchFamily="34" charset="0"/>
              <a:ea typeface="Calibri" panose="020F0502020204030204" pitchFamily="34" charset="0"/>
            </a:endParaRPr>
          </a:p>
          <a:p>
            <a:pPr marL="914400" marR="0" lvl="1" indent="-228600" algn="l" defTabSz="914400" rtl="0" eaLnBrk="1" fontAlgn="auto" latinLnBrk="0" hangingPunct="1">
              <a:lnSpc>
                <a:spcPct val="100000"/>
              </a:lnSpc>
              <a:spcBef>
                <a:spcPts val="0"/>
              </a:spcBef>
              <a:spcAft>
                <a:spcPts val="0"/>
              </a:spcAft>
              <a:buClr>
                <a:srgbClr val="222222"/>
              </a:buClr>
              <a:buSzPts val="1400"/>
              <a:buFont typeface="Courier New" panose="02070309020205020404" pitchFamily="49" charset="0"/>
              <a:buChar char="-"/>
              <a:tabLst/>
              <a:defRPr/>
            </a:pPr>
            <a:endParaRPr lang="en-ZA" sz="1200" b="1" i="0" u="none" strike="noStrike" baseline="0" dirty="0">
              <a:latin typeface="Calibri" panose="020F0502020204030204" pitchFamily="34" charset="0"/>
            </a:endParaRPr>
          </a:p>
          <a:p>
            <a:pPr marR="0" algn="just" rtl="0">
              <a:buClr>
                <a:srgbClr val="222222"/>
              </a:buClr>
              <a:buFont typeface="Calibri" panose="020F0502020204030204" pitchFamily="34" charset="0"/>
              <a:buChar char="●"/>
            </a:pPr>
            <a:r>
              <a:rPr lang="nl-NL" sz="1200" b="0" i="0" u="none" strike="noStrike" baseline="0" dirty="0">
                <a:latin typeface="Calibri" panose="020F0502020204030204" pitchFamily="34" charset="0"/>
              </a:rPr>
              <a:t>Wanneer jy 'n persoonlike missieverklaring wil begin skryf, moet jy besin oor wat nou vir jou belangrik is en die soort persoon wat jy in die toekoms wil word.</a:t>
            </a:r>
          </a:p>
          <a:p>
            <a:pPr marR="0" algn="just" rtl="0">
              <a:buClr>
                <a:srgbClr val="222222"/>
              </a:buClr>
              <a:buFont typeface="Calibri" panose="020F0502020204030204" pitchFamily="34" charset="0"/>
              <a:buChar char="●"/>
            </a:pPr>
            <a:r>
              <a:rPr lang="nl-NL" sz="1200" b="0" i="0" u="none" strike="noStrike" baseline="0" dirty="0">
                <a:solidFill>
                  <a:srgbClr val="000000"/>
                </a:solidFill>
                <a:latin typeface="Calibri" panose="020F0502020204030204" pitchFamily="34" charset="0"/>
              </a:rPr>
              <a:t>Leerders moet </a:t>
            </a:r>
            <a:r>
              <a:rPr lang="nl-NL" sz="1200" b="1" i="1" u="none" strike="noStrike" baseline="0" dirty="0">
                <a:solidFill>
                  <a:srgbClr val="000000"/>
                </a:solidFill>
                <a:latin typeface="Calibri" panose="020F0502020204030204" pitchFamily="34" charset="0"/>
              </a:rPr>
              <a:t>Aktiwiteit 1 </a:t>
            </a:r>
            <a:r>
              <a:rPr lang="nl-NL" sz="1200" b="0" i="0" u="none" strike="noStrike" baseline="0" dirty="0">
                <a:solidFill>
                  <a:srgbClr val="000000"/>
                </a:solidFill>
                <a:latin typeface="Calibri" panose="020F0502020204030204" pitchFamily="34" charset="0"/>
              </a:rPr>
              <a:t>en </a:t>
            </a:r>
            <a:r>
              <a:rPr lang="nl-NL" sz="1200" b="1" i="1" u="none" strike="noStrike" baseline="0" dirty="0">
                <a:solidFill>
                  <a:srgbClr val="000000"/>
                </a:solidFill>
                <a:latin typeface="Calibri" panose="020F0502020204030204" pitchFamily="34" charset="0"/>
              </a:rPr>
              <a:t>Aktiwiteit 2 </a:t>
            </a:r>
            <a:r>
              <a:rPr lang="nl-NL" sz="1200" b="1" i="1" u="sng" strike="noStrike" baseline="0" dirty="0">
                <a:solidFill>
                  <a:srgbClr val="000000"/>
                </a:solidFill>
                <a:latin typeface="Calibri" panose="020F0502020204030204" pitchFamily="34" charset="0"/>
              </a:rPr>
              <a:t>(Les 4 – Werkkaart)</a:t>
            </a:r>
            <a:r>
              <a:rPr lang="nl-NL" sz="1200" b="0" i="0" u="none" strike="noStrike" baseline="0" dirty="0">
                <a:solidFill>
                  <a:srgbClr val="000000"/>
                </a:solidFill>
                <a:latin typeface="Calibri" panose="020F0502020204030204" pitchFamily="34" charset="0"/>
              </a:rPr>
              <a:t> voltooi.</a:t>
            </a:r>
            <a:endParaRPr lang="en-US" dirty="0"/>
          </a:p>
        </p:txBody>
      </p:sp>
      <p:sp>
        <p:nvSpPr>
          <p:cNvPr id="4" name="Slide Number Placeholder 3"/>
          <p:cNvSpPr>
            <a:spLocks noGrp="1"/>
          </p:cNvSpPr>
          <p:nvPr>
            <p:ph type="sldNum" sz="quarter" idx="5"/>
          </p:nvPr>
        </p:nvSpPr>
        <p:spPr/>
        <p:txBody>
          <a:bodyPr/>
          <a:lstStyle/>
          <a:p>
            <a:fld id="{7F30D31A-58CB-3542-855A-C42AB374C4A8}" type="slidenum">
              <a:rPr lang="en-US" smtClean="0"/>
              <a:t>3</a:t>
            </a:fld>
            <a:endParaRPr lang="en-US"/>
          </a:p>
        </p:txBody>
      </p:sp>
    </p:spTree>
    <p:extLst>
      <p:ext uri="{BB962C8B-B14F-4D97-AF65-F5344CB8AC3E}">
        <p14:creationId xmlns:p14="http://schemas.microsoft.com/office/powerpoint/2010/main" val="170643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 5 min</a:t>
            </a:r>
          </a:p>
          <a:p>
            <a:endParaRPr lang="en-US" dirty="0"/>
          </a:p>
          <a:p>
            <a:pPr marR="0" algn="l" rtl="0">
              <a:buFont typeface="Calibri" panose="020F0502020204030204" pitchFamily="34" charset="0"/>
              <a:buChar char="●"/>
            </a:pPr>
            <a:r>
              <a:rPr lang="en-GB" sz="1200" b="1" i="0" u="none" strike="noStrike" baseline="0" dirty="0">
                <a:latin typeface="Calibri" panose="020F0502020204030204" pitchFamily="34" charset="0"/>
              </a:rPr>
              <a:t>DEEL 2: LEWENSDOEL</a:t>
            </a:r>
            <a:r>
              <a:rPr lang="en-GB" sz="1200" b="1" i="0" u="none" strike="noStrike" baseline="0" dirty="0">
                <a:highlight>
                  <a:srgbClr val="00FF00"/>
                </a:highlight>
                <a:latin typeface="Calibri" panose="020F0502020204030204" pitchFamily="34" charset="0"/>
              </a:rPr>
              <a:t>: </a:t>
            </a:r>
            <a:r>
              <a:rPr lang="af-ZA" sz="1800" dirty="0">
                <a:effectLst/>
                <a:latin typeface="Calibri" panose="020F0502020204030204" pitchFamily="34" charset="0"/>
                <a:ea typeface="Calibri" panose="020F0502020204030204" pitchFamily="34" charset="0"/>
              </a:rPr>
              <a:t>Leefwyse (fisiese en emosionele welstand) en doelwitte vir studies en beroepskeuses.</a:t>
            </a:r>
          </a:p>
          <a:p>
            <a:pPr marR="0" algn="l" rtl="0">
              <a:buFont typeface="Calibri" panose="020F0502020204030204" pitchFamily="34" charset="0"/>
              <a:buChar char="●"/>
            </a:pPr>
            <a:r>
              <a:rPr lang="af-ZA" sz="1800" dirty="0">
                <a:effectLst/>
                <a:latin typeface="Calibri" panose="020F0502020204030204" pitchFamily="34" charset="0"/>
                <a:ea typeface="Calibri" panose="020F0502020204030204" pitchFamily="34" charset="0"/>
              </a:rPr>
              <a:t>Jou leefwyse is die manier waarop jy tans leef, soos om gereeld te oefen, ‘n gesonde dieet te volg, voldoende slaap te kry en jouself te versorg. Jou missieverklaring handel oor jou doelwitte. Dit sluit dus jou toekomsverwagting met betrekking tot jou toelomstige doelwitbereiking in. Jou missieverklaring kan ook doelwitte met betrekking tot jou emosionele welstand of persoonlike drome insluit, soos om eendag te trou en met 'n gesin te begin.</a:t>
            </a:r>
            <a:endParaRPr lang="en-ZA" sz="1800" dirty="0">
              <a:effectLst/>
              <a:latin typeface="Arial" panose="020B0604020202020204" pitchFamily="34" charset="0"/>
              <a:ea typeface="Arial" panose="020B0604020202020204" pitchFamily="34" charset="0"/>
            </a:endParaRPr>
          </a:p>
          <a:p>
            <a:pPr marR="0" algn="l" rtl="0">
              <a:buFont typeface="Calibri" panose="020F0502020204030204" pitchFamily="34" charset="0"/>
              <a:buChar char="●"/>
            </a:pPr>
            <a:r>
              <a:rPr lang="nl-NL" sz="1200" b="0" i="0" u="none" strike="noStrike" baseline="0" dirty="0">
                <a:latin typeface="Calibri" panose="020F0502020204030204" pitchFamily="34" charset="0"/>
              </a:rPr>
              <a:t>Ons het die afgelope paar lesse gesien hoe belangrik dit is om omgewingsverantwoordelik te wees. Dink aan hoe jy van plan is om meer volhoubaar te lewe.</a:t>
            </a:r>
          </a:p>
          <a:p>
            <a:pPr marR="0" algn="l" rtl="0">
              <a:buFont typeface="Calibri" panose="020F0502020204030204" pitchFamily="34" charset="0"/>
              <a:buChar char="●"/>
            </a:pPr>
            <a:r>
              <a:rPr lang="nl-NL" sz="1200" b="0" i="0" u="none" strike="noStrike" baseline="0" dirty="0">
                <a:latin typeface="Calibri" panose="020F0502020204030204" pitchFamily="34" charset="0"/>
              </a:rPr>
              <a:t>Laastens, wat is jou doelwitte vir jou loopbaankeuses en studies in die komende jare? DEEL 3: </a:t>
            </a:r>
            <a:r>
              <a:rPr lang="nl-NL" sz="1200" b="1" i="0" u="none" strike="noStrike" baseline="0" dirty="0">
                <a:latin typeface="Calibri" panose="020F0502020204030204" pitchFamily="34" charset="0"/>
              </a:rPr>
              <a:t>TOEKOMSRIGTING</a:t>
            </a:r>
            <a:r>
              <a:rPr lang="en-GB" sz="1200" b="1" i="0" u="none" strike="noStrike" baseline="0" dirty="0">
                <a:highlight>
                  <a:srgbClr val="00FF00"/>
                </a:highlight>
                <a:latin typeface="Calibri" panose="020F0502020204030204" pitchFamily="34" charset="0"/>
              </a:rPr>
              <a:t>: </a:t>
            </a:r>
            <a:r>
              <a:rPr lang="af-ZA" sz="1800" dirty="0">
                <a:effectLst/>
                <a:latin typeface="Calibri" panose="020F0502020204030204" pitchFamily="34" charset="0"/>
                <a:ea typeface="Calibri" panose="020F0502020204030204" pitchFamily="34" charset="0"/>
              </a:rPr>
              <a:t>Impak van visie op eie optrede/gedrag in die lewe en omgewingsverantwoordelikheid.</a:t>
            </a:r>
          </a:p>
          <a:p>
            <a:pPr marR="0" algn="l" rtl="0">
              <a:buFont typeface="Calibri" panose="020F0502020204030204" pitchFamily="34" charset="0"/>
              <a:buChar char="●"/>
            </a:pPr>
            <a:r>
              <a:rPr lang="af-ZA" sz="1800" dirty="0">
                <a:effectLst/>
                <a:latin typeface="Calibri" panose="020F0502020204030204" pitchFamily="34" charset="0"/>
                <a:ea typeface="Calibri" panose="020F0502020204030204" pitchFamily="34" charset="0"/>
              </a:rPr>
              <a:t>Dink aan hoe jou persoonlike visie jou optrede beïnvloed, tans sowel as in die toekoms. Dink na oor hoe dit jou gedrag, jou houding teenoor ander en jou verantwoordelikheidsin teenoor die omgewing vorm.</a:t>
            </a:r>
            <a:endParaRPr lang="en-ZA" sz="1800" dirty="0">
              <a:effectLst/>
              <a:latin typeface="Arial" panose="020B0604020202020204" pitchFamily="34" charset="0"/>
              <a:ea typeface="Arial" panose="020B0604020202020204" pitchFamily="34" charset="0"/>
            </a:endParaRPr>
          </a:p>
          <a:p>
            <a:pPr marR="0" algn="just" rtl="0">
              <a:buClr>
                <a:srgbClr val="000000"/>
              </a:buClr>
              <a:buFont typeface="Calibri" panose="020F0502020204030204" pitchFamily="34" charset="0"/>
              <a:buChar char="●"/>
            </a:pPr>
            <a:r>
              <a:rPr lang="nl-NL" sz="1200" b="0" i="0" u="none" strike="noStrike" baseline="0" dirty="0">
                <a:solidFill>
                  <a:srgbClr val="000000"/>
                </a:solidFill>
                <a:latin typeface="Calibri" panose="020F0502020204030204" pitchFamily="34" charset="0"/>
              </a:rPr>
              <a:t>Leerders moet </a:t>
            </a:r>
            <a:r>
              <a:rPr lang="nl-NL" sz="1200" b="1" i="1" u="none" strike="noStrike" baseline="0" dirty="0">
                <a:solidFill>
                  <a:srgbClr val="000000"/>
                </a:solidFill>
                <a:latin typeface="Calibri" panose="020F0502020204030204" pitchFamily="34" charset="0"/>
              </a:rPr>
              <a:t>Aktiwiteit 3 (</a:t>
            </a:r>
            <a:r>
              <a:rPr lang="nl-NL" sz="1200" b="1" i="1" u="sng" strike="noStrike" baseline="0" dirty="0">
                <a:solidFill>
                  <a:srgbClr val="000000"/>
                </a:solidFill>
                <a:latin typeface="Calibri" panose="020F0502020204030204" pitchFamily="34" charset="0"/>
              </a:rPr>
              <a:t>Les 4 – Werkkaart</a:t>
            </a:r>
            <a:r>
              <a:rPr lang="nl-NL" sz="1200" b="1" i="1" u="none" strike="noStrike" baseline="0" dirty="0">
                <a:solidFill>
                  <a:srgbClr val="000000"/>
                </a:solidFill>
                <a:latin typeface="Calibri" panose="020F0502020204030204" pitchFamily="34" charset="0"/>
              </a:rPr>
              <a:t>) </a:t>
            </a:r>
            <a:r>
              <a:rPr lang="nl-NL" sz="1200" b="0" i="0" u="none" strike="noStrike" baseline="0" dirty="0">
                <a:solidFill>
                  <a:srgbClr val="000000"/>
                </a:solidFill>
                <a:latin typeface="Calibri" panose="020F0502020204030204" pitchFamily="34" charset="0"/>
              </a:rPr>
              <a:t>voltooi.</a:t>
            </a:r>
            <a:endParaRPr lang="en-US" dirty="0"/>
          </a:p>
        </p:txBody>
      </p:sp>
      <p:sp>
        <p:nvSpPr>
          <p:cNvPr id="4" name="Slide Number Placeholder 3"/>
          <p:cNvSpPr>
            <a:spLocks noGrp="1"/>
          </p:cNvSpPr>
          <p:nvPr>
            <p:ph type="sldNum" sz="quarter" idx="5"/>
          </p:nvPr>
        </p:nvSpPr>
        <p:spPr/>
        <p:txBody>
          <a:bodyPr/>
          <a:lstStyle/>
          <a:p>
            <a:fld id="{7F30D31A-58CB-3542-855A-C42AB374C4A8}" type="slidenum">
              <a:rPr lang="en-US" smtClean="0"/>
              <a:t>4</a:t>
            </a:fld>
            <a:endParaRPr lang="en-US"/>
          </a:p>
        </p:txBody>
      </p:sp>
    </p:spTree>
    <p:extLst>
      <p:ext uri="{BB962C8B-B14F-4D97-AF65-F5344CB8AC3E}">
        <p14:creationId xmlns:p14="http://schemas.microsoft.com/office/powerpoint/2010/main" val="360332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Skyfie 5-9: Onderrig &amp; Reflekise (17 min)</a:t>
            </a:r>
          </a:p>
          <a:p>
            <a:endParaRPr lang="en-US" dirty="0"/>
          </a:p>
          <a:p>
            <a:pPr marR="0" algn="just" rtl="0">
              <a:buClr>
                <a:srgbClr val="000000"/>
              </a:buClr>
              <a:buFont typeface="Noto Sans Symbols"/>
              <a:buChar char="●"/>
            </a:pPr>
            <a:r>
              <a:rPr lang="en-ZA" sz="1200" b="1" i="0" u="none" strike="noStrike" baseline="0" dirty="0">
                <a:solidFill>
                  <a:srgbClr val="FF0000"/>
                </a:solidFill>
                <a:latin typeface="Calibri" panose="020F0502020204030204" pitchFamily="34" charset="0"/>
              </a:rPr>
              <a:t>Nota </a:t>
            </a:r>
            <a:r>
              <a:rPr lang="en-ZA" sz="1200" b="1" i="0" u="none" strike="noStrike" baseline="0" dirty="0" err="1">
                <a:solidFill>
                  <a:srgbClr val="FF0000"/>
                </a:solidFill>
                <a:latin typeface="Calibri" panose="020F0502020204030204" pitchFamily="34" charset="0"/>
              </a:rPr>
              <a:t>aan</a:t>
            </a:r>
            <a:r>
              <a:rPr lang="en-ZA" sz="1200" b="1" i="0" u="none" strike="noStrike" baseline="0" dirty="0">
                <a:solidFill>
                  <a:srgbClr val="FF0000"/>
                </a:solidFill>
                <a:latin typeface="Calibri" panose="020F0502020204030204" pitchFamily="34" charset="0"/>
              </a:rPr>
              <a:t> </a:t>
            </a:r>
            <a:r>
              <a:rPr lang="en-ZA" sz="1200" b="1" i="0" u="none" strike="noStrike" baseline="0" dirty="0" err="1">
                <a:solidFill>
                  <a:srgbClr val="FF0000"/>
                </a:solidFill>
                <a:latin typeface="Calibri" panose="020F0502020204030204" pitchFamily="34" charset="0"/>
              </a:rPr>
              <a:t>onderwyser</a:t>
            </a:r>
            <a:r>
              <a:rPr lang="en-ZA" sz="1200" b="1" i="0" u="none" strike="noStrike" baseline="0" dirty="0">
                <a:solidFill>
                  <a:srgbClr val="FF0000"/>
                </a:solidFill>
                <a:latin typeface="Calibri" panose="020F0502020204030204" pitchFamily="34" charset="0"/>
              </a:rPr>
              <a:t>: </a:t>
            </a:r>
            <a:r>
              <a:rPr lang="nl-NL" sz="1200" b="0" i="0" u="none" strike="noStrike" baseline="0" dirty="0">
                <a:solidFill>
                  <a:srgbClr val="FF0000"/>
                </a:solidFill>
                <a:latin typeface="Calibri" panose="020F0502020204030204" pitchFamily="34" charset="0"/>
              </a:rPr>
              <a:t>Deel op hierdie stadium afskrifte van </a:t>
            </a:r>
            <a:r>
              <a:rPr lang="nl-NL" sz="1200" b="1" i="1" u="sng" strike="noStrike" baseline="0" dirty="0">
                <a:solidFill>
                  <a:srgbClr val="FF0000"/>
                </a:solidFill>
                <a:latin typeface="Calibri" panose="020F0502020204030204" pitchFamily="34" charset="0"/>
              </a:rPr>
              <a:t>Les 3 – Werkkaart MEMO</a:t>
            </a:r>
            <a:r>
              <a:rPr lang="nl-NL" sz="1200" b="1" i="1" u="none" strike="noStrike" baseline="0" dirty="0">
                <a:solidFill>
                  <a:srgbClr val="FF0000"/>
                </a:solidFill>
                <a:latin typeface="Calibri" panose="020F0502020204030204" pitchFamily="34" charset="0"/>
              </a:rPr>
              <a:t> </a:t>
            </a:r>
            <a:r>
              <a:rPr lang="nl-NL" sz="1200" b="0" i="0" u="none" strike="noStrike" baseline="0" dirty="0">
                <a:solidFill>
                  <a:srgbClr val="FF0000"/>
                </a:solidFill>
                <a:latin typeface="Calibri" panose="020F0502020204030204" pitchFamily="34" charset="0"/>
              </a:rPr>
              <a:t>aan die leerders uit. Hulle sal die </a:t>
            </a:r>
            <a:r>
              <a:rPr lang="nl-NL" sz="1200" b="1" i="0" u="none" strike="noStrike" baseline="0" dirty="0">
                <a:solidFill>
                  <a:srgbClr val="FF0000"/>
                </a:solidFill>
                <a:latin typeface="Calibri" panose="020F0502020204030204" pitchFamily="34" charset="0"/>
              </a:rPr>
              <a:t>memo-reaksie-afdeling</a:t>
            </a:r>
            <a:r>
              <a:rPr lang="nl-NL" sz="1200" b="0" i="0" u="none" strike="noStrike" baseline="0" dirty="0">
                <a:solidFill>
                  <a:srgbClr val="FF0000"/>
                </a:solidFill>
                <a:latin typeface="Calibri" panose="020F0502020204030204" pitchFamily="34" charset="0"/>
              </a:rPr>
              <a:t> nodig hê om die komende aktiwiteit te voltooi. Die volgende paar skyfies bevat animasies om die onderrig van hierdie afdeling te ondersteun. Volg die aanwysings gemerk </a:t>
            </a:r>
            <a:r>
              <a:rPr lang="nl-NL" sz="1200" b="1" i="0" u="none" strike="noStrike" baseline="0" dirty="0">
                <a:solidFill>
                  <a:srgbClr val="FF0000"/>
                </a:solidFill>
                <a:latin typeface="Calibri" panose="020F0502020204030204" pitchFamily="34" charset="0"/>
              </a:rPr>
              <a:t>"klik" </a:t>
            </a:r>
            <a:r>
              <a:rPr lang="nl-NL" sz="1200" b="0" i="0" u="none" strike="noStrike" baseline="0" dirty="0">
                <a:solidFill>
                  <a:srgbClr val="FF0000"/>
                </a:solidFill>
                <a:latin typeface="Calibri" panose="020F0502020204030204" pitchFamily="34" charset="0"/>
              </a:rPr>
              <a:t>om die vloei van die les te lei</a:t>
            </a:r>
            <a:r>
              <a:rPr lang="en-GB" sz="1200" b="0" i="0" u="none" strike="noStrike" baseline="0" dirty="0">
                <a:solidFill>
                  <a:srgbClr val="FF0000"/>
                </a:solidFill>
                <a:latin typeface="Calibri" panose="020F0502020204030204" pitchFamily="34" charset="0"/>
              </a:rPr>
              <a:t>.</a:t>
            </a:r>
          </a:p>
          <a:p>
            <a:pPr marR="0" algn="just" rtl="0"/>
            <a:endParaRPr lang="en-US" sz="1200" b="0" i="0" u="none" strike="noStrike" baseline="0" dirty="0">
              <a:solidFill>
                <a:srgbClr val="FF0000"/>
              </a:solidFill>
              <a:latin typeface="Calibri" panose="020F0502020204030204" pitchFamily="34" charset="0"/>
            </a:endParaRPr>
          </a:p>
          <a:p>
            <a:pPr marR="0" algn="just" rtl="0">
              <a:buClr>
                <a:srgbClr val="000000"/>
              </a:buClr>
              <a:buFont typeface="Noto Sans Symbols"/>
              <a:buChar char="●"/>
            </a:pPr>
            <a:r>
              <a:rPr lang="nl-NL" sz="1200" b="0" i="0" u="none" strike="noStrike" baseline="0" dirty="0">
                <a:latin typeface="Calibri" panose="020F0502020204030204" pitchFamily="34" charset="0"/>
              </a:rPr>
              <a:t>Jy is gevra om 'n huiswerkvraag te voltooi ter voorbereiding vir vandag se les. Soos ons nou deur die antwoorde gaan, is die fokus nie op hoeveel jy reg of verkeerd gekry het nie, </a:t>
            </a:r>
            <a:r>
              <a:rPr lang="nl-NL" sz="1200" b="1" i="0" u="none" strike="noStrike" baseline="0" dirty="0">
                <a:latin typeface="Calibri" panose="020F0502020204030204" pitchFamily="34" charset="0"/>
              </a:rPr>
              <a:t>wat regtig saak maak, is hoeveel jy leer uit die LO-assesseringstegnieke wat ons bespreek</a:t>
            </a:r>
            <a:r>
              <a:rPr lang="nl-NL" sz="1200" b="0" i="0" u="none" strike="noStrike" baseline="0" dirty="0">
                <a:latin typeface="Calibri" panose="020F0502020204030204" pitchFamily="34" charset="0"/>
              </a:rPr>
              <a:t>. Die doel is om jou te help om meer selfversekerd en beter voorbereid te voel wanneer jy toekomstige eksamens nader.</a:t>
            </a:r>
            <a:endParaRPr lang="en-US" dirty="0"/>
          </a:p>
        </p:txBody>
      </p:sp>
      <p:sp>
        <p:nvSpPr>
          <p:cNvPr id="4" name="Slide Number Placeholder 3"/>
          <p:cNvSpPr>
            <a:spLocks noGrp="1"/>
          </p:cNvSpPr>
          <p:nvPr>
            <p:ph type="sldNum" sz="quarter" idx="5"/>
          </p:nvPr>
        </p:nvSpPr>
        <p:spPr/>
        <p:txBody>
          <a:bodyPr/>
          <a:lstStyle/>
          <a:p>
            <a:fld id="{7F30D31A-58CB-3542-855A-C42AB374C4A8}" type="slidenum">
              <a:rPr lang="en-US" smtClean="0"/>
              <a:t>5</a:t>
            </a:fld>
            <a:endParaRPr lang="en-US"/>
          </a:p>
        </p:txBody>
      </p:sp>
    </p:spTree>
    <p:extLst>
      <p:ext uri="{BB962C8B-B14F-4D97-AF65-F5344CB8AC3E}">
        <p14:creationId xmlns:p14="http://schemas.microsoft.com/office/powerpoint/2010/main" val="6531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a:t>
            </a:r>
          </a:p>
          <a:p>
            <a:endParaRPr lang="en-US" dirty="0"/>
          </a:p>
          <a:p>
            <a:pPr marR="0" algn="just" rtl="0">
              <a:buFont typeface="Noto Sans Symbols"/>
              <a:buChar char="●"/>
            </a:pPr>
            <a:r>
              <a:rPr lang="nl-NL" sz="1200" b="0" i="0" u="none" strike="noStrike" baseline="0" dirty="0">
                <a:latin typeface="Calibri" panose="020F0502020204030204" pitchFamily="34" charset="0"/>
              </a:rPr>
              <a:t>Kom ons kyk na die vraag wat jy vir Afdeling B gegee is. 
Hoeveel van julle het dit deurgelees en gedink: "Ek het dit nog nooit gesien nie" of "Ons het dit nie in enige van ons lesse gedek nie"?
Dit is 'n algemene reaksie tydens eksamens. Dikwels sukkel leerders om die verband te maak tussen wat hulle bestudeer het en wat die vraag eintlik vra. 
KLIK</a:t>
            </a:r>
          </a:p>
          <a:p>
            <a:pPr marR="0" algn="just" rtl="0">
              <a:buFont typeface="Noto Sans Symbols"/>
              <a:buChar char="●"/>
            </a:pPr>
            <a:endParaRPr lang="en-ZA" sz="1200" b="0" i="0" u="none" strike="noStrike" baseline="0" dirty="0">
              <a:solidFill>
                <a:srgbClr val="FF0000"/>
              </a:solidFill>
              <a:latin typeface="Calibri" panose="020F0502020204030204" pitchFamily="34" charset="0"/>
            </a:endParaRPr>
          </a:p>
          <a:p>
            <a:pPr marR="0" algn="just" rtl="0">
              <a:buFont typeface="Noto Sans Symbols"/>
              <a:buChar char="●"/>
            </a:pPr>
            <a:r>
              <a:rPr lang="nl-NL" sz="1200" b="1" i="0" u="none" strike="noStrike" baseline="0" dirty="0">
                <a:latin typeface="Calibri" panose="020F0502020204030204" pitchFamily="34" charset="0"/>
              </a:rPr>
              <a:t>Eerstens is dit belangrik om jou kurrikulum te ken. </a:t>
            </a:r>
          </a:p>
          <a:p>
            <a:pPr marR="0" algn="just" rtl="0">
              <a:buFont typeface="Noto Sans Symbols"/>
              <a:buChar char="●"/>
            </a:pPr>
            <a:r>
              <a:rPr lang="nl-NL" sz="1200" b="0" i="0" u="none" strike="noStrike" baseline="0" dirty="0">
                <a:latin typeface="Calibri" panose="020F0502020204030204" pitchFamily="34" charset="0"/>
              </a:rPr>
              <a:t>Die afkortings verwys na die hooftemas wat jy elke kwartaal in Lewensoriëntering gedek het:</a:t>
            </a:r>
            <a:endParaRPr lang="en-GB" sz="1200" b="0" i="0" u="none" strike="noStrike" baseline="0" dirty="0">
              <a:solidFill>
                <a:srgbClr val="FF0000"/>
              </a:solidFill>
              <a:highlight>
                <a:srgbClr val="00FF00"/>
              </a:highlight>
              <a:latin typeface="Calibri" panose="020F0502020204030204" pitchFamily="34" charset="0"/>
            </a:endParaRPr>
          </a:p>
          <a:p>
            <a:pPr lvl="1" rtl="0">
              <a:buClr>
                <a:srgbClr val="000000"/>
              </a:buClr>
              <a:buFont typeface="Courier New" panose="02070309020205020404" pitchFamily="49" charset="0"/>
              <a:buChar char="-"/>
            </a:pPr>
            <a:r>
              <a:rPr lang="en-GB" sz="1200" b="1" i="0" u="none" strike="noStrike" baseline="0" dirty="0">
                <a:highlight>
                  <a:srgbClr val="00FF00"/>
                </a:highlight>
                <a:latin typeface="Calibri" panose="020F0502020204030204" pitchFamily="34" charset="0"/>
              </a:rPr>
              <a:t>SS</a:t>
            </a:r>
            <a:r>
              <a:rPr lang="en-GB" sz="1200" b="0" i="0" u="none" strike="noStrike" baseline="0" dirty="0">
                <a:highlight>
                  <a:srgbClr val="00FF00"/>
                </a:highlight>
                <a:latin typeface="Calibri" panose="020F0502020204030204" pitchFamily="34" charset="0"/>
              </a:rPr>
              <a:t> – </a:t>
            </a:r>
            <a:r>
              <a:rPr lang="nl-NL" sz="1200" b="0" i="0" u="none" strike="noStrike" baseline="0" dirty="0">
                <a:latin typeface="Calibri" panose="020F0502020204030204" pitchFamily="34" charset="0"/>
              </a:rPr>
              <a:t>Selfontwikkeling in die samelewing</a:t>
            </a:r>
          </a:p>
          <a:p>
            <a:pPr lvl="1" rtl="0">
              <a:buClr>
                <a:srgbClr val="000000"/>
              </a:buClr>
              <a:buFont typeface="Courier New" panose="02070309020205020404" pitchFamily="49" charset="0"/>
              <a:buChar char="-"/>
            </a:pPr>
            <a:r>
              <a:rPr lang="en-ZA" sz="1200" b="1" i="0" u="none" strike="noStrike" baseline="0" dirty="0">
                <a:highlight>
                  <a:srgbClr val="00FF00"/>
                </a:highlight>
                <a:latin typeface="Calibri" panose="020F0502020204030204" pitchFamily="34" charset="0"/>
              </a:rPr>
              <a:t>SOV</a:t>
            </a:r>
            <a:r>
              <a:rPr lang="en-ZA" sz="1200" b="0" i="0" u="none" strike="noStrike" baseline="0" dirty="0">
                <a:highlight>
                  <a:srgbClr val="00FF00"/>
                </a:highlight>
                <a:latin typeface="Calibri" panose="020F0502020204030204" pitchFamily="34" charset="0"/>
              </a:rPr>
              <a:t> – </a:t>
            </a:r>
            <a:r>
              <a:rPr lang="en-ZA" sz="1200" b="0" i="0" u="none" strike="noStrike" baseline="0" dirty="0" err="1">
                <a:latin typeface="Calibri" panose="020F0502020204030204" pitchFamily="34" charset="0"/>
              </a:rPr>
              <a:t>Sosiale</a:t>
            </a:r>
            <a:r>
              <a:rPr lang="en-ZA" sz="1200" b="0" i="0" u="none" strike="noStrike" baseline="0" dirty="0">
                <a:latin typeface="Calibri" panose="020F0502020204030204" pitchFamily="34" charset="0"/>
              </a:rPr>
              <a:t> </a:t>
            </a:r>
            <a:r>
              <a:rPr lang="en-ZA" sz="1200" b="0" i="0" u="none" strike="noStrike" baseline="0" dirty="0" err="1">
                <a:latin typeface="Calibri" panose="020F0502020204030204" pitchFamily="34" charset="0"/>
              </a:rPr>
              <a:t>en</a:t>
            </a:r>
            <a:r>
              <a:rPr lang="en-ZA" sz="1200" b="0" i="0" u="none" strike="noStrike" baseline="0" dirty="0">
                <a:latin typeface="Calibri" panose="020F0502020204030204" pitchFamily="34" charset="0"/>
              </a:rPr>
              <a:t> </a:t>
            </a:r>
            <a:r>
              <a:rPr lang="en-ZA" sz="1200" b="0" i="0" u="none" strike="noStrike" baseline="0" dirty="0" err="1">
                <a:latin typeface="Calibri" panose="020F0502020204030204" pitchFamily="34" charset="0"/>
              </a:rPr>
              <a:t>Omgewingsverantwoordelikheid</a:t>
            </a:r>
            <a:endParaRPr lang="en-ZA" sz="1200" b="0" i="0" u="none" strike="noStrike" baseline="0" dirty="0">
              <a:latin typeface="Calibri" panose="020F0502020204030204" pitchFamily="34" charset="0"/>
            </a:endParaRPr>
          </a:p>
          <a:p>
            <a:pPr lvl="1" rtl="0">
              <a:buClr>
                <a:srgbClr val="000000"/>
              </a:buClr>
              <a:buFont typeface="Courier New" panose="02070309020205020404" pitchFamily="49" charset="0"/>
              <a:buChar char="-"/>
            </a:pPr>
            <a:r>
              <a:rPr lang="en-GB" sz="1200" b="1" i="0" u="none" strike="noStrike" baseline="0" dirty="0">
                <a:highlight>
                  <a:srgbClr val="00FF00"/>
                </a:highlight>
                <a:latin typeface="Calibri" panose="020F0502020204030204" pitchFamily="34" charset="0"/>
              </a:rPr>
              <a:t>LL</a:t>
            </a:r>
            <a:r>
              <a:rPr lang="en-GB" sz="1200" b="0" i="0" u="none" strike="noStrike" baseline="0" dirty="0">
                <a:highlight>
                  <a:srgbClr val="00FF00"/>
                </a:highlight>
                <a:latin typeface="Calibri" panose="020F0502020204030204" pitchFamily="34" charset="0"/>
              </a:rPr>
              <a:t> – </a:t>
            </a:r>
            <a:r>
              <a:rPr lang="en-GB" sz="1200" b="0" i="0" u="none" strike="noStrike" baseline="0" dirty="0" err="1">
                <a:latin typeface="Calibri" panose="020F0502020204030204" pitchFamily="34" charset="0"/>
              </a:rPr>
              <a:t>Loopbane</a:t>
            </a:r>
            <a:r>
              <a:rPr lang="en-GB" sz="1200" b="0" i="0" u="none" strike="noStrike" baseline="0" dirty="0">
                <a:latin typeface="Calibri" panose="020F0502020204030204" pitchFamily="34" charset="0"/>
              </a:rPr>
              <a:t> </a:t>
            </a:r>
            <a:r>
              <a:rPr lang="en-GB" sz="1200" b="0" i="0" u="none" strike="noStrike" baseline="0" dirty="0" err="1">
                <a:latin typeface="Calibri" panose="020F0502020204030204" pitchFamily="34" charset="0"/>
              </a:rPr>
              <a:t>en</a:t>
            </a:r>
            <a:r>
              <a:rPr lang="en-GB" sz="1200" b="0" i="0" u="none" strike="noStrike" baseline="0" dirty="0">
                <a:latin typeface="Calibri" panose="020F0502020204030204" pitchFamily="34" charset="0"/>
              </a:rPr>
              <a:t> </a:t>
            </a:r>
            <a:r>
              <a:rPr lang="en-GB" sz="1200" b="0" i="0" u="none" strike="noStrike" baseline="0" dirty="0" err="1">
                <a:latin typeface="Calibri" panose="020F0502020204030204" pitchFamily="34" charset="0"/>
              </a:rPr>
              <a:t>Loopbaankeuses</a:t>
            </a:r>
            <a:endParaRPr lang="en-GB" sz="1200" b="0" i="0" u="none" strike="noStrike" baseline="0" dirty="0">
              <a:latin typeface="Calibri" panose="020F0502020204030204" pitchFamily="34" charset="0"/>
            </a:endParaRPr>
          </a:p>
          <a:p>
            <a:pPr lvl="1" rtl="0">
              <a:buClr>
                <a:srgbClr val="000000"/>
              </a:buClr>
              <a:buFont typeface="Courier New" panose="02070309020205020404" pitchFamily="49" charset="0"/>
              <a:buChar char="-"/>
            </a:pPr>
            <a:endParaRPr lang="en-GB" sz="1200" b="0" i="0" u="none" strike="noStrike" baseline="0" dirty="0">
              <a:solidFill>
                <a:schemeClr val="dk1"/>
              </a:solidFill>
              <a:latin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rgbClr val="000000"/>
              </a:buClr>
              <a:buSzPct val="101000"/>
              <a:buFont typeface="Arial" panose="020B0604020202020204" pitchFamily="34" charset="0"/>
              <a:buNone/>
              <a:tabLst/>
              <a:defRPr/>
            </a:pPr>
            <a:r>
              <a:rPr lang="af-ZA" sz="1800" dirty="0">
                <a:effectLst/>
                <a:latin typeface="Calibri" panose="020F0502020204030204" pitchFamily="34" charset="0"/>
                <a:ea typeface="Calibri" panose="020F0502020204030204" pitchFamily="34" charset="0"/>
                <a:cs typeface="Noto Sans Symbols"/>
              </a:rPr>
              <a:t>In jou eksamen kan 'n enkele vraag die inhoud van twee of meer van hierdie afdelings integreer, daarom is dit belangrik om te verstaan hoe hulle verbind.</a:t>
            </a:r>
            <a:endParaRPr lang="nl-NL" sz="1200" b="1" i="0" u="none" strike="noStrike" baseline="0" dirty="0">
              <a:latin typeface="Calibri" panose="020F0502020204030204" pitchFamily="34" charset="0"/>
            </a:endParaRPr>
          </a:p>
          <a:p>
            <a:pPr marL="0" indent="0">
              <a:lnSpc>
                <a:spcPct val="115000"/>
              </a:lnSpc>
              <a:buFont typeface="Arial" panose="020B0604020202020204" pitchFamily="34" charset="0"/>
              <a:buNone/>
            </a:pPr>
            <a:endParaRPr lang="af-ZA" sz="1800" dirty="0">
              <a:effectLst/>
              <a:latin typeface="Calibri" panose="020F0502020204030204" pitchFamily="34" charset="0"/>
              <a:ea typeface="Calibri" panose="020F0502020204030204" pitchFamily="34" charset="0"/>
            </a:endParaRPr>
          </a:p>
          <a:p>
            <a:pPr marL="0" indent="0">
              <a:lnSpc>
                <a:spcPct val="115000"/>
              </a:lnSpc>
              <a:buFont typeface="Arial" panose="020B0604020202020204" pitchFamily="34" charset="0"/>
              <a:buNone/>
            </a:pPr>
            <a:endParaRPr lang="en-ZA" sz="1800" dirty="0">
              <a:effectLst/>
              <a:latin typeface="Arial" panose="020B0604020202020204" pitchFamily="34" charset="0"/>
              <a:ea typeface="Arial" panose="020B0604020202020204" pitchFamily="34" charset="0"/>
            </a:endParaRPr>
          </a:p>
          <a:p>
            <a:pPr marR="0" algn="just" rtl="0"/>
            <a:endParaRPr lang="en-ZA" sz="1200" b="0" i="0" u="none" strike="noStrike" baseline="0" dirty="0">
              <a:solidFill>
                <a:srgbClr val="FF0000"/>
              </a:solidFill>
              <a:latin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39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pPr marR="0" algn="l" rtl="0">
              <a:buFont typeface="Noto Sans Symbols"/>
              <a:buChar char="●"/>
            </a:pPr>
            <a:r>
              <a:rPr lang="nl-NL" sz="1200" b="1" i="0" u="none" strike="noStrike" baseline="0" dirty="0">
                <a:latin typeface="Calibri" panose="020F0502020204030204" pitchFamily="34" charset="0"/>
              </a:rPr>
              <a:t>Tweedens, lees alle vrae noukeurig deur voordat jy aanvaar dat jy die antwoord ken.</a:t>
            </a:r>
            <a:br>
              <a:rPr lang="en-GB" sz="1200" b="1" i="0" u="none" strike="noStrike" baseline="0" dirty="0">
                <a:highlight>
                  <a:srgbClr val="00FF00"/>
                </a:highlight>
                <a:latin typeface="Calibri" panose="020F0502020204030204" pitchFamily="34" charset="0"/>
              </a:rPr>
            </a:br>
            <a:r>
              <a:rPr lang="af-ZA" sz="1800" dirty="0">
                <a:effectLst/>
                <a:latin typeface="Calibri" panose="020F0502020204030204" pitchFamily="34" charset="0"/>
                <a:ea typeface="Calibri" panose="020F0502020204030204" pitchFamily="34" charset="0"/>
              </a:rPr>
              <a:t>Neem jou tyd om die sleutelwoorde uit te lig. Dit dui presies aan wat die vraag vra. Byvoorbeeld, in </a:t>
            </a:r>
            <a:r>
              <a:rPr lang="af-ZA" sz="1800" b="1" dirty="0">
                <a:effectLst/>
                <a:latin typeface="Calibri" panose="020F0502020204030204" pitchFamily="34" charset="0"/>
                <a:ea typeface="Calibri" panose="020F0502020204030204" pitchFamily="34" charset="0"/>
              </a:rPr>
              <a:t>Vraag 2.4</a:t>
            </a:r>
            <a:r>
              <a:rPr lang="af-ZA" sz="1800" dirty="0">
                <a:effectLst/>
                <a:latin typeface="Calibri" panose="020F0502020204030204" pitchFamily="34" charset="0"/>
                <a:ea typeface="Calibri" panose="020F0502020204030204" pitchFamily="34" charset="0"/>
              </a:rPr>
              <a:t> val die fokus spesifiek op 'n </a:t>
            </a:r>
            <a:r>
              <a:rPr lang="af-ZA" sz="1800" b="1" dirty="0">
                <a:effectLst/>
                <a:latin typeface="Calibri" panose="020F0502020204030204" pitchFamily="34" charset="0"/>
                <a:ea typeface="Calibri" panose="020F0502020204030204" pitchFamily="34" charset="0"/>
              </a:rPr>
              <a:t>konfliksituasie</a:t>
            </a:r>
            <a:r>
              <a:rPr lang="af-ZA" sz="1800" dirty="0">
                <a:effectLst/>
                <a:latin typeface="Calibri" panose="020F0502020204030204" pitchFamily="34" charset="0"/>
                <a:ea typeface="Calibri" panose="020F0502020204030204" pitchFamily="34" charset="0"/>
              </a:rPr>
              <a:t> waarby </a:t>
            </a:r>
            <a:r>
              <a:rPr lang="af-ZA" sz="1800" b="1" dirty="0">
                <a:effectLst/>
                <a:latin typeface="Calibri" panose="020F0502020204030204" pitchFamily="34" charset="0"/>
                <a:ea typeface="Calibri" panose="020F0502020204030204" pitchFamily="34" charset="0"/>
              </a:rPr>
              <a:t>regsamptenare</a:t>
            </a:r>
            <a:r>
              <a:rPr lang="af-ZA" sz="1800" dirty="0">
                <a:effectLst/>
                <a:latin typeface="Calibri" panose="020F0502020204030204" pitchFamily="34" charset="0"/>
                <a:ea typeface="Calibri" panose="020F0502020204030204" pitchFamily="34" charset="0"/>
              </a:rPr>
              <a:t> en </a:t>
            </a:r>
            <a:r>
              <a:rPr lang="af-ZA" sz="1800" b="1" dirty="0">
                <a:effectLst/>
                <a:latin typeface="Calibri" panose="020F0502020204030204" pitchFamily="34" charset="0"/>
                <a:ea typeface="Calibri" panose="020F0502020204030204" pitchFamily="34" charset="0"/>
              </a:rPr>
              <a:t>burgers wat die hofstelsel gebruik, betrokke is</a:t>
            </a:r>
            <a:r>
              <a:rPr lang="af-ZA" sz="1800" dirty="0">
                <a:effectLst/>
                <a:latin typeface="Calibri" panose="020F0502020204030204" pitchFamily="34" charset="0"/>
                <a:ea typeface="Calibri" panose="020F0502020204030204" pitchFamily="34" charset="0"/>
              </a:rPr>
              <a:t>.</a:t>
            </a:r>
          </a:p>
          <a:p>
            <a:pPr marR="0" algn="l" rtl="0">
              <a:buFont typeface="Noto Sans Symbols"/>
              <a:buChar char="●"/>
            </a:pPr>
            <a:r>
              <a:rPr lang="af-ZA" sz="1800" dirty="0">
                <a:effectLst/>
                <a:latin typeface="Calibri" panose="020F0502020204030204" pitchFamily="34" charset="0"/>
                <a:ea typeface="Calibri" panose="020F0502020204030204" pitchFamily="34" charset="0"/>
              </a:rPr>
              <a:t>Sodra jy die sleutelinhoud geïdentifiseer het, moet jy ook verstaan </a:t>
            </a:r>
            <a:r>
              <a:rPr lang="af-ZA" sz="1800" b="1" dirty="0">
                <a:effectLst/>
                <a:latin typeface="Calibri" panose="020F0502020204030204" pitchFamily="34" charset="0"/>
                <a:ea typeface="Calibri" panose="020F0502020204030204" pitchFamily="34" charset="0"/>
              </a:rPr>
              <a:t>watter aksie</a:t>
            </a:r>
            <a:r>
              <a:rPr lang="af-ZA" sz="1800" dirty="0">
                <a:effectLst/>
                <a:latin typeface="Calibri" panose="020F0502020204030204" pitchFamily="34" charset="0"/>
                <a:ea typeface="Calibri" panose="020F0502020204030204" pitchFamily="34" charset="0"/>
              </a:rPr>
              <a:t> nodig is. Vraag </a:t>
            </a:r>
            <a:r>
              <a:rPr lang="af-ZA" sz="1800" b="1" dirty="0">
                <a:effectLst/>
                <a:latin typeface="Calibri" panose="020F0502020204030204" pitchFamily="34" charset="0"/>
                <a:ea typeface="Calibri" panose="020F0502020204030204" pitchFamily="34" charset="0"/>
              </a:rPr>
              <a:t>2.1</a:t>
            </a:r>
            <a:r>
              <a:rPr lang="af-ZA" sz="1800" dirty="0">
                <a:effectLst/>
                <a:latin typeface="Calibri" panose="020F0502020204030204" pitchFamily="34" charset="0"/>
                <a:ea typeface="Calibri" panose="020F0502020204030204" pitchFamily="34" charset="0"/>
              </a:rPr>
              <a:t> sê  byvoorbeeld </a:t>
            </a:r>
            <a:r>
              <a:rPr lang="af-ZA" sz="1800" i="1" dirty="0">
                <a:effectLst/>
                <a:latin typeface="Calibri" panose="020F0502020204030204" pitchFamily="34" charset="0"/>
                <a:ea typeface="Calibri" panose="020F0502020204030204" pitchFamily="34" charset="0"/>
              </a:rPr>
              <a:t>"definieer", </a:t>
            </a:r>
            <a:r>
              <a:rPr lang="af-ZA" sz="1800" dirty="0">
                <a:effectLst/>
                <a:latin typeface="Calibri" panose="020F0502020204030204" pitchFamily="34" charset="0"/>
                <a:ea typeface="Calibri" panose="020F0502020204030204" pitchFamily="34" charset="0"/>
              </a:rPr>
              <a:t>wat beteken dat daar van jou verwag word om 'n duidelike, feitelike stelling te gee.</a:t>
            </a:r>
            <a:endParaRPr lang="en-ZA"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023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42BC0-7CE8-36DE-DA5E-3AE54E4E5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82645-F955-4D4A-A09D-5050DF9D8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795CB-1F64-F7D5-1628-174DED85E4A8}"/>
              </a:ext>
            </a:extLst>
          </p:cNvPr>
          <p:cNvSpPr>
            <a:spLocks noGrp="1"/>
          </p:cNvSpPr>
          <p:nvPr>
            <p:ph type="body" idx="1"/>
          </p:nvPr>
        </p:nvSpPr>
        <p:spPr/>
        <p:txBody>
          <a:bodyPr/>
          <a:lstStyle/>
          <a:p>
            <a:r>
              <a:rPr lang="en-US" dirty="0" err="1"/>
              <a:t>Skyfie</a:t>
            </a:r>
            <a:r>
              <a:rPr lang="en-US" dirty="0"/>
              <a:t> 8:</a:t>
            </a:r>
          </a:p>
          <a:p>
            <a:pPr>
              <a:buAutoNum type="arabicParenR"/>
            </a:pPr>
            <a:endParaRPr lang="en-US" dirty="0"/>
          </a:p>
          <a:p>
            <a:pPr marR="0" algn="just" rtl="0">
              <a:buClr>
                <a:srgbClr val="000000"/>
              </a:buClr>
              <a:buFont typeface="Calibri" panose="020F0502020204030204" pitchFamily="34" charset="0"/>
              <a:buChar char="●"/>
            </a:pPr>
            <a:r>
              <a:rPr lang="nl-NL" sz="1200" b="1" i="0" u="none" strike="noStrike" baseline="0" dirty="0">
                <a:latin typeface="Calibri" panose="020F0502020204030204" pitchFamily="34" charset="0"/>
              </a:rPr>
              <a:t>Laastens, let goed op die puntetoekenning vir elke vraag. Dit lei jou oor hoe om jou reaksie te struktureer.</a:t>
            </a:r>
          </a:p>
          <a:p>
            <a:pPr marR="0" algn="just" rtl="0">
              <a:buClr>
                <a:srgbClr val="000000"/>
              </a:buClr>
              <a:buFont typeface="Calibri" panose="020F0502020204030204" pitchFamily="34" charset="0"/>
              <a:buChar char="●"/>
            </a:pPr>
            <a:r>
              <a:rPr lang="nl-NL" sz="1200" b="0" i="0" u="none" strike="noStrike" baseline="0" dirty="0">
                <a:latin typeface="Calibri" panose="020F0502020204030204" pitchFamily="34" charset="0"/>
              </a:rPr>
              <a:t>Wanneer die puntetoekenning </a:t>
            </a:r>
            <a:r>
              <a:rPr lang="nl-NL" sz="1200" b="1" i="0" u="none" strike="noStrike" baseline="0" dirty="0">
                <a:latin typeface="Calibri" panose="020F0502020204030204" pitchFamily="34" charset="0"/>
              </a:rPr>
              <a:t>(3 x 1) </a:t>
            </a:r>
            <a:r>
              <a:rPr lang="nl-NL" sz="1200" b="0" i="0" u="none" strike="noStrike" baseline="0" dirty="0">
                <a:latin typeface="Calibri" panose="020F0502020204030204" pitchFamily="34" charset="0"/>
              </a:rPr>
              <a:t>is, vereis dit </a:t>
            </a:r>
            <a:r>
              <a:rPr lang="nl-NL" sz="1200" b="1" i="0" u="none" strike="noStrike" baseline="0" dirty="0">
                <a:latin typeface="Calibri" panose="020F0502020204030204" pitchFamily="34" charset="0"/>
              </a:rPr>
              <a:t>drie afsonderlike stellings</a:t>
            </a:r>
            <a:r>
              <a:rPr lang="nl-NL" sz="1200" b="0" i="0" u="none" strike="noStrike" baseline="0" dirty="0">
                <a:latin typeface="Calibri" panose="020F0502020204030204" pitchFamily="34" charset="0"/>
              </a:rPr>
              <a:t>, elk 1 punt werd.
'n </a:t>
            </a:r>
            <a:r>
              <a:rPr lang="nl-NL" sz="1200" b="1" i="0" u="none" strike="noStrike" baseline="0" dirty="0">
                <a:latin typeface="Calibri" panose="020F0502020204030204" pitchFamily="34" charset="0"/>
              </a:rPr>
              <a:t>Middel Orde-vraag </a:t>
            </a:r>
            <a:r>
              <a:rPr lang="nl-NL" sz="1200" b="0" i="0" u="none" strike="noStrike" baseline="0" dirty="0">
                <a:latin typeface="Calibri" panose="020F0502020204030204" pitchFamily="34" charset="0"/>
              </a:rPr>
              <a:t>kan as </a:t>
            </a:r>
            <a:r>
              <a:rPr lang="nl-NL" sz="1200" b="1" i="0" u="none" strike="noStrike" baseline="0" dirty="0">
                <a:latin typeface="Calibri" panose="020F0502020204030204" pitchFamily="34" charset="0"/>
              </a:rPr>
              <a:t>(4 x 2) </a:t>
            </a:r>
            <a:r>
              <a:rPr lang="nl-NL" sz="1200" b="0" i="0" u="none" strike="noStrike" baseline="0" dirty="0">
                <a:latin typeface="Calibri" panose="020F0502020204030204" pitchFamily="34" charset="0"/>
              </a:rPr>
              <a:t>aangedui word. Dit beteken dat jy </a:t>
            </a:r>
            <a:r>
              <a:rPr lang="nl-NL" sz="1200" b="1" i="0" u="none" strike="noStrike" baseline="0" dirty="0">
                <a:latin typeface="Calibri" panose="020F0502020204030204" pitchFamily="34" charset="0"/>
              </a:rPr>
              <a:t>vier stellings </a:t>
            </a:r>
            <a:r>
              <a:rPr lang="nl-NL" sz="1200" b="0" i="0" u="none" strike="noStrike" baseline="0" dirty="0">
                <a:latin typeface="Calibri" panose="020F0502020204030204" pitchFamily="34" charset="0"/>
              </a:rPr>
              <a:t>moet gee, elk ondersteun deur 'n kort verduideliking of motivering.
Vir </a:t>
            </a:r>
            <a:r>
              <a:rPr lang="nl-NL" sz="1200" b="1" i="0" u="none" strike="noStrike" baseline="0" dirty="0">
                <a:latin typeface="Calibri" panose="020F0502020204030204" pitchFamily="34" charset="0"/>
              </a:rPr>
              <a:t>Hoër Orde-vrae</a:t>
            </a:r>
            <a:r>
              <a:rPr lang="nl-NL" sz="1200" b="0" i="0" u="none" strike="noStrike" baseline="0" dirty="0">
                <a:latin typeface="Calibri" panose="020F0502020204030204" pitchFamily="34" charset="0"/>
              </a:rPr>
              <a:t>, kan jy toekennings soos </a:t>
            </a:r>
            <a:r>
              <a:rPr lang="nl-NL" sz="1200" b="1" i="0" u="none" strike="noStrike" baseline="0" dirty="0">
                <a:latin typeface="Calibri" panose="020F0502020204030204" pitchFamily="34" charset="0"/>
              </a:rPr>
              <a:t>(3 x 2)</a:t>
            </a:r>
            <a:r>
              <a:rPr lang="nl-NL" sz="1200" b="0" i="0" u="none" strike="noStrike" baseline="0" dirty="0">
                <a:latin typeface="Calibri" panose="020F0502020204030204" pitchFamily="34" charset="0"/>
              </a:rPr>
              <a:t>,</a:t>
            </a:r>
            <a:r>
              <a:rPr lang="nl-NL" sz="1200" b="1" i="0" u="none" strike="noStrike" baseline="0" dirty="0">
                <a:latin typeface="Calibri" panose="020F0502020204030204" pitchFamily="34" charset="0"/>
              </a:rPr>
              <a:t> </a:t>
            </a:r>
            <a:r>
              <a:rPr lang="nl-NL" sz="1200" b="0" i="0" u="none" strike="noStrike" baseline="0" dirty="0">
                <a:latin typeface="Calibri" panose="020F0502020204030204" pitchFamily="34" charset="0"/>
              </a:rPr>
              <a:t>maar meer algemeen </a:t>
            </a:r>
            <a:r>
              <a:rPr lang="nl-NL" sz="1200" b="1" i="0" u="none" strike="noStrike" baseline="0" dirty="0">
                <a:latin typeface="Calibri" panose="020F0502020204030204" pitchFamily="34" charset="0"/>
              </a:rPr>
              <a:t>(3 x 3) </a:t>
            </a:r>
            <a:r>
              <a:rPr lang="nl-NL" sz="1200" b="0" i="0" u="none" strike="noStrike" baseline="0" dirty="0">
                <a:latin typeface="Calibri" panose="020F0502020204030204" pitchFamily="34" charset="0"/>
              </a:rPr>
              <a:t>of </a:t>
            </a:r>
            <a:r>
              <a:rPr lang="nl-NL" sz="1200" b="1" i="0" u="none" strike="noStrike" baseline="0" dirty="0">
                <a:latin typeface="Calibri" panose="020F0502020204030204" pitchFamily="34" charset="0"/>
              </a:rPr>
              <a:t>(3 x 4) </a:t>
            </a:r>
            <a:r>
              <a:rPr lang="nl-NL" sz="1200" b="0" i="0" u="none" strike="noStrike" baseline="0" dirty="0">
                <a:latin typeface="Calibri" panose="020F0502020204030204" pitchFamily="34" charset="0"/>
              </a:rPr>
              <a:t>sien. In hierdie gevalle:</a:t>
            </a:r>
            <a:endParaRPr lang="en-GB" sz="1200" b="0" i="0" u="none" strike="noStrike" baseline="0" dirty="0">
              <a:highlight>
                <a:srgbClr val="00FF00"/>
              </a:highlight>
              <a:latin typeface="Calibri" panose="020F0502020204030204" pitchFamily="34" charset="0"/>
            </a:endParaRPr>
          </a:p>
          <a:p>
            <a:pPr marL="742950" lvl="1" indent="-285750">
              <a:buFont typeface="Courier New" panose="02070309020205020404" pitchFamily="49" charset="0"/>
              <a:buChar char="o"/>
              <a:tabLst>
                <a:tab pos="914400" algn="l"/>
              </a:tabLst>
            </a:pPr>
            <a:r>
              <a:rPr lang="af-ZA" sz="1800" b="1" dirty="0">
                <a:effectLst/>
                <a:latin typeface="Calibri" panose="020F0502020204030204" pitchFamily="34" charset="0"/>
                <a:ea typeface="Calibri" panose="020F0502020204030204" pitchFamily="34" charset="0"/>
                <a:cs typeface="Times New Roman" panose="02020603050405020304" pitchFamily="18" charset="0"/>
              </a:rPr>
              <a:t>(3 x 3) </a:t>
            </a:r>
            <a:r>
              <a:rPr lang="af-ZA" sz="1800" dirty="0">
                <a:effectLst/>
                <a:latin typeface="Calibri" panose="020F0502020204030204" pitchFamily="34" charset="0"/>
                <a:ea typeface="Calibri" panose="020F0502020204030204" pitchFamily="34" charset="0"/>
                <a:cs typeface="Times New Roman" panose="02020603050405020304" pitchFamily="18" charset="0"/>
              </a:rPr>
              <a:t>vereis gewoonlik 'n </a:t>
            </a:r>
            <a:r>
              <a:rPr lang="af-ZA" sz="1800" b="1" dirty="0">
                <a:effectLst/>
                <a:latin typeface="Calibri" panose="020F0502020204030204" pitchFamily="34" charset="0"/>
                <a:ea typeface="Calibri" panose="020F0502020204030204" pitchFamily="34" charset="0"/>
                <a:cs typeface="Times New Roman" panose="02020603050405020304" pitchFamily="18" charset="0"/>
              </a:rPr>
              <a:t>stelling</a:t>
            </a:r>
            <a:r>
              <a:rPr lang="af-ZA" sz="1800" dirty="0">
                <a:effectLst/>
                <a:latin typeface="Calibri" panose="020F0502020204030204" pitchFamily="34" charset="0"/>
                <a:ea typeface="Calibri" panose="020F0502020204030204" pitchFamily="34" charset="0"/>
                <a:cs typeface="Times New Roman" panose="02020603050405020304" pitchFamily="18" charset="0"/>
              </a:rPr>
              <a:t>, ‘n </a:t>
            </a:r>
            <a:r>
              <a:rPr lang="af-ZA" sz="1800" b="1" dirty="0">
                <a:effectLst/>
                <a:latin typeface="Calibri" panose="020F0502020204030204" pitchFamily="34" charset="0"/>
                <a:ea typeface="Calibri" panose="020F0502020204030204" pitchFamily="34" charset="0"/>
                <a:cs typeface="Times New Roman" panose="02020603050405020304" pitchFamily="18" charset="0"/>
              </a:rPr>
              <a:t>motivering</a:t>
            </a:r>
            <a:r>
              <a:rPr lang="af-ZA" sz="1800" dirty="0">
                <a:effectLst/>
                <a:latin typeface="Calibri" panose="020F0502020204030204" pitchFamily="34" charset="0"/>
                <a:ea typeface="Calibri" panose="020F0502020204030204" pitchFamily="34" charset="0"/>
                <a:cs typeface="Times New Roman" panose="02020603050405020304" pitchFamily="18" charset="0"/>
              </a:rPr>
              <a:t> en 'n </a:t>
            </a:r>
            <a:r>
              <a:rPr lang="af-ZA" sz="1800" b="1" dirty="0">
                <a:effectLst/>
                <a:latin typeface="Calibri" panose="020F0502020204030204" pitchFamily="34" charset="0"/>
                <a:ea typeface="Calibri" panose="020F0502020204030204" pitchFamily="34" charset="0"/>
                <a:cs typeface="Times New Roman" panose="02020603050405020304" pitchFamily="18" charset="0"/>
              </a:rPr>
              <a:t>uitkoms</a:t>
            </a:r>
            <a:r>
              <a:rPr lang="af-Z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tabLst>
                <a:tab pos="914400" algn="l"/>
              </a:tabLst>
            </a:pPr>
            <a:r>
              <a:rPr lang="af-ZA" sz="1800" b="1" dirty="0">
                <a:effectLst/>
                <a:latin typeface="Calibri" panose="020F0502020204030204" pitchFamily="34" charset="0"/>
                <a:ea typeface="Calibri" panose="020F0502020204030204" pitchFamily="34" charset="0"/>
                <a:cs typeface="Times New Roman" panose="02020603050405020304" pitchFamily="18" charset="0"/>
              </a:rPr>
              <a:t>(3 x 4) </a:t>
            </a:r>
            <a:r>
              <a:rPr lang="af-ZA" sz="1800" dirty="0">
                <a:effectLst/>
                <a:latin typeface="Calibri" panose="020F0502020204030204" pitchFamily="34" charset="0"/>
                <a:ea typeface="Calibri" panose="020F0502020204030204" pitchFamily="34" charset="0"/>
                <a:cs typeface="Times New Roman" panose="02020603050405020304" pitchFamily="18" charset="0"/>
              </a:rPr>
              <a:t>kan 'n</a:t>
            </a:r>
            <a:r>
              <a:rPr lang="af-ZA" sz="1800" b="1" dirty="0">
                <a:effectLst/>
                <a:latin typeface="Calibri" panose="020F0502020204030204" pitchFamily="34" charset="0"/>
                <a:ea typeface="Calibri" panose="020F0502020204030204" pitchFamily="34" charset="0"/>
                <a:cs typeface="Times New Roman" panose="02020603050405020304" pitchFamily="18" charset="0"/>
              </a:rPr>
              <a:t> stelling</a:t>
            </a:r>
            <a:r>
              <a:rPr lang="af-ZA" sz="1800" dirty="0">
                <a:effectLst/>
                <a:latin typeface="Calibri" panose="020F0502020204030204" pitchFamily="34" charset="0"/>
                <a:ea typeface="Calibri" panose="020F0502020204030204" pitchFamily="34" charset="0"/>
                <a:cs typeface="Times New Roman" panose="02020603050405020304" pitchFamily="18" charset="0"/>
              </a:rPr>
              <a:t>, </a:t>
            </a:r>
            <a:r>
              <a:rPr lang="af-ZA" sz="1800" b="1" dirty="0">
                <a:effectLst/>
                <a:latin typeface="Calibri" panose="020F0502020204030204" pitchFamily="34" charset="0"/>
                <a:ea typeface="Calibri" panose="020F0502020204030204" pitchFamily="34" charset="0"/>
                <a:cs typeface="Times New Roman" panose="02020603050405020304" pitchFamily="18" charset="0"/>
              </a:rPr>
              <a:t>uitwerking van die stelling</a:t>
            </a:r>
            <a:r>
              <a:rPr lang="af-ZA" sz="1800" dirty="0">
                <a:effectLst/>
                <a:latin typeface="Calibri" panose="020F0502020204030204" pitchFamily="34" charset="0"/>
                <a:ea typeface="Calibri" panose="020F0502020204030204" pitchFamily="34" charset="0"/>
                <a:cs typeface="Times New Roman" panose="02020603050405020304" pitchFamily="18" charset="0"/>
              </a:rPr>
              <a:t>, ‘n </a:t>
            </a:r>
            <a:r>
              <a:rPr lang="af-ZA" sz="1800" b="1" dirty="0">
                <a:effectLst/>
                <a:latin typeface="Calibri" panose="020F0502020204030204" pitchFamily="34" charset="0"/>
                <a:ea typeface="Calibri" panose="020F0502020204030204" pitchFamily="34" charset="0"/>
                <a:cs typeface="Times New Roman" panose="02020603050405020304" pitchFamily="18" charset="0"/>
              </a:rPr>
              <a:t>motivering</a:t>
            </a:r>
            <a:r>
              <a:rPr lang="af-ZA" sz="1800" dirty="0">
                <a:effectLst/>
                <a:latin typeface="Calibri" panose="020F0502020204030204" pitchFamily="34" charset="0"/>
                <a:ea typeface="Calibri" panose="020F0502020204030204" pitchFamily="34" charset="0"/>
                <a:cs typeface="Times New Roman" panose="02020603050405020304" pitchFamily="18" charset="0"/>
              </a:rPr>
              <a:t> en 'n </a:t>
            </a:r>
            <a:r>
              <a:rPr lang="af-ZA" sz="1800" b="1" dirty="0">
                <a:effectLst/>
                <a:latin typeface="Calibri" panose="020F0502020204030204" pitchFamily="34" charset="0"/>
                <a:ea typeface="Calibri" panose="020F0502020204030204" pitchFamily="34" charset="0"/>
                <a:cs typeface="Times New Roman" panose="02020603050405020304" pitchFamily="18" charset="0"/>
              </a:rPr>
              <a:t>uitkoms</a:t>
            </a:r>
            <a:r>
              <a:rPr lang="af-ZA" sz="1800" dirty="0">
                <a:effectLst/>
                <a:latin typeface="Calibri" panose="020F0502020204030204" pitchFamily="34" charset="0"/>
                <a:ea typeface="Calibri" panose="020F0502020204030204" pitchFamily="34" charset="0"/>
                <a:cs typeface="Times New Roman" panose="02020603050405020304" pitchFamily="18" charset="0"/>
              </a:rPr>
              <a:t> vereis.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marR="0" lvl="1" indent="-22860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endParaRPr lang="en-ZA" sz="1200" b="1" i="0" u="none" strike="noStrike" baseline="0" dirty="0">
              <a:highlight>
                <a:srgbClr val="00FF00"/>
              </a:highlight>
              <a:latin typeface="Calibri" panose="020F0502020204030204" pitchFamily="34" charset="0"/>
            </a:endParaRPr>
          </a:p>
          <a:p>
            <a:pPr marR="0" algn="l" rtl="0">
              <a:buClr>
                <a:srgbClr val="000000"/>
              </a:buClr>
              <a:buFont typeface="Symbol" panose="05050102010706020507" pitchFamily="18" charset="2"/>
              <a:buChar char="·"/>
            </a:pPr>
            <a:r>
              <a:rPr lang="en-GB" sz="1200" b="1" i="0" u="none" strike="noStrike" baseline="0" dirty="0" err="1">
                <a:latin typeface="Calibri" panose="020F0502020204030204" pitchFamily="34" charset="0"/>
              </a:rPr>
              <a:t>Belangrik</a:t>
            </a:r>
            <a:r>
              <a:rPr lang="en-GB" sz="1200" b="1" i="0" u="none" strike="noStrike" baseline="0" dirty="0">
                <a:latin typeface="Calibri" panose="020F0502020204030204" pitchFamily="34" charset="0"/>
              </a:rPr>
              <a:t>: </a:t>
            </a:r>
            <a:r>
              <a:rPr lang="af-ZA" sz="1800" dirty="0">
                <a:effectLst/>
                <a:latin typeface="Calibri" panose="020F0502020204030204" pitchFamily="34" charset="0"/>
                <a:ea typeface="Calibri" panose="020F0502020204030204" pitchFamily="34" charset="0"/>
              </a:rPr>
              <a:t>Selfs</a:t>
            </a:r>
            <a:r>
              <a:rPr lang="af-ZA" sz="1800" b="1" dirty="0">
                <a:effectLst/>
                <a:latin typeface="Calibri" panose="020F0502020204030204" pitchFamily="34" charset="0"/>
                <a:ea typeface="Calibri" panose="020F0502020204030204" pitchFamily="34" charset="0"/>
              </a:rPr>
              <a:t> </a:t>
            </a:r>
            <a:r>
              <a:rPr lang="af-ZA" sz="1800" dirty="0">
                <a:effectLst/>
                <a:latin typeface="Calibri" panose="020F0502020204030204" pitchFamily="34" charset="0"/>
                <a:ea typeface="Calibri" panose="020F0502020204030204" pitchFamily="34" charset="0"/>
              </a:rPr>
              <a:t>al verskyn jou presiese antwoord nie in die nasienriglyn nie, kan jy steeds punte kry, solank die nasiener of moderator jou antwoord duidelik aan die nasienriglyne kan koppel, en dit voldoen aan die spesifieke vereistes van die vraag terwyl geldige voorbeelde of verduidelikings ingesluit word.</a:t>
            </a:r>
          </a:p>
          <a:p>
            <a:pPr marL="228600" marR="0" indent="0" algn="l" rtl="0">
              <a:buClr>
                <a:srgbClr val="000000"/>
              </a:buClr>
              <a:buFont typeface="Symbol" panose="05050102010706020507" pitchFamily="18" charset="2"/>
              <a:buNone/>
            </a:pPr>
            <a:endParaRPr lang="af-ZA" sz="1800" dirty="0">
              <a:effectLst/>
              <a:latin typeface="Calibri" panose="020F0502020204030204" pitchFamily="34" charset="0"/>
              <a:ea typeface="Calibri" panose="020F0502020204030204" pitchFamily="34" charset="0"/>
            </a:endParaRPr>
          </a:p>
          <a:p>
            <a:pPr marR="0" algn="l" rtl="0">
              <a:buClr>
                <a:srgbClr val="000000"/>
              </a:buClr>
              <a:buFont typeface="Symbol" panose="05050102010706020507" pitchFamily="18" charset="2"/>
              <a:buChar char="·"/>
            </a:pPr>
            <a:r>
              <a:rPr lang="nl-NL" sz="1800" b="0" i="0" u="none" strike="noStrike" baseline="0" dirty="0">
                <a:solidFill>
                  <a:srgbClr val="000000"/>
                </a:solidFill>
                <a:latin typeface="Calibri" panose="020F0502020204030204" pitchFamily="34" charset="0"/>
              </a:rPr>
              <a:t>Om meer vertroud te raak met die tipe vrae en hoe om akkuraat te reageer, is dit belangrik om </a:t>
            </a:r>
            <a:r>
              <a:rPr lang="nl-NL" sz="1800" b="1" i="0" u="none" strike="noStrike" baseline="0" dirty="0">
                <a:solidFill>
                  <a:srgbClr val="000000"/>
                </a:solidFill>
                <a:latin typeface="Calibri" panose="020F0502020204030204" pitchFamily="34" charset="0"/>
              </a:rPr>
              <a:t>te oefen om vorige NSS-eksamenvraestelle</a:t>
            </a:r>
            <a:r>
              <a:rPr lang="nl-NL" sz="1800" b="0" i="0" u="none" strike="noStrike" baseline="0" dirty="0">
                <a:solidFill>
                  <a:srgbClr val="000000"/>
                </a:solidFill>
                <a:latin typeface="Calibri" panose="020F0502020204030204" pitchFamily="34" charset="0"/>
              </a:rPr>
              <a:t> saam met die </a:t>
            </a:r>
            <a:r>
              <a:rPr lang="nl-NL" sz="1800" b="1" i="0" u="none" strike="noStrike" baseline="0" dirty="0">
                <a:solidFill>
                  <a:srgbClr val="000000"/>
                </a:solidFill>
                <a:latin typeface="Calibri" panose="020F0502020204030204" pitchFamily="34" charset="0"/>
              </a:rPr>
              <a:t>nasienriglyne te gebruik</a:t>
            </a:r>
            <a:r>
              <a:rPr lang="nl-NL" sz="1800" b="0" i="0" u="none" strike="noStrike" baseline="0" dirty="0">
                <a:solidFill>
                  <a:srgbClr val="000000"/>
                </a:solidFill>
                <a:latin typeface="Calibri" panose="020F0502020204030204" pitchFamily="34" charset="0"/>
              </a:rPr>
              <a:t>. Dit sal jou help om die vraagformaat te verstaan en die inhoud wat in jou antwoorde verwag word.</a:t>
            </a:r>
          </a:p>
          <a:p>
            <a:pPr marR="0" algn="l" rtl="0">
              <a:buClr>
                <a:srgbClr val="000000"/>
              </a:buClr>
              <a:buFont typeface="Symbol" panose="05050102010706020507" pitchFamily="18" charset="2"/>
              <a:buChar char="·"/>
            </a:pPr>
            <a:endParaRPr lang="af-ZA" sz="1800" dirty="0">
              <a:effectLst/>
              <a:latin typeface="Calibri" panose="020F0502020204030204" pitchFamily="34" charset="0"/>
              <a:ea typeface="Calibri" panose="020F0502020204030204" pitchFamily="34" charset="0"/>
            </a:endParaRPr>
          </a:p>
          <a:p>
            <a:pPr marR="0" algn="l" rtl="0">
              <a:buClr>
                <a:srgbClr val="000000"/>
              </a:buClr>
              <a:buFont typeface="Symbol" panose="05050102010706020507" pitchFamily="18" charset="2"/>
              <a:buChar char="·"/>
            </a:pPr>
            <a:r>
              <a:rPr lang="nl-NL" sz="1200" b="0" i="0" u="none" strike="noStrike" baseline="0" dirty="0">
                <a:latin typeface="Calibri" panose="020F0502020204030204" pitchFamily="34" charset="0"/>
              </a:rPr>
              <a:t>Noudat ons deur hierdie faktore gewerk het, gebruik die </a:t>
            </a:r>
            <a:r>
              <a:rPr lang="nl-NL" sz="1200" b="1" i="1" u="sng" strike="noStrike" baseline="0" dirty="0">
                <a:latin typeface="Calibri" panose="020F0502020204030204" pitchFamily="34" charset="0"/>
              </a:rPr>
              <a:t>Les 3 – Werkkaart MEMO </a:t>
            </a:r>
            <a:r>
              <a:rPr lang="nl-NL" sz="1200" b="0" i="0" u="none" strike="noStrike" baseline="0" dirty="0">
                <a:latin typeface="Calibri" panose="020F0502020204030204" pitchFamily="34" charset="0"/>
              </a:rPr>
              <a:t>en begin die antwoorde wat jy vir huiswerk voltooi het, nasien. Gebruik ‘n merker (highlighter) om enige dele te identifiseer waar jy nodig het om jou antwoord te motiveer of 'n verduideliking te gee. Volg die stappe wat ons pas bespreek het noukeurig terwyl jy deur jou antwoorde gaan. (Gee 5 minute vir hierdie refleksie.)</a:t>
            </a:r>
          </a:p>
          <a:p>
            <a:pPr marR="0" algn="l" rtl="0">
              <a:buClr>
                <a:srgbClr val="000000"/>
              </a:buClr>
              <a:buFont typeface="Symbol" panose="05050102010706020507" pitchFamily="18" charset="2"/>
              <a:buChar char="·"/>
            </a:pPr>
            <a:r>
              <a:rPr lang="nl-NL" sz="1200" b="0" i="0" u="none" strike="noStrike" baseline="0" dirty="0">
                <a:latin typeface="Calibri" panose="020F0502020204030204" pitchFamily="34" charset="0"/>
              </a:rPr>
              <a:t>Dink aan wat ons gedek het, en voltooi </a:t>
            </a:r>
            <a:r>
              <a:rPr lang="nl-NL" sz="1200" b="1" i="0" u="none" strike="noStrike" baseline="0" dirty="0">
                <a:latin typeface="Calibri" panose="020F0502020204030204" pitchFamily="34" charset="0"/>
              </a:rPr>
              <a:t>Aktiwiteit 4 (</a:t>
            </a:r>
            <a:r>
              <a:rPr lang="nl-NL" sz="1200" b="1" i="1" u="sng" strike="noStrike" baseline="0" dirty="0">
                <a:latin typeface="Calibri" panose="020F0502020204030204" pitchFamily="34" charset="0"/>
              </a:rPr>
              <a:t>Les 4 – Werkkaart</a:t>
            </a:r>
            <a:r>
              <a:rPr lang="nl-NL" sz="1200" b="1" i="0" u="none" strike="noStrike" baseline="0" dirty="0">
                <a:latin typeface="Calibri" panose="020F0502020204030204" pitchFamily="34" charset="0"/>
              </a:rPr>
              <a:t>).</a:t>
            </a:r>
          </a:p>
          <a:p>
            <a:pPr marR="0" algn="l" rtl="0">
              <a:buClr>
                <a:srgbClr val="000000"/>
              </a:buClr>
              <a:buFont typeface="Symbol" panose="05050102010706020507" pitchFamily="18" charset="2"/>
              <a:buChar char="·"/>
            </a:pPr>
            <a:r>
              <a:rPr lang="nl-NL" sz="1200" b="0" i="1" u="none" strike="noStrike" baseline="0" dirty="0">
                <a:solidFill>
                  <a:srgbClr val="222222"/>
                </a:solidFill>
                <a:latin typeface="Calibri" panose="020F0502020204030204" pitchFamily="34" charset="0"/>
              </a:rPr>
              <a:t>Bestudeer die vraag- en nasienriglyne. Omkring die sleutelwoorde in die vraag en onderstreep die stelling en motivering in die antwoord. Skryf enige ander antwoorde in wat jy dalk gehad het.</a:t>
            </a:r>
            <a:endParaRPr lang="en-US" dirty="0"/>
          </a:p>
        </p:txBody>
      </p:sp>
      <p:sp>
        <p:nvSpPr>
          <p:cNvPr id="4" name="Slide Number Placeholder 3">
            <a:extLst>
              <a:ext uri="{FF2B5EF4-FFF2-40B4-BE49-F238E27FC236}">
                <a16:creationId xmlns:a16="http://schemas.microsoft.com/office/drawing/2014/main" id="{3DE2FF48-6338-397C-71EF-721806D913A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71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Skyfie </a:t>
            </a:r>
            <a:r>
              <a:rPr lang="en-GB" dirty="0"/>
              <a:t>9</a:t>
            </a:r>
            <a:r>
              <a:rPr lang="pl-PL" dirty="0"/>
              <a:t>: Refleksie</a:t>
            </a:r>
            <a:r>
              <a:rPr lang="en-US" dirty="0"/>
              <a:t> (</a:t>
            </a:r>
            <a:r>
              <a:rPr lang="pl-PL" dirty="0"/>
              <a:t>3 min</a:t>
            </a:r>
            <a:r>
              <a:rPr lang="en-US" dirty="0"/>
              <a:t>)</a:t>
            </a:r>
          </a:p>
          <a:p>
            <a:endParaRPr lang="en-US" dirty="0"/>
          </a:p>
          <a:p>
            <a:pPr marR="0" algn="l" rtl="0">
              <a:buClr>
                <a:srgbClr val="000000"/>
              </a:buClr>
              <a:buFont typeface="Noto Sans Symbols"/>
              <a:buChar char="●"/>
            </a:pPr>
            <a:r>
              <a:rPr lang="nl-NL" sz="1800" b="0" i="0" u="none" strike="noStrike" baseline="0" dirty="0">
                <a:latin typeface="Calibri" panose="020F0502020204030204" pitchFamily="34" charset="0"/>
              </a:rPr>
              <a:t>Ons het aan die einde gekom van hierdie reeks lesse oor sosiale en omgewingsverantwoordelikheid. Dit is 'n goeie tyd om stil te staan en te reflekteer.
In vandag se les het ons gekyk na hoe om 'n persoonlike missieverklaring te skryf en na strategieë gekyk om vrae effektief in die eksamens te beantwoord. Met dit alles in gedagte, reflekteer oor jou vertroue in die inhoud wat oor die afgelope vier lesse gedek is deur </a:t>
            </a:r>
            <a:r>
              <a:rPr lang="nl-NL" sz="1800" b="1" i="1" u="none" strike="noStrike" baseline="0" dirty="0">
                <a:latin typeface="Calibri" panose="020F0502020204030204" pitchFamily="34" charset="0"/>
              </a:rPr>
              <a:t>Aktiwiteit 5 (</a:t>
            </a:r>
            <a:r>
              <a:rPr lang="nl-NL" sz="1800" b="1" i="1" u="sng" strike="noStrike" baseline="0" dirty="0">
                <a:latin typeface="Calibri" panose="020F0502020204030204" pitchFamily="34" charset="0"/>
              </a:rPr>
              <a:t>Les 4 – Werkkaart</a:t>
            </a:r>
            <a:r>
              <a:rPr lang="nl-NL" sz="1800" b="1" i="1" u="none" strike="noStrike" baseline="0" dirty="0">
                <a:latin typeface="Calibri" panose="020F0502020204030204" pitchFamily="34" charset="0"/>
              </a:rPr>
              <a:t>) </a:t>
            </a:r>
            <a:r>
              <a:rPr lang="nl-NL" sz="1800" b="0" i="0" u="none" strike="noStrike" baseline="0" dirty="0">
                <a:latin typeface="Calibri" panose="020F0502020204030204" pitchFamily="34" charset="0"/>
              </a:rPr>
              <a:t>te voltooi.
Deel die </a:t>
            </a:r>
            <a:r>
              <a:rPr lang="nl-NL" sz="1800" b="1" i="1" u="sng" strike="noStrike" baseline="0" dirty="0">
                <a:latin typeface="Calibri" panose="020F0502020204030204" pitchFamily="34" charset="0"/>
              </a:rPr>
              <a:t>Inhoudopsomming</a:t>
            </a:r>
            <a:r>
              <a:rPr lang="nl-NL" sz="1800" b="0" i="0" u="none" strike="noStrike" baseline="0" dirty="0">
                <a:latin typeface="Calibri" panose="020F0502020204030204" pitchFamily="34" charset="0"/>
              </a:rPr>
              <a:t> uit voordat leerders die klaskamer verlaat.</a:t>
            </a:r>
            <a:endParaRPr lang="en-GB" sz="1800" b="0" i="0" u="none" strike="noStrike" baseline="0" dirty="0">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9</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516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88"/>
        <p:cNvGrpSpPr/>
        <p:nvPr/>
      </p:nvGrpSpPr>
      <p:grpSpPr>
        <a:xfrm>
          <a:off x="0" y="0"/>
          <a:ext cx="0" cy="0"/>
          <a:chOff x="0" y="0"/>
          <a:chExt cx="0" cy="0"/>
        </a:xfrm>
      </p:grpSpPr>
      <p:sp>
        <p:nvSpPr>
          <p:cNvPr id="94" name="Rectangle 9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Google Shape;89;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ECFA9E6D-45A7-0753-0D60-AE1AE50CE711}"/>
              </a:ext>
            </a:extLst>
          </p:cNvPr>
          <p:cNvPicPr>
            <a:picLocks noChangeAspect="1"/>
          </p:cNvPicPr>
          <p:nvPr/>
        </p:nvPicPr>
        <p:blipFill>
          <a:blip r:embed="rId4"/>
          <a:stretch>
            <a:fillRect/>
          </a:stretch>
        </p:blipFill>
        <p:spPr>
          <a:xfrm>
            <a:off x="-67847" y="0"/>
            <a:ext cx="12302642" cy="6858000"/>
          </a:xfrm>
          <a:prstGeom prst="rect">
            <a:avLst/>
          </a:prstGeom>
        </p:spPr>
      </p:pic>
      <p:pic>
        <p:nvPicPr>
          <p:cNvPr id="2" name="Picture 1" descr="A logo with a person in the middle&#10;&#10;Description automatically generated">
            <a:extLst>
              <a:ext uri="{FF2B5EF4-FFF2-40B4-BE49-F238E27FC236}">
                <a16:creationId xmlns:a16="http://schemas.microsoft.com/office/drawing/2014/main" id="{12728F92-4E2D-1D7A-FB86-176DA03FE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9442"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person in the middle&#10;&#10;Description automatically generated">
            <a:extLst>
              <a:ext uri="{FF2B5EF4-FFF2-40B4-BE49-F238E27FC236}">
                <a16:creationId xmlns:a16="http://schemas.microsoft.com/office/drawing/2014/main" id="{9074960F-902B-6F9D-0ED4-4640B5F1D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495F2AF-814D-3916-85DB-A3B2E9B487DA}"/>
              </a:ext>
            </a:extLst>
          </p:cNvPr>
          <p:cNvPicPr>
            <a:picLocks noChangeAspect="1"/>
          </p:cNvPicPr>
          <p:nvPr/>
        </p:nvPicPr>
        <p:blipFill>
          <a:blip r:embed="rId4"/>
          <a:stretch>
            <a:fillRect/>
          </a:stretch>
        </p:blipFill>
        <p:spPr>
          <a:xfrm>
            <a:off x="1497496" y="50548"/>
            <a:ext cx="9064368" cy="6857245"/>
          </a:xfrm>
          <a:prstGeom prst="rect">
            <a:avLst/>
          </a:prstGeom>
        </p:spPr>
      </p:pic>
    </p:spTree>
    <p:extLst>
      <p:ext uri="{BB962C8B-B14F-4D97-AF65-F5344CB8AC3E}">
        <p14:creationId xmlns:p14="http://schemas.microsoft.com/office/powerpoint/2010/main" val="42432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28EDB00-473E-874E-2DFC-6422B989FDFC}"/>
              </a:ext>
            </a:extLst>
          </p:cNvPr>
          <p:cNvPicPr>
            <a:picLocks noChangeAspect="1"/>
          </p:cNvPicPr>
          <p:nvPr/>
        </p:nvPicPr>
        <p:blipFill>
          <a:blip r:embed="rId3"/>
          <a:stretch>
            <a:fillRect/>
          </a:stretch>
        </p:blipFill>
        <p:spPr>
          <a:xfrm>
            <a:off x="-74703" y="0"/>
            <a:ext cx="12265180" cy="6858000"/>
          </a:xfrm>
          <a:prstGeom prst="rect">
            <a:avLst/>
          </a:prstGeom>
        </p:spPr>
      </p:pic>
      <p:pic>
        <p:nvPicPr>
          <p:cNvPr id="2" name="Picture 1" descr="A logo with a person in the middle&#10;&#10;Description automatically generated">
            <a:extLst>
              <a:ext uri="{FF2B5EF4-FFF2-40B4-BE49-F238E27FC236}">
                <a16:creationId xmlns:a16="http://schemas.microsoft.com/office/drawing/2014/main" id="{950F605B-6E1E-A0C2-59E2-E900BB9F5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4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a person in the middle&#10;&#10;Description automatically generated">
            <a:extLst>
              <a:ext uri="{FF2B5EF4-FFF2-40B4-BE49-F238E27FC236}">
                <a16:creationId xmlns:a16="http://schemas.microsoft.com/office/drawing/2014/main" id="{5CDF71AC-5390-446D-885F-EAB3ED637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6313AF4-2EA0-DF5D-D1F7-4551441BBEB8}"/>
              </a:ext>
            </a:extLst>
          </p:cNvPr>
          <p:cNvPicPr>
            <a:picLocks noChangeAspect="1"/>
          </p:cNvPicPr>
          <p:nvPr/>
        </p:nvPicPr>
        <p:blipFill>
          <a:blip r:embed="rId4"/>
          <a:stretch>
            <a:fillRect/>
          </a:stretch>
        </p:blipFill>
        <p:spPr>
          <a:xfrm rot="5400000">
            <a:off x="2709716" y="691319"/>
            <a:ext cx="6713426" cy="5472751"/>
          </a:xfrm>
          <a:prstGeom prst="rect">
            <a:avLst/>
          </a:prstGeom>
        </p:spPr>
      </p:pic>
    </p:spTree>
    <p:extLst>
      <p:ext uri="{BB962C8B-B14F-4D97-AF65-F5344CB8AC3E}">
        <p14:creationId xmlns:p14="http://schemas.microsoft.com/office/powerpoint/2010/main" val="336336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DF0B06-472D-EA86-3A68-408FCC5D1C45}"/>
              </a:ext>
            </a:extLst>
          </p:cNvPr>
          <p:cNvSpPr>
            <a:spLocks noGrp="1"/>
          </p:cNvSpPr>
          <p:nvPr>
            <p:ph type="body" idx="1"/>
          </p:nvPr>
        </p:nvSpPr>
        <p:spPr/>
        <p:txBody>
          <a:bodyPr/>
          <a:lstStyle/>
          <a:p>
            <a:endParaRPr lang="en-US"/>
          </a:p>
        </p:txBody>
      </p:sp>
      <p:pic>
        <p:nvPicPr>
          <p:cNvPr id="4" name="Picture 3" descr="A young child writing on paper&#10;&#10;AI-generated content may be incorrect.">
            <a:extLst>
              <a:ext uri="{FF2B5EF4-FFF2-40B4-BE49-F238E27FC236}">
                <a16:creationId xmlns:a16="http://schemas.microsoft.com/office/drawing/2014/main" id="{7369DABB-8062-6B60-32BB-8D541D35BB02}"/>
              </a:ext>
            </a:extLst>
          </p:cNvPr>
          <p:cNvPicPr>
            <a:picLocks noChangeAspect="1"/>
          </p:cNvPicPr>
          <p:nvPr/>
        </p:nvPicPr>
        <p:blipFill>
          <a:blip r:embed="rId3"/>
          <a:stretch>
            <a:fillRect/>
          </a:stretch>
        </p:blipFill>
        <p:spPr>
          <a:xfrm>
            <a:off x="0" y="0"/>
            <a:ext cx="12384505" cy="7076859"/>
          </a:xfrm>
          <a:prstGeom prst="rect">
            <a:avLst/>
          </a:prstGeom>
        </p:spPr>
      </p:pic>
      <p:sp>
        <p:nvSpPr>
          <p:cNvPr id="5" name="Rectangle 4">
            <a:extLst>
              <a:ext uri="{FF2B5EF4-FFF2-40B4-BE49-F238E27FC236}">
                <a16:creationId xmlns:a16="http://schemas.microsoft.com/office/drawing/2014/main" id="{7676ABAB-EDB2-271B-189E-EDA52EC1747D}"/>
              </a:ext>
            </a:extLst>
          </p:cNvPr>
          <p:cNvSpPr/>
          <p:nvPr/>
        </p:nvSpPr>
        <p:spPr>
          <a:xfrm>
            <a:off x="0" y="1967116"/>
            <a:ext cx="5314122" cy="2308324"/>
          </a:xfrm>
          <a:prstGeom prst="rect">
            <a:avLst/>
          </a:prstGeom>
          <a:noFill/>
        </p:spPr>
        <p:txBody>
          <a:bodyPr wrap="square" lIns="91440" tIns="45720" rIns="91440" bIns="45720">
            <a:spAutoFit/>
          </a:bodyPr>
          <a:lstStyle/>
          <a:p>
            <a:pPr algn="ctr"/>
            <a:r>
              <a:rPr lang="nl-NL"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HOE OM LO-VRAE TE BEANTWOORD</a:t>
            </a:r>
            <a:endParaRPr lang="en-GB"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 name="Picture 2" descr="A logo with a person in the middle&#10;&#10;Description automatically generated">
            <a:extLst>
              <a:ext uri="{FF2B5EF4-FFF2-40B4-BE49-F238E27FC236}">
                <a16:creationId xmlns:a16="http://schemas.microsoft.com/office/drawing/2014/main" id="{9B4FA973-AADD-31C3-CDF2-7B3256378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10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B6B28CB-F8AA-CB8D-6760-B20688922BD3}"/>
              </a:ext>
            </a:extLst>
          </p:cNvPr>
          <p:cNvGraphicFramePr>
            <a:graphicFrameLocks noGrp="1"/>
          </p:cNvGraphicFramePr>
          <p:nvPr>
            <p:extLst>
              <p:ext uri="{D42A27DB-BD31-4B8C-83A1-F6EECF244321}">
                <p14:modId xmlns:p14="http://schemas.microsoft.com/office/powerpoint/2010/main" val="2002337212"/>
              </p:ext>
            </p:extLst>
          </p:nvPr>
        </p:nvGraphicFramePr>
        <p:xfrm>
          <a:off x="432313" y="719667"/>
          <a:ext cx="11327374" cy="4696195"/>
        </p:xfrm>
        <a:graphic>
          <a:graphicData uri="http://schemas.openxmlformats.org/drawingml/2006/table">
            <a:tbl>
              <a:tblPr firstRow="1" bandRow="1">
                <a:tableStyleId>{5940675A-B579-460E-94D1-54222C63F5DA}</a:tableStyleId>
              </a:tblPr>
              <a:tblGrid>
                <a:gridCol w="610086">
                  <a:extLst>
                    <a:ext uri="{9D8B030D-6E8A-4147-A177-3AD203B41FA5}">
                      <a16:colId xmlns:a16="http://schemas.microsoft.com/office/drawing/2014/main" val="2375185701"/>
                    </a:ext>
                  </a:extLst>
                </a:gridCol>
                <a:gridCol w="8219783">
                  <a:extLst>
                    <a:ext uri="{9D8B030D-6E8A-4147-A177-3AD203B41FA5}">
                      <a16:colId xmlns:a16="http://schemas.microsoft.com/office/drawing/2014/main" val="4143503485"/>
                    </a:ext>
                  </a:extLst>
                </a:gridCol>
                <a:gridCol w="2497505">
                  <a:extLst>
                    <a:ext uri="{9D8B030D-6E8A-4147-A177-3AD203B41FA5}">
                      <a16:colId xmlns:a16="http://schemas.microsoft.com/office/drawing/2014/main" val="3551104240"/>
                    </a:ext>
                  </a:extLst>
                </a:gridCol>
              </a:tblGrid>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2.1</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R="0" algn="l" rtl="0"/>
                      <a:r>
                        <a:rPr lang="nl-NL" sz="2000" b="0" i="0" u="none" strike="noStrike" baseline="0" dirty="0">
                          <a:latin typeface="Calibri" panose="020F0502020204030204" pitchFamily="34" charset="0"/>
                        </a:rPr>
                        <a:t>Definieer die term '</a:t>
                      </a:r>
                      <a:r>
                        <a:rPr lang="nl-NL" sz="2000" b="0" i="1" u="none" strike="noStrike" baseline="0" dirty="0">
                          <a:latin typeface="Calibri" panose="020F0502020204030204" pitchFamily="34" charset="0"/>
                        </a:rPr>
                        <a:t>menseregteskendings</a:t>
                      </a:r>
                      <a:r>
                        <a:rPr lang="nl-NL" sz="2000" b="0" i="0" u="none" strike="noStrike" baseline="0" dirty="0">
                          <a:latin typeface="Calibri" panose="020F0502020204030204" pitchFamily="34" charset="0"/>
                        </a:rPr>
                        <a:t>' en noem TWEE maniere waarop howe kan help om burgers teen menseregteskendings te beskerm.</a:t>
                      </a:r>
                      <a:endParaRPr lang="en-US" sz="2000" dirty="0"/>
                    </a:p>
                  </a:txBody>
                  <a:tcPr/>
                </a:tc>
                <a:tc>
                  <a:txBody>
                    <a:bodyPr/>
                    <a:lstStyle/>
                    <a:p>
                      <a:pPr marR="0" algn="r" rtl="0"/>
                      <a:r>
                        <a:rPr lang="en-ZA" sz="2000" b="0" i="0" u="none" strike="noStrike" baseline="0" dirty="0">
                          <a:latin typeface="Calibri" panose="020F0502020204030204" pitchFamily="34" charset="0"/>
                        </a:rPr>
                        <a:t>(1 + 2) (3)</a:t>
                      </a:r>
                    </a:p>
                    <a:p>
                      <a:pPr marR="0" algn="r" rtl="0"/>
                      <a:r>
                        <a:rPr lang="en-ZA" sz="2000" b="0" i="1" u="none" strike="noStrike" baseline="0" dirty="0">
                          <a:latin typeface="Calibri" panose="020F0502020204030204" pitchFamily="34" charset="0"/>
                        </a:rPr>
                        <a:t>(DMR – Laer Orde)</a:t>
                      </a:r>
                    </a:p>
                    <a:p>
                      <a:pPr algn="r"/>
                      <a:endParaRPr lang="en-US" sz="2000" dirty="0"/>
                    </a:p>
                  </a:txBody>
                  <a:tcPr/>
                </a:tc>
                <a:extLst>
                  <a:ext uri="{0D108BD9-81ED-4DB2-BD59-A6C34878D82A}">
                    <a16:rowId xmlns:a16="http://schemas.microsoft.com/office/drawing/2014/main" val="3398872545"/>
                  </a:ext>
                </a:extLst>
              </a:tr>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2.2</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nSpc>
                          <a:spcPct val="115000"/>
                        </a:lnSpc>
                        <a:spcBef>
                          <a:spcPts val="275"/>
                        </a:spcBef>
                        <a:spcAft>
                          <a:spcPts val="800"/>
                        </a:spcAft>
                        <a:buNone/>
                      </a:pPr>
                      <a:r>
                        <a:rPr lang="af-ZA" sz="2000" dirty="0">
                          <a:effectLst/>
                          <a:latin typeface="Calibri" panose="020F0502020204030204" pitchFamily="34" charset="0"/>
                          <a:ea typeface="Calibri" panose="020F0502020204030204" pitchFamily="34" charset="0"/>
                        </a:rPr>
                        <a:t>Gee DRIE verantwoordelikhede wat deur die plaaslike regering gehandhaaf moet word. </a:t>
                      </a:r>
                      <a:endParaRPr lang="en-US" sz="2000" dirty="0"/>
                    </a:p>
                  </a:txBody>
                  <a:tcPr/>
                </a:tc>
                <a:tc>
                  <a:txBody>
                    <a:bodyPr/>
                    <a:lstStyle/>
                    <a:p>
                      <a:pPr marR="0" algn="r" rtl="0"/>
                      <a:r>
                        <a:rPr lang="en-ZA" sz="2000" b="0" i="0" u="none" strike="noStrike" baseline="0" dirty="0">
                          <a:latin typeface="Calibri" panose="020F0502020204030204" pitchFamily="34" charset="0"/>
                        </a:rPr>
                        <a:t>(3 x 1) (3)</a:t>
                      </a:r>
                    </a:p>
                    <a:p>
                      <a:pPr marR="0" algn="r" rtl="0"/>
                      <a:r>
                        <a:rPr lang="en-ZA" sz="2000" b="0" i="1" u="none" strike="noStrike" baseline="0" dirty="0">
                          <a:latin typeface="Calibri" panose="020F0502020204030204" pitchFamily="34" charset="0"/>
                        </a:rPr>
                        <a:t>(SOV – Laer Orde)</a:t>
                      </a:r>
                    </a:p>
                    <a:p>
                      <a:pPr algn="r"/>
                      <a:endParaRPr lang="en-US" sz="2000" dirty="0"/>
                    </a:p>
                  </a:txBody>
                  <a:tcPr/>
                </a:tc>
                <a:extLst>
                  <a:ext uri="{0D108BD9-81ED-4DB2-BD59-A6C34878D82A}">
                    <a16:rowId xmlns:a16="http://schemas.microsoft.com/office/drawing/2014/main" val="3907089270"/>
                  </a:ext>
                </a:extLst>
              </a:tr>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2.3</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R="0" algn="l" rtl="0"/>
                      <a:r>
                        <a:rPr lang="nl-NL" sz="2000" b="0" i="0" u="none" strike="noStrike" baseline="0" dirty="0">
                          <a:latin typeface="Calibri" panose="020F0502020204030204" pitchFamily="34" charset="0"/>
                        </a:rPr>
                        <a:t>Beskryf VIER vorme van korrupsie wat moontlik deur regsamptenare ervaar word.</a:t>
                      </a:r>
                      <a:endParaRPr lang="en-US" sz="2000" dirty="0"/>
                    </a:p>
                  </a:txBody>
                  <a:tcPr/>
                </a:tc>
                <a:tc>
                  <a:txBody>
                    <a:bodyPr/>
                    <a:lstStyle/>
                    <a:p>
                      <a:pPr marR="0" algn="r" rtl="0"/>
                      <a:r>
                        <a:rPr lang="en-ZA" sz="2000" b="0" i="0" u="none" strike="noStrike" baseline="0" dirty="0">
                          <a:latin typeface="Calibri" panose="020F0502020204030204" pitchFamily="34" charset="0"/>
                        </a:rPr>
                        <a:t>(4 x 2) (8)</a:t>
                      </a:r>
                    </a:p>
                    <a:p>
                      <a:pPr marR="0" algn="r" rtl="0"/>
                      <a:r>
                        <a:rPr lang="en-ZA" sz="2000" b="0" i="1" u="none" strike="noStrike" baseline="0" dirty="0">
                          <a:latin typeface="Calibri" panose="020F0502020204030204" pitchFamily="34" charset="0"/>
                        </a:rPr>
                        <a:t>(LL – Middel Orde)</a:t>
                      </a:r>
                    </a:p>
                    <a:p>
                      <a:pPr algn="r"/>
                      <a:endParaRPr lang="en-US" sz="2000" dirty="0"/>
                    </a:p>
                  </a:txBody>
                  <a:tcPr/>
                </a:tc>
                <a:extLst>
                  <a:ext uri="{0D108BD9-81ED-4DB2-BD59-A6C34878D82A}">
                    <a16:rowId xmlns:a16="http://schemas.microsoft.com/office/drawing/2014/main" val="257831806"/>
                  </a:ext>
                </a:extLst>
              </a:tr>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2.4</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457200" indent="-457200">
                        <a:lnSpc>
                          <a:spcPct val="100000"/>
                        </a:lnSpc>
                        <a:spcAft>
                          <a:spcPts val="800"/>
                        </a:spcAft>
                        <a:buNone/>
                      </a:pPr>
                      <a:r>
                        <a:rPr lang="af-ZA" sz="2000" dirty="0">
                          <a:effectLst/>
                          <a:latin typeface="Calibri" panose="020F0502020204030204" pitchFamily="34" charset="0"/>
                          <a:ea typeface="Calibri" panose="020F0502020204030204" pitchFamily="34" charset="0"/>
                        </a:rPr>
                        <a:t>Stel DRIE metodes voor wat regsamptenare kan gebruik om moontlike</a:t>
                      </a:r>
                    </a:p>
                    <a:p>
                      <a:pPr marL="457200" indent="-457200">
                        <a:lnSpc>
                          <a:spcPct val="100000"/>
                        </a:lnSpc>
                        <a:spcAft>
                          <a:spcPts val="800"/>
                        </a:spcAft>
                        <a:buNone/>
                      </a:pPr>
                      <a:r>
                        <a:rPr lang="af-ZA" sz="2000" dirty="0">
                          <a:effectLst/>
                          <a:latin typeface="Calibri" panose="020F0502020204030204" pitchFamily="34" charset="0"/>
                          <a:ea typeface="Calibri" panose="020F0502020204030204" pitchFamily="34" charset="0"/>
                        </a:rPr>
                        <a:t>konfliksituasies</a:t>
                      </a:r>
                      <a:r>
                        <a:rPr lang="en-ZA" sz="1800" dirty="0">
                          <a:effectLst/>
                          <a:latin typeface="Calibri" panose="020F0502020204030204" pitchFamily="34" charset="0"/>
                          <a:ea typeface="Calibri" panose="020F0502020204030204" pitchFamily="34" charset="0"/>
                        </a:rPr>
                        <a:t> </a:t>
                      </a:r>
                      <a:r>
                        <a:rPr lang="af-ZA" sz="2000" dirty="0">
                          <a:effectLst/>
                          <a:latin typeface="Calibri" panose="020F0502020204030204" pitchFamily="34" charset="0"/>
                          <a:ea typeface="Calibri" panose="020F0502020204030204" pitchFamily="34" charset="0"/>
                        </a:rPr>
                        <a:t>tussen hulself en burgers, wat van die hofstelsel gebruik</a:t>
                      </a:r>
                    </a:p>
                    <a:p>
                      <a:pPr marL="457200" indent="-457200">
                        <a:lnSpc>
                          <a:spcPct val="100000"/>
                        </a:lnSpc>
                        <a:spcAft>
                          <a:spcPts val="800"/>
                        </a:spcAft>
                        <a:buNone/>
                      </a:pPr>
                      <a:r>
                        <a:rPr lang="af-ZA" sz="2000" dirty="0">
                          <a:effectLst/>
                          <a:latin typeface="Calibri" panose="020F0502020204030204" pitchFamily="34" charset="0"/>
                          <a:ea typeface="Calibri" panose="020F0502020204030204" pitchFamily="34" charset="0"/>
                        </a:rPr>
                        <a:t>maak, te ontlont. </a:t>
                      </a:r>
                      <a:endParaRPr lang="en-US" sz="2000" dirty="0"/>
                    </a:p>
                  </a:txBody>
                  <a:tcPr/>
                </a:tc>
                <a:tc>
                  <a:txBody>
                    <a:bodyPr/>
                    <a:lstStyle/>
                    <a:p>
                      <a:pPr marR="0" algn="r" rtl="0"/>
                      <a:r>
                        <a:rPr lang="en-ZA" sz="2000" b="0" i="0" u="none" strike="noStrike" baseline="0" dirty="0">
                          <a:latin typeface="Calibri" panose="020F0502020204030204" pitchFamily="34" charset="0"/>
                        </a:rPr>
                        <a:t>(3 x 2) (6)</a:t>
                      </a:r>
                    </a:p>
                    <a:p>
                      <a:pPr marR="0" algn="r" rtl="0"/>
                      <a:r>
                        <a:rPr lang="en-ZA" sz="2000" b="0" i="1" u="none" strike="noStrike" baseline="0" dirty="0">
                          <a:latin typeface="Calibri" panose="020F0502020204030204" pitchFamily="34" charset="0"/>
                        </a:rPr>
                        <a:t>(SS – Hoër Orde)</a:t>
                      </a:r>
                    </a:p>
                    <a:p>
                      <a:pPr algn="r"/>
                      <a:endParaRPr lang="en-US" sz="2000" dirty="0"/>
                    </a:p>
                  </a:txBody>
                  <a:tcPr/>
                </a:tc>
                <a:extLst>
                  <a:ext uri="{0D108BD9-81ED-4DB2-BD59-A6C34878D82A}">
                    <a16:rowId xmlns:a16="http://schemas.microsoft.com/office/drawing/2014/main" val="624094832"/>
                  </a:ext>
                </a:extLst>
              </a:tr>
            </a:tbl>
          </a:graphicData>
        </a:graphic>
      </p:graphicFrame>
      <p:sp>
        <p:nvSpPr>
          <p:cNvPr id="8" name="Oval 7">
            <a:extLst>
              <a:ext uri="{FF2B5EF4-FFF2-40B4-BE49-F238E27FC236}">
                <a16:creationId xmlns:a16="http://schemas.microsoft.com/office/drawing/2014/main" id="{B755E795-ADA1-6A92-E75C-992130E9B7CF}"/>
              </a:ext>
            </a:extLst>
          </p:cNvPr>
          <p:cNvSpPr/>
          <p:nvPr/>
        </p:nvSpPr>
        <p:spPr>
          <a:xfrm>
            <a:off x="9634329" y="1041722"/>
            <a:ext cx="825589" cy="4096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5B567B7-819F-D410-6581-7254370C7EE9}"/>
              </a:ext>
            </a:extLst>
          </p:cNvPr>
          <p:cNvSpPr/>
          <p:nvPr/>
        </p:nvSpPr>
        <p:spPr>
          <a:xfrm>
            <a:off x="598739" y="5640424"/>
            <a:ext cx="7263527" cy="923330"/>
          </a:xfrm>
          <a:prstGeom prst="rect">
            <a:avLst/>
          </a:prstGeom>
          <a:noFill/>
        </p:spPr>
        <p:txBody>
          <a:bodyPr wrap="none" lIns="91440" tIns="45720" rIns="91440" bIns="45720">
            <a:spAutoFit/>
          </a:bodyPr>
          <a:lstStyle/>
          <a:p>
            <a:pPr algn="ctr"/>
            <a:r>
              <a:rPr lang="en-GB" sz="5400" b="1" cap="none" spc="0" dirty="0">
                <a:ln w="6600">
                  <a:solidFill>
                    <a:schemeClr val="accent2"/>
                  </a:solidFill>
                  <a:prstDash val="solid"/>
                </a:ln>
                <a:solidFill>
                  <a:schemeClr val="accent2"/>
                </a:solidFill>
                <a:effectLst>
                  <a:outerShdw dist="38100" dir="2700000" algn="tl" rotWithShape="0">
                    <a:schemeClr val="accent2"/>
                  </a:outerShdw>
                </a:effectLst>
              </a:rPr>
              <a:t>1) </a:t>
            </a:r>
            <a:r>
              <a:rPr lang="en-GB" sz="5400" b="1" dirty="0">
                <a:ln w="6600">
                  <a:solidFill>
                    <a:schemeClr val="accent2"/>
                  </a:solidFill>
                  <a:prstDash val="solid"/>
                </a:ln>
                <a:solidFill>
                  <a:schemeClr val="accent2"/>
                </a:solidFill>
                <a:effectLst>
                  <a:outerShdw dist="38100" dir="2700000" algn="tl" rotWithShape="0">
                    <a:schemeClr val="accent2"/>
                  </a:outerShdw>
                </a:effectLst>
              </a:rPr>
              <a:t>Ken die </a:t>
            </a:r>
            <a:r>
              <a:rPr lang="en-GB" sz="5400" b="1" dirty="0" err="1">
                <a:ln w="6600">
                  <a:solidFill>
                    <a:schemeClr val="accent2"/>
                  </a:solidFill>
                  <a:prstDash val="solid"/>
                </a:ln>
                <a:solidFill>
                  <a:schemeClr val="accent2"/>
                </a:solidFill>
                <a:effectLst>
                  <a:outerShdw dist="38100" dir="2700000" algn="tl" rotWithShape="0">
                    <a:schemeClr val="accent2"/>
                  </a:outerShdw>
                </a:effectLst>
              </a:rPr>
              <a:t>kurrikulum</a:t>
            </a:r>
            <a:endParaRPr lang="en-GB" sz="5400" b="1" cap="none" spc="0" dirty="0">
              <a:ln w="6600">
                <a:solidFill>
                  <a:schemeClr val="accent2"/>
                </a:solidFill>
                <a:prstDash val="solid"/>
              </a:ln>
              <a:solidFill>
                <a:schemeClr val="accent2"/>
              </a:solidFill>
              <a:effectLst>
                <a:outerShdw dist="38100" dir="2700000" algn="tl" rotWithShape="0">
                  <a:schemeClr val="accent2"/>
                </a:outerShdw>
              </a:effectLst>
            </a:endParaRPr>
          </a:p>
        </p:txBody>
      </p:sp>
      <p:pic>
        <p:nvPicPr>
          <p:cNvPr id="2" name="Picture 1" descr="A logo with a person in the middle&#10;&#10;Description automatically generated">
            <a:extLst>
              <a:ext uri="{FF2B5EF4-FFF2-40B4-BE49-F238E27FC236}">
                <a16:creationId xmlns:a16="http://schemas.microsoft.com/office/drawing/2014/main" id="{2F2A880B-726A-37DA-95E3-01E6843EB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BF8949DF-C3C0-6341-94DC-27065E201BB3}"/>
              </a:ext>
            </a:extLst>
          </p:cNvPr>
          <p:cNvSpPr/>
          <p:nvPr/>
        </p:nvSpPr>
        <p:spPr>
          <a:xfrm>
            <a:off x="9736275" y="2198629"/>
            <a:ext cx="825589" cy="4096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CAC934F-E6A9-3485-493C-AD6D5E8E9438}"/>
              </a:ext>
            </a:extLst>
          </p:cNvPr>
          <p:cNvSpPr/>
          <p:nvPr/>
        </p:nvSpPr>
        <p:spPr>
          <a:xfrm>
            <a:off x="9517036" y="3365835"/>
            <a:ext cx="825589" cy="4096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833CC3E-FE70-68A2-8033-BC2082739B69}"/>
              </a:ext>
            </a:extLst>
          </p:cNvPr>
          <p:cNvSpPr/>
          <p:nvPr/>
        </p:nvSpPr>
        <p:spPr>
          <a:xfrm>
            <a:off x="9736275" y="4522742"/>
            <a:ext cx="825589" cy="4096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23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8A68272-482E-2F54-B249-048D2C662495}"/>
              </a:ext>
            </a:extLst>
          </p:cNvPr>
          <p:cNvGraphicFramePr>
            <a:graphicFrameLocks noGrp="1"/>
          </p:cNvGraphicFramePr>
          <p:nvPr>
            <p:extLst>
              <p:ext uri="{D42A27DB-BD31-4B8C-83A1-F6EECF244321}">
                <p14:modId xmlns:p14="http://schemas.microsoft.com/office/powerpoint/2010/main" val="833310424"/>
              </p:ext>
            </p:extLst>
          </p:nvPr>
        </p:nvGraphicFramePr>
        <p:xfrm>
          <a:off x="432313" y="719667"/>
          <a:ext cx="11322443" cy="4696195"/>
        </p:xfrm>
        <a:graphic>
          <a:graphicData uri="http://schemas.openxmlformats.org/drawingml/2006/table">
            <a:tbl>
              <a:tblPr firstRow="1" bandRow="1">
                <a:tableStyleId>{5940675A-B579-460E-94D1-54222C63F5DA}</a:tableStyleId>
              </a:tblPr>
              <a:tblGrid>
                <a:gridCol w="605155">
                  <a:extLst>
                    <a:ext uri="{9D8B030D-6E8A-4147-A177-3AD203B41FA5}">
                      <a16:colId xmlns:a16="http://schemas.microsoft.com/office/drawing/2014/main" val="2375185701"/>
                    </a:ext>
                  </a:extLst>
                </a:gridCol>
                <a:gridCol w="8219783">
                  <a:extLst>
                    <a:ext uri="{9D8B030D-6E8A-4147-A177-3AD203B41FA5}">
                      <a16:colId xmlns:a16="http://schemas.microsoft.com/office/drawing/2014/main" val="4143503485"/>
                    </a:ext>
                  </a:extLst>
                </a:gridCol>
                <a:gridCol w="2497505">
                  <a:extLst>
                    <a:ext uri="{9D8B030D-6E8A-4147-A177-3AD203B41FA5}">
                      <a16:colId xmlns:a16="http://schemas.microsoft.com/office/drawing/2014/main" val="3551104240"/>
                    </a:ext>
                  </a:extLst>
                </a:gridCol>
              </a:tblGrid>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2.1</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R="0" algn="l" rtl="0"/>
                      <a:r>
                        <a:rPr lang="nl-NL" sz="2000" b="0" i="0" u="none" strike="noStrike" baseline="0" dirty="0">
                          <a:latin typeface="Calibri" panose="020F0502020204030204" pitchFamily="34" charset="0"/>
                        </a:rPr>
                        <a:t>Definieer die term </a:t>
                      </a:r>
                      <a:r>
                        <a:rPr lang="nl-NL" sz="2000" b="0" i="0" u="none" strike="noStrike" baseline="0" dirty="0">
                          <a:highlight>
                            <a:srgbClr val="FFFF00"/>
                          </a:highlight>
                          <a:latin typeface="Calibri" panose="020F0502020204030204" pitchFamily="34" charset="0"/>
                        </a:rPr>
                        <a:t>'</a:t>
                      </a:r>
                      <a:r>
                        <a:rPr lang="nl-NL" sz="2000" b="0" i="1" u="none" strike="noStrike" baseline="0" dirty="0">
                          <a:highlight>
                            <a:srgbClr val="FFFF00"/>
                          </a:highlight>
                          <a:latin typeface="Calibri" panose="020F0502020204030204" pitchFamily="34" charset="0"/>
                        </a:rPr>
                        <a:t>menseregteskendings</a:t>
                      </a:r>
                      <a:r>
                        <a:rPr lang="nl-NL" sz="2000" b="0" i="0" u="none" strike="noStrike" baseline="0" dirty="0">
                          <a:latin typeface="Calibri" panose="020F0502020204030204" pitchFamily="34" charset="0"/>
                        </a:rPr>
                        <a:t>' en noem TWEE maniere waarop </a:t>
                      </a:r>
                      <a:r>
                        <a:rPr lang="nl-NL" sz="2000" b="0" i="0" u="none" strike="noStrike" baseline="0" dirty="0">
                          <a:highlight>
                            <a:srgbClr val="FFFF00"/>
                          </a:highlight>
                          <a:latin typeface="Calibri" panose="020F0502020204030204" pitchFamily="34" charset="0"/>
                        </a:rPr>
                        <a:t>howe kan help om burgers </a:t>
                      </a:r>
                      <a:r>
                        <a:rPr lang="nl-NL" sz="2000" b="0" i="0" u="none" strike="noStrike" baseline="0" dirty="0">
                          <a:latin typeface="Calibri" panose="020F0502020204030204" pitchFamily="34" charset="0"/>
                        </a:rPr>
                        <a:t>teen </a:t>
                      </a:r>
                      <a:r>
                        <a:rPr lang="nl-NL" sz="2000" b="0" i="0" u="none" strike="noStrike" baseline="0" dirty="0">
                          <a:highlight>
                            <a:srgbClr val="FFFF00"/>
                          </a:highlight>
                          <a:latin typeface="Calibri" panose="020F0502020204030204" pitchFamily="34" charset="0"/>
                        </a:rPr>
                        <a:t>menseregteskendings te beskerm</a:t>
                      </a:r>
                      <a:r>
                        <a:rPr lang="nl-NL" sz="2000" b="0" i="0" u="none" strike="noStrike" baseline="0" dirty="0">
                          <a:latin typeface="Calibri" panose="020F0502020204030204" pitchFamily="34" charset="0"/>
                        </a:rPr>
                        <a:t>.</a:t>
                      </a:r>
                      <a:endParaRPr lang="en-US" sz="2000" dirty="0"/>
                    </a:p>
                  </a:txBody>
                  <a:tcPr/>
                </a:tc>
                <a:tc>
                  <a:txBody>
                    <a:bodyPr/>
                    <a:lstStyle/>
                    <a:p>
                      <a:pPr marR="0" algn="r" rtl="0"/>
                      <a:r>
                        <a:rPr lang="en-ZA" sz="2000" b="0" i="0" u="none" strike="noStrike" baseline="0" dirty="0">
                          <a:latin typeface="Calibri" panose="020F0502020204030204" pitchFamily="34" charset="0"/>
                        </a:rPr>
                        <a:t>(1 + 2) (3)</a:t>
                      </a:r>
                    </a:p>
                    <a:p>
                      <a:pPr marR="0" algn="r" rtl="0"/>
                      <a:r>
                        <a:rPr lang="en-ZA" sz="2000" b="0" i="1" u="none" strike="noStrike" baseline="0" dirty="0">
                          <a:latin typeface="Calibri" panose="020F0502020204030204" pitchFamily="34" charset="0"/>
                        </a:rPr>
                        <a:t>(DMR – Laer Orde)</a:t>
                      </a:r>
                    </a:p>
                    <a:p>
                      <a:pPr algn="r"/>
                      <a:endParaRPr lang="en-US" sz="2000" dirty="0"/>
                    </a:p>
                  </a:txBody>
                  <a:tcPr/>
                </a:tc>
                <a:extLst>
                  <a:ext uri="{0D108BD9-81ED-4DB2-BD59-A6C34878D82A}">
                    <a16:rowId xmlns:a16="http://schemas.microsoft.com/office/drawing/2014/main" val="3398872545"/>
                  </a:ext>
                </a:extLst>
              </a:tr>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2.2</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nSpc>
                          <a:spcPct val="115000"/>
                        </a:lnSpc>
                        <a:spcBef>
                          <a:spcPts val="275"/>
                        </a:spcBef>
                        <a:spcAft>
                          <a:spcPts val="800"/>
                        </a:spcAft>
                        <a:buNone/>
                      </a:pPr>
                      <a:r>
                        <a:rPr lang="af-ZA" sz="2000" dirty="0">
                          <a:effectLst/>
                          <a:latin typeface="Calibri" panose="020F0502020204030204" pitchFamily="34" charset="0"/>
                          <a:ea typeface="Calibri" panose="020F0502020204030204" pitchFamily="34" charset="0"/>
                        </a:rPr>
                        <a:t>Gee DRIE </a:t>
                      </a:r>
                      <a:r>
                        <a:rPr lang="af-ZA" sz="2000" dirty="0">
                          <a:effectLst/>
                          <a:highlight>
                            <a:srgbClr val="FFFF00"/>
                          </a:highlight>
                          <a:latin typeface="Calibri" panose="020F0502020204030204" pitchFamily="34" charset="0"/>
                          <a:ea typeface="Calibri" panose="020F0502020204030204" pitchFamily="34" charset="0"/>
                        </a:rPr>
                        <a:t>verantwoordelikhede</a:t>
                      </a:r>
                      <a:r>
                        <a:rPr lang="af-ZA" sz="2000" dirty="0">
                          <a:effectLst/>
                          <a:latin typeface="Calibri" panose="020F0502020204030204" pitchFamily="34" charset="0"/>
                          <a:ea typeface="Calibri" panose="020F0502020204030204" pitchFamily="34" charset="0"/>
                        </a:rPr>
                        <a:t> wat deur die </a:t>
                      </a:r>
                      <a:r>
                        <a:rPr lang="af-ZA" sz="2000" dirty="0">
                          <a:effectLst/>
                          <a:highlight>
                            <a:srgbClr val="FFFF00"/>
                          </a:highlight>
                          <a:latin typeface="Calibri" panose="020F0502020204030204" pitchFamily="34" charset="0"/>
                          <a:ea typeface="Calibri" panose="020F0502020204030204" pitchFamily="34" charset="0"/>
                        </a:rPr>
                        <a:t>plaaslike regering </a:t>
                      </a:r>
                      <a:r>
                        <a:rPr lang="af-ZA" sz="2000" dirty="0">
                          <a:effectLst/>
                          <a:latin typeface="Calibri" panose="020F0502020204030204" pitchFamily="34" charset="0"/>
                          <a:ea typeface="Calibri" panose="020F0502020204030204" pitchFamily="34" charset="0"/>
                        </a:rPr>
                        <a:t>gehandhaaf moet word. </a:t>
                      </a:r>
                      <a:endParaRPr lang="en-US" sz="2000" dirty="0"/>
                    </a:p>
                  </a:txBody>
                  <a:tcPr/>
                </a:tc>
                <a:tc>
                  <a:txBody>
                    <a:bodyPr/>
                    <a:lstStyle/>
                    <a:p>
                      <a:pPr marR="0" algn="r" rtl="0"/>
                      <a:r>
                        <a:rPr lang="en-ZA" sz="2000" b="0" i="0" u="none" strike="noStrike" baseline="0" dirty="0">
                          <a:latin typeface="Calibri" panose="020F0502020204030204" pitchFamily="34" charset="0"/>
                        </a:rPr>
                        <a:t>(3 x 1) (3)</a:t>
                      </a:r>
                    </a:p>
                    <a:p>
                      <a:pPr marR="0" algn="r" rtl="0"/>
                      <a:r>
                        <a:rPr lang="en-ZA" sz="2000" b="0" i="1" u="none" strike="noStrike" baseline="0" dirty="0">
                          <a:latin typeface="Calibri" panose="020F0502020204030204" pitchFamily="34" charset="0"/>
                        </a:rPr>
                        <a:t>(SOV – Laer Orde)</a:t>
                      </a:r>
                    </a:p>
                    <a:p>
                      <a:pPr algn="r"/>
                      <a:endParaRPr lang="en-US" sz="2000" dirty="0"/>
                    </a:p>
                  </a:txBody>
                  <a:tcPr/>
                </a:tc>
                <a:extLst>
                  <a:ext uri="{0D108BD9-81ED-4DB2-BD59-A6C34878D82A}">
                    <a16:rowId xmlns:a16="http://schemas.microsoft.com/office/drawing/2014/main" val="3907089270"/>
                  </a:ext>
                </a:extLst>
              </a:tr>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2.3</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R="0" algn="l" rtl="0"/>
                      <a:r>
                        <a:rPr lang="nl-NL" sz="2000" b="0" i="0" u="none" strike="noStrike" baseline="0" dirty="0">
                          <a:latin typeface="Calibri" panose="020F0502020204030204" pitchFamily="34" charset="0"/>
                        </a:rPr>
                        <a:t>Beskryf VIER </a:t>
                      </a:r>
                      <a:r>
                        <a:rPr lang="nl-NL" sz="2000" b="0" i="0" u="none" strike="noStrike" baseline="0" dirty="0">
                          <a:highlight>
                            <a:srgbClr val="FFFF00"/>
                          </a:highlight>
                          <a:latin typeface="Calibri" panose="020F0502020204030204" pitchFamily="34" charset="0"/>
                        </a:rPr>
                        <a:t>vorme van korrupsie </a:t>
                      </a:r>
                      <a:r>
                        <a:rPr lang="nl-NL" sz="2000" b="0" i="0" u="none" strike="noStrike" baseline="0" dirty="0">
                          <a:latin typeface="Calibri" panose="020F0502020204030204" pitchFamily="34" charset="0"/>
                        </a:rPr>
                        <a:t>wat moontlik deur </a:t>
                      </a:r>
                      <a:r>
                        <a:rPr lang="nl-NL" sz="2000" b="0" i="0" u="none" strike="noStrike" baseline="0" dirty="0">
                          <a:highlight>
                            <a:srgbClr val="FFFF00"/>
                          </a:highlight>
                          <a:latin typeface="Calibri" panose="020F0502020204030204" pitchFamily="34" charset="0"/>
                        </a:rPr>
                        <a:t>regsamptenare</a:t>
                      </a:r>
                      <a:r>
                        <a:rPr lang="nl-NL" sz="2000" b="0" i="0" u="none" strike="noStrike" baseline="0" dirty="0">
                          <a:latin typeface="Calibri" panose="020F0502020204030204" pitchFamily="34" charset="0"/>
                        </a:rPr>
                        <a:t> </a:t>
                      </a:r>
                      <a:r>
                        <a:rPr lang="nl-NL" sz="2000" b="0" i="0" u="none" strike="noStrike" baseline="0">
                          <a:latin typeface="Calibri" panose="020F0502020204030204" pitchFamily="34" charset="0"/>
                        </a:rPr>
                        <a:t>ervaar is.</a:t>
                      </a:r>
                      <a:endParaRPr lang="en-US" sz="2000" dirty="0"/>
                    </a:p>
                  </a:txBody>
                  <a:tcPr/>
                </a:tc>
                <a:tc>
                  <a:txBody>
                    <a:bodyPr/>
                    <a:lstStyle/>
                    <a:p>
                      <a:pPr marR="0" algn="r" rtl="0"/>
                      <a:r>
                        <a:rPr lang="en-ZA" sz="2000" b="0" i="0" u="none" strike="noStrike" baseline="0" dirty="0">
                          <a:latin typeface="Calibri" panose="020F0502020204030204" pitchFamily="34" charset="0"/>
                        </a:rPr>
                        <a:t>(4 x 2) (8)</a:t>
                      </a:r>
                    </a:p>
                    <a:p>
                      <a:pPr marR="0" algn="r" rtl="0"/>
                      <a:r>
                        <a:rPr lang="en-ZA" sz="2000" b="0" i="1" u="none" strike="noStrike" baseline="0" dirty="0">
                          <a:latin typeface="Calibri" panose="020F0502020204030204" pitchFamily="34" charset="0"/>
                        </a:rPr>
                        <a:t>(LL – Middel Orde)</a:t>
                      </a:r>
                    </a:p>
                    <a:p>
                      <a:pPr algn="r"/>
                      <a:endParaRPr lang="en-US" sz="2000" dirty="0"/>
                    </a:p>
                  </a:txBody>
                  <a:tcPr/>
                </a:tc>
                <a:extLst>
                  <a:ext uri="{0D108BD9-81ED-4DB2-BD59-A6C34878D82A}">
                    <a16:rowId xmlns:a16="http://schemas.microsoft.com/office/drawing/2014/main" val="257831806"/>
                  </a:ext>
                </a:extLst>
              </a:tr>
              <a:tr h="1162385">
                <a:tc>
                  <a:txBody>
                    <a:bodyPr/>
                    <a:lstStyle/>
                    <a:p>
                      <a:r>
                        <a:rPr lang="en-GB" sz="2000" dirty="0">
                          <a:latin typeface="Calibri" panose="020F0502020204030204" pitchFamily="34" charset="0"/>
                          <a:ea typeface="Calibri" panose="020F0502020204030204" pitchFamily="34" charset="0"/>
                          <a:cs typeface="Calibri" panose="020F0502020204030204" pitchFamily="34" charset="0"/>
                        </a:rPr>
                        <a:t>2.4</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457200" indent="-457200">
                        <a:lnSpc>
                          <a:spcPct val="100000"/>
                        </a:lnSpc>
                        <a:spcAft>
                          <a:spcPts val="800"/>
                        </a:spcAft>
                        <a:buNone/>
                      </a:pPr>
                      <a:r>
                        <a:rPr lang="af-ZA" sz="2000" dirty="0">
                          <a:effectLst/>
                          <a:latin typeface="Calibri" panose="020F0502020204030204" pitchFamily="34" charset="0"/>
                          <a:ea typeface="Calibri" panose="020F0502020204030204" pitchFamily="34" charset="0"/>
                        </a:rPr>
                        <a:t>Stel DRIE metodes voor wat </a:t>
                      </a:r>
                      <a:r>
                        <a:rPr lang="af-ZA" sz="2000" dirty="0">
                          <a:effectLst/>
                          <a:highlight>
                            <a:srgbClr val="FFFF00"/>
                          </a:highlight>
                          <a:latin typeface="Calibri" panose="020F0502020204030204" pitchFamily="34" charset="0"/>
                          <a:ea typeface="Calibri" panose="020F0502020204030204" pitchFamily="34" charset="0"/>
                        </a:rPr>
                        <a:t>regsamptenare</a:t>
                      </a:r>
                      <a:r>
                        <a:rPr lang="af-ZA" sz="2000" dirty="0">
                          <a:effectLst/>
                          <a:latin typeface="Calibri" panose="020F0502020204030204" pitchFamily="34" charset="0"/>
                          <a:ea typeface="Calibri" panose="020F0502020204030204" pitchFamily="34" charset="0"/>
                        </a:rPr>
                        <a:t> kan gebruik om moontlike</a:t>
                      </a:r>
                    </a:p>
                    <a:p>
                      <a:pPr marL="457200" indent="-457200">
                        <a:lnSpc>
                          <a:spcPct val="100000"/>
                        </a:lnSpc>
                        <a:spcAft>
                          <a:spcPts val="800"/>
                        </a:spcAft>
                        <a:buNone/>
                      </a:pPr>
                      <a:r>
                        <a:rPr lang="af-ZA" sz="2000" dirty="0">
                          <a:effectLst/>
                          <a:highlight>
                            <a:srgbClr val="FFFF00"/>
                          </a:highlight>
                          <a:latin typeface="Calibri" panose="020F0502020204030204" pitchFamily="34" charset="0"/>
                          <a:ea typeface="Calibri" panose="020F0502020204030204" pitchFamily="34" charset="0"/>
                        </a:rPr>
                        <a:t>konfliksituasies</a:t>
                      </a:r>
                      <a:r>
                        <a:rPr lang="en-ZA" sz="1800" dirty="0">
                          <a:effectLst/>
                          <a:latin typeface="Calibri" panose="020F0502020204030204" pitchFamily="34" charset="0"/>
                          <a:ea typeface="Calibri" panose="020F0502020204030204" pitchFamily="34" charset="0"/>
                        </a:rPr>
                        <a:t> </a:t>
                      </a:r>
                      <a:r>
                        <a:rPr lang="af-ZA" sz="2000" dirty="0">
                          <a:effectLst/>
                          <a:latin typeface="Calibri" panose="020F0502020204030204" pitchFamily="34" charset="0"/>
                          <a:ea typeface="Calibri" panose="020F0502020204030204" pitchFamily="34" charset="0"/>
                        </a:rPr>
                        <a:t>tussen</a:t>
                      </a:r>
                      <a:r>
                        <a:rPr lang="af-ZA" sz="2000" dirty="0">
                          <a:effectLst/>
                          <a:highlight>
                            <a:srgbClr val="FFFF00"/>
                          </a:highlight>
                          <a:latin typeface="Calibri" panose="020F0502020204030204" pitchFamily="34" charset="0"/>
                          <a:ea typeface="Calibri" panose="020F0502020204030204" pitchFamily="34" charset="0"/>
                        </a:rPr>
                        <a:t> hulself en burgers, wat van die hofstelsel gebruik</a:t>
                      </a:r>
                    </a:p>
                    <a:p>
                      <a:pPr marL="457200" indent="-457200">
                        <a:lnSpc>
                          <a:spcPct val="100000"/>
                        </a:lnSpc>
                        <a:spcAft>
                          <a:spcPts val="800"/>
                        </a:spcAft>
                        <a:buNone/>
                      </a:pPr>
                      <a:r>
                        <a:rPr lang="af-ZA" sz="2000" dirty="0">
                          <a:effectLst/>
                          <a:highlight>
                            <a:srgbClr val="FFFF00"/>
                          </a:highlight>
                          <a:latin typeface="Calibri" panose="020F0502020204030204" pitchFamily="34" charset="0"/>
                          <a:ea typeface="Calibri" panose="020F0502020204030204" pitchFamily="34" charset="0"/>
                        </a:rPr>
                        <a:t>maak</a:t>
                      </a:r>
                      <a:r>
                        <a:rPr lang="af-ZA" sz="2000" dirty="0">
                          <a:effectLst/>
                          <a:latin typeface="Calibri" panose="020F0502020204030204" pitchFamily="34" charset="0"/>
                          <a:ea typeface="Calibri" panose="020F0502020204030204" pitchFamily="34" charset="0"/>
                        </a:rPr>
                        <a:t>, te ontlont. </a:t>
                      </a:r>
                      <a:endParaRPr lang="en-US" sz="2000" dirty="0"/>
                    </a:p>
                  </a:txBody>
                  <a:tcPr/>
                </a:tc>
                <a:tc>
                  <a:txBody>
                    <a:bodyPr/>
                    <a:lstStyle/>
                    <a:p>
                      <a:pPr marR="0" algn="r" rtl="0"/>
                      <a:r>
                        <a:rPr lang="en-ZA" sz="2000" b="0" i="0" u="none" strike="noStrike" baseline="0" dirty="0">
                          <a:latin typeface="Calibri" panose="020F0502020204030204" pitchFamily="34" charset="0"/>
                        </a:rPr>
                        <a:t>(3 x 2) (6)</a:t>
                      </a:r>
                    </a:p>
                    <a:p>
                      <a:pPr marR="0" algn="r" rtl="0"/>
                      <a:r>
                        <a:rPr lang="en-ZA" sz="2000" b="0" i="1" u="none" strike="noStrike" baseline="0" dirty="0">
                          <a:latin typeface="Calibri" panose="020F0502020204030204" pitchFamily="34" charset="0"/>
                        </a:rPr>
                        <a:t>(SS – Hoër Orde)</a:t>
                      </a:r>
                    </a:p>
                    <a:p>
                      <a:pPr algn="r"/>
                      <a:endParaRPr lang="en-US" sz="2000" dirty="0"/>
                    </a:p>
                  </a:txBody>
                  <a:tcPr/>
                </a:tc>
                <a:extLst>
                  <a:ext uri="{0D108BD9-81ED-4DB2-BD59-A6C34878D82A}">
                    <a16:rowId xmlns:a16="http://schemas.microsoft.com/office/drawing/2014/main" val="624094832"/>
                  </a:ext>
                </a:extLst>
              </a:tr>
            </a:tbl>
          </a:graphicData>
        </a:graphic>
      </p:graphicFrame>
      <p:sp>
        <p:nvSpPr>
          <p:cNvPr id="7" name="Oval 6">
            <a:extLst>
              <a:ext uri="{FF2B5EF4-FFF2-40B4-BE49-F238E27FC236}">
                <a16:creationId xmlns:a16="http://schemas.microsoft.com/office/drawing/2014/main" id="{E294924D-8843-984A-88DE-63BF9950111F}"/>
              </a:ext>
            </a:extLst>
          </p:cNvPr>
          <p:cNvSpPr/>
          <p:nvPr/>
        </p:nvSpPr>
        <p:spPr>
          <a:xfrm>
            <a:off x="1086677" y="719667"/>
            <a:ext cx="1020418" cy="4687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EA271AD-0DF1-BE0D-A43A-A3F4BEB5E09D}"/>
              </a:ext>
            </a:extLst>
          </p:cNvPr>
          <p:cNvSpPr/>
          <p:nvPr/>
        </p:nvSpPr>
        <p:spPr>
          <a:xfrm>
            <a:off x="5815920" y="719667"/>
            <a:ext cx="2161889" cy="4288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E315011-4F6C-89EE-F3E8-ADD9A15F69D8}"/>
              </a:ext>
            </a:extLst>
          </p:cNvPr>
          <p:cNvSpPr/>
          <p:nvPr/>
        </p:nvSpPr>
        <p:spPr>
          <a:xfrm>
            <a:off x="968770" y="1907825"/>
            <a:ext cx="797400" cy="3812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ADBC167-62CD-63BB-65C1-35E80697CDE0}"/>
              </a:ext>
            </a:extLst>
          </p:cNvPr>
          <p:cNvSpPr/>
          <p:nvPr/>
        </p:nvSpPr>
        <p:spPr>
          <a:xfrm>
            <a:off x="980661" y="3095985"/>
            <a:ext cx="1020417" cy="3317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7BCA24D-561C-7008-1F05-9C1A6D6CFF28}"/>
              </a:ext>
            </a:extLst>
          </p:cNvPr>
          <p:cNvSpPr/>
          <p:nvPr/>
        </p:nvSpPr>
        <p:spPr>
          <a:xfrm>
            <a:off x="432313" y="5744088"/>
            <a:ext cx="5917004" cy="923330"/>
          </a:xfrm>
          <a:prstGeom prst="rect">
            <a:avLst/>
          </a:prstGeom>
          <a:noFill/>
        </p:spPr>
        <p:txBody>
          <a:bodyPr wrap="none" lIns="91440" tIns="45720" rIns="91440" bIns="45720">
            <a:spAutoFit/>
          </a:bodyPr>
          <a:lstStyle/>
          <a:p>
            <a:pPr algn="ctr"/>
            <a:r>
              <a:rPr lang="en-GB" sz="5400" b="1" dirty="0">
                <a:ln w="6600">
                  <a:solidFill>
                    <a:schemeClr val="accent2"/>
                  </a:solidFill>
                  <a:prstDash val="solid"/>
                </a:ln>
                <a:solidFill>
                  <a:schemeClr val="accent2"/>
                </a:solidFill>
                <a:effectLst>
                  <a:outerShdw dist="38100" dir="2700000" algn="tl" rotWithShape="0">
                    <a:schemeClr val="accent2"/>
                  </a:outerShdw>
                </a:effectLst>
              </a:rPr>
              <a:t>2</a:t>
            </a:r>
            <a:r>
              <a:rPr lang="en-GB" sz="5400" b="1" cap="none" spc="0" dirty="0">
                <a:ln w="6600">
                  <a:solidFill>
                    <a:schemeClr val="accent2"/>
                  </a:solidFill>
                  <a:prstDash val="solid"/>
                </a:ln>
                <a:solidFill>
                  <a:schemeClr val="accent2"/>
                </a:solidFill>
                <a:effectLst>
                  <a:outerShdw dist="38100" dir="2700000" algn="tl" rotWithShape="0">
                    <a:schemeClr val="accent2"/>
                  </a:outerShdw>
                </a:effectLst>
              </a:rPr>
              <a:t>) </a:t>
            </a:r>
            <a:r>
              <a:rPr lang="en-GB" sz="5400" b="1" dirty="0">
                <a:ln w="6600">
                  <a:solidFill>
                    <a:schemeClr val="accent2"/>
                  </a:solidFill>
                  <a:prstDash val="solid"/>
                </a:ln>
                <a:solidFill>
                  <a:schemeClr val="accent2"/>
                </a:solidFill>
                <a:effectLst>
                  <a:outerShdw dist="38100" dir="2700000" algn="tl" rotWithShape="0">
                    <a:schemeClr val="accent2"/>
                  </a:outerShdw>
                </a:effectLst>
              </a:rPr>
              <a:t>Lees </a:t>
            </a:r>
            <a:r>
              <a:rPr lang="en-GB" sz="5400" b="1" dirty="0" err="1">
                <a:ln w="6600">
                  <a:solidFill>
                    <a:schemeClr val="accent2"/>
                  </a:solidFill>
                  <a:prstDash val="solid"/>
                </a:ln>
                <a:solidFill>
                  <a:schemeClr val="accent2"/>
                </a:solidFill>
                <a:effectLst>
                  <a:outerShdw dist="38100" dir="2700000" algn="tl" rotWithShape="0">
                    <a:schemeClr val="accent2"/>
                  </a:outerShdw>
                </a:effectLst>
              </a:rPr>
              <a:t>vir</a:t>
            </a:r>
            <a:r>
              <a:rPr lang="en-GB" sz="5400" b="1" dirty="0">
                <a:ln w="6600">
                  <a:solidFill>
                    <a:schemeClr val="accent2"/>
                  </a:solidFill>
                  <a:prstDash val="solid"/>
                </a:ln>
                <a:solidFill>
                  <a:schemeClr val="accent2"/>
                </a:solidFill>
                <a:effectLst>
                  <a:outerShdw dist="38100" dir="2700000" algn="tl" rotWithShape="0">
                    <a:schemeClr val="accent2"/>
                  </a:outerShdw>
                </a:effectLst>
              </a:rPr>
              <a:t> begrip</a:t>
            </a:r>
            <a:endParaRPr lang="en-GB" sz="5400" b="1" cap="none" spc="0" dirty="0">
              <a:ln w="6600">
                <a:solidFill>
                  <a:schemeClr val="accent2"/>
                </a:solidFill>
                <a:prstDash val="solid"/>
              </a:ln>
              <a:solidFill>
                <a:schemeClr val="accent2"/>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2FC05B8C-D2CB-BC42-A964-B159B8D36996}"/>
              </a:ext>
            </a:extLst>
          </p:cNvPr>
          <p:cNvSpPr/>
          <p:nvPr/>
        </p:nvSpPr>
        <p:spPr>
          <a:xfrm>
            <a:off x="968770" y="4234685"/>
            <a:ext cx="621492" cy="3836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logo with a person in the middle&#10;&#10;Description automatically generated">
            <a:extLst>
              <a:ext uri="{FF2B5EF4-FFF2-40B4-BE49-F238E27FC236}">
                <a16:creationId xmlns:a16="http://schemas.microsoft.com/office/drawing/2014/main" id="{9BED8D3A-3EA0-544C-3DFC-F776995A4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74C3386-E6DA-ABB5-9B06-B2D4C503A428}"/>
              </a:ext>
            </a:extLst>
          </p:cNvPr>
          <p:cNvSpPr/>
          <p:nvPr/>
        </p:nvSpPr>
        <p:spPr>
          <a:xfrm>
            <a:off x="2989726" y="4224137"/>
            <a:ext cx="621492" cy="3836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3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16E51-EBAC-FD23-40F4-E6D990D8847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26C7F5-BC2D-D737-A448-50C512D6C30A}"/>
              </a:ext>
            </a:extLst>
          </p:cNvPr>
          <p:cNvGraphicFramePr>
            <a:graphicFrameLocks noGrp="1"/>
          </p:cNvGraphicFramePr>
          <p:nvPr>
            <p:extLst>
              <p:ext uri="{D42A27DB-BD31-4B8C-83A1-F6EECF244321}">
                <p14:modId xmlns:p14="http://schemas.microsoft.com/office/powerpoint/2010/main" val="2126034405"/>
              </p:ext>
            </p:extLst>
          </p:nvPr>
        </p:nvGraphicFramePr>
        <p:xfrm>
          <a:off x="432313" y="320040"/>
          <a:ext cx="4403024" cy="5508288"/>
        </p:xfrm>
        <a:graphic>
          <a:graphicData uri="http://schemas.openxmlformats.org/drawingml/2006/table">
            <a:tbl>
              <a:tblPr firstRow="1" bandRow="1">
                <a:tableStyleId>{5940675A-B579-460E-94D1-54222C63F5DA}</a:tableStyleId>
              </a:tblPr>
              <a:tblGrid>
                <a:gridCol w="4403024">
                  <a:extLst>
                    <a:ext uri="{9D8B030D-6E8A-4147-A177-3AD203B41FA5}">
                      <a16:colId xmlns:a16="http://schemas.microsoft.com/office/drawing/2014/main" val="3551104240"/>
                    </a:ext>
                  </a:extLst>
                </a:gridCol>
              </a:tblGrid>
              <a:tr h="1377072">
                <a:tc>
                  <a:txBody>
                    <a:bodyPr/>
                    <a:lstStyle/>
                    <a:p>
                      <a:pPr marR="0" algn="r" rtl="0"/>
                      <a:r>
                        <a:rPr lang="en-ZA" sz="3200" b="0" i="0" u="none" strike="noStrike" baseline="0" dirty="0">
                          <a:latin typeface="Calibri" panose="020F0502020204030204" pitchFamily="34" charset="0"/>
                        </a:rPr>
                        <a:t>(1 + 2) (3)</a:t>
                      </a:r>
                    </a:p>
                    <a:p>
                      <a:pPr marR="0" algn="r" rtl="0"/>
                      <a:r>
                        <a:rPr lang="en-ZA" sz="3200" b="0" i="1" u="none" strike="noStrike" baseline="0" dirty="0">
                          <a:latin typeface="Calibri" panose="020F0502020204030204" pitchFamily="34" charset="0"/>
                        </a:rPr>
                        <a:t>(DMR – Laer Orde)</a:t>
                      </a:r>
                    </a:p>
                  </a:txBody>
                  <a:tcPr/>
                </a:tc>
                <a:extLst>
                  <a:ext uri="{0D108BD9-81ED-4DB2-BD59-A6C34878D82A}">
                    <a16:rowId xmlns:a16="http://schemas.microsoft.com/office/drawing/2014/main" val="3398872545"/>
                  </a:ext>
                </a:extLst>
              </a:tr>
              <a:tr h="1377072">
                <a:tc>
                  <a:txBody>
                    <a:bodyPr/>
                    <a:lstStyle/>
                    <a:p>
                      <a:pPr marR="0" algn="r" rtl="0"/>
                      <a:r>
                        <a:rPr lang="en-ZA" sz="3200" b="0" i="0" u="none" strike="noStrike" baseline="0" dirty="0">
                          <a:latin typeface="Calibri" panose="020F0502020204030204" pitchFamily="34" charset="0"/>
                        </a:rPr>
                        <a:t>(3 x 1) (3)</a:t>
                      </a:r>
                    </a:p>
                    <a:p>
                      <a:pPr marR="0" algn="r" rtl="0"/>
                      <a:r>
                        <a:rPr lang="en-ZA" sz="3200" b="0" i="1" u="none" strike="noStrike" baseline="0" dirty="0">
                          <a:latin typeface="Calibri" panose="020F0502020204030204" pitchFamily="34" charset="0"/>
                        </a:rPr>
                        <a:t>(SOV – Laer Orde)</a:t>
                      </a:r>
                    </a:p>
                  </a:txBody>
                  <a:tcPr/>
                </a:tc>
                <a:extLst>
                  <a:ext uri="{0D108BD9-81ED-4DB2-BD59-A6C34878D82A}">
                    <a16:rowId xmlns:a16="http://schemas.microsoft.com/office/drawing/2014/main" val="3907089270"/>
                  </a:ext>
                </a:extLst>
              </a:tr>
              <a:tr h="1377072">
                <a:tc>
                  <a:txBody>
                    <a:bodyPr/>
                    <a:lstStyle/>
                    <a:p>
                      <a:pPr marR="0" algn="r" rtl="0"/>
                      <a:r>
                        <a:rPr lang="en-ZA" sz="3200" b="0" i="0" u="none" strike="noStrike" baseline="0" dirty="0">
                          <a:latin typeface="Calibri" panose="020F0502020204030204" pitchFamily="34" charset="0"/>
                        </a:rPr>
                        <a:t>(4 x 2) (8)</a:t>
                      </a:r>
                    </a:p>
                    <a:p>
                      <a:pPr marR="0" algn="r" rtl="0"/>
                      <a:r>
                        <a:rPr lang="en-ZA" sz="3200" b="0" i="1" u="none" strike="noStrike" baseline="0" dirty="0">
                          <a:latin typeface="Calibri" panose="020F0502020204030204" pitchFamily="34" charset="0"/>
                        </a:rPr>
                        <a:t>(LL – Middel Orde)</a:t>
                      </a:r>
                    </a:p>
                  </a:txBody>
                  <a:tcPr/>
                </a:tc>
                <a:extLst>
                  <a:ext uri="{0D108BD9-81ED-4DB2-BD59-A6C34878D82A}">
                    <a16:rowId xmlns:a16="http://schemas.microsoft.com/office/drawing/2014/main" val="257831806"/>
                  </a:ext>
                </a:extLst>
              </a:tr>
              <a:tr h="1377072">
                <a:tc>
                  <a:txBody>
                    <a:bodyPr/>
                    <a:lstStyle/>
                    <a:p>
                      <a:pPr marR="0" algn="r" rtl="0"/>
                      <a:r>
                        <a:rPr lang="en-ZA" sz="3200" b="0" i="0" u="none" strike="noStrike" baseline="0" dirty="0">
                          <a:latin typeface="Calibri" panose="020F0502020204030204" pitchFamily="34" charset="0"/>
                        </a:rPr>
                        <a:t>(3 x 2) (6)</a:t>
                      </a:r>
                    </a:p>
                    <a:p>
                      <a:pPr marR="0" algn="r" rtl="0"/>
                      <a:r>
                        <a:rPr lang="en-ZA" sz="3200" b="0" i="1" u="none" strike="noStrike" baseline="0" dirty="0">
                          <a:latin typeface="Calibri" panose="020F0502020204030204" pitchFamily="34" charset="0"/>
                        </a:rPr>
                        <a:t>(SS – Hoër Orde)</a:t>
                      </a:r>
                    </a:p>
                  </a:txBody>
                  <a:tcPr/>
                </a:tc>
                <a:extLst>
                  <a:ext uri="{0D108BD9-81ED-4DB2-BD59-A6C34878D82A}">
                    <a16:rowId xmlns:a16="http://schemas.microsoft.com/office/drawing/2014/main" val="624094832"/>
                  </a:ext>
                </a:extLst>
              </a:tr>
            </a:tbl>
          </a:graphicData>
        </a:graphic>
      </p:graphicFrame>
      <p:sp>
        <p:nvSpPr>
          <p:cNvPr id="6" name="Rectangle 5">
            <a:extLst>
              <a:ext uri="{FF2B5EF4-FFF2-40B4-BE49-F238E27FC236}">
                <a16:creationId xmlns:a16="http://schemas.microsoft.com/office/drawing/2014/main" id="{9370B36F-EF74-0B29-79F6-4779E270DA3F}"/>
              </a:ext>
            </a:extLst>
          </p:cNvPr>
          <p:cNvSpPr/>
          <p:nvPr/>
        </p:nvSpPr>
        <p:spPr>
          <a:xfrm>
            <a:off x="1855397" y="5828327"/>
            <a:ext cx="10237098" cy="923330"/>
          </a:xfrm>
          <a:prstGeom prst="rect">
            <a:avLst/>
          </a:prstGeom>
          <a:noFill/>
        </p:spPr>
        <p:txBody>
          <a:bodyPr wrap="none" lIns="91440" tIns="45720" rIns="91440" bIns="45720">
            <a:spAutoFit/>
          </a:bodyPr>
          <a:lstStyle/>
          <a:p>
            <a:pPr algn="ctr"/>
            <a:r>
              <a:rPr lang="en-GB" sz="5400" b="1" cap="none" spc="0" dirty="0">
                <a:ln w="6600">
                  <a:solidFill>
                    <a:schemeClr val="accent2"/>
                  </a:solidFill>
                  <a:prstDash val="solid"/>
                </a:ln>
                <a:solidFill>
                  <a:schemeClr val="accent2"/>
                </a:solidFill>
                <a:effectLst>
                  <a:outerShdw dist="38100" dir="2700000" algn="tl" rotWithShape="0">
                    <a:schemeClr val="accent2"/>
                  </a:outerShdw>
                </a:effectLst>
              </a:rPr>
              <a:t>3) </a:t>
            </a:r>
            <a:r>
              <a:rPr lang="en-GB" sz="5400" b="1" dirty="0" err="1">
                <a:ln w="6600">
                  <a:solidFill>
                    <a:schemeClr val="accent2"/>
                  </a:solidFill>
                  <a:prstDash val="solid"/>
                </a:ln>
                <a:solidFill>
                  <a:schemeClr val="accent2"/>
                </a:solidFill>
                <a:effectLst>
                  <a:outerShdw dist="38100" dir="2700000" algn="tl" rotWithShape="0">
                    <a:schemeClr val="accent2"/>
                  </a:outerShdw>
                </a:effectLst>
              </a:rPr>
              <a:t>Puntetoekenning</a:t>
            </a:r>
            <a:r>
              <a:rPr lang="en-GB" sz="5400" b="1" dirty="0">
                <a:ln w="6600">
                  <a:solidFill>
                    <a:schemeClr val="accent2"/>
                  </a:solidFill>
                  <a:prstDash val="solid"/>
                </a:ln>
                <a:solidFill>
                  <a:schemeClr val="accent2"/>
                </a:solidFill>
                <a:effectLst>
                  <a:outerShdw dist="38100" dir="2700000" algn="tl" rotWithShape="0">
                    <a:schemeClr val="accent2"/>
                  </a:outerShdw>
                </a:effectLst>
              </a:rPr>
              <a:t> is 'n </a:t>
            </a:r>
            <a:r>
              <a:rPr lang="en-GB" sz="5400" b="1" dirty="0" err="1">
                <a:ln w="6600">
                  <a:solidFill>
                    <a:schemeClr val="accent2"/>
                  </a:solidFill>
                  <a:prstDash val="solid"/>
                </a:ln>
                <a:solidFill>
                  <a:schemeClr val="accent2"/>
                </a:solidFill>
                <a:effectLst>
                  <a:outerShdw dist="38100" dir="2700000" algn="tl" rotWithShape="0">
                    <a:schemeClr val="accent2"/>
                  </a:outerShdw>
                </a:effectLst>
              </a:rPr>
              <a:t>riglyn</a:t>
            </a:r>
            <a:endParaRPr lang="en-GB" sz="5400" b="1" cap="none" spc="0" dirty="0">
              <a:ln w="6600">
                <a:solidFill>
                  <a:schemeClr val="accent2"/>
                </a:solidFill>
                <a:prstDash val="solid"/>
              </a:ln>
              <a:solidFill>
                <a:schemeClr val="accent2"/>
              </a:solidFill>
              <a:effectLst>
                <a:outerShdw dist="38100" dir="2700000" algn="tl" rotWithShape="0">
                  <a:schemeClr val="accent2"/>
                </a:outerShdw>
              </a:effectLst>
            </a:endParaRPr>
          </a:p>
        </p:txBody>
      </p:sp>
      <p:sp>
        <p:nvSpPr>
          <p:cNvPr id="4" name="Oval 3">
            <a:extLst>
              <a:ext uri="{FF2B5EF4-FFF2-40B4-BE49-F238E27FC236}">
                <a16:creationId xmlns:a16="http://schemas.microsoft.com/office/drawing/2014/main" id="{98A386FD-24B7-07E4-4021-7B894406DD7C}"/>
              </a:ext>
            </a:extLst>
          </p:cNvPr>
          <p:cNvSpPr/>
          <p:nvPr/>
        </p:nvSpPr>
        <p:spPr>
          <a:xfrm>
            <a:off x="2775869" y="1623661"/>
            <a:ext cx="2336764" cy="690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a:extLst>
              <a:ext uri="{FF2B5EF4-FFF2-40B4-BE49-F238E27FC236}">
                <a16:creationId xmlns:a16="http://schemas.microsoft.com/office/drawing/2014/main" id="{F92E9D63-70F0-C589-674A-5ACF90B06915}"/>
              </a:ext>
            </a:extLst>
          </p:cNvPr>
          <p:cNvSpPr/>
          <p:nvPr/>
        </p:nvSpPr>
        <p:spPr>
          <a:xfrm>
            <a:off x="5137065" y="1883289"/>
            <a:ext cx="2127898" cy="5168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1EAF41-4A09-23C6-63FB-822FBB670985}"/>
              </a:ext>
            </a:extLst>
          </p:cNvPr>
          <p:cNvSpPr/>
          <p:nvPr/>
        </p:nvSpPr>
        <p:spPr>
          <a:xfrm>
            <a:off x="7313828" y="1883289"/>
            <a:ext cx="2759090" cy="430887"/>
          </a:xfrm>
          <a:prstGeom prst="rect">
            <a:avLst/>
          </a:prstGeom>
          <a:noFill/>
        </p:spPr>
        <p:txBody>
          <a:bodyPr wrap="square" lIns="91440" tIns="45720" rIns="91440" bIns="45720">
            <a:spAutoFit/>
          </a:bodyPr>
          <a:lstStyle/>
          <a:p>
            <a:pPr algn="ctr"/>
            <a:r>
              <a:rPr lang="en-GB" sz="2200" dirty="0" err="1">
                <a:ln w="0"/>
                <a:solidFill>
                  <a:schemeClr val="accent1"/>
                </a:solidFill>
                <a:effectLst>
                  <a:outerShdw blurRad="38100" dist="25400" dir="5400000" algn="ctr" rotWithShape="0">
                    <a:srgbClr val="6E747A">
                      <a:alpha val="43000"/>
                    </a:srgbClr>
                  </a:outerShdw>
                </a:effectLst>
              </a:rPr>
              <a:t>Definisie</a:t>
            </a:r>
            <a:r>
              <a:rPr lang="en-GB" sz="2200" dirty="0">
                <a:ln w="0"/>
                <a:solidFill>
                  <a:schemeClr val="accent1"/>
                </a:solidFill>
                <a:effectLst>
                  <a:outerShdw blurRad="38100" dist="25400" dir="5400000" algn="ctr" rotWithShape="0">
                    <a:srgbClr val="6E747A">
                      <a:alpha val="43000"/>
                    </a:srgbClr>
                  </a:outerShdw>
                </a:effectLst>
              </a:rPr>
              <a:t>/stelling</a:t>
            </a:r>
            <a:endParaRPr lang="en-GB" sz="2200" b="0" cap="none" spc="0" dirty="0">
              <a:ln w="0"/>
              <a:solidFill>
                <a:schemeClr val="accent1"/>
              </a:solidFill>
              <a:effectLst>
                <a:outerShdw blurRad="38100" dist="25400" dir="5400000" algn="ctr" rotWithShape="0">
                  <a:srgbClr val="6E747A">
                    <a:alpha val="43000"/>
                  </a:srgbClr>
                </a:outerShdw>
              </a:effectLst>
            </a:endParaRPr>
          </a:p>
        </p:txBody>
      </p:sp>
      <p:sp>
        <p:nvSpPr>
          <p:cNvPr id="11" name="Left Arrow 10">
            <a:extLst>
              <a:ext uri="{FF2B5EF4-FFF2-40B4-BE49-F238E27FC236}">
                <a16:creationId xmlns:a16="http://schemas.microsoft.com/office/drawing/2014/main" id="{6619D8FE-3986-E5B2-1798-4FF5DA20AE18}"/>
              </a:ext>
            </a:extLst>
          </p:cNvPr>
          <p:cNvSpPr/>
          <p:nvPr/>
        </p:nvSpPr>
        <p:spPr>
          <a:xfrm>
            <a:off x="5198703" y="3104822"/>
            <a:ext cx="2012189" cy="5168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C95CC1-76F5-DEB5-5C0D-0B2BD36A98FB}"/>
              </a:ext>
            </a:extLst>
          </p:cNvPr>
          <p:cNvSpPr/>
          <p:nvPr/>
        </p:nvSpPr>
        <p:spPr>
          <a:xfrm>
            <a:off x="7397778" y="3123872"/>
            <a:ext cx="4689105" cy="430887"/>
          </a:xfrm>
          <a:prstGeom prst="rect">
            <a:avLst/>
          </a:prstGeom>
          <a:noFill/>
        </p:spPr>
        <p:txBody>
          <a:bodyPr wrap="none" lIns="91440" tIns="45720" rIns="91440" bIns="45720">
            <a:spAutoFit/>
          </a:bodyPr>
          <a:lstStyle/>
          <a:p>
            <a:pPr algn="ctr"/>
            <a:r>
              <a:rPr lang="en-GB" sz="2200" dirty="0">
                <a:ln w="0"/>
                <a:solidFill>
                  <a:schemeClr val="accent1"/>
                </a:solidFill>
                <a:effectLst>
                  <a:outerShdw blurRad="38100" dist="25400" dir="5400000" algn="ctr" rotWithShape="0">
                    <a:srgbClr val="6E747A">
                      <a:alpha val="43000"/>
                    </a:srgbClr>
                  </a:outerShdw>
                </a:effectLst>
              </a:rPr>
              <a:t>Stelling </a:t>
            </a:r>
            <a:r>
              <a:rPr lang="en-GB" sz="2200" dirty="0" err="1">
                <a:ln w="0"/>
                <a:solidFill>
                  <a:schemeClr val="accent1"/>
                </a:solidFill>
                <a:effectLst>
                  <a:outerShdw blurRad="38100" dist="25400" dir="5400000" algn="ctr" rotWithShape="0">
                    <a:srgbClr val="6E747A">
                      <a:alpha val="43000"/>
                    </a:srgbClr>
                  </a:outerShdw>
                </a:effectLst>
              </a:rPr>
              <a:t>en</a:t>
            </a:r>
            <a:r>
              <a:rPr lang="en-GB" sz="2200" dirty="0">
                <a:ln w="0"/>
                <a:solidFill>
                  <a:schemeClr val="accent1"/>
                </a:solidFill>
                <a:effectLst>
                  <a:outerShdw blurRad="38100" dist="25400" dir="5400000" algn="ctr" rotWithShape="0">
                    <a:srgbClr val="6E747A">
                      <a:alpha val="43000"/>
                    </a:srgbClr>
                  </a:outerShdw>
                </a:effectLst>
              </a:rPr>
              <a:t> </a:t>
            </a:r>
            <a:r>
              <a:rPr lang="en-GB" sz="2200" dirty="0" err="1">
                <a:ln w="0"/>
                <a:solidFill>
                  <a:schemeClr val="accent1"/>
                </a:solidFill>
                <a:effectLst>
                  <a:outerShdw blurRad="38100" dist="25400" dir="5400000" algn="ctr" rotWithShape="0">
                    <a:srgbClr val="6E747A">
                      <a:alpha val="43000"/>
                    </a:srgbClr>
                  </a:outerShdw>
                </a:effectLst>
              </a:rPr>
              <a:t>motivering</a:t>
            </a:r>
            <a:r>
              <a:rPr lang="en-GB" sz="2200" dirty="0">
                <a:ln w="0"/>
                <a:solidFill>
                  <a:schemeClr val="accent1"/>
                </a:solidFill>
                <a:effectLst>
                  <a:outerShdw blurRad="38100" dist="25400" dir="5400000" algn="ctr" rotWithShape="0">
                    <a:srgbClr val="6E747A">
                      <a:alpha val="43000"/>
                    </a:srgbClr>
                  </a:outerShdw>
                </a:effectLst>
              </a:rPr>
              <a:t>/</a:t>
            </a:r>
            <a:r>
              <a:rPr lang="en-GB" sz="2200" dirty="0" err="1">
                <a:ln w="0"/>
                <a:solidFill>
                  <a:schemeClr val="accent1"/>
                </a:solidFill>
                <a:effectLst>
                  <a:outerShdw blurRad="38100" dist="25400" dir="5400000" algn="ctr" rotWithShape="0">
                    <a:srgbClr val="6E747A">
                      <a:alpha val="43000"/>
                    </a:srgbClr>
                  </a:outerShdw>
                </a:effectLst>
              </a:rPr>
              <a:t>verduideliking</a:t>
            </a:r>
            <a:endParaRPr lang="en-GB" sz="2200" b="0" cap="none" spc="0" dirty="0">
              <a:ln w="0"/>
              <a:solidFill>
                <a:schemeClr val="accent1"/>
              </a:solidFill>
              <a:effectLst>
                <a:outerShdw blurRad="38100" dist="25400" dir="5400000" algn="ctr" rotWithShape="0">
                  <a:srgbClr val="6E747A">
                    <a:alpha val="43000"/>
                  </a:srgbClr>
                </a:outerShdw>
              </a:effectLst>
            </a:endParaRPr>
          </a:p>
        </p:txBody>
      </p:sp>
      <p:sp>
        <p:nvSpPr>
          <p:cNvPr id="14" name="Left Arrow 13">
            <a:extLst>
              <a:ext uri="{FF2B5EF4-FFF2-40B4-BE49-F238E27FC236}">
                <a16:creationId xmlns:a16="http://schemas.microsoft.com/office/drawing/2014/main" id="{9E4CDC29-FF32-46D3-5997-44AC6C04EC29}"/>
              </a:ext>
            </a:extLst>
          </p:cNvPr>
          <p:cNvSpPr/>
          <p:nvPr/>
        </p:nvSpPr>
        <p:spPr>
          <a:xfrm>
            <a:off x="5212462" y="4419989"/>
            <a:ext cx="2012189" cy="5168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45419E-0CB2-C131-859F-2A72A1194233}"/>
              </a:ext>
            </a:extLst>
          </p:cNvPr>
          <p:cNvSpPr/>
          <p:nvPr/>
        </p:nvSpPr>
        <p:spPr>
          <a:xfrm>
            <a:off x="7210892" y="4307358"/>
            <a:ext cx="5035353" cy="769441"/>
          </a:xfrm>
          <a:prstGeom prst="rect">
            <a:avLst/>
          </a:prstGeom>
          <a:noFill/>
        </p:spPr>
        <p:txBody>
          <a:bodyPr wrap="none" lIns="91440" tIns="45720" rIns="91440" bIns="45720">
            <a:spAutoFit/>
          </a:bodyPr>
          <a:lstStyle/>
          <a:p>
            <a:pPr algn="ctr"/>
            <a:r>
              <a:rPr lang="nl-NL" sz="2200" dirty="0">
                <a:ln w="0"/>
                <a:solidFill>
                  <a:schemeClr val="accent1"/>
                </a:solidFill>
                <a:effectLst>
                  <a:outerShdw blurRad="38100" dist="25400" dir="5400000" algn="ctr" rotWithShape="0">
                    <a:srgbClr val="6E747A">
                      <a:alpha val="43000"/>
                    </a:srgbClr>
                  </a:outerShdw>
                </a:effectLst>
              </a:rPr>
              <a:t>Stelling en motivering/verduideliking
Indien (3x3) punte, voeg 'n uitkoms by</a:t>
            </a:r>
            <a:endParaRPr lang="en-GB" sz="2200" b="0" cap="none" spc="0" dirty="0">
              <a:ln w="0"/>
              <a:solidFill>
                <a:schemeClr val="accent1"/>
              </a:solidFill>
              <a:effectLst>
                <a:outerShdw blurRad="38100" dist="25400" dir="5400000" algn="ctr" rotWithShape="0">
                  <a:srgbClr val="6E747A">
                    <a:alpha val="43000"/>
                  </a:srgbClr>
                </a:outerShdw>
              </a:effectLst>
            </a:endParaRPr>
          </a:p>
        </p:txBody>
      </p:sp>
      <p:sp>
        <p:nvSpPr>
          <p:cNvPr id="5" name="Oval 4">
            <a:extLst>
              <a:ext uri="{FF2B5EF4-FFF2-40B4-BE49-F238E27FC236}">
                <a16:creationId xmlns:a16="http://schemas.microsoft.com/office/drawing/2014/main" id="{9763AC9B-4416-6F62-EC9D-93DB617B16B2}"/>
              </a:ext>
            </a:extLst>
          </p:cNvPr>
          <p:cNvSpPr/>
          <p:nvPr/>
        </p:nvSpPr>
        <p:spPr>
          <a:xfrm>
            <a:off x="2775869" y="3035479"/>
            <a:ext cx="2336764" cy="690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65B6DB3-B0F4-8F77-F5D7-9F70BABCEA79}"/>
              </a:ext>
            </a:extLst>
          </p:cNvPr>
          <p:cNvSpPr/>
          <p:nvPr/>
        </p:nvSpPr>
        <p:spPr>
          <a:xfrm>
            <a:off x="2861938" y="4346822"/>
            <a:ext cx="2336764" cy="690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ogo with a person in the middle&#10;&#10;Description automatically generated">
            <a:extLst>
              <a:ext uri="{FF2B5EF4-FFF2-40B4-BE49-F238E27FC236}">
                <a16:creationId xmlns:a16="http://schemas.microsoft.com/office/drawing/2014/main" id="{74B662F3-2E95-DD08-3A6E-E2DFC8822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3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C01E-FDD6-1B33-1D7D-A785E2A2D6C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09CD1B5-694E-59FC-3B7F-7FBEE1544DA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7ABE501-4120-96B8-2786-B2181B492D11}"/>
              </a:ext>
            </a:extLst>
          </p:cNvPr>
          <p:cNvSpPr>
            <a:spLocks noGrp="1"/>
          </p:cNvSpPr>
          <p:nvPr>
            <p:ph type="body" idx="2"/>
          </p:nvPr>
        </p:nvSpPr>
        <p:spPr/>
        <p:txBody>
          <a:bodyPr/>
          <a:lstStyle/>
          <a:p>
            <a:endParaRPr lang="en-US"/>
          </a:p>
        </p:txBody>
      </p:sp>
      <p:pic>
        <p:nvPicPr>
          <p:cNvPr id="6" name="Picture 5" descr="A child sitting at a desk with a book&#10;&#10;AI-generated content may be incorrect.">
            <a:extLst>
              <a:ext uri="{FF2B5EF4-FFF2-40B4-BE49-F238E27FC236}">
                <a16:creationId xmlns:a16="http://schemas.microsoft.com/office/drawing/2014/main" id="{8FB8599A-A60B-9387-209E-C4B3B7A711A5}"/>
              </a:ext>
            </a:extLst>
          </p:cNvPr>
          <p:cNvPicPr>
            <a:picLocks noChangeAspect="1"/>
          </p:cNvPicPr>
          <p:nvPr/>
        </p:nvPicPr>
        <p:blipFill>
          <a:blip r:embed="rId3"/>
          <a:stretch>
            <a:fillRect/>
          </a:stretch>
        </p:blipFill>
        <p:spPr>
          <a:xfrm>
            <a:off x="0" y="0"/>
            <a:ext cx="12190476" cy="6965986"/>
          </a:xfrm>
          <a:prstGeom prst="rect">
            <a:avLst/>
          </a:prstGeom>
        </p:spPr>
      </p:pic>
      <p:pic>
        <p:nvPicPr>
          <p:cNvPr id="5" name="Picture 4" descr="A logo with a person in the middle&#10;&#10;Description automatically generated">
            <a:extLst>
              <a:ext uri="{FF2B5EF4-FFF2-40B4-BE49-F238E27FC236}">
                <a16:creationId xmlns:a16="http://schemas.microsoft.com/office/drawing/2014/main" id="{0D6DB04D-37C4-40BB-68AE-68897469C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864"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41357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C633BD-61AD-4A07-B429-067CA967B873}">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43316822-C807-4F9B-9AF3-59E219D4F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3EFA2A-63A5-4874-8999-17FE3356DE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4238</TotalTime>
  <Words>2365</Words>
  <Application>Microsoft Office PowerPoint</Application>
  <PresentationFormat>Widescreen</PresentationFormat>
  <Paragraphs>135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Noto Sans Symbols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23</cp:revision>
  <dcterms:created xsi:type="dcterms:W3CDTF">2021-02-27T11:19:06Z</dcterms:created>
  <dcterms:modified xsi:type="dcterms:W3CDTF">2025-05-06T09:53:13Z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