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1" r:id="rId2"/>
    <p:sldId id="257" r:id="rId3"/>
    <p:sldId id="2569" r:id="rId4"/>
    <p:sldId id="2570" r:id="rId5"/>
    <p:sldId id="2562" r:id="rId6"/>
    <p:sldId id="2563" r:id="rId7"/>
    <p:sldId id="2564" r:id="rId8"/>
    <p:sldId id="2565" r:id="rId9"/>
    <p:sldId id="2566" r:id="rId10"/>
    <p:sldId id="2580" r:id="rId11"/>
    <p:sldId id="2571" r:id="rId12"/>
    <p:sldId id="2572" r:id="rId13"/>
    <p:sldId id="277" r:id="rId14"/>
    <p:sldId id="271" r:id="rId15"/>
    <p:sldId id="282" r:id="rId16"/>
    <p:sldId id="2582" r:id="rId17"/>
    <p:sldId id="2575" r:id="rId18"/>
    <p:sldId id="2581" r:id="rId19"/>
    <p:sldId id="2573" r:id="rId20"/>
    <p:sldId id="2574" r:id="rId21"/>
    <p:sldId id="2578" r:id="rId22"/>
    <p:sldId id="2579" r:id="rId23"/>
    <p:sldId id="2576" r:id="rId24"/>
    <p:sldId id="26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ploring CAT A" id="{C37617E0-87D4-4E19-9A10-6942B2012A86}">
          <p14:sldIdLst>
            <p14:sldId id="2561"/>
            <p14:sldId id="257"/>
            <p14:sldId id="2569"/>
            <p14:sldId id="2570"/>
            <p14:sldId id="2562"/>
          </p14:sldIdLst>
        </p14:section>
        <p14:section name="Intro" id="{F850520F-FED7-49C6-AF1B-600A07C2D85E}">
          <p14:sldIdLst>
            <p14:sldId id="2563"/>
            <p14:sldId id="2564"/>
            <p14:sldId id="2565"/>
            <p14:sldId id="2566"/>
            <p14:sldId id="2580"/>
            <p14:sldId id="2571"/>
            <p14:sldId id="2572"/>
            <p14:sldId id="277"/>
            <p14:sldId id="271"/>
            <p14:sldId id="282"/>
            <p14:sldId id="2582"/>
            <p14:sldId id="2575"/>
            <p14:sldId id="2581"/>
            <p14:sldId id="2573"/>
            <p14:sldId id="2574"/>
            <p14:sldId id="2578"/>
            <p14:sldId id="2579"/>
            <p14:sldId id="2576"/>
          </p14:sldIdLst>
        </p14:section>
        <p14:section name="Conclusion" id="{D51B1C92-F5FE-4F5D-AFB3-1259E0794A93}">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15D65-61AE-4D92-9B7C-F7D939F6DBE4}" v="11" dt="2025-03-16T18:22:45.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95" autoAdjust="0"/>
  </p:normalViewPr>
  <p:slideViewPr>
    <p:cSldViewPr snapToGrid="0">
      <p:cViewPr varScale="1">
        <p:scale>
          <a:sx n="97" d="100"/>
          <a:sy n="97" d="100"/>
        </p:scale>
        <p:origin x="111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Smith" userId="36de33461fa13293" providerId="LiveId" clId="{34B15D65-61AE-4D92-9B7C-F7D939F6DBE4}"/>
    <pc:docChg chg="undo custSel addSld delSld modSld modSection">
      <pc:chgData name="Nadia Smith" userId="36de33461fa13293" providerId="LiveId" clId="{34B15D65-61AE-4D92-9B7C-F7D939F6DBE4}" dt="2025-03-16T18:24:40.509" v="277" actId="20577"/>
      <pc:docMkLst>
        <pc:docMk/>
      </pc:docMkLst>
      <pc:sldChg chg="addSp delSp modSp mod">
        <pc:chgData name="Nadia Smith" userId="36de33461fa13293" providerId="LiveId" clId="{34B15D65-61AE-4D92-9B7C-F7D939F6DBE4}" dt="2025-03-16T18:17:23.010" v="80" actId="1076"/>
        <pc:sldMkLst>
          <pc:docMk/>
          <pc:sldMk cId="2156968155" sldId="257"/>
        </pc:sldMkLst>
        <pc:spChg chg="del">
          <ac:chgData name="Nadia Smith" userId="36de33461fa13293" providerId="LiveId" clId="{34B15D65-61AE-4D92-9B7C-F7D939F6DBE4}" dt="2025-03-16T18:16:56.332" v="76" actId="478"/>
          <ac:spMkLst>
            <pc:docMk/>
            <pc:sldMk cId="2156968155" sldId="257"/>
            <ac:spMk id="2" creationId="{6E37A1E4-5DAF-C1D4-E9BC-8F49CCA4F21D}"/>
          </ac:spMkLst>
        </pc:spChg>
        <pc:spChg chg="add mod ord">
          <ac:chgData name="Nadia Smith" userId="36de33461fa13293" providerId="LiveId" clId="{34B15D65-61AE-4D92-9B7C-F7D939F6DBE4}" dt="2025-03-16T18:17:19.632" v="79" actId="167"/>
          <ac:spMkLst>
            <pc:docMk/>
            <pc:sldMk cId="2156968155" sldId="257"/>
            <ac:spMk id="4" creationId="{A75CFBE3-2A9F-93A7-B753-094CF05E8580}"/>
          </ac:spMkLst>
        </pc:spChg>
        <pc:spChg chg="mod">
          <ac:chgData name="Nadia Smith" userId="36de33461fa13293" providerId="LiveId" clId="{34B15D65-61AE-4D92-9B7C-F7D939F6DBE4}" dt="2025-03-16T18:17:23.010" v="80" actId="1076"/>
          <ac:spMkLst>
            <pc:docMk/>
            <pc:sldMk cId="2156968155" sldId="257"/>
            <ac:spMk id="5" creationId="{DC0DF5A3-2C82-4811-9A65-51CE3C09C758}"/>
          </ac:spMkLst>
        </pc:spChg>
      </pc:sldChg>
      <pc:sldChg chg="mod setBg chgLayout">
        <pc:chgData name="Nadia Smith" userId="36de33461fa13293" providerId="LiveId" clId="{34B15D65-61AE-4D92-9B7C-F7D939F6DBE4}" dt="2025-03-16T18:14:54.744" v="74" actId="6264"/>
        <pc:sldMkLst>
          <pc:docMk/>
          <pc:sldMk cId="1169601257" sldId="282"/>
        </pc:sldMkLst>
      </pc:sldChg>
      <pc:sldChg chg="modSp mod">
        <pc:chgData name="Nadia Smith" userId="36de33461fa13293" providerId="LiveId" clId="{34B15D65-61AE-4D92-9B7C-F7D939F6DBE4}" dt="2025-03-16T18:20:16.783" v="136" actId="1038"/>
        <pc:sldMkLst>
          <pc:docMk/>
          <pc:sldMk cId="2840150784" sldId="2563"/>
        </pc:sldMkLst>
        <pc:spChg chg="mod">
          <ac:chgData name="Nadia Smith" userId="36de33461fa13293" providerId="LiveId" clId="{34B15D65-61AE-4D92-9B7C-F7D939F6DBE4}" dt="2025-03-16T18:20:08.177" v="115" actId="14100"/>
          <ac:spMkLst>
            <pc:docMk/>
            <pc:sldMk cId="2840150784" sldId="2563"/>
            <ac:spMk id="2" creationId="{18735AB3-A006-F8EE-2879-B41D1C832B19}"/>
          </ac:spMkLst>
        </pc:spChg>
        <pc:spChg chg="mod">
          <ac:chgData name="Nadia Smith" userId="36de33461fa13293" providerId="LiveId" clId="{34B15D65-61AE-4D92-9B7C-F7D939F6DBE4}" dt="2025-03-16T18:20:16.783" v="136" actId="1038"/>
          <ac:spMkLst>
            <pc:docMk/>
            <pc:sldMk cId="2840150784" sldId="2563"/>
            <ac:spMk id="5" creationId="{402498AA-34C7-B18C-0129-88C804885952}"/>
          </ac:spMkLst>
        </pc:spChg>
        <pc:spChg chg="ord">
          <ac:chgData name="Nadia Smith" userId="36de33461fa13293" providerId="LiveId" clId="{34B15D65-61AE-4D92-9B7C-F7D939F6DBE4}" dt="2025-03-16T18:19:47.796" v="111" actId="167"/>
          <ac:spMkLst>
            <pc:docMk/>
            <pc:sldMk cId="2840150784" sldId="2563"/>
            <ac:spMk id="12" creationId="{DB657989-E7CD-2177-E02E-2433D8BF690C}"/>
          </ac:spMkLst>
        </pc:spChg>
        <pc:picChg chg="mod">
          <ac:chgData name="Nadia Smith" userId="36de33461fa13293" providerId="LiveId" clId="{34B15D65-61AE-4D92-9B7C-F7D939F6DBE4}" dt="2025-03-16T18:20:16.783" v="136" actId="1038"/>
          <ac:picMkLst>
            <pc:docMk/>
            <pc:sldMk cId="2840150784" sldId="2563"/>
            <ac:picMk id="10" creationId="{854C90C0-FF5C-E164-3575-E9F6E899ED6F}"/>
          </ac:picMkLst>
        </pc:picChg>
      </pc:sldChg>
      <pc:sldChg chg="addSp modSp mod">
        <pc:chgData name="Nadia Smith" userId="36de33461fa13293" providerId="LiveId" clId="{34B15D65-61AE-4D92-9B7C-F7D939F6DBE4}" dt="2025-03-16T18:18:57.283" v="100" actId="1076"/>
        <pc:sldMkLst>
          <pc:docMk/>
          <pc:sldMk cId="261866908" sldId="2569"/>
        </pc:sldMkLst>
        <pc:spChg chg="mod">
          <ac:chgData name="Nadia Smith" userId="36de33461fa13293" providerId="LiveId" clId="{34B15D65-61AE-4D92-9B7C-F7D939F6DBE4}" dt="2025-03-16T18:18:57.283" v="100" actId="1076"/>
          <ac:spMkLst>
            <pc:docMk/>
            <pc:sldMk cId="261866908" sldId="2569"/>
            <ac:spMk id="3" creationId="{293E66F0-46CA-526C-14A5-62A84669F25A}"/>
          </ac:spMkLst>
        </pc:spChg>
        <pc:spChg chg="mod ord">
          <ac:chgData name="Nadia Smith" userId="36de33461fa13293" providerId="LiveId" clId="{34B15D65-61AE-4D92-9B7C-F7D939F6DBE4}" dt="2025-03-16T18:18:04.299" v="89"/>
          <ac:spMkLst>
            <pc:docMk/>
            <pc:sldMk cId="261866908" sldId="2569"/>
            <ac:spMk id="4" creationId="{58590EFE-1ECF-8D6A-1585-FBB05EFAC6D2}"/>
          </ac:spMkLst>
        </pc:spChg>
        <pc:spChg chg="add mod">
          <ac:chgData name="Nadia Smith" userId="36de33461fa13293" providerId="LiveId" clId="{34B15D65-61AE-4D92-9B7C-F7D939F6DBE4}" dt="2025-03-16T18:18:53.194" v="99" actId="1076"/>
          <ac:spMkLst>
            <pc:docMk/>
            <pc:sldMk cId="261866908" sldId="2569"/>
            <ac:spMk id="5" creationId="{FD5096E1-84A7-8B48-1898-7D910FA1395F}"/>
          </ac:spMkLst>
        </pc:spChg>
      </pc:sldChg>
      <pc:sldChg chg="addSp modSp mod">
        <pc:chgData name="Nadia Smith" userId="36de33461fa13293" providerId="LiveId" clId="{34B15D65-61AE-4D92-9B7C-F7D939F6DBE4}" dt="2025-03-16T18:19:36.600" v="110" actId="1076"/>
        <pc:sldMkLst>
          <pc:docMk/>
          <pc:sldMk cId="353473333" sldId="2570"/>
        </pc:sldMkLst>
        <pc:spChg chg="mod">
          <ac:chgData name="Nadia Smith" userId="36de33461fa13293" providerId="LiveId" clId="{34B15D65-61AE-4D92-9B7C-F7D939F6DBE4}" dt="2025-03-16T18:19:36.600" v="110" actId="1076"/>
          <ac:spMkLst>
            <pc:docMk/>
            <pc:sldMk cId="353473333" sldId="2570"/>
            <ac:spMk id="3" creationId="{9600C23C-865B-FBC9-D0BC-F41359EA6450}"/>
          </ac:spMkLst>
        </pc:spChg>
        <pc:spChg chg="ord">
          <ac:chgData name="Nadia Smith" userId="36de33461fa13293" providerId="LiveId" clId="{34B15D65-61AE-4D92-9B7C-F7D939F6DBE4}" dt="2025-03-16T18:19:04.978" v="101" actId="167"/>
          <ac:spMkLst>
            <pc:docMk/>
            <pc:sldMk cId="353473333" sldId="2570"/>
            <ac:spMk id="4" creationId="{35EBAE59-6EEB-9189-DA45-8C4E615B66AE}"/>
          </ac:spMkLst>
        </pc:spChg>
        <pc:spChg chg="add mod">
          <ac:chgData name="Nadia Smith" userId="36de33461fa13293" providerId="LiveId" clId="{34B15D65-61AE-4D92-9B7C-F7D939F6DBE4}" dt="2025-03-16T18:19:31.166" v="109" actId="14100"/>
          <ac:spMkLst>
            <pc:docMk/>
            <pc:sldMk cId="353473333" sldId="2570"/>
            <ac:spMk id="5" creationId="{6891AE56-BF21-0992-2DB9-8350ECF1FAEE}"/>
          </ac:spMkLst>
        </pc:spChg>
      </pc:sldChg>
      <pc:sldChg chg="addSp delSp mod">
        <pc:chgData name="Nadia Smith" userId="36de33461fa13293" providerId="LiveId" clId="{34B15D65-61AE-4D92-9B7C-F7D939F6DBE4}" dt="2025-03-16T18:12:14.140" v="15" actId="22"/>
        <pc:sldMkLst>
          <pc:docMk/>
          <pc:sldMk cId="3293359730" sldId="2573"/>
        </pc:sldMkLst>
        <pc:spChg chg="add del">
          <ac:chgData name="Nadia Smith" userId="36de33461fa13293" providerId="LiveId" clId="{34B15D65-61AE-4D92-9B7C-F7D939F6DBE4}" dt="2025-03-16T18:12:14.140" v="15" actId="22"/>
          <ac:spMkLst>
            <pc:docMk/>
            <pc:sldMk cId="3293359730" sldId="2573"/>
            <ac:spMk id="5" creationId="{65AFE2D6-2D5D-5953-9C37-32D9769DEABC}"/>
          </ac:spMkLst>
        </pc:spChg>
      </pc:sldChg>
      <pc:sldChg chg="modNotesTx">
        <pc:chgData name="Nadia Smith" userId="36de33461fa13293" providerId="LiveId" clId="{34B15D65-61AE-4D92-9B7C-F7D939F6DBE4}" dt="2025-03-16T18:24:40.509" v="277" actId="20577"/>
        <pc:sldMkLst>
          <pc:docMk/>
          <pc:sldMk cId="2301821882" sldId="2574"/>
        </pc:sldMkLst>
      </pc:sldChg>
      <pc:sldChg chg="setBg">
        <pc:chgData name="Nadia Smith" userId="36de33461fa13293" providerId="LiveId" clId="{34B15D65-61AE-4D92-9B7C-F7D939F6DBE4}" dt="2025-03-16T18:22:45.849" v="275"/>
        <pc:sldMkLst>
          <pc:docMk/>
          <pc:sldMk cId="3420283983" sldId="2576"/>
        </pc:sldMkLst>
      </pc:sldChg>
      <pc:sldChg chg="modSp mod">
        <pc:chgData name="Nadia Smith" userId="36de33461fa13293" providerId="LiveId" clId="{34B15D65-61AE-4D92-9B7C-F7D939F6DBE4}" dt="2025-03-16T18:22:37.286" v="274" actId="1038"/>
        <pc:sldMkLst>
          <pc:docMk/>
          <pc:sldMk cId="638097445" sldId="2579"/>
        </pc:sldMkLst>
        <pc:spChg chg="ord">
          <ac:chgData name="Nadia Smith" userId="36de33461fa13293" providerId="LiveId" clId="{34B15D65-61AE-4D92-9B7C-F7D939F6DBE4}" dt="2025-03-16T18:22:29.888" v="254" actId="167"/>
          <ac:spMkLst>
            <pc:docMk/>
            <pc:sldMk cId="638097445" sldId="2579"/>
            <ac:spMk id="5" creationId="{8601FD89-F8A2-57BC-3F5D-EBD0DE3877A9}"/>
          </ac:spMkLst>
        </pc:spChg>
        <pc:picChg chg="mod">
          <ac:chgData name="Nadia Smith" userId="36de33461fa13293" providerId="LiveId" clId="{34B15D65-61AE-4D92-9B7C-F7D939F6DBE4}" dt="2025-03-16T18:22:37.286" v="274" actId="1038"/>
          <ac:picMkLst>
            <pc:docMk/>
            <pc:sldMk cId="638097445" sldId="2579"/>
            <ac:picMk id="4" creationId="{D5E98CD8-F9AC-2778-CD40-2BFAB61D51FE}"/>
          </ac:picMkLst>
        </pc:picChg>
      </pc:sldChg>
      <pc:sldChg chg="addSp modSp mod setBg">
        <pc:chgData name="Nadia Smith" userId="36de33461fa13293" providerId="LiveId" clId="{34B15D65-61AE-4D92-9B7C-F7D939F6DBE4}" dt="2025-03-16T18:21:58.400" v="250" actId="1037"/>
        <pc:sldMkLst>
          <pc:docMk/>
          <pc:sldMk cId="3066330276" sldId="2580"/>
        </pc:sldMkLst>
        <pc:spChg chg="add mod ord">
          <ac:chgData name="Nadia Smith" userId="36de33461fa13293" providerId="LiveId" clId="{34B15D65-61AE-4D92-9B7C-F7D939F6DBE4}" dt="2025-03-16T18:21:46.513" v="207" actId="167"/>
          <ac:spMkLst>
            <pc:docMk/>
            <pc:sldMk cId="3066330276" sldId="2580"/>
            <ac:spMk id="2" creationId="{B65E3829-073B-2C45-55A6-D4488D9F3AF3}"/>
          </ac:spMkLst>
        </pc:spChg>
        <pc:spChg chg="mod">
          <ac:chgData name="Nadia Smith" userId="36de33461fa13293" providerId="LiveId" clId="{34B15D65-61AE-4D92-9B7C-F7D939F6DBE4}" dt="2025-03-16T18:21:58.400" v="250" actId="1037"/>
          <ac:spMkLst>
            <pc:docMk/>
            <pc:sldMk cId="3066330276" sldId="2580"/>
            <ac:spMk id="3" creationId="{2BF9E4C5-C53B-EE94-E9EA-3B7A7989B78D}"/>
          </ac:spMkLst>
        </pc:spChg>
        <pc:spChg chg="mod">
          <ac:chgData name="Nadia Smith" userId="36de33461fa13293" providerId="LiveId" clId="{34B15D65-61AE-4D92-9B7C-F7D939F6DBE4}" dt="2025-03-16T18:21:58.400" v="250" actId="1037"/>
          <ac:spMkLst>
            <pc:docMk/>
            <pc:sldMk cId="3066330276" sldId="2580"/>
            <ac:spMk id="5" creationId="{27213891-68C6-FA26-558F-0F73D4B3CF42}"/>
          </ac:spMkLst>
        </pc:spChg>
        <pc:picChg chg="mod">
          <ac:chgData name="Nadia Smith" userId="36de33461fa13293" providerId="LiveId" clId="{34B15D65-61AE-4D92-9B7C-F7D939F6DBE4}" dt="2025-03-16T18:21:51.148" v="208" actId="1076"/>
          <ac:picMkLst>
            <pc:docMk/>
            <pc:sldMk cId="3066330276" sldId="2580"/>
            <ac:picMk id="6" creationId="{261122DD-44D3-A397-12F9-0BE565178B35}"/>
          </ac:picMkLst>
        </pc:picChg>
      </pc:sldChg>
      <pc:sldChg chg="addSp delSp modSp new mod setBg">
        <pc:chgData name="Nadia Smith" userId="36de33461fa13293" providerId="LiveId" clId="{34B15D65-61AE-4D92-9B7C-F7D939F6DBE4}" dt="2025-03-16T18:08:28.146" v="12" actId="255"/>
        <pc:sldMkLst>
          <pc:docMk/>
          <pc:sldMk cId="1888863800" sldId="2581"/>
        </pc:sldMkLst>
        <pc:spChg chg="add mod ord">
          <ac:chgData name="Nadia Smith" userId="36de33461fa13293" providerId="LiveId" clId="{34B15D65-61AE-4D92-9B7C-F7D939F6DBE4}" dt="2025-03-16T18:08:28.146" v="12" actId="255"/>
          <ac:spMkLst>
            <pc:docMk/>
            <pc:sldMk cId="1888863800" sldId="2581"/>
            <ac:spMk id="3" creationId="{19E89012-07FC-68A6-A1A6-C2D717A833B4}"/>
          </ac:spMkLst>
        </pc:spChg>
        <pc:spChg chg="add del">
          <ac:chgData name="Nadia Smith" userId="36de33461fa13293" providerId="LiveId" clId="{34B15D65-61AE-4D92-9B7C-F7D939F6DBE4}" dt="2025-03-16T18:08:19.215" v="9" actId="26606"/>
          <ac:spMkLst>
            <pc:docMk/>
            <pc:sldMk cId="1888863800" sldId="2581"/>
            <ac:spMk id="1031" creationId="{13B7BB51-92B8-4089-8DAB-1202A4D1C6A3}"/>
          </ac:spMkLst>
        </pc:spChg>
        <pc:spChg chg="add del">
          <ac:chgData name="Nadia Smith" userId="36de33461fa13293" providerId="LiveId" clId="{34B15D65-61AE-4D92-9B7C-F7D939F6DBE4}" dt="2025-03-16T18:08:19.215" v="9" actId="26606"/>
          <ac:spMkLst>
            <pc:docMk/>
            <pc:sldMk cId="1888863800" sldId="2581"/>
            <ac:spMk id="1033" creationId="{94C5663A-0CE3-4AEE-B47E-FB68D9EBFE1A}"/>
          </ac:spMkLst>
        </pc:spChg>
        <pc:spChg chg="add">
          <ac:chgData name="Nadia Smith" userId="36de33461fa13293" providerId="LiveId" clId="{34B15D65-61AE-4D92-9B7C-F7D939F6DBE4}" dt="2025-03-16T18:08:19.215" v="10" actId="26606"/>
          <ac:spMkLst>
            <pc:docMk/>
            <pc:sldMk cId="1888863800" sldId="2581"/>
            <ac:spMk id="1035" creationId="{13B7BB51-92B8-4089-8DAB-1202A4D1C6A3}"/>
          </ac:spMkLst>
        </pc:spChg>
        <pc:spChg chg="add">
          <ac:chgData name="Nadia Smith" userId="36de33461fa13293" providerId="LiveId" clId="{34B15D65-61AE-4D92-9B7C-F7D939F6DBE4}" dt="2025-03-16T18:08:19.215" v="10" actId="26606"/>
          <ac:spMkLst>
            <pc:docMk/>
            <pc:sldMk cId="1888863800" sldId="2581"/>
            <ac:spMk id="1036" creationId="{79BB35BC-D5C2-4C8B-A22A-A71E6191913B}"/>
          </ac:spMkLst>
        </pc:spChg>
        <pc:picChg chg="add mod">
          <ac:chgData name="Nadia Smith" userId="36de33461fa13293" providerId="LiveId" clId="{34B15D65-61AE-4D92-9B7C-F7D939F6DBE4}" dt="2025-03-16T18:08:19.215" v="10" actId="26606"/>
          <ac:picMkLst>
            <pc:docMk/>
            <pc:sldMk cId="1888863800" sldId="2581"/>
            <ac:picMk id="1026" creationId="{A097039E-D054-1D1A-64DC-D94CC6D28409}"/>
          </ac:picMkLst>
        </pc:picChg>
      </pc:sldChg>
      <pc:sldChg chg="add modNotesTx">
        <pc:chgData name="Nadia Smith" userId="36de33461fa13293" providerId="LiveId" clId="{34B15D65-61AE-4D92-9B7C-F7D939F6DBE4}" dt="2025-03-16T18:15:52.615" v="75"/>
        <pc:sldMkLst>
          <pc:docMk/>
          <pc:sldMk cId="2671398059" sldId="2582"/>
        </pc:sldMkLst>
      </pc:sldChg>
      <pc:sldChg chg="addSp modSp new del mod">
        <pc:chgData name="Nadia Smith" userId="36de33461fa13293" providerId="LiveId" clId="{34B15D65-61AE-4D92-9B7C-F7D939F6DBE4}" dt="2025-03-16T18:14:31.552" v="72" actId="2696"/>
        <pc:sldMkLst>
          <pc:docMk/>
          <pc:sldMk cId="3597846415" sldId="2582"/>
        </pc:sldMkLst>
        <pc:spChg chg="add mod">
          <ac:chgData name="Nadia Smith" userId="36de33461fa13293" providerId="LiveId" clId="{34B15D65-61AE-4D92-9B7C-F7D939F6DBE4}" dt="2025-03-16T18:13:18.959" v="47" actId="1035"/>
          <ac:spMkLst>
            <pc:docMk/>
            <pc:sldMk cId="3597846415" sldId="2582"/>
            <ac:spMk id="3" creationId="{4C3F2AB4-A5FA-325A-29D5-05D83CCF8AEA}"/>
          </ac:spMkLst>
        </pc:spChg>
        <pc:spChg chg="add mod">
          <ac:chgData name="Nadia Smith" userId="36de33461fa13293" providerId="LiveId" clId="{34B15D65-61AE-4D92-9B7C-F7D939F6DBE4}" dt="2025-03-16T18:14:03.913" v="71" actId="255"/>
          <ac:spMkLst>
            <pc:docMk/>
            <pc:sldMk cId="3597846415" sldId="2582"/>
            <ac:spMk id="5" creationId="{2E4EE72D-E0FD-AB14-634E-2E3406FEF74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17B3E-3C14-43A6-A753-39CADEFDB258}"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GB"/>
        </a:p>
      </dgm:t>
    </dgm:pt>
    <dgm:pt modelId="{661955F0-8D22-4BC4-9F23-7813C158547C}">
      <dgm:prSet custT="1"/>
      <dgm:spPr/>
      <dgm:t>
        <a:bodyPr/>
        <a:lstStyle/>
        <a:p>
          <a:pPr>
            <a:lnSpc>
              <a:spcPct val="100000"/>
            </a:lnSpc>
            <a:defRPr b="1"/>
          </a:pPr>
          <a:r>
            <a:rPr lang="en-GB" sz="2800" dirty="0">
              <a:latin typeface="Arial" panose="020B0604020202020204" pitchFamily="34" charset="0"/>
              <a:cs typeface="Arial" panose="020B0604020202020204" pitchFamily="34" charset="0"/>
            </a:rPr>
            <a:t>Concept of Ubuntu</a:t>
          </a:r>
        </a:p>
      </dgm:t>
    </dgm:pt>
    <dgm:pt modelId="{DEA14F5B-97B8-4212-A69D-0EA016D888B9}" type="parTrans" cxnId="{01224AE4-D081-4940-9F92-9B1B47AC7A55}">
      <dgm:prSet/>
      <dgm:spPr/>
      <dgm:t>
        <a:bodyPr/>
        <a:lstStyle/>
        <a:p>
          <a:endParaRPr lang="en-GB" sz="2800">
            <a:latin typeface="Arial" panose="020B0604020202020204" pitchFamily="34" charset="0"/>
            <a:cs typeface="Arial" panose="020B0604020202020204" pitchFamily="34" charset="0"/>
          </a:endParaRPr>
        </a:p>
      </dgm:t>
    </dgm:pt>
    <dgm:pt modelId="{BA31A95D-784C-4F15-8AD7-CB5DC9EA53A9}" type="sibTrans" cxnId="{01224AE4-D081-4940-9F92-9B1B47AC7A55}">
      <dgm:prSet/>
      <dgm:spPr/>
      <dgm:t>
        <a:bodyPr/>
        <a:lstStyle/>
        <a:p>
          <a:pPr>
            <a:lnSpc>
              <a:spcPct val="100000"/>
            </a:lnSpc>
            <a:defRPr b="1"/>
          </a:pPr>
          <a:endParaRPr lang="en-GB" sz="2800">
            <a:latin typeface="Arial" panose="020B0604020202020204" pitchFamily="34" charset="0"/>
            <a:cs typeface="Arial" panose="020B0604020202020204" pitchFamily="34" charset="0"/>
          </a:endParaRPr>
        </a:p>
      </dgm:t>
    </dgm:pt>
    <dgm:pt modelId="{0F385653-87DC-418C-80F9-69B7EEE7051B}">
      <dgm:prSet custT="1"/>
      <dgm:spPr/>
      <dgm:t>
        <a:bodyPr/>
        <a:lstStyle/>
        <a:p>
          <a:pPr>
            <a:lnSpc>
              <a:spcPct val="100000"/>
            </a:lnSpc>
          </a:pPr>
          <a:r>
            <a:rPr lang="en-GB" sz="2800" dirty="0">
              <a:latin typeface="Arial" panose="020B0604020202020204" pitchFamily="34" charset="0"/>
              <a:cs typeface="Arial" panose="020B0604020202020204" pitchFamily="34" charset="0"/>
            </a:rPr>
            <a:t>Ubuntu is a philosophical concept emphasising interconnectedness and mutual support within communities, fostering a sense of belonging.</a:t>
          </a:r>
        </a:p>
      </dgm:t>
    </dgm:pt>
    <dgm:pt modelId="{44D8FD7E-F9EE-492F-A259-236FF7F09AB2}" type="parTrans" cxnId="{49646917-9E07-4A33-868C-AC2E5F145CD7}">
      <dgm:prSet/>
      <dgm:spPr/>
      <dgm:t>
        <a:bodyPr/>
        <a:lstStyle/>
        <a:p>
          <a:endParaRPr lang="en-GB" sz="2800">
            <a:latin typeface="Arial" panose="020B0604020202020204" pitchFamily="34" charset="0"/>
            <a:cs typeface="Arial" panose="020B0604020202020204" pitchFamily="34" charset="0"/>
          </a:endParaRPr>
        </a:p>
      </dgm:t>
    </dgm:pt>
    <dgm:pt modelId="{C6161931-69EF-4566-B99D-4133D0A04505}" type="sibTrans" cxnId="{49646917-9E07-4A33-868C-AC2E5F145CD7}">
      <dgm:prSet/>
      <dgm:spPr/>
      <dgm:t>
        <a:bodyPr/>
        <a:lstStyle/>
        <a:p>
          <a:endParaRPr lang="en-GB" sz="2800">
            <a:latin typeface="Arial" panose="020B0604020202020204" pitchFamily="34" charset="0"/>
            <a:cs typeface="Arial" panose="020B0604020202020204" pitchFamily="34" charset="0"/>
          </a:endParaRPr>
        </a:p>
      </dgm:t>
    </dgm:pt>
    <dgm:pt modelId="{A5399D10-9083-43F9-B9FA-4B78DD045252}">
      <dgm:prSet custT="1"/>
      <dgm:spPr/>
      <dgm:t>
        <a:bodyPr/>
        <a:lstStyle/>
        <a:p>
          <a:pPr>
            <a:lnSpc>
              <a:spcPct val="100000"/>
            </a:lnSpc>
            <a:defRPr b="1"/>
          </a:pPr>
          <a:r>
            <a:rPr lang="en-GB" sz="2800">
              <a:latin typeface="Arial" panose="020B0604020202020204" pitchFamily="34" charset="0"/>
              <a:cs typeface="Arial" panose="020B0604020202020204" pitchFamily="34" charset="0"/>
            </a:rPr>
            <a:t>Social Harmony</a:t>
          </a:r>
        </a:p>
      </dgm:t>
    </dgm:pt>
    <dgm:pt modelId="{4B1AA3BB-1580-4E56-9D4B-165EF0BCE10F}" type="parTrans" cxnId="{7981DCCD-BB13-41B4-AAE7-DA0E5E320E56}">
      <dgm:prSet/>
      <dgm:spPr/>
      <dgm:t>
        <a:bodyPr/>
        <a:lstStyle/>
        <a:p>
          <a:endParaRPr lang="en-GB" sz="2800">
            <a:latin typeface="Arial" panose="020B0604020202020204" pitchFamily="34" charset="0"/>
            <a:cs typeface="Arial" panose="020B0604020202020204" pitchFamily="34" charset="0"/>
          </a:endParaRPr>
        </a:p>
      </dgm:t>
    </dgm:pt>
    <dgm:pt modelId="{B9A6A789-E37B-47FF-A073-CE218AC2C6EE}" type="sibTrans" cxnId="{7981DCCD-BB13-41B4-AAE7-DA0E5E320E56}">
      <dgm:prSet/>
      <dgm:spPr/>
      <dgm:t>
        <a:bodyPr/>
        <a:lstStyle/>
        <a:p>
          <a:pPr>
            <a:lnSpc>
              <a:spcPct val="100000"/>
            </a:lnSpc>
            <a:defRPr b="1"/>
          </a:pPr>
          <a:endParaRPr lang="en-GB" sz="2800">
            <a:latin typeface="Arial" panose="020B0604020202020204" pitchFamily="34" charset="0"/>
            <a:cs typeface="Arial" panose="020B0604020202020204" pitchFamily="34" charset="0"/>
          </a:endParaRPr>
        </a:p>
      </dgm:t>
    </dgm:pt>
    <dgm:pt modelId="{D4573B44-EFB1-422A-B561-206D7DB1493C}">
      <dgm:prSet custT="1"/>
      <dgm:spPr/>
      <dgm:t>
        <a:bodyPr/>
        <a:lstStyle/>
        <a:p>
          <a:pPr>
            <a:lnSpc>
              <a:spcPct val="100000"/>
            </a:lnSpc>
          </a:pPr>
          <a:r>
            <a:rPr lang="en-GB" sz="2800">
              <a:latin typeface="Arial" panose="020B0604020202020204" pitchFamily="34" charset="0"/>
              <a:cs typeface="Arial" panose="020B0604020202020204" pitchFamily="34" charset="0"/>
            </a:rPr>
            <a:t>The principle of Ubuntu promotes social harmony and cooperation among individuals, highlighting the importance of collective well-being.</a:t>
          </a:r>
        </a:p>
      </dgm:t>
    </dgm:pt>
    <dgm:pt modelId="{70B85D35-9603-44B9-AFC9-86981B596525}" type="parTrans" cxnId="{640F760C-E857-4371-86CB-05D8F80D5D9C}">
      <dgm:prSet/>
      <dgm:spPr/>
      <dgm:t>
        <a:bodyPr/>
        <a:lstStyle/>
        <a:p>
          <a:endParaRPr lang="en-GB" sz="2800">
            <a:latin typeface="Arial" panose="020B0604020202020204" pitchFamily="34" charset="0"/>
            <a:cs typeface="Arial" panose="020B0604020202020204" pitchFamily="34" charset="0"/>
          </a:endParaRPr>
        </a:p>
      </dgm:t>
    </dgm:pt>
    <dgm:pt modelId="{782F89DC-5097-4DC9-946C-AFC106C890FC}" type="sibTrans" cxnId="{640F760C-E857-4371-86CB-05D8F80D5D9C}">
      <dgm:prSet/>
      <dgm:spPr/>
      <dgm:t>
        <a:bodyPr/>
        <a:lstStyle/>
        <a:p>
          <a:endParaRPr lang="en-GB" sz="2800">
            <a:latin typeface="Arial" panose="020B0604020202020204" pitchFamily="34" charset="0"/>
            <a:cs typeface="Arial" panose="020B0604020202020204" pitchFamily="34" charset="0"/>
          </a:endParaRPr>
        </a:p>
      </dgm:t>
    </dgm:pt>
    <dgm:pt modelId="{B40F0FA8-0096-49FA-9EAC-FD263B3EB706}">
      <dgm:prSet custT="1"/>
      <dgm:spPr/>
      <dgm:t>
        <a:bodyPr/>
        <a:lstStyle/>
        <a:p>
          <a:pPr>
            <a:lnSpc>
              <a:spcPct val="100000"/>
            </a:lnSpc>
            <a:defRPr b="1"/>
          </a:pPr>
          <a:r>
            <a:rPr lang="en-GB" sz="2800">
              <a:latin typeface="Arial" panose="020B0604020202020204" pitchFamily="34" charset="0"/>
              <a:cs typeface="Arial" panose="020B0604020202020204" pitchFamily="34" charset="0"/>
            </a:rPr>
            <a:t>Ethics of Care</a:t>
          </a:r>
        </a:p>
      </dgm:t>
    </dgm:pt>
    <dgm:pt modelId="{332CE12F-E7EB-4FC0-84DF-87FAE2825390}" type="parTrans" cxnId="{4C2D7091-5888-4799-BD06-E8BAE5AD3B7C}">
      <dgm:prSet/>
      <dgm:spPr/>
      <dgm:t>
        <a:bodyPr/>
        <a:lstStyle/>
        <a:p>
          <a:endParaRPr lang="en-GB" sz="2800">
            <a:latin typeface="Arial" panose="020B0604020202020204" pitchFamily="34" charset="0"/>
            <a:cs typeface="Arial" panose="020B0604020202020204" pitchFamily="34" charset="0"/>
          </a:endParaRPr>
        </a:p>
      </dgm:t>
    </dgm:pt>
    <dgm:pt modelId="{F57BF759-D7FA-4C5E-82E9-5D3023BECC03}" type="sibTrans" cxnId="{4C2D7091-5888-4799-BD06-E8BAE5AD3B7C}">
      <dgm:prSet/>
      <dgm:spPr/>
      <dgm:t>
        <a:bodyPr/>
        <a:lstStyle/>
        <a:p>
          <a:endParaRPr lang="en-GB" sz="2800">
            <a:latin typeface="Arial" panose="020B0604020202020204" pitchFamily="34" charset="0"/>
            <a:cs typeface="Arial" panose="020B0604020202020204" pitchFamily="34" charset="0"/>
          </a:endParaRPr>
        </a:p>
      </dgm:t>
    </dgm:pt>
    <dgm:pt modelId="{F2902F6E-ED1A-49A4-96FB-A86D7CE73950}">
      <dgm:prSet custT="1"/>
      <dgm:spPr/>
      <dgm:t>
        <a:bodyPr/>
        <a:lstStyle/>
        <a:p>
          <a:pPr>
            <a:lnSpc>
              <a:spcPct val="100000"/>
            </a:lnSpc>
          </a:pPr>
          <a:r>
            <a:rPr lang="en-GB" sz="2800">
              <a:latin typeface="Arial" panose="020B0604020202020204" pitchFamily="34" charset="0"/>
              <a:cs typeface="Arial" panose="020B0604020202020204" pitchFamily="34" charset="0"/>
            </a:rPr>
            <a:t>Ubuntu forms the foundation of social ethics, where caring for others enhances the overall health and well-being of the community.</a:t>
          </a:r>
        </a:p>
      </dgm:t>
    </dgm:pt>
    <dgm:pt modelId="{41B39F4D-24F6-4042-8A18-A24BBCDB1A52}" type="parTrans" cxnId="{E85932FF-4545-4ED9-8EAE-2EB1A2D683C9}">
      <dgm:prSet/>
      <dgm:spPr/>
      <dgm:t>
        <a:bodyPr/>
        <a:lstStyle/>
        <a:p>
          <a:endParaRPr lang="en-GB" sz="2800">
            <a:latin typeface="Arial" panose="020B0604020202020204" pitchFamily="34" charset="0"/>
            <a:cs typeface="Arial" panose="020B0604020202020204" pitchFamily="34" charset="0"/>
          </a:endParaRPr>
        </a:p>
      </dgm:t>
    </dgm:pt>
    <dgm:pt modelId="{022FB210-51AF-412E-BC82-605C2AB24474}" type="sibTrans" cxnId="{E85932FF-4545-4ED9-8EAE-2EB1A2D683C9}">
      <dgm:prSet/>
      <dgm:spPr/>
      <dgm:t>
        <a:bodyPr/>
        <a:lstStyle/>
        <a:p>
          <a:endParaRPr lang="en-GB" sz="2800">
            <a:latin typeface="Arial" panose="020B0604020202020204" pitchFamily="34" charset="0"/>
            <a:cs typeface="Arial" panose="020B0604020202020204" pitchFamily="34" charset="0"/>
          </a:endParaRPr>
        </a:p>
      </dgm:t>
    </dgm:pt>
    <dgm:pt modelId="{0C1C51F8-6B16-4EBB-9610-B45627E7F98A}" type="pres">
      <dgm:prSet presAssocID="{94617B3E-3C14-43A6-A753-39CADEFDB258}" presName="Root" presStyleCnt="0">
        <dgm:presLayoutVars>
          <dgm:dir/>
          <dgm:resizeHandles val="exact"/>
        </dgm:presLayoutVars>
      </dgm:prSet>
      <dgm:spPr/>
    </dgm:pt>
    <dgm:pt modelId="{7F2710AA-699E-40DD-9620-8F7E4325D915}" type="pres">
      <dgm:prSet presAssocID="{661955F0-8D22-4BC4-9F23-7813C158547C}" presName="Composite" presStyleCnt="0"/>
      <dgm:spPr/>
    </dgm:pt>
    <dgm:pt modelId="{CD1A923E-388E-43B2-A563-D60ED0CCAA98}" type="pres">
      <dgm:prSet presAssocID="{661955F0-8D22-4BC4-9F23-7813C158547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7599" r="5903" b="3"/>
          <a:stretch/>
        </a:blipFill>
      </dgm:spPr>
      <dgm:extLst>
        <a:ext uri="{E40237B7-FDA0-4F09-8148-C483321AD2D9}">
          <dgm14:cNvPr xmlns:dgm14="http://schemas.microsoft.com/office/drawing/2010/diagram" id="0" name="" descr="Top shot of a representation of networks with stick figures."/>
        </a:ext>
      </dgm:extLst>
    </dgm:pt>
    <dgm:pt modelId="{42718493-2F61-438C-A1FD-2DFF71671C68}" type="pres">
      <dgm:prSet presAssocID="{661955F0-8D22-4BC4-9F23-7813C158547C}" presName="Subtitle" presStyleLbl="revTx" presStyleIdx="0" presStyleCnt="6">
        <dgm:presLayoutVars>
          <dgm:chMax val="0"/>
          <dgm:bulletEnabled/>
        </dgm:presLayoutVars>
      </dgm:prSet>
      <dgm:spPr/>
    </dgm:pt>
    <dgm:pt modelId="{37C15465-3143-484E-94D5-860A6C294709}" type="pres">
      <dgm:prSet presAssocID="{661955F0-8D22-4BC4-9F23-7813C158547C}" presName="Description" presStyleLbl="revTx" presStyleIdx="1" presStyleCnt="6">
        <dgm:presLayoutVars>
          <dgm:bulletEnabled/>
        </dgm:presLayoutVars>
      </dgm:prSet>
      <dgm:spPr/>
    </dgm:pt>
    <dgm:pt modelId="{26E4674D-F59D-4BC3-9E4F-42E143FB0DFA}" type="pres">
      <dgm:prSet presAssocID="{BA31A95D-784C-4F15-8AD7-CB5DC9EA53A9}" presName="sibTrans" presStyleLbl="sibTrans2D1" presStyleIdx="0" presStyleCnt="0"/>
      <dgm:spPr/>
    </dgm:pt>
    <dgm:pt modelId="{A827CE7D-5AC7-44A7-A7F3-02F718F90D4E}" type="pres">
      <dgm:prSet presAssocID="{A5399D10-9083-43F9-B9FA-4B78DD045252}" presName="Composite" presStyleCnt="0"/>
      <dgm:spPr/>
    </dgm:pt>
    <dgm:pt modelId="{18ECC803-CA18-4F1F-AC8F-6A4A7F32B02C}" type="pres">
      <dgm:prSet presAssocID="{A5399D10-9083-43F9-B9FA-4B78DD04525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349" r="17899" b="-2"/>
          <a:stretch/>
        </a:blipFill>
      </dgm:spPr>
      <dgm:extLst>
        <a:ext uri="{E40237B7-FDA0-4F09-8148-C483321AD2D9}">
          <dgm14:cNvPr xmlns:dgm14="http://schemas.microsoft.com/office/drawing/2010/diagram" id="0" name="" descr="Abstract rainbow pride design made from colorful silhouetted human figures."/>
        </a:ext>
      </dgm:extLst>
    </dgm:pt>
    <dgm:pt modelId="{94BE2056-9529-4F15-A394-E66B1066A856}" type="pres">
      <dgm:prSet presAssocID="{A5399D10-9083-43F9-B9FA-4B78DD045252}" presName="Subtitle" presStyleLbl="revTx" presStyleIdx="2" presStyleCnt="6">
        <dgm:presLayoutVars>
          <dgm:chMax val="0"/>
          <dgm:bulletEnabled/>
        </dgm:presLayoutVars>
      </dgm:prSet>
      <dgm:spPr/>
    </dgm:pt>
    <dgm:pt modelId="{0B5F72BE-E643-42A5-8E7E-A1A929E5321B}" type="pres">
      <dgm:prSet presAssocID="{A5399D10-9083-43F9-B9FA-4B78DD045252}" presName="Description" presStyleLbl="revTx" presStyleIdx="3" presStyleCnt="6">
        <dgm:presLayoutVars>
          <dgm:bulletEnabled/>
        </dgm:presLayoutVars>
      </dgm:prSet>
      <dgm:spPr/>
    </dgm:pt>
    <dgm:pt modelId="{11BFDEDF-94F9-4792-92DD-C0C9C6496570}" type="pres">
      <dgm:prSet presAssocID="{B9A6A789-E37B-47FF-A073-CE218AC2C6EE}" presName="sibTrans" presStyleLbl="sibTrans2D1" presStyleIdx="0" presStyleCnt="0"/>
      <dgm:spPr/>
    </dgm:pt>
    <dgm:pt modelId="{C753DC2F-FF9D-4CB1-99C9-50596F4CC304}" type="pres">
      <dgm:prSet presAssocID="{B40F0FA8-0096-49FA-9EAC-FD263B3EB706}" presName="Composite" presStyleCnt="0"/>
      <dgm:spPr/>
    </dgm:pt>
    <dgm:pt modelId="{8269DAF0-ECC9-4E80-A7B1-C34E2E721659}" type="pres">
      <dgm:prSet presAssocID="{B40F0FA8-0096-49FA-9EAC-FD263B3EB706}" presName="Picture" presStyleLbl="node1" presStyleIdx="2" presStyleCnt="3" custLinFactNeighborX="-14199" custLinFactNeighborY="52852"/>
      <dgm:spPr>
        <a:blipFill>
          <a:blip xmlns:r="http://schemas.openxmlformats.org/officeDocument/2006/relationships" r:embed="rId3">
            <a:extLst>
              <a:ext uri="{28A0092B-C50C-407E-A947-70E740481C1C}">
                <a14:useLocalDpi xmlns:a14="http://schemas.microsoft.com/office/drawing/2010/main" val="0"/>
              </a:ext>
            </a:extLst>
          </a:blip>
          <a:srcRect l="21578" r="11671" b="-2"/>
          <a:stretch/>
        </a:blipFill>
      </dgm:spPr>
      <dgm:extLst>
        <a:ext uri="{E40237B7-FDA0-4F09-8148-C483321AD2D9}">
          <dgm14:cNvPr xmlns:dgm14="http://schemas.microsoft.com/office/drawing/2010/diagram" id="0" name="" descr="Teamwork business concept"/>
        </a:ext>
      </dgm:extLst>
    </dgm:pt>
    <dgm:pt modelId="{C5CE2EF5-AE0E-48FB-8106-EFD3B8E12FF4}" type="pres">
      <dgm:prSet presAssocID="{B40F0FA8-0096-49FA-9EAC-FD263B3EB706}" presName="Subtitle" presStyleLbl="revTx" presStyleIdx="4" presStyleCnt="6">
        <dgm:presLayoutVars>
          <dgm:chMax val="0"/>
          <dgm:bulletEnabled/>
        </dgm:presLayoutVars>
      </dgm:prSet>
      <dgm:spPr/>
    </dgm:pt>
    <dgm:pt modelId="{9407E498-1A0E-47F9-8156-4AD0C69DBE31}" type="pres">
      <dgm:prSet presAssocID="{B40F0FA8-0096-49FA-9EAC-FD263B3EB706}" presName="Description" presStyleLbl="revTx" presStyleIdx="5" presStyleCnt="6">
        <dgm:presLayoutVars>
          <dgm:bulletEnabled/>
        </dgm:presLayoutVars>
      </dgm:prSet>
      <dgm:spPr/>
    </dgm:pt>
  </dgm:ptLst>
  <dgm:cxnLst>
    <dgm:cxn modelId="{640F760C-E857-4371-86CB-05D8F80D5D9C}" srcId="{A5399D10-9083-43F9-B9FA-4B78DD045252}" destId="{D4573B44-EFB1-422A-B561-206D7DB1493C}" srcOrd="0" destOrd="0" parTransId="{70B85D35-9603-44B9-AFC9-86981B596525}" sibTransId="{782F89DC-5097-4DC9-946C-AFC106C890FC}"/>
    <dgm:cxn modelId="{097F710D-0357-45F4-8520-5F9520CE3850}" type="presOf" srcId="{94617B3E-3C14-43A6-A753-39CADEFDB258}" destId="{0C1C51F8-6B16-4EBB-9610-B45627E7F98A}" srcOrd="0" destOrd="0" presId="urn:microsoft.com/office/officeart/2024/3/layout/verticalVisualTextBlock1"/>
    <dgm:cxn modelId="{8C522016-82E5-4CB0-B7CF-3CFFFD8D1E4C}" type="presOf" srcId="{B9A6A789-E37B-47FF-A073-CE218AC2C6EE}" destId="{11BFDEDF-94F9-4792-92DD-C0C9C6496570}" srcOrd="0" destOrd="0" presId="urn:microsoft.com/office/officeart/2024/3/layout/verticalVisualTextBlock1"/>
    <dgm:cxn modelId="{49646917-9E07-4A33-868C-AC2E5F145CD7}" srcId="{661955F0-8D22-4BC4-9F23-7813C158547C}" destId="{0F385653-87DC-418C-80F9-69B7EEE7051B}" srcOrd="0" destOrd="0" parTransId="{44D8FD7E-F9EE-492F-A259-236FF7F09AB2}" sibTransId="{C6161931-69EF-4566-B99D-4133D0A04505}"/>
    <dgm:cxn modelId="{3841AF27-EE59-46E1-ABD5-16F23413A87D}" type="presOf" srcId="{D4573B44-EFB1-422A-B561-206D7DB1493C}" destId="{0B5F72BE-E643-42A5-8E7E-A1A929E5321B}" srcOrd="0" destOrd="0" presId="urn:microsoft.com/office/officeart/2024/3/layout/verticalVisualTextBlock1"/>
    <dgm:cxn modelId="{296E5236-B00F-4F5F-B377-C8D8646D2C49}" type="presOf" srcId="{0F385653-87DC-418C-80F9-69B7EEE7051B}" destId="{37C15465-3143-484E-94D5-860A6C294709}" srcOrd="0" destOrd="0" presId="urn:microsoft.com/office/officeart/2024/3/layout/verticalVisualTextBlock1"/>
    <dgm:cxn modelId="{11B65B8F-7125-4A3A-BCC7-4C5C42327909}" type="presOf" srcId="{B40F0FA8-0096-49FA-9EAC-FD263B3EB706}" destId="{C5CE2EF5-AE0E-48FB-8106-EFD3B8E12FF4}" srcOrd="0" destOrd="0" presId="urn:microsoft.com/office/officeart/2024/3/layout/verticalVisualTextBlock1"/>
    <dgm:cxn modelId="{4C2D7091-5888-4799-BD06-E8BAE5AD3B7C}" srcId="{94617B3E-3C14-43A6-A753-39CADEFDB258}" destId="{B40F0FA8-0096-49FA-9EAC-FD263B3EB706}" srcOrd="2" destOrd="0" parTransId="{332CE12F-E7EB-4FC0-84DF-87FAE2825390}" sibTransId="{F57BF759-D7FA-4C5E-82E9-5D3023BECC03}"/>
    <dgm:cxn modelId="{F141F89D-9C50-4742-AA49-EA86E1E7B00F}" type="presOf" srcId="{BA31A95D-784C-4F15-8AD7-CB5DC9EA53A9}" destId="{26E4674D-F59D-4BC3-9E4F-42E143FB0DFA}" srcOrd="0" destOrd="0" presId="urn:microsoft.com/office/officeart/2024/3/layout/verticalVisualTextBlock1"/>
    <dgm:cxn modelId="{73710FA5-25DC-4F87-BE1C-A77A99BEC98A}" type="presOf" srcId="{A5399D10-9083-43F9-B9FA-4B78DD045252}" destId="{94BE2056-9529-4F15-A394-E66B1066A856}" srcOrd="0" destOrd="0" presId="urn:microsoft.com/office/officeart/2024/3/layout/verticalVisualTextBlock1"/>
    <dgm:cxn modelId="{7981DCCD-BB13-41B4-AAE7-DA0E5E320E56}" srcId="{94617B3E-3C14-43A6-A753-39CADEFDB258}" destId="{A5399D10-9083-43F9-B9FA-4B78DD045252}" srcOrd="1" destOrd="0" parTransId="{4B1AA3BB-1580-4E56-9D4B-165EF0BCE10F}" sibTransId="{B9A6A789-E37B-47FF-A073-CE218AC2C6EE}"/>
    <dgm:cxn modelId="{01224AE4-D081-4940-9F92-9B1B47AC7A55}" srcId="{94617B3E-3C14-43A6-A753-39CADEFDB258}" destId="{661955F0-8D22-4BC4-9F23-7813C158547C}" srcOrd="0" destOrd="0" parTransId="{DEA14F5B-97B8-4212-A69D-0EA016D888B9}" sibTransId="{BA31A95D-784C-4F15-8AD7-CB5DC9EA53A9}"/>
    <dgm:cxn modelId="{A91B2BE9-C802-4ABF-B8B9-2DBC7DE749CA}" type="presOf" srcId="{F2902F6E-ED1A-49A4-96FB-A86D7CE73950}" destId="{9407E498-1A0E-47F9-8156-4AD0C69DBE31}" srcOrd="0" destOrd="0" presId="urn:microsoft.com/office/officeart/2024/3/layout/verticalVisualTextBlock1"/>
    <dgm:cxn modelId="{755A5DE9-6A40-4892-8D6F-2CB7553A1F9D}" type="presOf" srcId="{661955F0-8D22-4BC4-9F23-7813C158547C}" destId="{42718493-2F61-438C-A1FD-2DFF71671C68}" srcOrd="0" destOrd="0" presId="urn:microsoft.com/office/officeart/2024/3/layout/verticalVisualTextBlock1"/>
    <dgm:cxn modelId="{E85932FF-4545-4ED9-8EAE-2EB1A2D683C9}" srcId="{B40F0FA8-0096-49FA-9EAC-FD263B3EB706}" destId="{F2902F6E-ED1A-49A4-96FB-A86D7CE73950}" srcOrd="0" destOrd="0" parTransId="{41B39F4D-24F6-4042-8A18-A24BBCDB1A52}" sibTransId="{022FB210-51AF-412E-BC82-605C2AB24474}"/>
    <dgm:cxn modelId="{8EA7E5BB-0714-4E8F-8D5A-98D5349968A4}" type="presParOf" srcId="{0C1C51F8-6B16-4EBB-9610-B45627E7F98A}" destId="{7F2710AA-699E-40DD-9620-8F7E4325D915}" srcOrd="0" destOrd="0" presId="urn:microsoft.com/office/officeart/2024/3/layout/verticalVisualTextBlock1"/>
    <dgm:cxn modelId="{F38C9C7B-D65F-40C4-BCA8-0A3498E30296}" type="presParOf" srcId="{7F2710AA-699E-40DD-9620-8F7E4325D915}" destId="{CD1A923E-388E-43B2-A563-D60ED0CCAA98}" srcOrd="0" destOrd="0" presId="urn:microsoft.com/office/officeart/2024/3/layout/verticalVisualTextBlock1"/>
    <dgm:cxn modelId="{9C59725C-D188-4136-8F6C-49D12C3AA7CE}" type="presParOf" srcId="{7F2710AA-699E-40DD-9620-8F7E4325D915}" destId="{42718493-2F61-438C-A1FD-2DFF71671C68}" srcOrd="1" destOrd="0" presId="urn:microsoft.com/office/officeart/2024/3/layout/verticalVisualTextBlock1"/>
    <dgm:cxn modelId="{C1EB12CA-68B9-410A-BA5C-B5CC6B51E5EF}" type="presParOf" srcId="{7F2710AA-699E-40DD-9620-8F7E4325D915}" destId="{37C15465-3143-484E-94D5-860A6C294709}" srcOrd="2" destOrd="0" presId="urn:microsoft.com/office/officeart/2024/3/layout/verticalVisualTextBlock1"/>
    <dgm:cxn modelId="{063FD9E2-5BD8-42F6-9B7F-B53184E06C57}" type="presParOf" srcId="{0C1C51F8-6B16-4EBB-9610-B45627E7F98A}" destId="{26E4674D-F59D-4BC3-9E4F-42E143FB0DFA}" srcOrd="1" destOrd="0" presId="urn:microsoft.com/office/officeart/2024/3/layout/verticalVisualTextBlock1"/>
    <dgm:cxn modelId="{B6AA53DD-67F8-4C1C-85DA-A3ADBBE66A4F}" type="presParOf" srcId="{0C1C51F8-6B16-4EBB-9610-B45627E7F98A}" destId="{A827CE7D-5AC7-44A7-A7F3-02F718F90D4E}" srcOrd="2" destOrd="0" presId="urn:microsoft.com/office/officeart/2024/3/layout/verticalVisualTextBlock1"/>
    <dgm:cxn modelId="{91BA07DD-3173-4726-9B17-C29324F85B4F}" type="presParOf" srcId="{A827CE7D-5AC7-44A7-A7F3-02F718F90D4E}" destId="{18ECC803-CA18-4F1F-AC8F-6A4A7F32B02C}" srcOrd="0" destOrd="0" presId="urn:microsoft.com/office/officeart/2024/3/layout/verticalVisualTextBlock1"/>
    <dgm:cxn modelId="{17E0A22F-0047-4A17-B84F-BFC9FCFFD065}" type="presParOf" srcId="{A827CE7D-5AC7-44A7-A7F3-02F718F90D4E}" destId="{94BE2056-9529-4F15-A394-E66B1066A856}" srcOrd="1" destOrd="0" presId="urn:microsoft.com/office/officeart/2024/3/layout/verticalVisualTextBlock1"/>
    <dgm:cxn modelId="{EC033144-1228-4C3A-BB5F-89B49D088257}" type="presParOf" srcId="{A827CE7D-5AC7-44A7-A7F3-02F718F90D4E}" destId="{0B5F72BE-E643-42A5-8E7E-A1A929E5321B}" srcOrd="2" destOrd="0" presId="urn:microsoft.com/office/officeart/2024/3/layout/verticalVisualTextBlock1"/>
    <dgm:cxn modelId="{C4AC10E1-ED0A-4C7A-B47E-79B206A55CAD}" type="presParOf" srcId="{0C1C51F8-6B16-4EBB-9610-B45627E7F98A}" destId="{11BFDEDF-94F9-4792-92DD-C0C9C6496570}" srcOrd="3" destOrd="0" presId="urn:microsoft.com/office/officeart/2024/3/layout/verticalVisualTextBlock1"/>
    <dgm:cxn modelId="{389C845B-907E-4EC7-AD7B-5E46A9830DF5}" type="presParOf" srcId="{0C1C51F8-6B16-4EBB-9610-B45627E7F98A}" destId="{C753DC2F-FF9D-4CB1-99C9-50596F4CC304}" srcOrd="4" destOrd="0" presId="urn:microsoft.com/office/officeart/2024/3/layout/verticalVisualTextBlock1"/>
    <dgm:cxn modelId="{377A0763-4E9B-424B-8EC7-52DF69C22A28}" type="presParOf" srcId="{C753DC2F-FF9D-4CB1-99C9-50596F4CC304}" destId="{8269DAF0-ECC9-4E80-A7B1-C34E2E721659}" srcOrd="0" destOrd="0" presId="urn:microsoft.com/office/officeart/2024/3/layout/verticalVisualTextBlock1"/>
    <dgm:cxn modelId="{5204A164-4E0B-467A-8FA3-B266E2678BCC}" type="presParOf" srcId="{C753DC2F-FF9D-4CB1-99C9-50596F4CC304}" destId="{C5CE2EF5-AE0E-48FB-8106-EFD3B8E12FF4}" srcOrd="1" destOrd="0" presId="urn:microsoft.com/office/officeart/2024/3/layout/verticalVisualTextBlock1"/>
    <dgm:cxn modelId="{B7E406EA-70B5-4ACF-8732-AA2F9A828591}" type="presParOf" srcId="{C753DC2F-FF9D-4CB1-99C9-50596F4CC304}" destId="{9407E498-1A0E-47F9-8156-4AD0C69DBE3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A923E-388E-43B2-A563-D60ED0CCAA98}">
      <dsp:nvSpPr>
        <dsp:cNvPr id="0" name=""/>
        <dsp:cNvSpPr/>
      </dsp:nvSpPr>
      <dsp:spPr>
        <a:xfrm>
          <a:off x="0" y="0"/>
          <a:ext cx="1679957" cy="167995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7599" r="5903" b="3"/>
          <a:stretch/>
        </a:blipFill>
        <a:ln>
          <a:noFill/>
        </a:ln>
        <a:effectLst/>
      </dsp:spPr>
      <dsp:style>
        <a:lnRef idx="0">
          <a:scrgbClr r="0" g="0" b="0"/>
        </a:lnRef>
        <a:fillRef idx="3">
          <a:scrgbClr r="0" g="0" b="0"/>
        </a:fillRef>
        <a:effectRef idx="2">
          <a:scrgbClr r="0" g="0" b="0"/>
        </a:effectRef>
        <a:fontRef idx="minor">
          <a:schemeClr val="lt1"/>
        </a:fontRef>
      </dsp:style>
    </dsp:sp>
    <dsp:sp modelId="{42718493-2F61-438C-A1FD-2DFF71671C68}">
      <dsp:nvSpPr>
        <dsp:cNvPr id="0" name=""/>
        <dsp:cNvSpPr/>
      </dsp:nvSpPr>
      <dsp:spPr>
        <a:xfrm>
          <a:off x="1859957" y="0"/>
          <a:ext cx="9063782" cy="48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GB" sz="2800" kern="1200" dirty="0">
              <a:latin typeface="Arial" panose="020B0604020202020204" pitchFamily="34" charset="0"/>
              <a:cs typeface="Arial" panose="020B0604020202020204" pitchFamily="34" charset="0"/>
            </a:rPr>
            <a:t>Concept of Ubuntu</a:t>
          </a:r>
        </a:p>
      </dsp:txBody>
      <dsp:txXfrm>
        <a:off x="1859957" y="0"/>
        <a:ext cx="9063782" cy="482152"/>
      </dsp:txXfrm>
    </dsp:sp>
    <dsp:sp modelId="{37C15465-3143-484E-94D5-860A6C294709}">
      <dsp:nvSpPr>
        <dsp:cNvPr id="0" name=""/>
        <dsp:cNvSpPr/>
      </dsp:nvSpPr>
      <dsp:spPr>
        <a:xfrm>
          <a:off x="1859957" y="482152"/>
          <a:ext cx="9063782" cy="118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pPr>
          <a:r>
            <a:rPr lang="en-GB" sz="2800" kern="1200" dirty="0">
              <a:latin typeface="Arial" panose="020B0604020202020204" pitchFamily="34" charset="0"/>
              <a:cs typeface="Arial" panose="020B0604020202020204" pitchFamily="34" charset="0"/>
            </a:rPr>
            <a:t>Ubuntu is a philosophical concept emphasising interconnectedness and mutual support within communities, fostering a sense of belonging.</a:t>
          </a:r>
        </a:p>
      </dsp:txBody>
      <dsp:txXfrm>
        <a:off x="1859957" y="482152"/>
        <a:ext cx="9063782" cy="1189313"/>
      </dsp:txXfrm>
    </dsp:sp>
    <dsp:sp modelId="{18ECC803-CA18-4F1F-AC8F-6A4A7F32B02C}">
      <dsp:nvSpPr>
        <dsp:cNvPr id="0" name=""/>
        <dsp:cNvSpPr/>
      </dsp:nvSpPr>
      <dsp:spPr>
        <a:xfrm>
          <a:off x="0" y="1814354"/>
          <a:ext cx="1679957" cy="167995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349" r="17899" b="-2"/>
          <a:stretch/>
        </a:blipFill>
        <a:ln>
          <a:noFill/>
        </a:ln>
        <a:effectLst/>
      </dsp:spPr>
      <dsp:style>
        <a:lnRef idx="0">
          <a:scrgbClr r="0" g="0" b="0"/>
        </a:lnRef>
        <a:fillRef idx="3">
          <a:scrgbClr r="0" g="0" b="0"/>
        </a:fillRef>
        <a:effectRef idx="2">
          <a:scrgbClr r="0" g="0" b="0"/>
        </a:effectRef>
        <a:fontRef idx="minor">
          <a:schemeClr val="lt1"/>
        </a:fontRef>
      </dsp:style>
    </dsp:sp>
    <dsp:sp modelId="{94BE2056-9529-4F15-A394-E66B1066A856}">
      <dsp:nvSpPr>
        <dsp:cNvPr id="0" name=""/>
        <dsp:cNvSpPr/>
      </dsp:nvSpPr>
      <dsp:spPr>
        <a:xfrm>
          <a:off x="1859957" y="1814354"/>
          <a:ext cx="9063782" cy="48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GB" sz="2800" kern="1200">
              <a:latin typeface="Arial" panose="020B0604020202020204" pitchFamily="34" charset="0"/>
              <a:cs typeface="Arial" panose="020B0604020202020204" pitchFamily="34" charset="0"/>
            </a:rPr>
            <a:t>Social Harmony</a:t>
          </a:r>
        </a:p>
      </dsp:txBody>
      <dsp:txXfrm>
        <a:off x="1859957" y="1814354"/>
        <a:ext cx="9063782" cy="482152"/>
      </dsp:txXfrm>
    </dsp:sp>
    <dsp:sp modelId="{0B5F72BE-E643-42A5-8E7E-A1A929E5321B}">
      <dsp:nvSpPr>
        <dsp:cNvPr id="0" name=""/>
        <dsp:cNvSpPr/>
      </dsp:nvSpPr>
      <dsp:spPr>
        <a:xfrm>
          <a:off x="1859957" y="2296507"/>
          <a:ext cx="9063782" cy="118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pPr>
          <a:r>
            <a:rPr lang="en-GB" sz="2800" kern="1200">
              <a:latin typeface="Arial" panose="020B0604020202020204" pitchFamily="34" charset="0"/>
              <a:cs typeface="Arial" panose="020B0604020202020204" pitchFamily="34" charset="0"/>
            </a:rPr>
            <a:t>The principle of Ubuntu promotes social harmony and cooperation among individuals, highlighting the importance of collective well-being.</a:t>
          </a:r>
        </a:p>
      </dsp:txBody>
      <dsp:txXfrm>
        <a:off x="1859957" y="2296507"/>
        <a:ext cx="9063782" cy="1189313"/>
      </dsp:txXfrm>
    </dsp:sp>
    <dsp:sp modelId="{8269DAF0-ECC9-4E80-A7B1-C34E2E721659}">
      <dsp:nvSpPr>
        <dsp:cNvPr id="0" name=""/>
        <dsp:cNvSpPr/>
      </dsp:nvSpPr>
      <dsp:spPr>
        <a:xfrm>
          <a:off x="0" y="3634728"/>
          <a:ext cx="1679957" cy="167995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578" r="11671" b="-2"/>
          <a:stretch/>
        </a:blipFill>
        <a:ln>
          <a:noFill/>
        </a:ln>
        <a:effectLst/>
      </dsp:spPr>
      <dsp:style>
        <a:lnRef idx="0">
          <a:scrgbClr r="0" g="0" b="0"/>
        </a:lnRef>
        <a:fillRef idx="3">
          <a:scrgbClr r="0" g="0" b="0"/>
        </a:fillRef>
        <a:effectRef idx="2">
          <a:scrgbClr r="0" g="0" b="0"/>
        </a:effectRef>
        <a:fontRef idx="minor">
          <a:schemeClr val="lt1"/>
        </a:fontRef>
      </dsp:style>
    </dsp:sp>
    <dsp:sp modelId="{C5CE2EF5-AE0E-48FB-8106-EFD3B8E12FF4}">
      <dsp:nvSpPr>
        <dsp:cNvPr id="0" name=""/>
        <dsp:cNvSpPr/>
      </dsp:nvSpPr>
      <dsp:spPr>
        <a:xfrm>
          <a:off x="1859957" y="3628708"/>
          <a:ext cx="9063782" cy="48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defRPr b="1"/>
          </a:pPr>
          <a:r>
            <a:rPr lang="en-GB" sz="2800" kern="1200">
              <a:latin typeface="Arial" panose="020B0604020202020204" pitchFamily="34" charset="0"/>
              <a:cs typeface="Arial" panose="020B0604020202020204" pitchFamily="34" charset="0"/>
            </a:rPr>
            <a:t>Ethics of Care</a:t>
          </a:r>
        </a:p>
      </dsp:txBody>
      <dsp:txXfrm>
        <a:off x="1859957" y="3628708"/>
        <a:ext cx="9063782" cy="482152"/>
      </dsp:txXfrm>
    </dsp:sp>
    <dsp:sp modelId="{9407E498-1A0E-47F9-8156-4AD0C69DBE31}">
      <dsp:nvSpPr>
        <dsp:cNvPr id="0" name=""/>
        <dsp:cNvSpPr/>
      </dsp:nvSpPr>
      <dsp:spPr>
        <a:xfrm>
          <a:off x="1859957" y="4110861"/>
          <a:ext cx="9063782" cy="118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l" defTabSz="1244600">
            <a:lnSpc>
              <a:spcPct val="100000"/>
            </a:lnSpc>
            <a:spcBef>
              <a:spcPct val="0"/>
            </a:spcBef>
            <a:spcAft>
              <a:spcPct val="35000"/>
            </a:spcAft>
            <a:buNone/>
          </a:pPr>
          <a:r>
            <a:rPr lang="en-GB" sz="2800" kern="1200">
              <a:latin typeface="Arial" panose="020B0604020202020204" pitchFamily="34" charset="0"/>
              <a:cs typeface="Arial" panose="020B0604020202020204" pitchFamily="34" charset="0"/>
            </a:rPr>
            <a:t>Ubuntu forms the foundation of social ethics, where caring for others enhances the overall health and well-being of the community.</a:t>
          </a:r>
        </a:p>
      </dsp:txBody>
      <dsp:txXfrm>
        <a:off x="1859957" y="4110861"/>
        <a:ext cx="9063782" cy="118931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3532EA-8C57-4ED0-934D-497A51449506}" type="datetimeFigureOut">
              <a:rPr lang="en-GB" smtClean="0"/>
              <a:t>17/03/2025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49C0154-F5B9-4001-A7D5-C772A6025366}" type="slidenum">
              <a:rPr lang="en-GB" smtClean="0"/>
              <a:t>‹#›</a:t>
            </a:fld>
            <a:endParaRPr lang="en-GB"/>
          </a:p>
        </p:txBody>
      </p:sp>
    </p:spTree>
    <p:extLst>
      <p:ext uri="{BB962C8B-B14F-4D97-AF65-F5344CB8AC3E}">
        <p14:creationId xmlns:p14="http://schemas.microsoft.com/office/powerpoint/2010/main" val="178742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300D0E0F-D4AB-432A-9377-815B43805D42}" type="slidenum">
              <a:rPr lang="en-GB" smtClean="0"/>
              <a:t>1</a:t>
            </a:fld>
            <a:endParaRPr lang="en-GB"/>
          </a:p>
        </p:txBody>
      </p:sp>
    </p:spTree>
    <p:extLst>
      <p:ext uri="{BB962C8B-B14F-4D97-AF65-F5344CB8AC3E}">
        <p14:creationId xmlns:p14="http://schemas.microsoft.com/office/powerpoint/2010/main" val="198551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1.1.2: Trusting People can be Vulnerable.</a:t>
            </a:r>
          </a:p>
          <a:p>
            <a:endParaRPr lang="en-GB" dirty="0"/>
          </a:p>
          <a:p>
            <a:r>
              <a:rPr lang="en-GB" dirty="0"/>
              <a:t>Watch the Brene Brown clip, Embracing Vulnerability.</a:t>
            </a:r>
          </a:p>
        </p:txBody>
      </p:sp>
      <p:sp>
        <p:nvSpPr>
          <p:cNvPr id="4" name="Slide Number Placeholder 3"/>
          <p:cNvSpPr>
            <a:spLocks noGrp="1"/>
          </p:cNvSpPr>
          <p:nvPr>
            <p:ph type="sldNum" sz="quarter" idx="5"/>
          </p:nvPr>
        </p:nvSpPr>
        <p:spPr/>
        <p:txBody>
          <a:bodyPr/>
          <a:lstStyle/>
          <a:p>
            <a:fld id="{449C0154-F5B9-4001-A7D5-C772A6025366}" type="slidenum">
              <a:rPr lang="en-GB" smtClean="0"/>
              <a:t>10</a:t>
            </a:fld>
            <a:endParaRPr lang="en-GB"/>
          </a:p>
        </p:txBody>
      </p:sp>
    </p:spTree>
    <p:extLst>
      <p:ext uri="{BB962C8B-B14F-4D97-AF65-F5344CB8AC3E}">
        <p14:creationId xmlns:p14="http://schemas.microsoft.com/office/powerpoint/2010/main" val="392082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9C0154-F5B9-4001-A7D5-C772A6025366}" type="slidenum">
              <a:rPr lang="en-GB" smtClean="0"/>
              <a:t>11</a:t>
            </a:fld>
            <a:endParaRPr lang="en-GB"/>
          </a:p>
        </p:txBody>
      </p:sp>
    </p:spTree>
    <p:extLst>
      <p:ext uri="{BB962C8B-B14F-4D97-AF65-F5344CB8AC3E}">
        <p14:creationId xmlns:p14="http://schemas.microsoft.com/office/powerpoint/2010/main" val="100674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dirty="0"/>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12</a:t>
            </a:fld>
            <a:endParaRPr lang="en-GB"/>
          </a:p>
        </p:txBody>
      </p:sp>
    </p:spTree>
    <p:extLst>
      <p:ext uri="{BB962C8B-B14F-4D97-AF65-F5344CB8AC3E}">
        <p14:creationId xmlns:p14="http://schemas.microsoft.com/office/powerpoint/2010/main" val="207063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1.1.8  The conflict resolution process in the context of Ubuntu is similar to restorative </a:t>
            </a:r>
            <a:r>
              <a:rPr lang="en-US"/>
              <a:t>justice.</a:t>
            </a:r>
            <a:endParaRPr lang="en-US" dirty="0"/>
          </a:p>
          <a:p>
            <a:r>
              <a:rPr lang="en-US" dirty="0"/>
              <a:t>How can we link the concept of restorative justice to Ubuntu?</a:t>
            </a:r>
          </a:p>
          <a:p>
            <a:endParaRPr lang="en-US" dirty="0"/>
          </a:p>
          <a:p>
            <a:r>
              <a:rPr lang="en-US" i="1" dirty="0"/>
              <a:t>Restorative justice is the process of dealing with wrongdoing that focuses on healing, making peace, and fixing relationships instead of punishing people. It brings together everyone involved—victims, offenders, and the community— in a collaborative process to understand the harm caused and to develop a plan for making amends. Ubuntu also focuses on resolving conflict by restoring harmony in the community. It addresses the needs of everyone involved and strengthens relationships between people. Restorative justice and Ubuntu are similar because they both aim to heal and bring people together. Instead of focusing on punishment, they </a:t>
            </a:r>
            <a:r>
              <a:rPr lang="en-US" i="1" dirty="0" err="1"/>
              <a:t>prioritise</a:t>
            </a:r>
            <a:r>
              <a:rPr lang="en-US" i="1" dirty="0"/>
              <a:t> repairing harm, helping people reconcile, and reintegrating individuals into the community. By focusing on the well-being of everyone and their connections, they create a more peaceful and united society. (Taken from Teacher’s Guide)</a:t>
            </a:r>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13</a:t>
            </a:fld>
            <a:endParaRPr lang="en-GB"/>
          </a:p>
        </p:txBody>
      </p:sp>
    </p:spTree>
    <p:extLst>
      <p:ext uri="{BB962C8B-B14F-4D97-AF65-F5344CB8AC3E}">
        <p14:creationId xmlns:p14="http://schemas.microsoft.com/office/powerpoint/2010/main" val="186943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9C0154-F5B9-4001-A7D5-C772A6025366}" type="slidenum">
              <a:rPr lang="en-GB" smtClean="0"/>
              <a:t>14</a:t>
            </a:fld>
            <a:endParaRPr lang="en-GB"/>
          </a:p>
        </p:txBody>
      </p:sp>
    </p:spTree>
    <p:extLst>
      <p:ext uri="{BB962C8B-B14F-4D97-AF65-F5344CB8AC3E}">
        <p14:creationId xmlns:p14="http://schemas.microsoft.com/office/powerpoint/2010/main" val="125000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15</a:t>
            </a:fld>
            <a:endParaRPr lang="en-GB"/>
          </a:p>
        </p:txBody>
      </p:sp>
    </p:spTree>
    <p:extLst>
      <p:ext uri="{BB962C8B-B14F-4D97-AF65-F5344CB8AC3E}">
        <p14:creationId xmlns:p14="http://schemas.microsoft.com/office/powerpoint/2010/main" val="117426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through Question 1.1 – “What is Ubuntu” and get learners to discuss and complete the questions.</a:t>
            </a:r>
            <a:endParaRPr lang="en-GB" i="1" dirty="0"/>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16</a:t>
            </a:fld>
            <a:endParaRPr lang="en-GB"/>
          </a:p>
        </p:txBody>
      </p:sp>
    </p:spTree>
    <p:extLst>
      <p:ext uri="{BB962C8B-B14F-4D97-AF65-F5344CB8AC3E}">
        <p14:creationId xmlns:p14="http://schemas.microsoft.com/office/powerpoint/2010/main" val="59412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Question 1.2 – The </a:t>
            </a:r>
            <a:r>
              <a:rPr lang="en-US" dirty="0" err="1"/>
              <a:t>Popularisation</a:t>
            </a:r>
            <a:r>
              <a:rPr lang="en-US" dirty="0"/>
              <a:t> of Ubuntu</a:t>
            </a:r>
          </a:p>
          <a:p>
            <a:pPr defTabSz="966612"/>
            <a:endParaRPr lang="en-US" dirty="0"/>
          </a:p>
          <a:p>
            <a:pPr defTabSz="966612"/>
            <a:r>
              <a:rPr lang="en-US" dirty="0"/>
              <a:t>Watch the Clip about UNBUNTU – African Philosophie of Teamwork and Collaboration.</a:t>
            </a:r>
          </a:p>
          <a:p>
            <a:endParaRPr lang="en-GB" dirty="0"/>
          </a:p>
          <a:p>
            <a:r>
              <a:rPr lang="en-GB" dirty="0"/>
              <a:t>Read through Question 1.2 and get learners to discuss and complete the questions.</a:t>
            </a:r>
          </a:p>
        </p:txBody>
      </p:sp>
      <p:sp>
        <p:nvSpPr>
          <p:cNvPr id="4" name="Slide Number Placeholder 3"/>
          <p:cNvSpPr>
            <a:spLocks noGrp="1"/>
          </p:cNvSpPr>
          <p:nvPr>
            <p:ph type="sldNum" sz="quarter" idx="5"/>
          </p:nvPr>
        </p:nvSpPr>
        <p:spPr/>
        <p:txBody>
          <a:bodyPr/>
          <a:lstStyle/>
          <a:p>
            <a:fld id="{449C0154-F5B9-4001-A7D5-C772A6025366}" type="slidenum">
              <a:rPr lang="en-GB" smtClean="0"/>
              <a:t>17</a:t>
            </a:fld>
            <a:endParaRPr lang="en-GB"/>
          </a:p>
        </p:txBody>
      </p:sp>
    </p:spTree>
    <p:extLst>
      <p:ext uri="{BB962C8B-B14F-4D97-AF65-F5344CB8AC3E}">
        <p14:creationId xmlns:p14="http://schemas.microsoft.com/office/powerpoint/2010/main" val="2634967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1.3 – Ubuntu in other words</a:t>
            </a:r>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19</a:t>
            </a:fld>
            <a:endParaRPr lang="en-GB"/>
          </a:p>
        </p:txBody>
      </p:sp>
    </p:spTree>
    <p:extLst>
      <p:ext uri="{BB962C8B-B14F-4D97-AF65-F5344CB8AC3E}">
        <p14:creationId xmlns:p14="http://schemas.microsoft.com/office/powerpoint/2010/main" val="87725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Get learners to </a:t>
            </a:r>
            <a:r>
              <a:rPr lang="en-GB" i="1"/>
              <a:t>discuss and </a:t>
            </a:r>
            <a:r>
              <a:rPr lang="en-GB" i="1" dirty="0"/>
              <a:t>complete Question 1.3 questions.</a:t>
            </a:r>
          </a:p>
        </p:txBody>
      </p:sp>
      <p:sp>
        <p:nvSpPr>
          <p:cNvPr id="4" name="Slide Number Placeholder 3"/>
          <p:cNvSpPr>
            <a:spLocks noGrp="1"/>
          </p:cNvSpPr>
          <p:nvPr>
            <p:ph type="sldNum" sz="quarter" idx="5"/>
          </p:nvPr>
        </p:nvSpPr>
        <p:spPr/>
        <p:txBody>
          <a:bodyPr/>
          <a:lstStyle/>
          <a:p>
            <a:fld id="{449C0154-F5B9-4001-A7D5-C772A6025366}" type="slidenum">
              <a:rPr lang="en-GB" smtClean="0"/>
              <a:t>20</a:t>
            </a:fld>
            <a:endParaRPr lang="en-GB"/>
          </a:p>
        </p:txBody>
      </p:sp>
    </p:spTree>
    <p:extLst>
      <p:ext uri="{BB962C8B-B14F-4D97-AF65-F5344CB8AC3E}">
        <p14:creationId xmlns:p14="http://schemas.microsoft.com/office/powerpoint/2010/main" val="250063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9C0154-F5B9-4001-A7D5-C772A6025366}" type="slidenum">
              <a:rPr lang="en-GB" smtClean="0"/>
              <a:t>2</a:t>
            </a:fld>
            <a:endParaRPr lang="en-GB"/>
          </a:p>
        </p:txBody>
      </p:sp>
    </p:spTree>
    <p:extLst>
      <p:ext uri="{BB962C8B-B14F-4D97-AF65-F5344CB8AC3E}">
        <p14:creationId xmlns:p14="http://schemas.microsoft.com/office/powerpoint/2010/main" val="2409902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THE IMPACT OF UBUNTU ON SOCIETY </a:t>
            </a:r>
          </a:p>
          <a:p>
            <a:r>
              <a:rPr lang="en-US" dirty="0"/>
              <a:t>AIM: To gain an understanding of how 'Ubuntu in action' can have a positive impact on society.</a:t>
            </a:r>
            <a:endParaRPr lang="en-GB" dirty="0"/>
          </a:p>
          <a:p>
            <a:pPr defTabSz="1021655"/>
            <a:endParaRPr lang="en-US" sz="1300" dirty="0">
              <a:solidFill>
                <a:srgbClr val="212121"/>
              </a:solidFill>
              <a:latin typeface="Inter"/>
            </a:endParaRPr>
          </a:p>
          <a:p>
            <a:pPr defTabSz="1021655"/>
            <a:r>
              <a:rPr lang="en-US" sz="1300" dirty="0">
                <a:solidFill>
                  <a:srgbClr val="212121"/>
                </a:solidFill>
                <a:latin typeface="Inter"/>
              </a:rPr>
              <a:t>[For the teacher: For your information, see </a:t>
            </a:r>
            <a:r>
              <a:rPr lang="en-GB" sz="1300" dirty="0">
                <a:latin typeface="Arial" panose="020B0604020202020204" pitchFamily="34" charset="0"/>
                <a:ea typeface="Aptos" panose="020B0004020202020204" pitchFamily="34" charset="0"/>
                <a:cs typeface="Times New Roman" panose="02020603050405020304" pitchFamily="18" charset="0"/>
              </a:rPr>
              <a:t>Source: </a:t>
            </a:r>
            <a:r>
              <a:rPr lang="en-GB" sz="1300" i="1" dirty="0">
                <a:latin typeface="Arial" panose="020B0604020202020204" pitchFamily="34" charset="0"/>
                <a:ea typeface="Aptos" panose="020B0004020202020204" pitchFamily="34" charset="0"/>
                <a:cs typeface="Times New Roman" panose="02020603050405020304" pitchFamily="18" charset="0"/>
              </a:rPr>
              <a:t>Ethics of Artificial Intelligence</a:t>
            </a:r>
            <a:r>
              <a:rPr lang="en-GB" sz="1300" dirty="0">
                <a:latin typeface="Arial" panose="020B0604020202020204" pitchFamily="34" charset="0"/>
                <a:ea typeface="Aptos" panose="020B0004020202020204" pitchFamily="34" charset="0"/>
                <a:cs typeface="Times New Roman" panose="02020603050405020304" pitchFamily="18" charset="0"/>
              </a:rPr>
              <a:t>. Read through </a:t>
            </a:r>
            <a:r>
              <a:rPr lang="en-GB" sz="1300" i="1" dirty="0">
                <a:latin typeface="Arial" panose="020B0604020202020204" pitchFamily="34" charset="0"/>
                <a:ea typeface="Aptos" panose="020B0004020202020204" pitchFamily="34" charset="0"/>
                <a:cs typeface="Times New Roman" panose="02020603050405020304" pitchFamily="18" charset="0"/>
              </a:rPr>
              <a:t>UNESCO recommendation on the Ethics of Artificial Intelligence.]</a:t>
            </a:r>
            <a:endParaRPr lang="en-GB" sz="1300" dirty="0">
              <a:latin typeface="Arial" panose="020B0604020202020204" pitchFamily="34" charset="0"/>
              <a:ea typeface="Aptos" panose="020B0004020202020204" pitchFamily="34" charset="0"/>
              <a:cs typeface="Times New Roman" panose="02020603050405020304" pitchFamily="18" charset="0"/>
            </a:endParaRPr>
          </a:p>
          <a:p>
            <a:pPr defTabSz="1021655"/>
            <a:endParaRPr lang="en-GB" sz="1300" dirty="0">
              <a:latin typeface="Aptos" panose="020B0004020202020204" pitchFamily="34" charset="0"/>
              <a:ea typeface="Aptos" panose="020B0004020202020204" pitchFamily="34" charset="0"/>
              <a:cs typeface="Times New Roman" panose="02020603050405020304" pitchFamily="18" charset="0"/>
            </a:endParaRPr>
          </a:p>
          <a:p>
            <a:pPr algn="l"/>
            <a:r>
              <a:rPr lang="en-US" sz="1300" dirty="0">
                <a:solidFill>
                  <a:srgbClr val="212121"/>
                </a:solidFill>
                <a:latin typeface="Inter"/>
              </a:rPr>
              <a:t>The rapid rise in </a:t>
            </a:r>
            <a:r>
              <a:rPr lang="en-US" sz="1300" b="1" dirty="0">
                <a:solidFill>
                  <a:srgbClr val="212121"/>
                </a:solidFill>
                <a:latin typeface="Inter"/>
              </a:rPr>
              <a:t>artificial intelligence (AI)</a:t>
            </a:r>
            <a:r>
              <a:rPr lang="en-US" sz="1300" dirty="0">
                <a:solidFill>
                  <a:srgbClr val="212121"/>
                </a:solidFill>
                <a:latin typeface="Inter"/>
              </a:rPr>
              <a:t> has created </a:t>
            </a:r>
            <a:r>
              <a:rPr lang="en-US" sz="1300" b="1" dirty="0">
                <a:solidFill>
                  <a:srgbClr val="212121"/>
                </a:solidFill>
                <a:latin typeface="Inter"/>
              </a:rPr>
              <a:t>many opportunities globally</a:t>
            </a:r>
            <a:r>
              <a:rPr lang="en-US" sz="1300" dirty="0">
                <a:solidFill>
                  <a:srgbClr val="212121"/>
                </a:solidFill>
                <a:latin typeface="Inter"/>
              </a:rPr>
              <a:t>, from facilitating healthcare diagnoses to enabling human connections through social media and creating </a:t>
            </a:r>
            <a:r>
              <a:rPr lang="en-US" sz="1300" dirty="0" err="1">
                <a:solidFill>
                  <a:srgbClr val="212121"/>
                </a:solidFill>
                <a:latin typeface="Inter"/>
              </a:rPr>
              <a:t>labour</a:t>
            </a:r>
            <a:r>
              <a:rPr lang="en-US" sz="1300" dirty="0">
                <a:solidFill>
                  <a:srgbClr val="212121"/>
                </a:solidFill>
                <a:latin typeface="Inter"/>
              </a:rPr>
              <a:t> efficiencies through automated tasks.</a:t>
            </a:r>
          </a:p>
          <a:p>
            <a:pPr algn="l"/>
            <a:r>
              <a:rPr lang="en-US" sz="1300" dirty="0">
                <a:solidFill>
                  <a:srgbClr val="212121"/>
                </a:solidFill>
                <a:latin typeface="Inter"/>
              </a:rPr>
              <a:t>However, these rapid changes also raise </a:t>
            </a:r>
            <a:r>
              <a:rPr lang="en-US" sz="1300" b="1" dirty="0">
                <a:solidFill>
                  <a:srgbClr val="212121"/>
                </a:solidFill>
                <a:latin typeface="Inter"/>
              </a:rPr>
              <a:t>profound ethical concerns</a:t>
            </a:r>
            <a:r>
              <a:rPr lang="en-US" sz="1300" dirty="0">
                <a:solidFill>
                  <a:srgbClr val="212121"/>
                </a:solidFill>
                <a:latin typeface="Inter"/>
              </a:rPr>
              <a:t>. These arise from the potential AI systems have to embed biases, contribute to climate degradation, threaten human rights and more. Such risks associated with AI have already begun to compound on top of existing inequalities, resulting in further harm to already </a:t>
            </a:r>
            <a:r>
              <a:rPr lang="en-US" sz="1300" dirty="0" err="1">
                <a:solidFill>
                  <a:srgbClr val="212121"/>
                </a:solidFill>
                <a:latin typeface="Inter"/>
              </a:rPr>
              <a:t>marginalised</a:t>
            </a:r>
            <a:r>
              <a:rPr lang="en-US" sz="1300" dirty="0">
                <a:solidFill>
                  <a:srgbClr val="212121"/>
                </a:solidFill>
                <a:latin typeface="Inter"/>
              </a:rPr>
              <a:t> groups.</a:t>
            </a:r>
          </a:p>
          <a:p>
            <a:pPr algn="l"/>
            <a:endParaRPr lang="en-US" sz="1300" dirty="0">
              <a:solidFill>
                <a:srgbClr val="212121"/>
              </a:solidFill>
              <a:latin typeface="Inter"/>
            </a:endParaRPr>
          </a:p>
          <a:p>
            <a:pPr algn="l"/>
            <a:r>
              <a:rPr lang="en-US" sz="1300" i="1" dirty="0">
                <a:solidFill>
                  <a:srgbClr val="212121"/>
                </a:solidFill>
                <a:latin typeface="Inter"/>
              </a:rPr>
              <a:t>Go through Question 2.1 and get learners to complete the questions.</a:t>
            </a:r>
          </a:p>
        </p:txBody>
      </p:sp>
      <p:sp>
        <p:nvSpPr>
          <p:cNvPr id="4" name="Slide Number Placeholder 3"/>
          <p:cNvSpPr>
            <a:spLocks noGrp="1"/>
          </p:cNvSpPr>
          <p:nvPr>
            <p:ph type="sldNum" sz="quarter" idx="5"/>
          </p:nvPr>
        </p:nvSpPr>
        <p:spPr/>
        <p:txBody>
          <a:bodyPr/>
          <a:lstStyle/>
          <a:p>
            <a:fld id="{0838C3C2-5E67-43E4-84AB-775CAAF918D1}" type="slidenum">
              <a:rPr lang="en-GB" smtClean="0"/>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GB" i="0" dirty="0"/>
              <a:t>Watch the clip on Forgiveness by Desmond Tutu.</a:t>
            </a:r>
          </a:p>
          <a:p>
            <a:pPr defTabSz="966612"/>
            <a:endParaRPr lang="en-GB" i="1" dirty="0"/>
          </a:p>
          <a:p>
            <a:pPr defTabSz="966612"/>
            <a:r>
              <a:rPr lang="en-GB" i="1" dirty="0"/>
              <a:t>Go through Question 2.2 UBUNTU and the judiciary and get learners to discuss and complete the questions.</a:t>
            </a:r>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22</a:t>
            </a:fld>
            <a:endParaRPr lang="en-GB"/>
          </a:p>
        </p:txBody>
      </p:sp>
    </p:spTree>
    <p:extLst>
      <p:ext uri="{BB962C8B-B14F-4D97-AF65-F5344CB8AC3E}">
        <p14:creationId xmlns:p14="http://schemas.microsoft.com/office/powerpoint/2010/main" val="353237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Work through Question 4 and the rubric with your learners ensuring that they understand what is required.</a:t>
            </a:r>
          </a:p>
        </p:txBody>
      </p:sp>
      <p:sp>
        <p:nvSpPr>
          <p:cNvPr id="4" name="Slide Number Placeholder 3"/>
          <p:cNvSpPr>
            <a:spLocks noGrp="1"/>
          </p:cNvSpPr>
          <p:nvPr>
            <p:ph type="sldNum" sz="quarter" idx="5"/>
          </p:nvPr>
        </p:nvSpPr>
        <p:spPr/>
        <p:txBody>
          <a:bodyPr/>
          <a:lstStyle/>
          <a:p>
            <a:fld id="{449C0154-F5B9-4001-A7D5-C772A6025366}" type="slidenum">
              <a:rPr lang="en-GB" smtClean="0"/>
              <a:t>23</a:t>
            </a:fld>
            <a:endParaRPr lang="en-GB"/>
          </a:p>
        </p:txBody>
      </p:sp>
    </p:spTree>
    <p:extLst>
      <p:ext uri="{BB962C8B-B14F-4D97-AF65-F5344CB8AC3E}">
        <p14:creationId xmlns:p14="http://schemas.microsoft.com/office/powerpoint/2010/main" val="2382499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clip of the song, Because we are.</a:t>
            </a:r>
          </a:p>
        </p:txBody>
      </p:sp>
      <p:sp>
        <p:nvSpPr>
          <p:cNvPr id="4" name="Slide Number Placeholder 3"/>
          <p:cNvSpPr>
            <a:spLocks noGrp="1"/>
          </p:cNvSpPr>
          <p:nvPr>
            <p:ph type="sldNum" sz="quarter" idx="5"/>
          </p:nvPr>
        </p:nvSpPr>
        <p:spPr/>
        <p:txBody>
          <a:bodyPr/>
          <a:lstStyle/>
          <a:p>
            <a:fld id="{449C0154-F5B9-4001-A7D5-C772A6025366}" type="slidenum">
              <a:rPr lang="en-GB" smtClean="0"/>
              <a:t>24</a:t>
            </a:fld>
            <a:endParaRPr lang="en-GB"/>
          </a:p>
        </p:txBody>
      </p:sp>
    </p:spTree>
    <p:extLst>
      <p:ext uri="{BB962C8B-B14F-4D97-AF65-F5344CB8AC3E}">
        <p14:creationId xmlns:p14="http://schemas.microsoft.com/office/powerpoint/2010/main" val="67174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9C0154-F5B9-4001-A7D5-C772A6025366}" type="slidenum">
              <a:rPr lang="en-GB" smtClean="0"/>
              <a:t>3</a:t>
            </a:fld>
            <a:endParaRPr lang="en-GB"/>
          </a:p>
        </p:txBody>
      </p:sp>
    </p:spTree>
    <p:extLst>
      <p:ext uri="{BB962C8B-B14F-4D97-AF65-F5344CB8AC3E}">
        <p14:creationId xmlns:p14="http://schemas.microsoft.com/office/powerpoint/2010/main" val="49648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solidFill>
                  <a:srgbClr val="000000"/>
                </a:solidFill>
                <a:latin typeface="Arial-BoldMT"/>
              </a:rPr>
              <a:t>ASSESSMENT REQUIREMENTS </a:t>
            </a:r>
            <a:endParaRPr lang="en-US" sz="1300" dirty="0"/>
          </a:p>
          <a:p>
            <a:r>
              <a:rPr lang="en-US" sz="1300" b="1" i="1" dirty="0">
                <a:solidFill>
                  <a:srgbClr val="000000"/>
                </a:solidFill>
                <a:latin typeface="Arial-BoldItalicMT"/>
              </a:rPr>
              <a:t>Questions 3 (20 marks) and 4 (60 marks) are compulsory questions for assessment. </a:t>
            </a:r>
          </a:p>
          <a:p>
            <a:endParaRPr lang="en-US" sz="1300" dirty="0"/>
          </a:p>
          <a:p>
            <a:r>
              <a:rPr lang="en-US" sz="1300" dirty="0">
                <a:solidFill>
                  <a:srgbClr val="000000"/>
                </a:solidFill>
                <a:latin typeface="Arial" panose="020B0604020202020204" pitchFamily="34" charset="0"/>
              </a:rPr>
              <a:t>We will work through Question 1 and Question 2 and you must take careful notes of the comments and observations made. These will give you insight into the multiple perspectives of each contextual source that you may not have previously considered. This will aid you in providing quality responses in the CAT A and B. </a:t>
            </a:r>
            <a:endParaRPr lang="en-US" sz="1300" dirty="0"/>
          </a:p>
          <a:p>
            <a:r>
              <a:rPr lang="en-US" sz="1300" dirty="0">
                <a:solidFill>
                  <a:srgbClr val="000000"/>
                </a:solidFill>
                <a:latin typeface="Arial" panose="020B0604020202020204" pitchFamily="34" charset="0"/>
              </a:rPr>
              <a:t>Regarding your responses in both CAT A and CAT B – please ensure that you provide sufficient detail in your answers. You are required to think deeply about each question and to ensure that your opinions and thoughts are supported by valid reasoning</a:t>
            </a:r>
            <a:endParaRPr lang="en-GB" sz="1300" dirty="0"/>
          </a:p>
          <a:p>
            <a:endParaRPr lang="en-GB" dirty="0"/>
          </a:p>
        </p:txBody>
      </p:sp>
      <p:sp>
        <p:nvSpPr>
          <p:cNvPr id="4" name="Slide Number Placeholder 3"/>
          <p:cNvSpPr>
            <a:spLocks noGrp="1"/>
          </p:cNvSpPr>
          <p:nvPr>
            <p:ph type="sldNum" sz="quarter" idx="5"/>
          </p:nvPr>
        </p:nvSpPr>
        <p:spPr/>
        <p:txBody>
          <a:bodyPr/>
          <a:lstStyle/>
          <a:p>
            <a:fld id="{449C0154-F5B9-4001-A7D5-C772A6025366}" type="slidenum">
              <a:rPr lang="en-GB" smtClean="0"/>
              <a:t>4</a:t>
            </a:fld>
            <a:endParaRPr lang="en-GB"/>
          </a:p>
        </p:txBody>
      </p:sp>
    </p:spTree>
    <p:extLst>
      <p:ext uri="{BB962C8B-B14F-4D97-AF65-F5344CB8AC3E}">
        <p14:creationId xmlns:p14="http://schemas.microsoft.com/office/powerpoint/2010/main" val="385178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0D0E0F-D4AB-432A-9377-815B43805D42}" type="slidenum">
              <a:rPr lang="en-GB" smtClean="0"/>
              <a:t>5</a:t>
            </a:fld>
            <a:endParaRPr lang="en-GB"/>
          </a:p>
        </p:txBody>
      </p:sp>
    </p:spTree>
    <p:extLst>
      <p:ext uri="{BB962C8B-B14F-4D97-AF65-F5344CB8AC3E}">
        <p14:creationId xmlns:p14="http://schemas.microsoft.com/office/powerpoint/2010/main" val="241707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AN EXPLORATION OF UBUNTU </a:t>
            </a:r>
          </a:p>
          <a:p>
            <a:r>
              <a:rPr lang="en-US" dirty="0"/>
              <a:t>AIM: To explore the concept of Ubuntu and gain an understanding of how it manifests in different cultures and countries.</a:t>
            </a:r>
          </a:p>
          <a:p>
            <a:endParaRPr lang="en-US" dirty="0"/>
          </a:p>
          <a:p>
            <a:r>
              <a:rPr lang="en-US" i="1" dirty="0"/>
              <a:t>Watch the video clip on UBUNTU as told by Nelson Mandela.</a:t>
            </a:r>
            <a:endParaRPr lang="en-GB" i="1" dirty="0"/>
          </a:p>
        </p:txBody>
      </p:sp>
      <p:sp>
        <p:nvSpPr>
          <p:cNvPr id="4" name="Slide Number Placeholder 3"/>
          <p:cNvSpPr>
            <a:spLocks noGrp="1"/>
          </p:cNvSpPr>
          <p:nvPr>
            <p:ph type="sldNum" sz="quarter" idx="5"/>
          </p:nvPr>
        </p:nvSpPr>
        <p:spPr/>
        <p:txBody>
          <a:bodyPr/>
          <a:lstStyle/>
          <a:p>
            <a:fld id="{300D0E0F-D4AB-432A-9377-815B43805D42}" type="slidenum">
              <a:rPr lang="en-GB" smtClean="0"/>
              <a:t>6</a:t>
            </a:fld>
            <a:endParaRPr lang="en-GB"/>
          </a:p>
        </p:txBody>
      </p:sp>
    </p:spTree>
    <p:extLst>
      <p:ext uri="{BB962C8B-B14F-4D97-AF65-F5344CB8AC3E}">
        <p14:creationId xmlns:p14="http://schemas.microsoft.com/office/powerpoint/2010/main" val="257449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0D0E0F-D4AB-432A-9377-815B43805D42}" type="slidenum">
              <a:rPr lang="en-GB" smtClean="0"/>
              <a:t>7</a:t>
            </a:fld>
            <a:endParaRPr lang="en-GB"/>
          </a:p>
        </p:txBody>
      </p:sp>
    </p:spTree>
    <p:extLst>
      <p:ext uri="{BB962C8B-B14F-4D97-AF65-F5344CB8AC3E}">
        <p14:creationId xmlns:p14="http://schemas.microsoft.com/office/powerpoint/2010/main" val="233019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0D0E0F-D4AB-432A-9377-815B43805D42}" type="slidenum">
              <a:rPr lang="en-GB" smtClean="0"/>
              <a:t>8</a:t>
            </a:fld>
            <a:endParaRPr lang="en-GB"/>
          </a:p>
        </p:txBody>
      </p:sp>
    </p:spTree>
    <p:extLst>
      <p:ext uri="{BB962C8B-B14F-4D97-AF65-F5344CB8AC3E}">
        <p14:creationId xmlns:p14="http://schemas.microsoft.com/office/powerpoint/2010/main" val="141236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00D0E0F-D4AB-432A-9377-815B43805D42}" type="slidenum">
              <a:rPr lang="en-GB" smtClean="0"/>
              <a:t>9</a:t>
            </a:fld>
            <a:endParaRPr lang="en-GB"/>
          </a:p>
        </p:txBody>
      </p:sp>
    </p:spTree>
    <p:extLst>
      <p:ext uri="{BB962C8B-B14F-4D97-AF65-F5344CB8AC3E}">
        <p14:creationId xmlns:p14="http://schemas.microsoft.com/office/powerpoint/2010/main" val="287817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8193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9632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3344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174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4211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3402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149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664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458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120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3403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3/17/2025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532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3/17/2025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7801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AO6n9HmG0q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thepanafrica.com/ubuntu-the-philosophy-of-shared-humanity/"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thepanafrica.com/ubuntu-the-philosophy-of-shared-humanit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justice.gov.za/images/p_pdf.gif" TargetMode="External"/><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hyperlink" Target="https://www.justice.gov.za/rj/2011rj-factsheet-eng.pdf"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v.za/documents/constitution/chapter-2-bill-rights#9"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lobalcitizen.org/en/content/ubuntu-south-africa-together-nelson-mandel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youtube.com/watch?v=GjVwsgL2i98"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thepanafrica.com/ubuntu-the-philosophy-of-shared-humanit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audato-youthinitiative.org/2024/07/30/ubuntu-and-the-earth-reviving-ancient-wisdom-for-modern-environmental-stewardshi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youtube.com/watch?v=uo2LGGqtjqM" TargetMode="Externa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www.youtube.com/watch?v=JeUL-d5ssE4"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youtu.be/HED4h00xPP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63E448-B4B6-2BE4-E097-3F84AE964748}"/>
              </a:ext>
            </a:extLst>
          </p:cNvPr>
          <p:cNvPicPr>
            <a:picLocks noChangeAspect="1"/>
          </p:cNvPicPr>
          <p:nvPr/>
        </p:nvPicPr>
        <p:blipFill>
          <a:blip r:embed="rId3" cstate="print">
            <a:extLst>
              <a:ext uri="{28A0092B-C50C-407E-A947-70E740481C1C}">
                <a14:useLocalDpi xmlns:a14="http://schemas.microsoft.com/office/drawing/2010/main" val="0"/>
              </a:ext>
            </a:extLst>
          </a:blip>
          <a:srcRect l="14813" r="25853" b="-1"/>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3219E24B-784E-B9B6-BF50-EAAEFF9F5972}"/>
              </a:ext>
            </a:extLst>
          </p:cNvPr>
          <p:cNvSpPr>
            <a:spLocks noGrp="1"/>
          </p:cNvSpPr>
          <p:nvPr>
            <p:ph type="ctrTitle"/>
          </p:nvPr>
        </p:nvSpPr>
        <p:spPr>
          <a:xfrm>
            <a:off x="0" y="5044550"/>
            <a:ext cx="6931319" cy="1699150"/>
          </a:xfrm>
        </p:spPr>
        <p:txBody>
          <a:bodyPr anchor="b">
            <a:noAutofit/>
          </a:bodyPr>
          <a:lstStyle/>
          <a:p>
            <a:pPr algn="l"/>
            <a:r>
              <a:rPr lang="en-US" sz="2400" i="0" dirty="0">
                <a:solidFill>
                  <a:schemeClr val="tx1">
                    <a:lumMod val="85000"/>
                    <a:lumOff val="15000"/>
                  </a:schemeClr>
                </a:solidFill>
                <a:latin typeface="Elephant" panose="02020904090505020303" pitchFamily="18" charset="0"/>
              </a:rPr>
              <a:t>LIFE ORIENTATION COMMON ASSESSMENT TASK A </a:t>
            </a:r>
            <a:br>
              <a:rPr lang="en-US" sz="2400" i="0" dirty="0">
                <a:solidFill>
                  <a:schemeClr val="tx1">
                    <a:lumMod val="85000"/>
                    <a:lumOff val="15000"/>
                  </a:schemeClr>
                </a:solidFill>
                <a:latin typeface="Elephant" panose="02020904090505020303" pitchFamily="18" charset="0"/>
              </a:rPr>
            </a:br>
            <a:br>
              <a:rPr lang="en-US" sz="2400" i="0" dirty="0">
                <a:solidFill>
                  <a:schemeClr val="tx1">
                    <a:lumMod val="85000"/>
                    <a:lumOff val="15000"/>
                  </a:schemeClr>
                </a:solidFill>
                <a:latin typeface="Elephant" panose="02020904090505020303" pitchFamily="18" charset="0"/>
              </a:rPr>
            </a:br>
            <a:r>
              <a:rPr lang="en-US" sz="2400" i="0" dirty="0">
                <a:solidFill>
                  <a:schemeClr val="tx1">
                    <a:lumMod val="85000"/>
                    <a:lumOff val="15000"/>
                  </a:schemeClr>
                </a:solidFill>
                <a:latin typeface="Arial" panose="020B0604020202020204" pitchFamily="34" charset="0"/>
                <a:cs typeface="Arial" panose="020B0604020202020204" pitchFamily="34" charset="0"/>
              </a:rPr>
              <a:t>Covering </a:t>
            </a:r>
            <a:r>
              <a:rPr lang="en-US" sz="2400" i="0" dirty="0"/>
              <a:t>Questions 1, 2 and 4</a:t>
            </a:r>
            <a:endParaRPr lang="en-GB" sz="2400" i="0" dirty="0">
              <a:solidFill>
                <a:schemeClr val="tx1">
                  <a:lumMod val="85000"/>
                  <a:lumOff val="15000"/>
                </a:schemeClr>
              </a:solidFill>
              <a:latin typeface="Elephant" panose="02020904090505020303" pitchFamily="18" charset="0"/>
            </a:endParaRPr>
          </a:p>
        </p:txBody>
      </p:sp>
      <p:pic>
        <p:nvPicPr>
          <p:cNvPr id="7" name="Picture 6" descr="A black background with white text&#10;&#10;AI-generated content may be incorrect.">
            <a:extLst>
              <a:ext uri="{FF2B5EF4-FFF2-40B4-BE49-F238E27FC236}">
                <a16:creationId xmlns:a16="http://schemas.microsoft.com/office/drawing/2014/main" id="{D3765434-9DBE-42C0-4C1D-6FCA9DA2C899}"/>
              </a:ext>
            </a:extLst>
          </p:cNvPr>
          <p:cNvPicPr>
            <a:picLocks noChangeAspect="1"/>
          </p:cNvPicPr>
          <p:nvPr/>
        </p:nvPicPr>
        <p:blipFill>
          <a:blip r:embed="rId4">
            <a:extLst>
              <a:ext uri="{28A0092B-C50C-407E-A947-70E740481C1C}">
                <a14:useLocalDpi xmlns:a14="http://schemas.microsoft.com/office/drawing/2010/main" val="0"/>
              </a:ext>
            </a:extLst>
          </a:blip>
          <a:srcRect t="9959" r="1" b="6424"/>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pic>
        <p:nvPicPr>
          <p:cNvPr id="3" name="Picture 2">
            <a:extLst>
              <a:ext uri="{FF2B5EF4-FFF2-40B4-BE49-F238E27FC236}">
                <a16:creationId xmlns:a16="http://schemas.microsoft.com/office/drawing/2014/main" id="{3F7844F4-A50D-B909-5883-92A287C08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2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E3829-073B-2C45-55A6-D4488D9F3AF3}"/>
              </a:ext>
            </a:extLst>
          </p:cNvPr>
          <p:cNvSpPr/>
          <p:nvPr/>
        </p:nvSpPr>
        <p:spPr>
          <a:xfrm>
            <a:off x="0" y="-1"/>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7213891-68C6-FA26-558F-0F73D4B3CF42}"/>
              </a:ext>
            </a:extLst>
          </p:cNvPr>
          <p:cNvSpPr txBox="1"/>
          <p:nvPr/>
        </p:nvSpPr>
        <p:spPr>
          <a:xfrm>
            <a:off x="4378414" y="2283435"/>
            <a:ext cx="7708900" cy="3662541"/>
          </a:xfrm>
          <a:prstGeom prst="rect">
            <a:avLst/>
          </a:prstGeom>
          <a:noFill/>
        </p:spPr>
        <p:txBody>
          <a:bodyPr wrap="square">
            <a:spAutoFit/>
          </a:bodyPr>
          <a:lstStyle/>
          <a:p>
            <a:r>
              <a:rPr lang="en-GB" sz="4000" i="0" dirty="0">
                <a:solidFill>
                  <a:srgbClr val="111111"/>
                </a:solidFill>
                <a:effectLst/>
                <a:cs typeface="Arial" panose="020B0604020202020204" pitchFamily="34" charset="0"/>
              </a:rPr>
              <a:t>WATCH:</a:t>
            </a:r>
          </a:p>
          <a:p>
            <a:r>
              <a:rPr lang="en-GB" sz="4000" i="0" dirty="0">
                <a:solidFill>
                  <a:srgbClr val="111111"/>
                </a:solidFill>
                <a:effectLst/>
                <a:cs typeface="Arial" panose="020B0604020202020204" pitchFamily="34" charset="0"/>
              </a:rPr>
              <a:t>Brené Brown - Embracing Vulnerability:</a:t>
            </a:r>
          </a:p>
          <a:p>
            <a:r>
              <a:rPr lang="en-GB" sz="4000" b="0" i="0" u="none" strike="noStrike" dirty="0">
                <a:solidFill>
                  <a:srgbClr val="FFFFFF"/>
                </a:solidFill>
                <a:effectLst/>
                <a:cs typeface="Arial" panose="020B0604020202020204" pitchFamily="34" charset="0"/>
                <a:hlinkClick r:id="rId3"/>
              </a:rPr>
              <a:t>https://youtu.be/AO6n9HmG0qM</a:t>
            </a:r>
            <a:endParaRPr lang="en-GB" sz="4000" dirty="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pic>
        <p:nvPicPr>
          <p:cNvPr id="6" name="Graphic 5" descr="Video camera outline">
            <a:extLst>
              <a:ext uri="{FF2B5EF4-FFF2-40B4-BE49-F238E27FC236}">
                <a16:creationId xmlns:a16="http://schemas.microsoft.com/office/drawing/2014/main" id="{261122DD-44D3-A397-12F9-0BE565178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160" y="1647463"/>
            <a:ext cx="2778094" cy="3388963"/>
          </a:xfrm>
          <a:prstGeom prst="rect">
            <a:avLst/>
          </a:prstGeom>
        </p:spPr>
      </p:pic>
      <p:pic>
        <p:nvPicPr>
          <p:cNvPr id="4" name="Picture 3">
            <a:extLst>
              <a:ext uri="{FF2B5EF4-FFF2-40B4-BE49-F238E27FC236}">
                <a16:creationId xmlns:a16="http://schemas.microsoft.com/office/drawing/2014/main" id="{BA4201DF-5843-2EDC-9D79-933441A67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33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DD02BC-9661-D90C-3CCA-9BDECA564B86}"/>
              </a:ext>
            </a:extLst>
          </p:cNvPr>
          <p:cNvSpPr txBox="1"/>
          <p:nvPr/>
        </p:nvSpPr>
        <p:spPr>
          <a:xfrm>
            <a:off x="656168" y="1062909"/>
            <a:ext cx="4620584" cy="4567137"/>
          </a:xfrm>
          <a:prstGeom prst="rect">
            <a:avLst/>
          </a:prstGeom>
        </p:spPr>
        <p:txBody>
          <a:bodyPr vert="horz" lIns="91440" tIns="45720" rIns="91440" bIns="45720" rtlCol="0" anchor="b">
            <a:normAutofit lnSpcReduction="10000"/>
          </a:bodyPr>
          <a:lstStyle/>
          <a:p>
            <a:pPr marL="518160">
              <a:lnSpc>
                <a:spcPct val="90000"/>
              </a:lnSpc>
              <a:spcBef>
                <a:spcPct val="0"/>
              </a:spcBef>
            </a:pPr>
            <a:r>
              <a:rPr lang="en-US" sz="3600" b="1" dirty="0">
                <a:effectLst/>
                <a:latin typeface="+mj-lt"/>
                <a:ea typeface="+mj-ea"/>
                <a:cs typeface="+mj-cs"/>
              </a:rPr>
              <a:t>Ubuntu: The Philosophy of Shared Humanity</a:t>
            </a:r>
          </a:p>
          <a:p>
            <a:pPr marL="518160">
              <a:lnSpc>
                <a:spcPct val="90000"/>
              </a:lnSpc>
              <a:spcBef>
                <a:spcPct val="0"/>
              </a:spcBef>
            </a:pPr>
            <a:endParaRPr lang="en-US" sz="3000" dirty="0">
              <a:effectLst/>
              <a:ea typeface="+mj-ea"/>
              <a:cs typeface="+mj-cs"/>
            </a:endParaRPr>
          </a:p>
          <a:p>
            <a:pPr marL="518160">
              <a:lnSpc>
                <a:spcPct val="90000"/>
              </a:lnSpc>
              <a:spcBef>
                <a:spcPct val="0"/>
              </a:spcBef>
              <a:spcAft>
                <a:spcPts val="800"/>
              </a:spcAft>
            </a:pPr>
            <a:r>
              <a:rPr lang="en-US" sz="3000" dirty="0">
                <a:ea typeface="+mj-ea"/>
                <a:cs typeface="Arial" panose="020B0604020202020204" pitchFamily="34" charset="0"/>
              </a:rPr>
              <a:t>Link to the above article: </a:t>
            </a:r>
            <a:r>
              <a:rPr lang="en-US" sz="3000" u="sng" dirty="0">
                <a:effectLst/>
                <a:ea typeface="+mj-ea"/>
                <a:cs typeface="Arial" panose="020B0604020202020204" pitchFamily="34" charset="0"/>
                <a:hlinkClick r:id="rId3"/>
              </a:rPr>
              <a:t>https://thepanafrica.com/ubuntu-the-philosophy-of-shared-humanity/</a:t>
            </a:r>
            <a:endParaRPr lang="en-US" sz="3000" dirty="0">
              <a:effectLst/>
              <a:ea typeface="+mj-ea"/>
              <a:cs typeface="Arial" panose="020B0604020202020204" pitchFamily="34" charset="0"/>
            </a:endParaRPr>
          </a:p>
        </p:txBody>
      </p:sp>
      <p:pic>
        <p:nvPicPr>
          <p:cNvPr id="1026" name="Picture 2">
            <a:extLst>
              <a:ext uri="{FF2B5EF4-FFF2-40B4-BE49-F238E27FC236}">
                <a16:creationId xmlns:a16="http://schemas.microsoft.com/office/drawing/2014/main" id="{97ED81F9-BB9D-30D4-0E00-B1344D5E4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29" r="662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8EAB1B-5C12-F692-71CE-3979AF76B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40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4CC00C-AF36-FEDA-898E-BB2EC41E2440}"/>
              </a:ext>
            </a:extLst>
          </p:cNvPr>
          <p:cNvSpPr txBox="1"/>
          <p:nvPr/>
        </p:nvSpPr>
        <p:spPr>
          <a:xfrm>
            <a:off x="-212036" y="1801018"/>
            <a:ext cx="11728175" cy="4728217"/>
          </a:xfrm>
          <a:prstGeom prst="rect">
            <a:avLst/>
          </a:prstGeom>
          <a:noFill/>
        </p:spPr>
        <p:txBody>
          <a:bodyPr wrap="square">
            <a:spAutoFit/>
          </a:bodyPr>
          <a:lstStyle/>
          <a:p>
            <a:pPr marL="518160">
              <a:lnSpc>
                <a:spcPct val="115000"/>
              </a:lnSpc>
              <a:buNone/>
            </a:pPr>
            <a:r>
              <a:rPr lang="en-GB" sz="2400" b="1" kern="100" dirty="0">
                <a:effectLst/>
                <a:latin typeface="Arial" panose="020B0604020202020204" pitchFamily="34" charset="0"/>
                <a:ea typeface="Aptos" panose="020B0004020202020204" pitchFamily="34" charset="0"/>
                <a:cs typeface="Arial" panose="020B0604020202020204" pitchFamily="34" charset="0"/>
              </a:rPr>
              <a:t>“The Roots and Reach of Ubuntu</a:t>
            </a:r>
          </a:p>
          <a:p>
            <a:pPr marL="518160">
              <a:lnSpc>
                <a:spcPct val="115000"/>
              </a:lnSpc>
              <a:buNone/>
            </a:pPr>
            <a:r>
              <a:rPr lang="en-GB" sz="2400" kern="100" dirty="0">
                <a:effectLst/>
                <a:latin typeface="Arial" panose="020B0604020202020204" pitchFamily="34" charset="0"/>
                <a:ea typeface="Aptos" panose="020B0004020202020204" pitchFamily="34" charset="0"/>
                <a:cs typeface="Arial" panose="020B0604020202020204" pitchFamily="34" charset="0"/>
              </a:rPr>
              <a:t>In contrast to Western individualism, epitomised by Descartes’ “I think, therefore I am,” Ubuntu holds that one’s humanity is defined through others. It was popularised globally by figures like Nelson Mandela and Archbishop Desmond Tutu, particularly in the context of South Africa’s </a:t>
            </a:r>
            <a:r>
              <a:rPr lang="en-GB" sz="2400" b="1" kern="100" dirty="0">
                <a:effectLst/>
                <a:latin typeface="Arial" panose="020B0604020202020204" pitchFamily="34" charset="0"/>
                <a:ea typeface="Aptos" panose="020B0004020202020204" pitchFamily="34" charset="0"/>
                <a:cs typeface="Arial" panose="020B0604020202020204" pitchFamily="34" charset="0"/>
              </a:rPr>
              <a:t>Truth and Reconciliation Commission</a:t>
            </a:r>
            <a:r>
              <a:rPr lang="en-GB" sz="2400" kern="100" dirty="0">
                <a:effectLst/>
                <a:latin typeface="Arial" panose="020B0604020202020204" pitchFamily="34" charset="0"/>
                <a:ea typeface="Aptos" panose="020B0004020202020204" pitchFamily="34" charset="0"/>
                <a:cs typeface="Arial" panose="020B0604020202020204" pitchFamily="34" charset="0"/>
              </a:rPr>
              <a:t>, where it played a critical role in </a:t>
            </a:r>
            <a:r>
              <a:rPr lang="en-GB" sz="2400" b="1" kern="100" dirty="0">
                <a:solidFill>
                  <a:schemeClr val="accent5">
                    <a:lumMod val="75000"/>
                  </a:schemeClr>
                </a:solidFill>
                <a:effectLst/>
                <a:latin typeface="Arial" panose="020B0604020202020204" pitchFamily="34" charset="0"/>
                <a:ea typeface="Aptos" panose="020B0004020202020204" pitchFamily="34" charset="0"/>
                <a:cs typeface="Arial" panose="020B0604020202020204" pitchFamily="34" charset="0"/>
              </a:rPr>
              <a:t>restorative justice.</a:t>
            </a:r>
          </a:p>
          <a:p>
            <a:pPr marL="518160">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Ubuntu values compassion, mutual support, and the well-being of the collective. This moral obligation transcends superficial kindness—it’s about genuine empathy and the recognition that </a:t>
            </a:r>
            <a:r>
              <a:rPr lang="en-GB" sz="2400" b="1" kern="100" dirty="0">
                <a:effectLst/>
                <a:latin typeface="Arial" panose="020B0604020202020204" pitchFamily="34" charset="0"/>
                <a:ea typeface="Aptos" panose="020B0004020202020204" pitchFamily="34" charset="0"/>
                <a:cs typeface="Arial" panose="020B0604020202020204" pitchFamily="34" charset="0"/>
              </a:rPr>
              <a:t>your humanity is tied to the humanity of others</a:t>
            </a:r>
            <a:r>
              <a:rPr lang="en-GB" sz="2400" kern="100" dirty="0">
                <a:effectLst/>
                <a:latin typeface="Arial" panose="020B0604020202020204" pitchFamily="34" charset="0"/>
                <a:ea typeface="Aptos" panose="020B0004020202020204" pitchFamily="34" charset="0"/>
                <a:cs typeface="Arial" panose="020B0604020202020204" pitchFamily="34" charset="0"/>
              </a:rPr>
              <a:t>. By fostering communal harmony, Ubuntu encourages consensus-building and peaceful conflict resolution.”</a:t>
            </a:r>
          </a:p>
        </p:txBody>
      </p:sp>
      <p:sp>
        <p:nvSpPr>
          <p:cNvPr id="5" name="TextBox 4">
            <a:extLst>
              <a:ext uri="{FF2B5EF4-FFF2-40B4-BE49-F238E27FC236}">
                <a16:creationId xmlns:a16="http://schemas.microsoft.com/office/drawing/2014/main" id="{530580AE-8916-C93B-1CB9-8CD692DA47B2}"/>
              </a:ext>
            </a:extLst>
          </p:cNvPr>
          <p:cNvSpPr txBox="1"/>
          <p:nvPr/>
        </p:nvSpPr>
        <p:spPr>
          <a:xfrm>
            <a:off x="-212036" y="181635"/>
            <a:ext cx="10548731" cy="1477264"/>
          </a:xfrm>
          <a:prstGeom prst="rect">
            <a:avLst/>
          </a:prstGeom>
          <a:noFill/>
        </p:spPr>
        <p:txBody>
          <a:bodyPr wrap="square">
            <a:spAutoFit/>
          </a:bodyPr>
          <a:lstStyle/>
          <a:p>
            <a:pPr marL="518160">
              <a:lnSpc>
                <a:spcPct val="115000"/>
              </a:lnSpc>
              <a:buNone/>
            </a:pPr>
            <a:r>
              <a:rPr lang="en-ZA" sz="4000" b="1" kern="100" dirty="0">
                <a:effectLst/>
                <a:latin typeface="Elephant" panose="02020904090505020303" pitchFamily="18" charset="0"/>
                <a:ea typeface="Aptos" panose="020B0004020202020204" pitchFamily="34" charset="0"/>
                <a:cs typeface="Arial" panose="020B0604020202020204" pitchFamily="34" charset="0"/>
              </a:rPr>
              <a:t>Ubuntu: The Philosophy of Shared Humanity continued…</a:t>
            </a:r>
          </a:p>
        </p:txBody>
      </p:sp>
      <p:sp>
        <p:nvSpPr>
          <p:cNvPr id="7" name="TextBox 6">
            <a:extLst>
              <a:ext uri="{FF2B5EF4-FFF2-40B4-BE49-F238E27FC236}">
                <a16:creationId xmlns:a16="http://schemas.microsoft.com/office/drawing/2014/main" id="{0F13DB7B-F98F-5F1B-8BB9-EF5A8EFCEF13}"/>
              </a:ext>
            </a:extLst>
          </p:cNvPr>
          <p:cNvSpPr txBox="1"/>
          <p:nvPr/>
        </p:nvSpPr>
        <p:spPr>
          <a:xfrm>
            <a:off x="1689100" y="6382669"/>
            <a:ext cx="10042939" cy="369332"/>
          </a:xfrm>
          <a:prstGeom prst="rect">
            <a:avLst/>
          </a:prstGeom>
          <a:noFill/>
        </p:spPr>
        <p:txBody>
          <a:bodyPr wrap="square">
            <a:spAutoFit/>
          </a:bodyPr>
          <a:lstStyle/>
          <a:p>
            <a:pPr algn="r"/>
            <a:r>
              <a:rPr lang="en-ZA" sz="1800" kern="100" dirty="0">
                <a:effectLst/>
                <a:ea typeface="Aptos" panose="020B0004020202020204" pitchFamily="34" charset="0"/>
                <a:cs typeface="Arial" panose="020B0604020202020204" pitchFamily="34" charset="0"/>
              </a:rPr>
              <a:t>Retrieved from: </a:t>
            </a:r>
            <a:r>
              <a:rPr lang="en-ZA" sz="1800" u="sng" kern="100" dirty="0">
                <a:solidFill>
                  <a:srgbClr val="467886"/>
                </a:solidFill>
                <a:effectLst/>
                <a:ea typeface="Aptos" panose="020B0004020202020204" pitchFamily="34" charset="0"/>
                <a:cs typeface="Arial" panose="020B0604020202020204" pitchFamily="34" charset="0"/>
                <a:hlinkClick r:id="rId3"/>
              </a:rPr>
              <a:t>https://thepanafrica.com/ubuntu-the-philosophy-of-shared-humanity/</a:t>
            </a:r>
            <a:endParaRPr lang="en-GB" dirty="0"/>
          </a:p>
        </p:txBody>
      </p:sp>
      <p:pic>
        <p:nvPicPr>
          <p:cNvPr id="2" name="Picture 1">
            <a:extLst>
              <a:ext uri="{FF2B5EF4-FFF2-40B4-BE49-F238E27FC236}">
                <a16:creationId xmlns:a16="http://schemas.microsoft.com/office/drawing/2014/main" id="{328F22F0-B50A-C021-48EA-2BBFBAF48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4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E18BB-C189-4925-9C7A-F71B4D46BAC9}"/>
              </a:ext>
            </a:extLst>
          </p:cNvPr>
          <p:cNvSpPr txBox="1"/>
          <p:nvPr/>
        </p:nvSpPr>
        <p:spPr>
          <a:xfrm>
            <a:off x="5702300" y="1551563"/>
            <a:ext cx="6489700" cy="3754874"/>
          </a:xfrm>
          <a:prstGeom prst="rect">
            <a:avLst/>
          </a:prstGeom>
          <a:noFill/>
        </p:spPr>
        <p:txBody>
          <a:bodyPr wrap="square">
            <a:spAutoFit/>
          </a:bodyPr>
          <a:lstStyle/>
          <a:p>
            <a:pPr algn="l"/>
            <a:r>
              <a:rPr lang="en-US" sz="4000" dirty="0">
                <a:solidFill>
                  <a:srgbClr val="111111"/>
                </a:solidFill>
                <a:latin typeface="Elephant" panose="02020904090505020303" pitchFamily="18" charset="0"/>
              </a:rPr>
              <a:t>What is R</a:t>
            </a:r>
            <a:r>
              <a:rPr lang="en-US" sz="4000" b="0" dirty="0">
                <a:solidFill>
                  <a:srgbClr val="111111"/>
                </a:solidFill>
                <a:effectLst/>
                <a:latin typeface="Elephant" panose="02020904090505020303" pitchFamily="18" charset="0"/>
              </a:rPr>
              <a:t>estorative </a:t>
            </a:r>
            <a:r>
              <a:rPr lang="en-US" sz="4000" dirty="0">
                <a:solidFill>
                  <a:srgbClr val="111111"/>
                </a:solidFill>
                <a:latin typeface="Elephant" panose="02020904090505020303" pitchFamily="18" charset="0"/>
              </a:rPr>
              <a:t>J</a:t>
            </a:r>
            <a:r>
              <a:rPr lang="en-US" sz="4000" b="0" dirty="0">
                <a:solidFill>
                  <a:srgbClr val="111111"/>
                </a:solidFill>
                <a:effectLst/>
                <a:latin typeface="Elephant" panose="02020904090505020303" pitchFamily="18" charset="0"/>
              </a:rPr>
              <a:t>ustice</a:t>
            </a:r>
            <a:r>
              <a:rPr lang="en-US" sz="4000" dirty="0">
                <a:solidFill>
                  <a:srgbClr val="111111"/>
                </a:solidFill>
                <a:latin typeface="Elephant" panose="02020904090505020303" pitchFamily="18" charset="0"/>
              </a:rPr>
              <a:t>? </a:t>
            </a:r>
            <a:endParaRPr lang="en-US" sz="4000" b="0" dirty="0">
              <a:solidFill>
                <a:srgbClr val="111111"/>
              </a:solidFill>
              <a:effectLst/>
              <a:latin typeface="Elephant" panose="02020904090505020303" pitchFamily="18" charset="0"/>
            </a:endParaRPr>
          </a:p>
          <a:p>
            <a:pPr algn="l" rtl="0" fontAlgn="t"/>
            <a:endParaRPr lang="en-US" b="0" i="0" dirty="0">
              <a:solidFill>
                <a:srgbClr val="444444"/>
              </a:solidFill>
              <a:effectLst/>
              <a:latin typeface="Roboto" panose="02000000000000000000" pitchFamily="2" charset="0"/>
            </a:endParaRPr>
          </a:p>
          <a:p>
            <a:pPr algn="l"/>
            <a:r>
              <a:rPr lang="en-US" sz="2800" b="0" i="0" dirty="0">
                <a:solidFill>
                  <a:srgbClr val="111111"/>
                </a:solidFill>
                <a:effectLst/>
                <a:latin typeface="Arial" panose="020B0604020202020204" pitchFamily="34" charset="0"/>
                <a:cs typeface="Arial" panose="020B0604020202020204" pitchFamily="34" charset="0"/>
              </a:rPr>
              <a:t>NOUN</a:t>
            </a:r>
          </a:p>
          <a:p>
            <a:pPr algn="l">
              <a:buFont typeface="+mj-lt"/>
              <a:buAutoNum type="arabicPeriod"/>
            </a:pPr>
            <a:r>
              <a:rPr lang="en-US" sz="2800" b="0" i="0" dirty="0">
                <a:solidFill>
                  <a:srgbClr val="111111"/>
                </a:solidFill>
                <a:effectLst/>
                <a:latin typeface="Arial" panose="020B0604020202020204" pitchFamily="34" charset="0"/>
                <a:cs typeface="Arial" panose="020B0604020202020204" pitchFamily="34" charset="0"/>
              </a:rPr>
              <a:t> a system of criminal justice which focuses on the rehabilitation of offenders through reconciliation with victims and the community at large.</a:t>
            </a:r>
          </a:p>
        </p:txBody>
      </p:sp>
      <p:pic>
        <p:nvPicPr>
          <p:cNvPr id="4" name="Picture 2" descr="See the source image">
            <a:extLst>
              <a:ext uri="{FF2B5EF4-FFF2-40B4-BE49-F238E27FC236}">
                <a16:creationId xmlns:a16="http://schemas.microsoft.com/office/drawing/2014/main" id="{0729B962-3042-41CD-861A-3A907DF47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8" r="15842"/>
          <a:stretch/>
        </p:blipFill>
        <p:spPr bwMode="auto">
          <a:xfrm>
            <a:off x="508192" y="527761"/>
            <a:ext cx="4916557" cy="58024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A66DFFA-BE6D-47C3-6D47-B13F96AA5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59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02E7E8-53CF-4904-A64F-15CC5B428FCD}"/>
              </a:ext>
            </a:extLst>
          </p:cNvPr>
          <p:cNvSpPr txBox="1"/>
          <p:nvPr/>
        </p:nvSpPr>
        <p:spPr>
          <a:xfrm>
            <a:off x="8472509" y="5711329"/>
            <a:ext cx="3135291" cy="1200329"/>
          </a:xfrm>
          <a:prstGeom prst="rect">
            <a:avLst/>
          </a:prstGeom>
          <a:noFill/>
        </p:spPr>
        <p:txBody>
          <a:bodyPr wrap="square">
            <a:spAutoFit/>
          </a:bodyPr>
          <a:lstStyle/>
          <a:p>
            <a:r>
              <a:rPr lang="en-ZA" dirty="0">
                <a:ea typeface="Roboto" panose="02000000000000000000" pitchFamily="2" charset="0"/>
              </a:rPr>
              <a:t>Link to the above booklet:</a:t>
            </a:r>
          </a:p>
          <a:p>
            <a:r>
              <a:rPr lang="en-ZA" dirty="0">
                <a:ea typeface="Roboto" panose="02000000000000000000" pitchFamily="2" charset="0"/>
                <a:hlinkClick r:id="rId3"/>
              </a:rPr>
              <a:t>https://www.justice.gov.za/images/p_pdf.gif</a:t>
            </a:r>
            <a:endParaRPr lang="en-ZA" dirty="0">
              <a:ea typeface="Roboto" panose="02000000000000000000" pitchFamily="2" charset="0"/>
            </a:endParaRPr>
          </a:p>
          <a:p>
            <a:endParaRPr lang="en-ZA" dirty="0">
              <a:latin typeface="Roboto" panose="02000000000000000000" pitchFamily="2" charset="0"/>
              <a:ea typeface="Roboto" panose="02000000000000000000" pitchFamily="2" charset="0"/>
            </a:endParaRPr>
          </a:p>
        </p:txBody>
      </p:sp>
      <p:pic>
        <p:nvPicPr>
          <p:cNvPr id="7170" name="Picture 2" descr="Restorative Justice">
            <a:extLst>
              <a:ext uri="{FF2B5EF4-FFF2-40B4-BE49-F238E27FC236}">
                <a16:creationId xmlns:a16="http://schemas.microsoft.com/office/drawing/2014/main" id="{7FB888CF-DAB6-4726-9AF0-19098D295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477" y="1621177"/>
            <a:ext cx="2993502" cy="39813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18CFA6-6464-4E97-945F-AA9C578AD318}"/>
              </a:ext>
            </a:extLst>
          </p:cNvPr>
          <p:cNvSpPr txBox="1"/>
          <p:nvPr/>
        </p:nvSpPr>
        <p:spPr>
          <a:xfrm>
            <a:off x="293709" y="5711329"/>
            <a:ext cx="7847638" cy="923330"/>
          </a:xfrm>
          <a:prstGeom prst="rect">
            <a:avLst/>
          </a:prstGeom>
          <a:noFill/>
        </p:spPr>
        <p:txBody>
          <a:bodyPr wrap="square">
            <a:spAutoFit/>
          </a:bodyPr>
          <a:lstStyle/>
          <a:p>
            <a:r>
              <a:rPr lang="en-ZA" dirty="0">
                <a:ea typeface="Roboto" panose="02000000000000000000" pitchFamily="2" charset="0"/>
              </a:rPr>
              <a:t>Link to the above Fact Sheet: </a:t>
            </a:r>
            <a:r>
              <a:rPr lang="en-ZA" dirty="0">
                <a:ea typeface="Roboto" panose="02000000000000000000" pitchFamily="2" charset="0"/>
                <a:hlinkClick r:id="rId5"/>
              </a:rPr>
              <a:t>https://www.justice.gov.za/rj/2011rj-factsheet-eng.pdf</a:t>
            </a:r>
            <a:endParaRPr lang="en-ZA" dirty="0">
              <a:ea typeface="Roboto" panose="02000000000000000000" pitchFamily="2" charset="0"/>
            </a:endParaRPr>
          </a:p>
          <a:p>
            <a:endParaRPr lang="en-ZA" dirty="0">
              <a:latin typeface="Roboto" panose="02000000000000000000" pitchFamily="2" charset="0"/>
              <a:ea typeface="Roboto" panose="02000000000000000000" pitchFamily="2" charset="0"/>
            </a:endParaRPr>
          </a:p>
        </p:txBody>
      </p:sp>
      <p:pic>
        <p:nvPicPr>
          <p:cNvPr id="7" name="Picture 6" descr="Graphical user interface, text&#10;&#10;Description automatically generated">
            <a:extLst>
              <a:ext uri="{FF2B5EF4-FFF2-40B4-BE49-F238E27FC236}">
                <a16:creationId xmlns:a16="http://schemas.microsoft.com/office/drawing/2014/main" id="{7A219BB1-9E4A-4983-9D83-C41B0540A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709" y="306176"/>
            <a:ext cx="7590178" cy="5296359"/>
          </a:xfrm>
          <a:prstGeom prst="rect">
            <a:avLst/>
          </a:prstGeom>
        </p:spPr>
      </p:pic>
      <p:pic>
        <p:nvPicPr>
          <p:cNvPr id="2" name="Picture 1">
            <a:extLst>
              <a:ext uri="{FF2B5EF4-FFF2-40B4-BE49-F238E27FC236}">
                <a16:creationId xmlns:a16="http://schemas.microsoft.com/office/drawing/2014/main" id="{D00AA350-3F91-580C-2F32-A276FCDBE9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7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DFE02-2DC0-4A73-8F22-0722BE008952}"/>
              </a:ext>
            </a:extLst>
          </p:cNvPr>
          <p:cNvSpPr txBox="1"/>
          <p:nvPr/>
        </p:nvSpPr>
        <p:spPr>
          <a:xfrm>
            <a:off x="775503" y="1669030"/>
            <a:ext cx="10718157" cy="389337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21212"/>
                </a:solidFill>
                <a:effectLst/>
                <a:uLnTx/>
                <a:uFillTx/>
                <a:latin typeface="Roboto" panose="02000000000000000000" pitchFamily="2" charset="0"/>
                <a:ea typeface="Roboto" panose="02000000000000000000" pitchFamily="2" charset="0"/>
                <a:cs typeface="+mn-cs"/>
              </a:rPr>
              <a:t>Equality</a:t>
            </a:r>
          </a:p>
          <a:p>
            <a:pPr marL="6096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Everyone is equal before the law and has the right to equal protection and benefit of the law.</a:t>
            </a:r>
          </a:p>
          <a:p>
            <a:pPr marL="6096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Equality includes the full and equal enjoyment of all rights and freedoms. To promote the achievement of equality, legislative and other measures designed to protect or advance persons, or categories of persons, disadvantaged by unfair discrimination may be taken.</a:t>
            </a:r>
          </a:p>
          <a:p>
            <a:pPr marL="6096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The state may not unfairly discriminate directly or indirectly against anyone on one or more grounds, including race, gender, sex, pregnancy, marital status, ethnic or social origin, </a:t>
            </a:r>
            <a:r>
              <a:rPr kumimoji="0" lang="en-US" sz="1900" b="0" i="0" u="none" strike="noStrike" kern="1200" cap="none" spc="0" normalizeH="0" baseline="0" noProof="0" dirty="0" err="1">
                <a:ln>
                  <a:noFill/>
                </a:ln>
                <a:solidFill>
                  <a:srgbClr val="252525"/>
                </a:solidFill>
                <a:effectLst/>
                <a:uLnTx/>
                <a:uFillTx/>
                <a:latin typeface="Roboto" panose="02000000000000000000" pitchFamily="2" charset="0"/>
                <a:ea typeface="Roboto" panose="02000000000000000000" pitchFamily="2" charset="0"/>
                <a:cs typeface="+mn-cs"/>
              </a:rPr>
              <a:t>colour</a:t>
            </a: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 sexual orientation, age, disability, religion, conscience, belief, culture, language and birth.</a:t>
            </a:r>
          </a:p>
          <a:p>
            <a:pPr marL="6096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No person may unfairly discriminate directly or indirectly against anyone on one or more grounds in terms of subsection (3). National legislation must be enacted to prevent or prohibit unfair discrimination.</a:t>
            </a:r>
          </a:p>
          <a:p>
            <a:pPr marL="6096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9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Discrimination on one or more of the grounds listed in subsection (3) is unfair unless it is established that the discrimination is fair.</a:t>
            </a:r>
          </a:p>
        </p:txBody>
      </p:sp>
      <p:sp>
        <p:nvSpPr>
          <p:cNvPr id="5" name="TextBox 4">
            <a:extLst>
              <a:ext uri="{FF2B5EF4-FFF2-40B4-BE49-F238E27FC236}">
                <a16:creationId xmlns:a16="http://schemas.microsoft.com/office/drawing/2014/main" id="{43C9A407-6C74-4B81-A63E-63CDF0DCA2F3}"/>
              </a:ext>
            </a:extLst>
          </p:cNvPr>
          <p:cNvSpPr txBox="1"/>
          <p:nvPr/>
        </p:nvSpPr>
        <p:spPr>
          <a:xfrm>
            <a:off x="775503" y="1106832"/>
            <a:ext cx="9335949"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121212"/>
                </a:solidFill>
                <a:effectLst/>
                <a:uLnTx/>
                <a:uFillTx/>
                <a:latin typeface="Elephant"/>
                <a:ea typeface="Roboto" panose="02000000000000000000" pitchFamily="2" charset="0"/>
                <a:cs typeface="+mn-cs"/>
              </a:rPr>
              <a:t>Constitution of the Republic of South Africa, 1996 - Chapter 2: Bill of Rights</a:t>
            </a:r>
          </a:p>
        </p:txBody>
      </p:sp>
      <p:sp>
        <p:nvSpPr>
          <p:cNvPr id="7" name="TextBox 6">
            <a:extLst>
              <a:ext uri="{FF2B5EF4-FFF2-40B4-BE49-F238E27FC236}">
                <a16:creationId xmlns:a16="http://schemas.microsoft.com/office/drawing/2014/main" id="{943B6761-437B-4B1B-8303-3C33E3AB679D}"/>
              </a:ext>
            </a:extLst>
          </p:cNvPr>
          <p:cNvSpPr txBox="1"/>
          <p:nvPr/>
        </p:nvSpPr>
        <p:spPr>
          <a:xfrm>
            <a:off x="2300468" y="6186446"/>
            <a:ext cx="100092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effectLst/>
                <a:uLnTx/>
                <a:uFillTx/>
                <a:ea typeface="Roboto" panose="02000000000000000000" pitchFamily="2" charset="0"/>
                <a:cs typeface="+mn-cs"/>
              </a:rPr>
              <a:t>Retrieved from: </a:t>
            </a:r>
            <a:r>
              <a:rPr kumimoji="0" lang="en-ZA" sz="1800" b="0" i="0" u="none" strike="noStrike" kern="1200" cap="none" spc="0" normalizeH="0" baseline="0" noProof="0" dirty="0">
                <a:ln>
                  <a:noFill/>
                </a:ln>
                <a:effectLst/>
                <a:uLnTx/>
                <a:uFillTx/>
                <a:ea typeface="Roboto" panose="02000000000000000000" pitchFamily="2" charset="0"/>
                <a:cs typeface="+mn-cs"/>
                <a:hlinkClick r:id="rId3">
                  <a:extLst>
                    <a:ext uri="{A12FA001-AC4F-418D-AE19-62706E023703}">
                      <ahyp:hlinkClr xmlns:ahyp="http://schemas.microsoft.com/office/drawing/2018/hyperlinkcolor" val="tx"/>
                    </a:ext>
                  </a:extLst>
                </a:hlinkClick>
              </a:rPr>
              <a:t>https://www.gov.za/documents/constitution/chapter-2-bill-rights#9</a:t>
            </a:r>
            <a:r>
              <a:rPr kumimoji="0" lang="en-ZA" sz="1800" b="0" i="0" u="none" strike="noStrike" kern="1200" cap="none" spc="0" normalizeH="0" baseline="0" noProof="0" dirty="0">
                <a:ln>
                  <a:noFill/>
                </a:ln>
                <a:effectLst/>
                <a:uLnTx/>
                <a:uFillTx/>
                <a:ea typeface="Roboto" panose="02000000000000000000" pitchFamily="2" charset="0"/>
                <a:cs typeface="+mn-cs"/>
              </a:rPr>
              <a:t>   </a:t>
            </a:r>
          </a:p>
        </p:txBody>
      </p:sp>
      <p:sp>
        <p:nvSpPr>
          <p:cNvPr id="2" name="TextBox 1">
            <a:extLst>
              <a:ext uri="{FF2B5EF4-FFF2-40B4-BE49-F238E27FC236}">
                <a16:creationId xmlns:a16="http://schemas.microsoft.com/office/drawing/2014/main" id="{9E3A49CE-974D-46EE-FD03-2EFDCE212EDE}"/>
              </a:ext>
            </a:extLst>
          </p:cNvPr>
          <p:cNvSpPr txBox="1"/>
          <p:nvPr/>
        </p:nvSpPr>
        <p:spPr>
          <a:xfrm>
            <a:off x="775503" y="337102"/>
            <a:ext cx="10669716" cy="707886"/>
          </a:xfrm>
          <a:prstGeom prst="rect">
            <a:avLst/>
          </a:prstGeom>
          <a:noFill/>
        </p:spPr>
        <p:txBody>
          <a:bodyPr wrap="none" rtlCol="0">
            <a:spAutoFit/>
          </a:bodyPr>
          <a:lstStyle/>
          <a:p>
            <a:r>
              <a:rPr lang="en-GB" sz="4000" dirty="0">
                <a:latin typeface="Elephant" panose="02020904090505020303" pitchFamily="18" charset="0"/>
              </a:rPr>
              <a:t>Equality, Dignity and Non-discrimination</a:t>
            </a:r>
          </a:p>
        </p:txBody>
      </p:sp>
      <p:pic>
        <p:nvPicPr>
          <p:cNvPr id="4" name="Picture 3">
            <a:extLst>
              <a:ext uri="{FF2B5EF4-FFF2-40B4-BE49-F238E27FC236}">
                <a16:creationId xmlns:a16="http://schemas.microsoft.com/office/drawing/2014/main" id="{648D6186-49CF-9DAD-04D5-F83F6B988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60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3F2AB4-A5FA-325A-29D5-05D83CCF8AEA}"/>
              </a:ext>
            </a:extLst>
          </p:cNvPr>
          <p:cNvSpPr txBox="1"/>
          <p:nvPr/>
        </p:nvSpPr>
        <p:spPr>
          <a:xfrm>
            <a:off x="954156" y="1138201"/>
            <a:ext cx="10707757" cy="4154984"/>
          </a:xfrm>
          <a:prstGeom prst="rect">
            <a:avLst/>
          </a:prstGeom>
          <a:noFill/>
        </p:spPr>
        <p:txBody>
          <a:bodyPr wrap="square">
            <a:spAutoFit/>
          </a:bodyPr>
          <a:lstStyle/>
          <a:p>
            <a:pPr algn="l">
              <a:buNone/>
            </a:pPr>
            <a:r>
              <a:rPr lang="en-US" sz="2400" b="0" i="0" dirty="0">
                <a:solidFill>
                  <a:srgbClr val="333333"/>
                </a:solidFill>
                <a:effectLst/>
                <a:latin typeface="Arial" panose="020B0604020202020204" pitchFamily="34" charset="0"/>
                <a:cs typeface="Arial" panose="020B0604020202020204" pitchFamily="34" charset="0"/>
              </a:rPr>
              <a:t>Everyone in society needs to play a part, regardless of how small one may think it is. We all have a role to play and it’s of vital importance that our actions inspire others to want to be a part of a better and brighter future. </a:t>
            </a:r>
          </a:p>
          <a:p>
            <a:pPr algn="l">
              <a:buNone/>
            </a:pPr>
            <a:endParaRPr lang="en-US" sz="2400" b="0" i="0" dirty="0">
              <a:solidFill>
                <a:srgbClr val="333333"/>
              </a:solidFill>
              <a:effectLst/>
              <a:latin typeface="Arial" panose="020B0604020202020204" pitchFamily="34" charset="0"/>
              <a:cs typeface="Arial" panose="020B0604020202020204" pitchFamily="34" charset="0"/>
            </a:endParaRPr>
          </a:p>
          <a:p>
            <a:pPr algn="l">
              <a:buNone/>
            </a:pPr>
            <a:r>
              <a:rPr lang="en-US" sz="2400" b="0" i="0" dirty="0">
                <a:solidFill>
                  <a:srgbClr val="333333"/>
                </a:solidFill>
                <a:effectLst/>
                <a:latin typeface="Arial" panose="020B0604020202020204" pitchFamily="34" charset="0"/>
                <a:cs typeface="Arial" panose="020B0604020202020204" pitchFamily="34" charset="0"/>
              </a:rPr>
              <a:t>Ubuntu is also about justice, and particularly, justice for all people. As much as we must look after each other, it is also just as important that we exercise fairness and equality for all people regardless of race, gender, or social status. </a:t>
            </a:r>
          </a:p>
          <a:p>
            <a:pPr algn="l">
              <a:buNone/>
            </a:pPr>
            <a:endParaRPr lang="en-US" sz="2400" b="0" i="0" dirty="0">
              <a:solidFill>
                <a:srgbClr val="333333"/>
              </a:solidFill>
              <a:effectLst/>
              <a:latin typeface="Arial" panose="020B0604020202020204" pitchFamily="34" charset="0"/>
              <a:cs typeface="Arial" panose="020B0604020202020204" pitchFamily="34" charset="0"/>
            </a:endParaRPr>
          </a:p>
          <a:p>
            <a:pPr algn="l"/>
            <a:r>
              <a:rPr lang="en-US" sz="2400" b="0" i="0" dirty="0">
                <a:solidFill>
                  <a:srgbClr val="333333"/>
                </a:solidFill>
                <a:effectLst/>
                <a:latin typeface="Arial" panose="020B0604020202020204" pitchFamily="34" charset="0"/>
                <a:cs typeface="Arial" panose="020B0604020202020204" pitchFamily="34" charset="0"/>
              </a:rPr>
              <a:t>So essentially, Ubuntu is about togetherness as well as a fight for the greater good.</a:t>
            </a:r>
          </a:p>
        </p:txBody>
      </p:sp>
      <p:sp>
        <p:nvSpPr>
          <p:cNvPr id="4" name="TextBox 3">
            <a:extLst>
              <a:ext uri="{FF2B5EF4-FFF2-40B4-BE49-F238E27FC236}">
                <a16:creationId xmlns:a16="http://schemas.microsoft.com/office/drawing/2014/main" id="{7B7EACA6-DBC4-2399-56AE-0C9BB1EED598}"/>
              </a:ext>
            </a:extLst>
          </p:cNvPr>
          <p:cNvSpPr txBox="1"/>
          <p:nvPr/>
        </p:nvSpPr>
        <p:spPr>
          <a:xfrm>
            <a:off x="663713" y="5994780"/>
            <a:ext cx="10998200" cy="646331"/>
          </a:xfrm>
          <a:prstGeom prst="rect">
            <a:avLst/>
          </a:prstGeom>
          <a:noFill/>
        </p:spPr>
        <p:txBody>
          <a:bodyPr wrap="square">
            <a:spAutoFit/>
          </a:bodyPr>
          <a:lstStyle/>
          <a:p>
            <a:pPr algn="r"/>
            <a:r>
              <a:rPr lang="en-US" sz="1800" dirty="0"/>
              <a:t>Retrieved from: </a:t>
            </a:r>
            <a:r>
              <a:rPr lang="en-US" sz="1800" dirty="0">
                <a:hlinkClick r:id="rId3"/>
              </a:rPr>
              <a:t>https://www.globalcitizen.org/en/content/ubuntu-south-africa-together-nelson-mandela/</a:t>
            </a:r>
            <a:r>
              <a:rPr lang="en-US" sz="1800" dirty="0"/>
              <a:t> </a:t>
            </a:r>
            <a:endParaRPr lang="en-GB" sz="1800" dirty="0"/>
          </a:p>
        </p:txBody>
      </p:sp>
      <p:pic>
        <p:nvPicPr>
          <p:cNvPr id="6" name="Picture 5">
            <a:extLst>
              <a:ext uri="{FF2B5EF4-FFF2-40B4-BE49-F238E27FC236}">
                <a16:creationId xmlns:a16="http://schemas.microsoft.com/office/drawing/2014/main" id="{A4DA576C-D91B-2AA8-4650-FBD8FFC6E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9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ands-on top of each other">
            <a:extLst>
              <a:ext uri="{FF2B5EF4-FFF2-40B4-BE49-F238E27FC236}">
                <a16:creationId xmlns:a16="http://schemas.microsoft.com/office/drawing/2014/main" id="{BD7A155E-B128-DB8B-6F0E-2E90049925B1}"/>
              </a:ext>
            </a:extLst>
          </p:cNvPr>
          <p:cNvPicPr>
            <a:picLocks noChangeAspect="1"/>
          </p:cNvPicPr>
          <p:nvPr/>
        </p:nvPicPr>
        <p:blipFill>
          <a:blip r:embed="rId3"/>
          <a:srcRect l="54093" r="11394" b="1"/>
          <a:stretch/>
        </p:blipFill>
        <p:spPr>
          <a:xfrm>
            <a:off x="-1" y="-2"/>
            <a:ext cx="5410198" cy="6858002"/>
          </a:xfrm>
          <a:prstGeom prst="rect">
            <a:avLst/>
          </a:prstGeom>
        </p:spPr>
      </p:pic>
      <p:sp>
        <p:nvSpPr>
          <p:cNvPr id="3" name="TextBox 2">
            <a:extLst>
              <a:ext uri="{FF2B5EF4-FFF2-40B4-BE49-F238E27FC236}">
                <a16:creationId xmlns:a16="http://schemas.microsoft.com/office/drawing/2014/main" id="{4BAE28D8-B3D0-E58F-7EB8-7EE0CAA034AA}"/>
              </a:ext>
            </a:extLst>
          </p:cNvPr>
          <p:cNvSpPr txBox="1"/>
          <p:nvPr/>
        </p:nvSpPr>
        <p:spPr>
          <a:xfrm>
            <a:off x="6533884" y="1358185"/>
            <a:ext cx="5464968" cy="1559301"/>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2800" dirty="0">
              <a:latin typeface="+mj-lt"/>
              <a:ea typeface="+mj-ea"/>
              <a:cs typeface="+mj-cs"/>
            </a:endParaRPr>
          </a:p>
        </p:txBody>
      </p:sp>
      <p:sp>
        <p:nvSpPr>
          <p:cNvPr id="4" name="TextBox 3">
            <a:extLst>
              <a:ext uri="{FF2B5EF4-FFF2-40B4-BE49-F238E27FC236}">
                <a16:creationId xmlns:a16="http://schemas.microsoft.com/office/drawing/2014/main" id="{517090AC-7A61-29B5-27D1-704DCC20FD51}"/>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a:lnSpc>
                <a:spcPct val="90000"/>
              </a:lnSpc>
              <a:spcAft>
                <a:spcPts val="600"/>
              </a:spcAft>
            </a:pPr>
            <a:r>
              <a:rPr lang="en-US" sz="2800" b="1" dirty="0">
                <a:effectLst/>
                <a:latin typeface="Arial" panose="020B0604020202020204" pitchFamily="34" charset="0"/>
                <a:cs typeface="Arial" panose="020B0604020202020204" pitchFamily="34" charset="0"/>
              </a:rPr>
              <a:t>Ubuntu – I am because we all are. </a:t>
            </a:r>
          </a:p>
          <a:p>
            <a:pPr>
              <a:lnSpc>
                <a:spcPct val="90000"/>
              </a:lnSpc>
              <a:spcAft>
                <a:spcPts val="600"/>
              </a:spcAft>
            </a:pPr>
            <a:endParaRPr lang="en-US" sz="2800" b="0" i="0" dirty="0">
              <a:effectLst/>
              <a:latin typeface="Arial" panose="020B0604020202020204" pitchFamily="34" charset="0"/>
              <a:cs typeface="Arial" panose="020B0604020202020204" pitchFamily="34" charset="0"/>
            </a:endParaRPr>
          </a:p>
          <a:p>
            <a:pPr>
              <a:lnSpc>
                <a:spcPct val="90000"/>
              </a:lnSpc>
              <a:spcAft>
                <a:spcPts val="600"/>
              </a:spcAft>
            </a:pPr>
            <a:r>
              <a:rPr lang="en-US" sz="2800" b="0" i="0" dirty="0">
                <a:effectLst/>
                <a:latin typeface="Arial" panose="020B0604020202020204" pitchFamily="34" charset="0"/>
                <a:cs typeface="Arial" panose="020B0604020202020204" pitchFamily="34" charset="0"/>
              </a:rPr>
              <a:t>This is a powerful and inspiring story about the African philosophy of teamwork and collaboration. </a:t>
            </a:r>
          </a:p>
          <a:p>
            <a:pPr>
              <a:lnSpc>
                <a:spcPct val="90000"/>
              </a:lnSpc>
              <a:spcAft>
                <a:spcPts val="600"/>
              </a:spcAft>
            </a:pPr>
            <a:r>
              <a:rPr lang="en-US" sz="2800" b="0" i="0" dirty="0">
                <a:effectLst/>
                <a:latin typeface="Arial" panose="020B0604020202020204" pitchFamily="34" charset="0"/>
                <a:cs typeface="Arial" panose="020B0604020202020204" pitchFamily="34" charset="0"/>
              </a:rPr>
              <a:t>Narrated by Tim Duggan</a:t>
            </a:r>
            <a:endParaRPr lang="en-US" sz="2800" dirty="0">
              <a:latin typeface="Arial" panose="020B0604020202020204" pitchFamily="34" charset="0"/>
              <a:cs typeface="Arial" panose="020B0604020202020204" pitchFamily="34" charset="0"/>
            </a:endParaRPr>
          </a:p>
        </p:txBody>
      </p:sp>
      <p:pic>
        <p:nvPicPr>
          <p:cNvPr id="5" name="Graphic 4" descr="Video camera outline">
            <a:extLst>
              <a:ext uri="{FF2B5EF4-FFF2-40B4-BE49-F238E27FC236}">
                <a16:creationId xmlns:a16="http://schemas.microsoft.com/office/drawing/2014/main" id="{1EEB1AD8-13B7-91ED-9166-AE7C30C5F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3548" y="868550"/>
            <a:ext cx="914400" cy="914400"/>
          </a:xfrm>
          <a:prstGeom prst="rect">
            <a:avLst/>
          </a:prstGeom>
        </p:spPr>
      </p:pic>
      <p:sp>
        <p:nvSpPr>
          <p:cNvPr id="2" name="TextBox 1">
            <a:extLst>
              <a:ext uri="{FF2B5EF4-FFF2-40B4-BE49-F238E27FC236}">
                <a16:creationId xmlns:a16="http://schemas.microsoft.com/office/drawing/2014/main" id="{D3E7A213-6FA1-F101-8149-8F7334B0E36D}"/>
              </a:ext>
            </a:extLst>
          </p:cNvPr>
          <p:cNvSpPr txBox="1"/>
          <p:nvPr/>
        </p:nvSpPr>
        <p:spPr>
          <a:xfrm>
            <a:off x="6572517" y="938757"/>
            <a:ext cx="5060683" cy="1569660"/>
          </a:xfrm>
          <a:prstGeom prst="rect">
            <a:avLst/>
          </a:prstGeom>
          <a:noFill/>
        </p:spPr>
        <p:txBody>
          <a:bodyPr wrap="square">
            <a:spAutoFit/>
          </a:bodyPr>
          <a:lstStyle/>
          <a:p>
            <a:r>
              <a:rPr lang="en-GB" sz="2400" dirty="0"/>
              <a:t>WATCH:</a:t>
            </a:r>
          </a:p>
          <a:p>
            <a:r>
              <a:rPr lang="en-GB" sz="2400" dirty="0"/>
              <a:t>The story of UBUNTU: </a:t>
            </a:r>
            <a:r>
              <a:rPr lang="en-GB" sz="2400" dirty="0">
                <a:hlinkClick r:id="rId6"/>
              </a:rPr>
              <a:t>https://www.youtube.com/watch?v=GjVwsgL2i98</a:t>
            </a:r>
            <a:r>
              <a:rPr lang="en-GB" sz="2400" dirty="0"/>
              <a:t>   </a:t>
            </a:r>
          </a:p>
        </p:txBody>
      </p:sp>
      <p:pic>
        <p:nvPicPr>
          <p:cNvPr id="7" name="Picture 6">
            <a:extLst>
              <a:ext uri="{FF2B5EF4-FFF2-40B4-BE49-F238E27FC236}">
                <a16:creationId xmlns:a16="http://schemas.microsoft.com/office/drawing/2014/main" id="{3B089E89-F7ED-E289-65E8-FDCB8A4719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24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Freeform: Shape 1034">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036" name="Rectangle 10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097039E-D054-1D1A-64DC-D94CC6D28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45" r="3066"/>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E89012-07FC-68A6-A1A6-C2D717A833B4}"/>
              </a:ext>
            </a:extLst>
          </p:cNvPr>
          <p:cNvSpPr txBox="1"/>
          <p:nvPr/>
        </p:nvSpPr>
        <p:spPr>
          <a:xfrm>
            <a:off x="6513788" y="2333297"/>
            <a:ext cx="4840010" cy="3843666"/>
          </a:xfrm>
          <a:prstGeom prst="rect">
            <a:avLst/>
          </a:prstGeom>
        </p:spPr>
        <p:txBody>
          <a:bodyPr vert="horz" lIns="91440" tIns="45720" rIns="91440" bIns="45720" rtlCol="0">
            <a:normAutofit/>
          </a:bodyPr>
          <a:lstStyle/>
          <a:p>
            <a:pPr>
              <a:spcAft>
                <a:spcPts val="600"/>
              </a:spcAft>
            </a:pPr>
            <a:r>
              <a:rPr lang="en-US" sz="2800" b="1" i="1" dirty="0">
                <a:effectLst/>
              </a:rPr>
              <a:t>“Africa’s wisdom must be shared with the world now. Africa has so much to offer the world…but alas, people only focus on negativity and problems.” – Credo </a:t>
            </a:r>
            <a:r>
              <a:rPr lang="en-US" sz="2800" b="1" i="1" dirty="0" err="1">
                <a:effectLst/>
              </a:rPr>
              <a:t>Mutwa</a:t>
            </a:r>
            <a:endParaRPr lang="en-US" sz="2800" b="1" dirty="0"/>
          </a:p>
        </p:txBody>
      </p:sp>
      <p:pic>
        <p:nvPicPr>
          <p:cNvPr id="2" name="Picture 1">
            <a:extLst>
              <a:ext uri="{FF2B5EF4-FFF2-40B4-BE49-F238E27FC236}">
                <a16:creationId xmlns:a16="http://schemas.microsoft.com/office/drawing/2014/main" id="{6064F7AE-4E49-134D-9721-ED7FF2C43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86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BCEE5F-A7CD-BBD0-FF5C-2FB915516322}"/>
              </a:ext>
            </a:extLst>
          </p:cNvPr>
          <p:cNvSpPr txBox="1"/>
          <p:nvPr/>
        </p:nvSpPr>
        <p:spPr>
          <a:xfrm>
            <a:off x="-360317" y="56815"/>
            <a:ext cx="10548731" cy="1338764"/>
          </a:xfrm>
          <a:prstGeom prst="rect">
            <a:avLst/>
          </a:prstGeom>
          <a:noFill/>
        </p:spPr>
        <p:txBody>
          <a:bodyPr wrap="square">
            <a:spAutoFit/>
          </a:bodyPr>
          <a:lstStyle/>
          <a:p>
            <a:pPr marL="518160">
              <a:lnSpc>
                <a:spcPct val="115000"/>
              </a:lnSpc>
              <a:buNone/>
            </a:pPr>
            <a:r>
              <a:rPr lang="en-ZA" sz="3600" b="1" kern="100" dirty="0">
                <a:effectLst/>
                <a:latin typeface="Elephant" panose="02020904090505020303" pitchFamily="18" charset="0"/>
                <a:ea typeface="Aptos" panose="020B0004020202020204" pitchFamily="34" charset="0"/>
                <a:cs typeface="Arial" panose="020B0604020202020204" pitchFamily="34" charset="0"/>
              </a:rPr>
              <a:t>Ubuntu: The Philosophy of Shared Humanity continued…</a:t>
            </a:r>
          </a:p>
        </p:txBody>
      </p:sp>
      <p:sp>
        <p:nvSpPr>
          <p:cNvPr id="4" name="TextBox 3">
            <a:extLst>
              <a:ext uri="{FF2B5EF4-FFF2-40B4-BE49-F238E27FC236}">
                <a16:creationId xmlns:a16="http://schemas.microsoft.com/office/drawing/2014/main" id="{FB5D3C84-AAAA-EC46-4443-D5CCBBABEA4D}"/>
              </a:ext>
            </a:extLst>
          </p:cNvPr>
          <p:cNvSpPr txBox="1"/>
          <p:nvPr/>
        </p:nvSpPr>
        <p:spPr>
          <a:xfrm>
            <a:off x="-236750" y="1333794"/>
            <a:ext cx="12284588" cy="5263685"/>
          </a:xfrm>
          <a:prstGeom prst="rect">
            <a:avLst/>
          </a:prstGeom>
          <a:noFill/>
        </p:spPr>
        <p:txBody>
          <a:bodyPr wrap="square">
            <a:spAutoFit/>
          </a:bodyPr>
          <a:lstStyle/>
          <a:p>
            <a:pPr marL="518160">
              <a:lnSpc>
                <a:spcPct val="115000"/>
              </a:lnSpc>
              <a:buNone/>
            </a:pPr>
            <a:r>
              <a:rPr lang="en-GB" sz="2100" u="sng" kern="100" dirty="0">
                <a:effectLst/>
                <a:latin typeface="Arial" panose="020B0604020202020204" pitchFamily="34" charset="0"/>
                <a:ea typeface="Aptos" panose="020B0004020202020204" pitchFamily="34" charset="0"/>
                <a:cs typeface="Arial" panose="020B0604020202020204" pitchFamily="34" charset="0"/>
              </a:rPr>
              <a:t>“Embracing Ubuntu for a Better Future</a:t>
            </a:r>
          </a:p>
          <a:p>
            <a:pPr marL="518160">
              <a:lnSpc>
                <a:spcPct val="115000"/>
              </a:lnSpc>
              <a:buNone/>
            </a:pPr>
            <a:r>
              <a:rPr lang="en-GB" sz="2100" kern="100" dirty="0">
                <a:effectLst/>
                <a:latin typeface="Arial" panose="020B0604020202020204" pitchFamily="34" charset="0"/>
                <a:ea typeface="Aptos" panose="020B0004020202020204" pitchFamily="34" charset="0"/>
                <a:cs typeface="Arial" panose="020B0604020202020204" pitchFamily="34" charset="0"/>
              </a:rPr>
              <a:t>By embracing Ubuntu, we can cultivate a more inclusive and empathetic society. This involves </a:t>
            </a:r>
            <a:r>
              <a:rPr lang="en-GB" sz="2100" b="1" kern="100" dirty="0">
                <a:effectLst/>
                <a:latin typeface="Arial" panose="020B0604020202020204" pitchFamily="34" charset="0"/>
                <a:ea typeface="Aptos" panose="020B0004020202020204" pitchFamily="34" charset="0"/>
                <a:cs typeface="Arial" panose="020B0604020202020204" pitchFamily="34" charset="0"/>
              </a:rPr>
              <a:t>building deeper connections</a:t>
            </a:r>
            <a:r>
              <a:rPr lang="en-GB" sz="2100" kern="100" dirty="0">
                <a:effectLst/>
                <a:latin typeface="Arial" panose="020B0604020202020204" pitchFamily="34" charset="0"/>
                <a:ea typeface="Aptos" panose="020B0004020202020204" pitchFamily="34" charset="0"/>
                <a:cs typeface="Arial" panose="020B0604020202020204" pitchFamily="34" charset="0"/>
              </a:rPr>
              <a:t>, approaching conflicts with understanding, and recognising our roles within the larger community. From small acts of kindness to global peacebuilding efforts, Ubuntu’s call to shared humanity reminds us that </a:t>
            </a:r>
            <a:r>
              <a:rPr lang="en-GB" sz="2100" b="1" kern="100" dirty="0">
                <a:effectLst/>
                <a:latin typeface="Arial" panose="020B0604020202020204" pitchFamily="34" charset="0"/>
                <a:ea typeface="Aptos" panose="020B0004020202020204" pitchFamily="34" charset="0"/>
                <a:cs typeface="Arial" panose="020B0604020202020204" pitchFamily="34" charset="0"/>
              </a:rPr>
              <a:t>“I am because we are.”</a:t>
            </a:r>
            <a:endParaRPr lang="en-GB" sz="2100" kern="100" dirty="0">
              <a:effectLst/>
              <a:latin typeface="Arial" panose="020B0604020202020204" pitchFamily="34" charset="0"/>
              <a:ea typeface="Aptos" panose="020B0004020202020204" pitchFamily="34" charset="0"/>
              <a:cs typeface="Arial" panose="020B0604020202020204" pitchFamily="34" charset="0"/>
            </a:endParaRPr>
          </a:p>
          <a:p>
            <a:pPr marL="518160">
              <a:lnSpc>
                <a:spcPct val="115000"/>
              </a:lnSpc>
              <a:buNone/>
            </a:pPr>
            <a:r>
              <a:rPr lang="en-GB" sz="2100" kern="100" dirty="0">
                <a:effectLst/>
                <a:latin typeface="Arial" panose="020B0604020202020204" pitchFamily="34" charset="0"/>
                <a:ea typeface="Aptos" panose="020B0004020202020204" pitchFamily="34" charset="0"/>
                <a:cs typeface="Arial" panose="020B0604020202020204" pitchFamily="34" charset="0"/>
              </a:rPr>
              <a:t> 	As the world faces increasing division and isolation, the principles of Ubuntu—</a:t>
            </a:r>
            <a:r>
              <a:rPr lang="en-GB" sz="2100" b="1" kern="100" dirty="0">
                <a:effectLst/>
                <a:latin typeface="Arial" panose="020B0604020202020204" pitchFamily="34" charset="0"/>
                <a:ea typeface="Aptos" panose="020B0004020202020204" pitchFamily="34" charset="0"/>
                <a:cs typeface="Arial" panose="020B0604020202020204" pitchFamily="34" charset="0"/>
              </a:rPr>
              <a:t>interdependence, empathy, and communal responsibility</a:t>
            </a:r>
            <a:r>
              <a:rPr lang="en-GB" sz="2100" kern="100" dirty="0">
                <a:effectLst/>
                <a:latin typeface="Arial" panose="020B0604020202020204" pitchFamily="34" charset="0"/>
                <a:ea typeface="Aptos" panose="020B0004020202020204" pitchFamily="34" charset="0"/>
                <a:cs typeface="Arial" panose="020B0604020202020204" pitchFamily="34" charset="0"/>
              </a:rPr>
              <a:t>—offer a path to a more harmonious and sustainable future.</a:t>
            </a:r>
          </a:p>
          <a:p>
            <a:pPr marL="518160">
              <a:lnSpc>
                <a:spcPct val="115000"/>
              </a:lnSpc>
              <a:buNone/>
            </a:pPr>
            <a:r>
              <a:rPr lang="en-GB" sz="2100" kern="100" dirty="0">
                <a:latin typeface="Arial" panose="020B0604020202020204" pitchFamily="34" charset="0"/>
                <a:ea typeface="Aptos" panose="020B0004020202020204" pitchFamily="34" charset="0"/>
                <a:cs typeface="Arial" panose="020B0604020202020204" pitchFamily="34" charset="0"/>
              </a:rPr>
              <a:t>	</a:t>
            </a:r>
            <a:r>
              <a:rPr lang="en-GB" sz="2100" kern="100" dirty="0">
                <a:effectLst/>
                <a:latin typeface="Arial" panose="020B0604020202020204" pitchFamily="34" charset="0"/>
                <a:ea typeface="Aptos" panose="020B0004020202020204" pitchFamily="34" charset="0"/>
                <a:cs typeface="Arial" panose="020B0604020202020204" pitchFamily="34" charset="0"/>
              </a:rPr>
              <a:t>Ubuntu is more than an African concept; it’s a </a:t>
            </a:r>
            <a:r>
              <a:rPr lang="en-GB" sz="2100" b="1" kern="100" dirty="0">
                <a:effectLst/>
                <a:latin typeface="Arial" panose="020B0604020202020204" pitchFamily="34" charset="0"/>
                <a:ea typeface="Aptos" panose="020B0004020202020204" pitchFamily="34" charset="0"/>
                <a:cs typeface="Arial" panose="020B0604020202020204" pitchFamily="34" charset="0"/>
              </a:rPr>
              <a:t>universal philosophy</a:t>
            </a:r>
            <a:r>
              <a:rPr lang="en-GB" sz="2100" kern="100" dirty="0">
                <a:effectLst/>
                <a:latin typeface="Arial" panose="020B0604020202020204" pitchFamily="34" charset="0"/>
                <a:ea typeface="Aptos" panose="020B0004020202020204" pitchFamily="34" charset="0"/>
                <a:cs typeface="Arial" panose="020B0604020202020204" pitchFamily="34" charset="0"/>
              </a:rPr>
              <a:t> that encourages us to view ourselves not in isolation but as part of a greater collective. As we seek to address the world’s challenges, Ubuntu serves as a timeless reminder that our strength lies in our interconnectedness. Together, we can build a future based on shared humanity and collective well-being.”</a:t>
            </a:r>
          </a:p>
          <a:p>
            <a:pPr marL="518160">
              <a:lnSpc>
                <a:spcPct val="115000"/>
              </a:lnSpc>
              <a:spcAft>
                <a:spcPts val="800"/>
              </a:spcAft>
            </a:pPr>
            <a:r>
              <a:rPr lang="en-ZA" sz="2100" kern="100" dirty="0">
                <a:effectLst/>
                <a:latin typeface="Arial" panose="020B0604020202020204" pitchFamily="34" charset="0"/>
                <a:ea typeface="Aptos" panose="020B0004020202020204" pitchFamily="34" charset="0"/>
                <a:cs typeface="Arial" panose="020B0604020202020204" pitchFamily="34" charset="0"/>
              </a:rPr>
              <a:t> </a:t>
            </a:r>
            <a:endParaRPr lang="en-GB"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3F6934F-039D-E158-E2A4-88F1A029F9D5}"/>
              </a:ext>
            </a:extLst>
          </p:cNvPr>
          <p:cNvSpPr txBox="1"/>
          <p:nvPr/>
        </p:nvSpPr>
        <p:spPr>
          <a:xfrm>
            <a:off x="1981200" y="6196226"/>
            <a:ext cx="10798432" cy="369332"/>
          </a:xfrm>
          <a:prstGeom prst="rect">
            <a:avLst/>
          </a:prstGeom>
          <a:noFill/>
        </p:spPr>
        <p:txBody>
          <a:bodyPr wrap="square">
            <a:spAutoFit/>
          </a:bodyPr>
          <a:lstStyle/>
          <a:p>
            <a:r>
              <a:rPr lang="en-ZA" sz="1800" kern="100" dirty="0">
                <a:effectLst/>
                <a:ea typeface="Aptos" panose="020B0004020202020204" pitchFamily="34" charset="0"/>
                <a:cs typeface="Arial" panose="020B0604020202020204" pitchFamily="34" charset="0"/>
              </a:rPr>
              <a:t>Retrieved from: </a:t>
            </a:r>
            <a:r>
              <a:rPr lang="en-ZA" sz="1800" u="sng" kern="100" dirty="0">
                <a:solidFill>
                  <a:srgbClr val="948059"/>
                </a:solidFill>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https://thepanafrica.com/ubuntu-the-philosophy-of-shared-humanity/</a:t>
            </a:r>
            <a:endParaRPr lang="en-GB" dirty="0"/>
          </a:p>
        </p:txBody>
      </p:sp>
      <p:pic>
        <p:nvPicPr>
          <p:cNvPr id="3" name="Picture 2">
            <a:extLst>
              <a:ext uri="{FF2B5EF4-FFF2-40B4-BE49-F238E27FC236}">
                <a16:creationId xmlns:a16="http://schemas.microsoft.com/office/drawing/2014/main" id="{9EACA67E-903C-D281-DF0E-3B83C2821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35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5CFBE3-2A9F-93A7-B753-094CF05E8580}"/>
              </a:ext>
            </a:extLst>
          </p:cNvPr>
          <p:cNvSpPr/>
          <p:nvPr/>
        </p:nvSpPr>
        <p:spPr>
          <a:xfrm>
            <a:off x="0" y="0"/>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DC0DF5A3-2C82-4811-9A65-51CE3C09C758}"/>
              </a:ext>
            </a:extLst>
          </p:cNvPr>
          <p:cNvSpPr>
            <a:spLocks noGrp="1"/>
          </p:cNvSpPr>
          <p:nvPr>
            <p:ph type="title"/>
          </p:nvPr>
        </p:nvSpPr>
        <p:spPr>
          <a:xfrm>
            <a:off x="466722" y="1563039"/>
            <a:ext cx="3201366" cy="3387497"/>
          </a:xfrm>
        </p:spPr>
        <p:txBody>
          <a:bodyPr anchor="b">
            <a:normAutofit/>
          </a:bodyPr>
          <a:lstStyle/>
          <a:p>
            <a:r>
              <a:rPr lang="en-US" sz="4000" i="0" dirty="0">
                <a:solidFill>
                  <a:schemeClr val="bg1"/>
                </a:solidFill>
                <a:latin typeface="Elephant" panose="02020904090505020303" pitchFamily="18" charset="0"/>
              </a:rPr>
              <a:t>Life Orientation Topics Covered in CAT A</a:t>
            </a:r>
            <a:endParaRPr lang="en-ZA" sz="4000" i="0" dirty="0">
              <a:solidFill>
                <a:schemeClr val="bg1"/>
              </a:solidFill>
              <a:latin typeface="Elephant" panose="02020904090505020303" pitchFamily="18" charset="0"/>
            </a:endParaRPr>
          </a:p>
        </p:txBody>
      </p:sp>
      <p:sp>
        <p:nvSpPr>
          <p:cNvPr id="3" name="Content Placeholder 2">
            <a:extLst>
              <a:ext uri="{FF2B5EF4-FFF2-40B4-BE49-F238E27FC236}">
                <a16:creationId xmlns:a16="http://schemas.microsoft.com/office/drawing/2014/main" id="{03D973D7-A64D-429F-8D43-883A65319ACB}"/>
              </a:ext>
            </a:extLst>
          </p:cNvPr>
          <p:cNvSpPr>
            <a:spLocks noGrp="1"/>
          </p:cNvSpPr>
          <p:nvPr>
            <p:ph idx="1"/>
          </p:nvPr>
        </p:nvSpPr>
        <p:spPr>
          <a:xfrm>
            <a:off x="4494482" y="653751"/>
            <a:ext cx="7230796" cy="6307374"/>
          </a:xfrm>
        </p:spPr>
        <p:txBody>
          <a:bodyPr anchor="ctr">
            <a:normAutofit fontScale="62500" lnSpcReduction="20000"/>
          </a:bodyPr>
          <a:lstStyle/>
          <a:p>
            <a:pPr marL="0" indent="0">
              <a:lnSpc>
                <a:spcPct val="120000"/>
              </a:lnSpc>
              <a:spcBef>
                <a:spcPts val="0"/>
              </a:spcBef>
              <a:buNone/>
            </a:pPr>
            <a:r>
              <a:rPr lang="en-US" sz="3800" b="1" dirty="0">
                <a:latin typeface="Arial" panose="020B0604020202020204" pitchFamily="34" charset="0"/>
                <a:ea typeface="Roboto" panose="02000000000000000000" pitchFamily="2" charset="0"/>
                <a:cs typeface="Arial" panose="020B0604020202020204" pitchFamily="34" charset="0"/>
              </a:rPr>
              <a:t>Social and Environmental Responsibility</a:t>
            </a:r>
          </a:p>
          <a:p>
            <a:pPr marL="0" indent="0">
              <a:lnSpc>
                <a:spcPct val="120000"/>
              </a:lnSpc>
              <a:spcBef>
                <a:spcPts val="0"/>
              </a:spcBef>
              <a:buNone/>
            </a:pPr>
            <a:r>
              <a:rPr lang="en-US" sz="3800" dirty="0">
                <a:latin typeface="Arial" panose="020B0604020202020204" pitchFamily="34" charset="0"/>
                <a:ea typeface="Roboto" panose="02000000000000000000" pitchFamily="2" charset="0"/>
                <a:cs typeface="Arial" panose="020B0604020202020204" pitchFamily="34" charset="0"/>
              </a:rPr>
              <a:t>Community responsibility to provide environments and services that promote safe and healthy living: – Responsibilities of various levels of government: laws, regulations, rules and community services </a:t>
            </a:r>
          </a:p>
          <a:p>
            <a:pPr marL="0" indent="0">
              <a:lnSpc>
                <a:spcPct val="120000"/>
              </a:lnSpc>
              <a:spcBef>
                <a:spcPts val="0"/>
              </a:spcBef>
              <a:buNone/>
            </a:pPr>
            <a:r>
              <a:rPr lang="en-US" sz="3800" dirty="0">
                <a:latin typeface="Arial" panose="020B0604020202020204" pitchFamily="34" charset="0"/>
                <a:ea typeface="Roboto" panose="02000000000000000000" pitchFamily="2" charset="0"/>
                <a:cs typeface="Arial" panose="020B0604020202020204" pitchFamily="34" charset="0"/>
              </a:rPr>
              <a:t>– Educational and intervention </a:t>
            </a:r>
            <a:r>
              <a:rPr lang="en-US" sz="3800" dirty="0" err="1">
                <a:latin typeface="Arial" panose="020B0604020202020204" pitchFamily="34" charset="0"/>
                <a:ea typeface="Roboto" panose="02000000000000000000" pitchFamily="2" charset="0"/>
                <a:cs typeface="Arial" panose="020B0604020202020204" pitchFamily="34" charset="0"/>
              </a:rPr>
              <a:t>programmes</a:t>
            </a:r>
            <a:r>
              <a:rPr lang="en-US" sz="3800" dirty="0">
                <a:latin typeface="Arial" panose="020B0604020202020204" pitchFamily="34" charset="0"/>
                <a:ea typeface="Roboto" panose="02000000000000000000" pitchFamily="2" charset="0"/>
                <a:cs typeface="Arial" panose="020B0604020202020204" pitchFamily="34" charset="0"/>
              </a:rPr>
              <a:t>; impact studies</a:t>
            </a:r>
          </a:p>
          <a:p>
            <a:pPr marL="0" indent="0">
              <a:lnSpc>
                <a:spcPct val="120000"/>
              </a:lnSpc>
              <a:spcBef>
                <a:spcPts val="0"/>
              </a:spcBef>
              <a:buNone/>
            </a:pPr>
            <a:endParaRPr lang="en-US" sz="3800" dirty="0">
              <a:latin typeface="Arial" panose="020B0604020202020204" pitchFamily="34" charset="0"/>
              <a:ea typeface="Roboto" panose="02000000000000000000" pitchFamily="2" charset="0"/>
              <a:cs typeface="Arial" panose="020B0604020202020204" pitchFamily="34" charset="0"/>
            </a:endParaRPr>
          </a:p>
          <a:p>
            <a:pPr marL="0" indent="0">
              <a:lnSpc>
                <a:spcPct val="120000"/>
              </a:lnSpc>
              <a:spcBef>
                <a:spcPts val="0"/>
              </a:spcBef>
              <a:buNone/>
            </a:pPr>
            <a:r>
              <a:rPr lang="en-US" sz="3800" b="1" dirty="0">
                <a:latin typeface="Arial" panose="020B0604020202020204" pitchFamily="34" charset="0"/>
                <a:ea typeface="Roboto" panose="02000000000000000000" pitchFamily="2" charset="0"/>
                <a:cs typeface="Arial" panose="020B0604020202020204" pitchFamily="34" charset="0"/>
              </a:rPr>
              <a:t>Democracy and Human Rights</a:t>
            </a:r>
          </a:p>
          <a:p>
            <a:pPr marL="0" indent="0">
              <a:lnSpc>
                <a:spcPct val="120000"/>
              </a:lnSpc>
              <a:spcBef>
                <a:spcPts val="0"/>
              </a:spcBef>
              <a:buNone/>
            </a:pPr>
            <a:r>
              <a:rPr lang="en-US" sz="3800" dirty="0">
                <a:latin typeface="Arial" panose="020B0604020202020204" pitchFamily="34" charset="0"/>
                <a:ea typeface="Roboto" panose="02000000000000000000" pitchFamily="2" charset="0"/>
                <a:cs typeface="Arial" panose="020B0604020202020204" pitchFamily="34" charset="0"/>
              </a:rPr>
              <a:t>Responsible Citizenship: </a:t>
            </a:r>
          </a:p>
          <a:p>
            <a:pPr marL="0" indent="0">
              <a:lnSpc>
                <a:spcPct val="120000"/>
              </a:lnSpc>
              <a:spcBef>
                <a:spcPts val="0"/>
              </a:spcBef>
              <a:buNone/>
            </a:pPr>
            <a:r>
              <a:rPr lang="en-US" sz="3800" dirty="0">
                <a:latin typeface="Arial" panose="020B0604020202020204" pitchFamily="34" charset="0"/>
                <a:ea typeface="Roboto" panose="02000000000000000000" pitchFamily="2" charset="0"/>
                <a:cs typeface="Arial" panose="020B0604020202020204" pitchFamily="34" charset="0"/>
              </a:rPr>
              <a:t>– Evaluating own position when dealing with discrimination and human rights violations, taking into account the Bill of Rights </a:t>
            </a:r>
          </a:p>
          <a:p>
            <a:pPr marL="0" indent="0">
              <a:lnSpc>
                <a:spcPct val="120000"/>
              </a:lnSpc>
              <a:spcBef>
                <a:spcPts val="0"/>
              </a:spcBef>
              <a:buNone/>
            </a:pPr>
            <a:r>
              <a:rPr lang="en-US" sz="3800" dirty="0">
                <a:latin typeface="Arial" panose="020B0604020202020204" pitchFamily="34" charset="0"/>
                <a:ea typeface="Roboto" panose="02000000000000000000" pitchFamily="2" charset="0"/>
                <a:cs typeface="Arial" panose="020B0604020202020204" pitchFamily="34" charset="0"/>
              </a:rPr>
              <a:t>– Discussion of projects, campaigns and events which address discrimination and human rights violations</a:t>
            </a:r>
          </a:p>
          <a:p>
            <a:endParaRPr lang="en-ZA" sz="2000" dirty="0"/>
          </a:p>
        </p:txBody>
      </p:sp>
      <p:pic>
        <p:nvPicPr>
          <p:cNvPr id="2" name="Picture 1">
            <a:extLst>
              <a:ext uri="{FF2B5EF4-FFF2-40B4-BE49-F238E27FC236}">
                <a16:creationId xmlns:a16="http://schemas.microsoft.com/office/drawing/2014/main" id="{CD06A45C-3E6B-9B76-E6D9-97A436FD4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96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0D63C9-5B0B-100C-CF36-13BDBD87342C}"/>
              </a:ext>
            </a:extLst>
          </p:cNvPr>
          <p:cNvSpPr txBox="1"/>
          <p:nvPr/>
        </p:nvSpPr>
        <p:spPr>
          <a:xfrm>
            <a:off x="441412" y="370328"/>
            <a:ext cx="11059296" cy="5693866"/>
          </a:xfrm>
          <a:prstGeom prst="rect">
            <a:avLst/>
          </a:prstGeom>
          <a:noFill/>
        </p:spPr>
        <p:txBody>
          <a:bodyPr wrap="square">
            <a:spAutoFit/>
          </a:bodyPr>
          <a:lstStyle/>
          <a:p>
            <a:r>
              <a:rPr lang="en-US" sz="2800" b="0" i="0" dirty="0">
                <a:solidFill>
                  <a:srgbClr val="000000"/>
                </a:solidFill>
                <a:effectLst/>
                <a:latin typeface="Elephant" panose="02020904090505020303" pitchFamily="18" charset="0"/>
                <a:cs typeface="Arial" panose="020B0604020202020204" pitchFamily="34" charset="0"/>
              </a:rPr>
              <a:t>UBUNTU and the Earth/Environment</a:t>
            </a:r>
          </a:p>
          <a:p>
            <a:pPr marL="457200" indent="-457200">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Reconnecting with the Earth is a journey that demands both introspection and action. </a:t>
            </a:r>
          </a:p>
          <a:p>
            <a:pPr marL="457200" indent="-457200">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It challenges us to see the world through the lens of Ubuntu, </a:t>
            </a:r>
            <a:r>
              <a:rPr lang="en-US" sz="2800" b="0" i="0" dirty="0" err="1">
                <a:solidFill>
                  <a:srgbClr val="000000"/>
                </a:solidFill>
                <a:effectLst/>
                <a:latin typeface="Arial" panose="020B0604020202020204" pitchFamily="34" charset="0"/>
                <a:cs typeface="Arial" panose="020B0604020202020204" pitchFamily="34" charset="0"/>
              </a:rPr>
              <a:t>recogni</a:t>
            </a:r>
            <a:r>
              <a:rPr lang="en-US" sz="2800" dirty="0" err="1">
                <a:solidFill>
                  <a:srgbClr val="000000"/>
                </a:solidFill>
                <a:latin typeface="Arial" panose="020B0604020202020204" pitchFamily="34" charset="0"/>
                <a:cs typeface="Arial" panose="020B0604020202020204" pitchFamily="34" charset="0"/>
              </a:rPr>
              <a:t>s</a:t>
            </a:r>
            <a:r>
              <a:rPr lang="en-US" sz="2800" b="0" i="0" dirty="0" err="1">
                <a:solidFill>
                  <a:srgbClr val="000000"/>
                </a:solidFill>
                <a:effectLst/>
                <a:latin typeface="Arial" panose="020B0604020202020204" pitchFamily="34" charset="0"/>
                <a:cs typeface="Arial" panose="020B0604020202020204" pitchFamily="34" charset="0"/>
              </a:rPr>
              <a:t>ing</a:t>
            </a:r>
            <a:r>
              <a:rPr lang="en-US" sz="2800" b="0" i="0" dirty="0">
                <a:solidFill>
                  <a:srgbClr val="000000"/>
                </a:solidFill>
                <a:effectLst/>
                <a:latin typeface="Arial" panose="020B0604020202020204" pitchFamily="34" charset="0"/>
                <a:cs typeface="Arial" panose="020B0604020202020204" pitchFamily="34" charset="0"/>
              </a:rPr>
              <a:t> that our well-being is tied to the health of our environment.</a:t>
            </a: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Th</a:t>
            </a:r>
            <a:r>
              <a:rPr lang="en-US" sz="2800" b="0" i="0" dirty="0">
                <a:solidFill>
                  <a:srgbClr val="000000"/>
                </a:solidFill>
                <a:effectLst/>
                <a:latin typeface="Arial" panose="020B0604020202020204" pitchFamily="34" charset="0"/>
                <a:cs typeface="Arial" panose="020B0604020202020204" pitchFamily="34" charset="0"/>
              </a:rPr>
              <a:t>is challenge calls for courage, creativity, and commitment. It is a call to embrace our roots, </a:t>
            </a:r>
            <a:r>
              <a:rPr lang="en-US" sz="2800" b="0" i="0" dirty="0" err="1">
                <a:solidFill>
                  <a:srgbClr val="000000"/>
                </a:solidFill>
                <a:effectLst/>
                <a:latin typeface="Arial" panose="020B0604020202020204" pitchFamily="34" charset="0"/>
                <a:cs typeface="Arial" panose="020B0604020202020204" pitchFamily="34" charset="0"/>
              </a:rPr>
              <a:t>honour</a:t>
            </a:r>
            <a:r>
              <a:rPr lang="en-US" sz="2800" b="0" i="0" dirty="0">
                <a:solidFill>
                  <a:srgbClr val="000000"/>
                </a:solidFill>
                <a:effectLst/>
                <a:latin typeface="Arial" panose="020B0604020202020204" pitchFamily="34" charset="0"/>
                <a:cs typeface="Arial" panose="020B0604020202020204" pitchFamily="34" charset="0"/>
              </a:rPr>
              <a:t> our heritage, and innovate for a sustainable future. </a:t>
            </a:r>
          </a:p>
          <a:p>
            <a:pPr marL="457200" indent="-457200">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Our Mother Earth is not a distant entity but a living community to which we belong. </a:t>
            </a:r>
          </a:p>
          <a:p>
            <a:pPr marL="457200" indent="-457200">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Reconnecting with the Earth will create a more harmonious, sustainable, and just world.</a:t>
            </a:r>
            <a:endParaRPr lang="en-GB"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3E01421-31E2-1382-A1C6-E4A9A6644C3E}"/>
              </a:ext>
            </a:extLst>
          </p:cNvPr>
          <p:cNvSpPr txBox="1"/>
          <p:nvPr/>
        </p:nvSpPr>
        <p:spPr>
          <a:xfrm>
            <a:off x="1936235" y="6064194"/>
            <a:ext cx="9814353" cy="707886"/>
          </a:xfrm>
          <a:prstGeom prst="rect">
            <a:avLst/>
          </a:prstGeom>
          <a:noFill/>
        </p:spPr>
        <p:txBody>
          <a:bodyPr wrap="square">
            <a:spAutoFit/>
          </a:bodyPr>
          <a:lstStyle/>
          <a:p>
            <a:r>
              <a:rPr lang="en-US" sz="2000" dirty="0"/>
              <a:t>Retrieved from: </a:t>
            </a:r>
            <a:r>
              <a:rPr lang="en-US" sz="2000" dirty="0">
                <a:hlinkClick r:id="rId3"/>
              </a:rPr>
              <a:t>https://laudato-youthinitiative.org/2024/07/30/ubuntu-and-the-earth-reviving-ancient-wisdom-for-modern-environmental-stewardship/</a:t>
            </a:r>
            <a:r>
              <a:rPr lang="en-US" sz="2000" dirty="0"/>
              <a:t> </a:t>
            </a:r>
            <a:endParaRPr lang="en-GB" sz="2000" dirty="0"/>
          </a:p>
        </p:txBody>
      </p:sp>
      <p:pic>
        <p:nvPicPr>
          <p:cNvPr id="3" name="Picture 2">
            <a:extLst>
              <a:ext uri="{FF2B5EF4-FFF2-40B4-BE49-F238E27FC236}">
                <a16:creationId xmlns:a16="http://schemas.microsoft.com/office/drawing/2014/main" id="{48B4A66F-B868-C1EB-23DB-BB2617C8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82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2" name="Rectangle 12301"/>
          <p:cNvSpPr>
            <a:spLocks noGrp="1" noRot="1" noChangeAspect="1" noMove="1" noResize="1" noEditPoints="1" noAdjustHandles="1" noChangeArrowheads="1" noChangeShapeType="1" noTextEdit="1"/>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4" name="Freeform: Shape 12303"/>
          <p:cNvSpPr>
            <a:spLocks noGrp="1" noRot="1" noChangeAspect="1" noMove="1" noResize="1" noEditPoints="1" noAdjustHandles="1" noChangeArrowheads="1" noChangeShapeType="1" noTextEdit="1"/>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306" name="Background Fill"/>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AI - Artificial intelligence "/>
          <p:cNvPicPr>
            <a:picLocks noChangeAspect="1" noChangeArrowheads="1"/>
          </p:cNvPicPr>
          <p:nvPr/>
        </p:nvPicPr>
        <p:blipFill rotWithShape="1">
          <a:blip r:embed="rId3">
            <a:extLst>
              <a:ext uri="{28A0092B-C50C-407E-A947-70E740481C1C}">
                <a14:useLocalDpi xmlns:a14="http://schemas.microsoft.com/office/drawing/2010/main" val="0"/>
              </a:ext>
            </a:extLst>
          </a:blip>
          <a:srcRect t="16243" r="1" b="1"/>
          <a:stretch>
            <a:fillRect/>
          </a:stretch>
        </p:blipFill>
        <p:spPr bwMode="auto">
          <a:xfrm>
            <a:off x="-74645" y="10"/>
            <a:ext cx="12266645" cy="6857990"/>
          </a:xfrm>
          <a:prstGeom prst="rect">
            <a:avLst/>
          </a:prstGeom>
          <a:noFill/>
          <a:extLst>
            <a:ext uri="{909E8E84-426E-40DD-AFC4-6F175D3DCCD1}">
              <a14:hiddenFill xmlns:a14="http://schemas.microsoft.com/office/drawing/2010/main">
                <a:solidFill>
                  <a:srgbClr val="FFFFFF"/>
                </a:solidFill>
              </a14:hiddenFill>
            </a:ext>
          </a:extLst>
        </p:spPr>
      </p:pic>
      <p:sp>
        <p:nvSpPr>
          <p:cNvPr id="12308" name="Rectangle 12307"/>
          <p:cNvSpPr>
            <a:spLocks noGrp="1" noRot="1" noChangeAspect="1" noMove="1" noResize="1" noEditPoints="1" noAdjustHandles="1" noChangeArrowheads="1" noChangeShapeType="1" noTextEdit="1"/>
          </p:cNvSpPr>
          <p:nvPr/>
        </p:nvSpPr>
        <p:spPr>
          <a:xfrm rot="5400000">
            <a:off x="3950443" y="-1383557"/>
            <a:ext cx="6858000" cy="9625112"/>
          </a:xfrm>
          <a:prstGeom prst="rect">
            <a:avLst/>
          </a:prstGeom>
          <a:gradFill>
            <a:gsLst>
              <a:gs pos="100000">
                <a:srgbClr val="000000">
                  <a:alpha val="0"/>
                </a:srgbClr>
              </a:gs>
              <a:gs pos="0">
                <a:schemeClr val="tx1"/>
              </a:gs>
              <a:gs pos="55000">
                <a:srgbClr val="000000">
                  <a:alpha val="46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94742" y="663960"/>
            <a:ext cx="6787658" cy="3594112"/>
          </a:xfrm>
          <a:prstGeom prst="rect">
            <a:avLst/>
          </a:prstGeom>
        </p:spPr>
        <p:txBody>
          <a:bodyPr vert="horz" lIns="91440" tIns="45720" rIns="91440" bIns="45720" rtlCol="0" anchor="t">
            <a:normAutofit/>
          </a:bodyPr>
          <a:lstStyle/>
          <a:p>
            <a:pPr algn="r">
              <a:spcBef>
                <a:spcPct val="0"/>
              </a:spcBef>
              <a:spcAft>
                <a:spcPts val="600"/>
              </a:spcAft>
            </a:pPr>
            <a:r>
              <a:rPr lang="en-US" sz="5400" b="1" dirty="0">
                <a:solidFill>
                  <a:srgbClr val="FFFFFF"/>
                </a:solidFill>
                <a:latin typeface="+mj-lt"/>
                <a:ea typeface="+mj-ea"/>
                <a:cs typeface="+mj-cs"/>
              </a:rPr>
              <a:t>AI and Ethics</a:t>
            </a:r>
            <a:endParaRPr lang="en-US" sz="5400" dirty="0">
              <a:solidFill>
                <a:srgbClr val="FFFFFF"/>
              </a:solidFill>
              <a:latin typeface="+mj-lt"/>
              <a:ea typeface="+mj-ea"/>
              <a:cs typeface="+mj-cs"/>
            </a:endParaRPr>
          </a:p>
        </p:txBody>
      </p:sp>
      <p:sp useBgFill="1">
        <p:nvSpPr>
          <p:cNvPr id="12310" name="Freeform: Shape 12309"/>
          <p:cNvSpPr>
            <a:spLocks noGrp="1" noRot="1" noChangeAspect="1" noMove="1" noResize="1" noEditPoints="1" noAdjustHandles="1" noChangeArrowheads="1" noChangeShapeType="1" noTextEdit="1"/>
          </p:cNvSpPr>
          <p:nvPr/>
        </p:nvSpPr>
        <p:spPr>
          <a:xfrm>
            <a:off x="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p:nvPr/>
        </p:nvSpPr>
        <p:spPr>
          <a:xfrm>
            <a:off x="6094476" y="1452741"/>
            <a:ext cx="5842731" cy="3108543"/>
          </a:xfrm>
          <a:prstGeom prst="rect">
            <a:avLst/>
          </a:prstGeom>
          <a:noFill/>
        </p:spPr>
        <p:txBody>
          <a:bodyPr wrap="square">
            <a:spAutoFit/>
          </a:bodyPr>
          <a:lstStyle/>
          <a:p>
            <a:r>
              <a:rPr lang="en-US" sz="2800" b="0" i="0" dirty="0">
                <a:solidFill>
                  <a:schemeClr val="bg1"/>
                </a:solidFill>
                <a:effectLst/>
                <a:latin typeface="Inter"/>
              </a:rPr>
              <a:t>“AI technology brings major benefits in many areas, but without the </a:t>
            </a:r>
            <a:r>
              <a:rPr lang="en-US" sz="2800" b="1" i="0" dirty="0">
                <a:solidFill>
                  <a:schemeClr val="bg1"/>
                </a:solidFill>
                <a:effectLst/>
                <a:latin typeface="Inter"/>
              </a:rPr>
              <a:t>ethical guardrails</a:t>
            </a:r>
            <a:r>
              <a:rPr lang="en-US" sz="2800" b="0" i="0" dirty="0">
                <a:solidFill>
                  <a:schemeClr val="bg1"/>
                </a:solidFill>
                <a:effectLst/>
                <a:latin typeface="Inter"/>
              </a:rPr>
              <a:t>, it risks reproducing real</a:t>
            </a:r>
            <a:r>
              <a:rPr lang="en-US" sz="2800" dirty="0">
                <a:solidFill>
                  <a:schemeClr val="bg1"/>
                </a:solidFill>
                <a:latin typeface="Inter"/>
              </a:rPr>
              <a:t>-</a:t>
            </a:r>
            <a:r>
              <a:rPr lang="en-US" sz="2800" b="0" i="0" dirty="0">
                <a:solidFill>
                  <a:schemeClr val="bg1"/>
                </a:solidFill>
                <a:effectLst/>
                <a:latin typeface="Inter"/>
              </a:rPr>
              <a:t>world biases and discrimination, fueling divisions and threatening fundamental human rights and freedoms.</a:t>
            </a:r>
            <a:endParaRPr lang="en-GB" sz="2800" dirty="0">
              <a:solidFill>
                <a:schemeClr val="bg1"/>
              </a:solidFill>
            </a:endParaRPr>
          </a:p>
        </p:txBody>
      </p:sp>
      <p:sp>
        <p:nvSpPr>
          <p:cNvPr id="7" name="TextBox 6"/>
          <p:cNvSpPr txBox="1"/>
          <p:nvPr/>
        </p:nvSpPr>
        <p:spPr>
          <a:xfrm>
            <a:off x="6095269" y="4868183"/>
            <a:ext cx="5842731" cy="1815882"/>
          </a:xfrm>
          <a:prstGeom prst="rect">
            <a:avLst/>
          </a:prstGeom>
          <a:noFill/>
        </p:spPr>
        <p:txBody>
          <a:bodyPr wrap="square">
            <a:spAutoFit/>
          </a:bodyPr>
          <a:lstStyle/>
          <a:p>
            <a:r>
              <a:rPr lang="en-US" sz="2800" b="0" i="0" dirty="0">
                <a:solidFill>
                  <a:schemeClr val="bg1"/>
                </a:solidFill>
                <a:effectLst/>
                <a:latin typeface="Inter"/>
              </a:rPr>
              <a:t>AI systems have the potential to embed biases, contribute to climate degradation, threaten human rights and more.”</a:t>
            </a:r>
            <a:endParaRPr lang="en-GB" sz="2800" dirty="0">
              <a:solidFill>
                <a:schemeClr val="bg1"/>
              </a:solidFill>
            </a:endParaRPr>
          </a:p>
        </p:txBody>
      </p:sp>
      <p:pic>
        <p:nvPicPr>
          <p:cNvPr id="3" name="Picture 2">
            <a:extLst>
              <a:ext uri="{FF2B5EF4-FFF2-40B4-BE49-F238E27FC236}">
                <a16:creationId xmlns:a16="http://schemas.microsoft.com/office/drawing/2014/main" id="{EF0947F3-693F-6237-C305-B85A64565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FD89-F8A2-57BC-3F5D-EBD0DE3877A9}"/>
              </a:ext>
            </a:extLst>
          </p:cNvPr>
          <p:cNvSpPr/>
          <p:nvPr/>
        </p:nvSpPr>
        <p:spPr>
          <a:xfrm>
            <a:off x="0" y="0"/>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Video camera outline">
            <a:extLst>
              <a:ext uri="{FF2B5EF4-FFF2-40B4-BE49-F238E27FC236}">
                <a16:creationId xmlns:a16="http://schemas.microsoft.com/office/drawing/2014/main" id="{D5E98CD8-F9AC-2778-CD40-2BFAB61D51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949" y="1977957"/>
            <a:ext cx="2902085" cy="2902085"/>
          </a:xfrm>
          <a:prstGeom prst="rect">
            <a:avLst/>
          </a:prstGeom>
        </p:spPr>
      </p:pic>
      <p:sp>
        <p:nvSpPr>
          <p:cNvPr id="3" name="TextBox 2">
            <a:extLst>
              <a:ext uri="{FF2B5EF4-FFF2-40B4-BE49-F238E27FC236}">
                <a16:creationId xmlns:a16="http://schemas.microsoft.com/office/drawing/2014/main" id="{EBD72244-F380-FC7E-0B08-0FC9253E0BAF}"/>
              </a:ext>
            </a:extLst>
          </p:cNvPr>
          <p:cNvSpPr txBox="1"/>
          <p:nvPr/>
        </p:nvSpPr>
        <p:spPr>
          <a:xfrm>
            <a:off x="4457700" y="1977957"/>
            <a:ext cx="7480300" cy="3210689"/>
          </a:xfrm>
          <a:prstGeom prst="rect">
            <a:avLst/>
          </a:prstGeom>
        </p:spPr>
        <p:txBody>
          <a:bodyPr vert="horz" lIns="91440" tIns="45720" rIns="91440" bIns="45720" rtlCol="0" anchor="b">
            <a:normAutofit fontScale="92500"/>
          </a:bodyPr>
          <a:lstStyle/>
          <a:p>
            <a:pPr>
              <a:lnSpc>
                <a:spcPct val="90000"/>
              </a:lnSpc>
              <a:spcBef>
                <a:spcPct val="0"/>
              </a:spcBef>
              <a:spcAft>
                <a:spcPts val="800"/>
              </a:spcAft>
            </a:pPr>
            <a:r>
              <a:rPr lang="en-GB" sz="4800" i="0" dirty="0">
                <a:solidFill>
                  <a:srgbClr val="111111"/>
                </a:solidFill>
                <a:effectLst/>
                <a:cs typeface="Arial" panose="020B0604020202020204" pitchFamily="34" charset="0"/>
              </a:rPr>
              <a:t>WATCH:</a:t>
            </a:r>
          </a:p>
          <a:p>
            <a:pPr>
              <a:lnSpc>
                <a:spcPct val="90000"/>
              </a:lnSpc>
              <a:spcBef>
                <a:spcPct val="0"/>
              </a:spcBef>
              <a:spcAft>
                <a:spcPts val="800"/>
              </a:spcAft>
            </a:pPr>
            <a:r>
              <a:rPr lang="en-US" sz="4500" kern="1200" dirty="0">
                <a:solidFill>
                  <a:schemeClr val="tx1"/>
                </a:solidFill>
                <a:effectLst/>
                <a:ea typeface="+mj-ea"/>
                <a:cs typeface="Arial" panose="020B0604020202020204" pitchFamily="34" charset="0"/>
              </a:rPr>
              <a:t>Desmond Tutu (forgiveness) </a:t>
            </a:r>
          </a:p>
          <a:p>
            <a:pPr>
              <a:lnSpc>
                <a:spcPct val="90000"/>
              </a:lnSpc>
              <a:spcBef>
                <a:spcPct val="0"/>
              </a:spcBef>
              <a:spcAft>
                <a:spcPts val="800"/>
              </a:spcAft>
            </a:pPr>
            <a:r>
              <a:rPr lang="en-US" sz="4500" u="sng" kern="1200" dirty="0">
                <a:solidFill>
                  <a:schemeClr val="tx1"/>
                </a:solidFill>
                <a:effectLst/>
                <a:ea typeface="+mj-ea"/>
                <a:cs typeface="Arial" panose="020B0604020202020204" pitchFamily="34" charset="0"/>
                <a:hlinkClick r:id="rId5"/>
              </a:rPr>
              <a:t>https://www.youtube.com/watch?v=uo2LGGqtjqM</a:t>
            </a:r>
            <a:endParaRPr lang="en-US" sz="4500" kern="1200" dirty="0">
              <a:solidFill>
                <a:schemeClr val="tx1"/>
              </a:solidFill>
              <a:effectLst/>
              <a:ea typeface="+mj-ea"/>
              <a:cs typeface="Arial" panose="020B0604020202020204" pitchFamily="34" charset="0"/>
            </a:endParaRPr>
          </a:p>
        </p:txBody>
      </p:sp>
      <p:pic>
        <p:nvPicPr>
          <p:cNvPr id="2" name="Picture 1">
            <a:extLst>
              <a:ext uri="{FF2B5EF4-FFF2-40B4-BE49-F238E27FC236}">
                <a16:creationId xmlns:a16="http://schemas.microsoft.com/office/drawing/2014/main" id="{E0D24C72-865A-C293-9316-138785D4B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09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14F1E7-8486-12E5-4946-A4F0B9FC4EAE}"/>
              </a:ext>
            </a:extLst>
          </p:cNvPr>
          <p:cNvSpPr txBox="1"/>
          <p:nvPr/>
        </p:nvSpPr>
        <p:spPr>
          <a:xfrm>
            <a:off x="152400" y="0"/>
            <a:ext cx="11887200" cy="6817251"/>
          </a:xfrm>
          <a:prstGeom prst="rect">
            <a:avLst/>
          </a:prstGeom>
          <a:noFill/>
        </p:spPr>
        <p:txBody>
          <a:bodyPr wrap="square">
            <a:spAutoFit/>
          </a:bodyPr>
          <a:lstStyle/>
          <a:p>
            <a:r>
              <a:rPr lang="en-US" sz="2300" b="1" dirty="0">
                <a:latin typeface="Arial" panose="020B0604020202020204" pitchFamily="34" charset="0"/>
                <a:cs typeface="Arial" panose="020B0604020202020204" pitchFamily="34" charset="0"/>
              </a:rPr>
              <a:t>QUESTION 4 Compulsory – 60 Marks: </a:t>
            </a:r>
          </a:p>
          <a:p>
            <a:r>
              <a:rPr lang="en-US" sz="2300" b="1" dirty="0">
                <a:latin typeface="Arial" panose="020B0604020202020204" pitchFamily="34" charset="0"/>
                <a:cs typeface="Arial" panose="020B0604020202020204" pitchFamily="34" charset="0"/>
              </a:rPr>
              <a:t>CHANGING OUR COMMUNITIES THROUGH THE PRINCIPLES OF UBUNTU </a:t>
            </a:r>
          </a:p>
          <a:p>
            <a:endParaRPr lang="en-US" sz="2300"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Aim:</a:t>
            </a:r>
            <a:r>
              <a:rPr lang="en-US" sz="2300" dirty="0">
                <a:latin typeface="Arial" panose="020B0604020202020204" pitchFamily="34" charset="0"/>
                <a:cs typeface="Arial" panose="020B0604020202020204" pitchFamily="34" charset="0"/>
              </a:rPr>
              <a:t> Through research, you will be required to select an area of your community that you feel needs to change so that it operates according to the principles of Ubuntu. The skills of analysis, critical thinking and creativity will be required to respond adequately to this section.</a:t>
            </a:r>
          </a:p>
          <a:p>
            <a:endParaRPr lang="en-US" sz="2300" b="1"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Task instructions </a:t>
            </a:r>
          </a:p>
          <a:p>
            <a:r>
              <a:rPr lang="en-US" sz="2300" dirty="0">
                <a:latin typeface="Arial" panose="020B0604020202020204" pitchFamily="34" charset="0"/>
                <a:cs typeface="Arial" panose="020B0604020202020204" pitchFamily="34" charset="0"/>
              </a:rPr>
              <a:t>You are required to identify an area in your community that lacks the principles of Ubuntu in some way. Your focus can be on any area in your community where the principles of Ubuntu have been distorted in some way to fit a specific agenda OR where your community reflects specific problems that the principles of Ubuntu could make healthier. </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As part of your research, you are required to interview at least THREE people from your community. The people you choose need to be from different ethnic/cultural groups. These interviews are necessary for you to gain an understanding of Ubuntu as seen through the eyes of those around you, but also to help you identify areas that need to be changed to be more in line with the principles of Ubuntu.</a:t>
            </a:r>
            <a:endParaRPr lang="en-GB" sz="23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2D8F977-B104-9C35-0F05-5108358C8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28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511763-B9E6-4113-A6E5-061682919149}"/>
              </a:ext>
            </a:extLst>
          </p:cNvPr>
          <p:cNvSpPr txBox="1"/>
          <p:nvPr/>
        </p:nvSpPr>
        <p:spPr>
          <a:xfrm>
            <a:off x="546424" y="412287"/>
            <a:ext cx="3177540" cy="60170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the words in the world wouldn’t tell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the money you never could spend it</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You deserve all the praise in the world cos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It’s all because of you that</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In the middle of all that is changing</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can count on the difference you’re making</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Cos everyday you are there, come what may</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Nakanjan</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ukona</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da</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Oh the world keeps spinning round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can stand on firmer ground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keep our heart beat safe and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Cos of you</a:t>
            </a:r>
            <a:b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can feel we’re stronger now</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Eli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vili</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liyajika</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Ngengxa</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yakho</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ARE</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the best of a nation united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ARE</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Coming through like a light in the darkness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ARE</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Any test we will pass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Amandla!</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ANY STRUGGLE WE WILL WIN!</a:t>
            </a:r>
            <a:endParaRPr kumimoji="0" lang="en-ZA" sz="11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259EBDD8-F220-4B4B-8C03-DC86061709EB}"/>
              </a:ext>
            </a:extLst>
          </p:cNvPr>
          <p:cNvSpPr txBox="1"/>
          <p:nvPr/>
        </p:nvSpPr>
        <p:spPr>
          <a:xfrm>
            <a:off x="3894596" y="404219"/>
            <a:ext cx="3678240" cy="60170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Because WE ARE</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The greatest dream of our mothers before us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Nkosi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sikelela</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will remind us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moving forth to our destiny calling</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WILL BUILD THE DREAM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Oh the world keeps spinning round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can stand on firmer ground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keep our heart beat safe and sound</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Cos of you</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can feel we’re stronger now</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And even when life is hardest</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There’s nothing stronger than kindness</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On your knees every night like a fighter</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Getting up every morning stronger</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Thuma</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thina</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we will rise, yeah</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Maluphakamis’wu</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phondo</a:t>
            </a: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US"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lwayo</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To the light we moving together</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Building a future our ancestors could only dream</a:t>
            </a: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br>
              <a:rPr kumimoji="0" lang="en-US" sz="1100" b="0" i="0" u="none" strike="noStrike" kern="1200" cap="none" spc="0" normalizeH="0" baseline="0" noProof="0" dirty="0">
                <a:ln>
                  <a:noFill/>
                </a:ln>
                <a:solidFill>
                  <a:srgbClr val="000000"/>
                </a:solidFill>
                <a:effectLst/>
                <a:uLnTx/>
                <a:uFillTx/>
                <a:latin typeface="Century Gothic"/>
                <a:ea typeface="+mn-ea"/>
                <a:cs typeface="+mn-cs"/>
              </a:rPr>
            </a:br>
            <a:r>
              <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Nomakanjani</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jy’s</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daarso</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bra</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just want to say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dankie</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daarso</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Ons</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waardeer</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dit</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en</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eer</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dit</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ngiyabonga</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man</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Mhlobo</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wami</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dankie</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son</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Ey</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we’ve been through the worst </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The last shall be first</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It’s all Because...you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you</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you</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endParaRPr kumimoji="0" lang="en-ZA" sz="11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CC6BADFA-45FB-4D60-8B87-C45ABB1530D1}"/>
              </a:ext>
            </a:extLst>
          </p:cNvPr>
          <p:cNvSpPr txBox="1"/>
          <p:nvPr/>
        </p:nvSpPr>
        <p:spPr>
          <a:xfrm>
            <a:off x="7720313" y="404219"/>
            <a:ext cx="291392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All because of you</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Eli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vili</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liyajika</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Ngengxa</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yakho</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Syanibonga</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Love You</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We Appreciate You</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Siyabulela</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Sphuma</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Kude,Futhi</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Siya</a:t>
            </a: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 </a:t>
            </a:r>
            <a:r>
              <a:rPr kumimoji="0" lang="en-ZA" sz="1100" b="0" i="0" u="none" strike="noStrike" kern="1200" cap="none" spc="0" normalizeH="0" baseline="0" noProof="0" dirty="0" err="1">
                <a:ln>
                  <a:noFill/>
                </a:ln>
                <a:solidFill>
                  <a:srgbClr val="1A1A1A"/>
                </a:solidFill>
                <a:effectLst/>
                <a:uLnTx/>
                <a:uFillTx/>
                <a:latin typeface="Montserrat" panose="00000500000000000000" pitchFamily="2" charset="0"/>
                <a:ea typeface="+mn-ea"/>
                <a:cs typeface="+mn-cs"/>
              </a:rPr>
              <a:t>Phambili</a:t>
            </a:r>
            <a:br>
              <a:rPr kumimoji="0" lang="en-ZA" sz="1100" b="0" i="0" u="none" strike="noStrike" kern="1200" cap="none" spc="0" normalizeH="0" baseline="0" noProof="0" dirty="0">
                <a:ln>
                  <a:noFill/>
                </a:ln>
                <a:solidFill>
                  <a:srgbClr val="000000"/>
                </a:solidFill>
                <a:effectLst/>
                <a:uLnTx/>
                <a:uFillTx/>
                <a:latin typeface="Century Gothic"/>
                <a:ea typeface="+mn-ea"/>
                <a:cs typeface="+mn-cs"/>
              </a:rPr>
            </a:br>
            <a:r>
              <a:rPr kumimoji="0" lang="en-ZA" sz="1100" b="0" i="0" u="none" strike="noStrike" kern="1200" cap="none" spc="0" normalizeH="0" baseline="0" noProof="0" dirty="0">
                <a:ln>
                  <a:noFill/>
                </a:ln>
                <a:solidFill>
                  <a:srgbClr val="1A1A1A"/>
                </a:solidFill>
                <a:effectLst/>
                <a:uLnTx/>
                <a:uFillTx/>
                <a:latin typeface="Montserrat" panose="00000500000000000000" pitchFamily="2" charset="0"/>
                <a:ea typeface="+mn-ea"/>
                <a:cs typeface="+mn-cs"/>
              </a:rPr>
              <a:t>Oh! Because Of You...</a:t>
            </a:r>
            <a:endParaRPr kumimoji="0" lang="en-ZA" sz="11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B338D2C0-0758-4480-BCEF-4782390D41E7}"/>
              </a:ext>
            </a:extLst>
          </p:cNvPr>
          <p:cNvSpPr txBox="1"/>
          <p:nvPr/>
        </p:nvSpPr>
        <p:spPr>
          <a:xfrm>
            <a:off x="3999535" y="67417"/>
            <a:ext cx="317754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1A1A1A"/>
                </a:solidFill>
                <a:effectLst/>
                <a:uLnTx/>
                <a:uFillTx/>
                <a:latin typeface="Elephant"/>
                <a:ea typeface="+mn-ea"/>
                <a:cs typeface="+mn-cs"/>
              </a:rPr>
              <a:t>Because WE ARE</a:t>
            </a:r>
            <a:endParaRPr kumimoji="0" lang="en-ZA" sz="1800" b="0" u="none" strike="noStrike" kern="1200" cap="none" spc="0" normalizeH="0" baseline="0" noProof="0" dirty="0">
              <a:ln>
                <a:noFill/>
              </a:ln>
              <a:solidFill>
                <a:srgbClr val="000000"/>
              </a:solidFill>
              <a:effectLst/>
              <a:uLnTx/>
              <a:uFillTx/>
              <a:latin typeface="Elephant"/>
              <a:ea typeface="+mn-ea"/>
              <a:cs typeface="+mn-cs"/>
            </a:endParaRPr>
          </a:p>
        </p:txBody>
      </p:sp>
      <p:pic>
        <p:nvPicPr>
          <p:cNvPr id="15" name="Picture 14">
            <a:extLst>
              <a:ext uri="{FF2B5EF4-FFF2-40B4-BE49-F238E27FC236}">
                <a16:creationId xmlns:a16="http://schemas.microsoft.com/office/drawing/2014/main" id="{69668DD2-0796-423F-8C15-5D2B4AF3BE30}"/>
              </a:ext>
            </a:extLst>
          </p:cNvPr>
          <p:cNvPicPr>
            <a:picLocks noChangeAspect="1"/>
          </p:cNvPicPr>
          <p:nvPr/>
        </p:nvPicPr>
        <p:blipFill>
          <a:blip r:embed="rId3"/>
          <a:stretch>
            <a:fillRect/>
          </a:stretch>
        </p:blipFill>
        <p:spPr>
          <a:xfrm>
            <a:off x="7831786" y="2663615"/>
            <a:ext cx="3678240" cy="2448754"/>
          </a:xfrm>
          <a:prstGeom prst="rect">
            <a:avLst/>
          </a:prstGeom>
        </p:spPr>
      </p:pic>
      <p:pic>
        <p:nvPicPr>
          <p:cNvPr id="2" name="Graphic 1" descr="Video camera outline">
            <a:extLst>
              <a:ext uri="{FF2B5EF4-FFF2-40B4-BE49-F238E27FC236}">
                <a16:creationId xmlns:a16="http://schemas.microsoft.com/office/drawing/2014/main" id="{2CFDAA6C-A09D-F56B-B676-CD5C1E825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3357" y="5539381"/>
            <a:ext cx="914400" cy="914400"/>
          </a:xfrm>
          <a:prstGeom prst="rect">
            <a:avLst/>
          </a:prstGeom>
        </p:spPr>
      </p:pic>
      <p:sp>
        <p:nvSpPr>
          <p:cNvPr id="3" name="TextBox 2">
            <a:extLst>
              <a:ext uri="{FF2B5EF4-FFF2-40B4-BE49-F238E27FC236}">
                <a16:creationId xmlns:a16="http://schemas.microsoft.com/office/drawing/2014/main" id="{E46025BB-EBD6-9B54-FE53-978AD1331767}"/>
              </a:ext>
            </a:extLst>
          </p:cNvPr>
          <p:cNvSpPr txBox="1"/>
          <p:nvPr/>
        </p:nvSpPr>
        <p:spPr>
          <a:xfrm>
            <a:off x="7947757" y="5404621"/>
            <a:ext cx="3926743" cy="1477328"/>
          </a:xfrm>
          <a:prstGeom prst="rect">
            <a:avLst/>
          </a:prstGeom>
          <a:noFill/>
        </p:spPr>
        <p:txBody>
          <a:bodyPr wrap="square">
            <a:spAutoFit/>
          </a:bodyPr>
          <a:lstStyle/>
          <a:p>
            <a:r>
              <a:rPr lang="en-GB" dirty="0"/>
              <a:t>WATCH:</a:t>
            </a:r>
          </a:p>
          <a:p>
            <a:r>
              <a:rPr lang="en-GB" dirty="0"/>
              <a:t>Because We Are </a:t>
            </a:r>
            <a:r>
              <a:rPr kumimoji="0" lang="en-ZA" sz="1800" b="0" i="0" u="none" strike="noStrike" kern="1200" cap="none" spc="0" normalizeH="0" baseline="0" noProof="0" dirty="0">
                <a:ln>
                  <a:noFill/>
                </a:ln>
                <a:solidFill>
                  <a:srgbClr val="000000"/>
                </a:solidFill>
                <a:effectLst/>
                <a:uLnTx/>
                <a:uFillTx/>
                <a:latin typeface="Century Gothic"/>
                <a:ea typeface="+mn-ea"/>
                <a:cs typeface="+mn-cs"/>
                <a:hlinkClick r:id="rId6"/>
              </a:rPr>
              <a:t>https://www.youtube.com/watch?v=JeUL-d5ssE4</a:t>
            </a:r>
            <a:endParaRPr kumimoji="0" lang="en-ZA" sz="1800" b="0" i="0" u="none" strike="noStrike" kern="1200" cap="none" spc="0" normalizeH="0" baseline="0" noProof="0" dirty="0">
              <a:ln>
                <a:noFill/>
              </a:ln>
              <a:solidFill>
                <a:srgbClr val="000000"/>
              </a:solidFill>
              <a:effectLst/>
              <a:uLnTx/>
              <a:uFillTx/>
              <a:latin typeface="Century Gothic"/>
              <a:ea typeface="+mn-ea"/>
              <a:cs typeface="+mn-cs"/>
            </a:endParaRPr>
          </a:p>
          <a:p>
            <a:endParaRPr lang="en-GB" dirty="0"/>
          </a:p>
        </p:txBody>
      </p:sp>
      <p:pic>
        <p:nvPicPr>
          <p:cNvPr id="4" name="Picture 3">
            <a:extLst>
              <a:ext uri="{FF2B5EF4-FFF2-40B4-BE49-F238E27FC236}">
                <a16:creationId xmlns:a16="http://schemas.microsoft.com/office/drawing/2014/main" id="{9A2D9003-D38C-892F-AC37-5117CBF271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65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CFC29-2205-0F7B-C15F-C8BE9B566A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590EFE-1ECF-8D6A-1585-FBB05EFAC6D2}"/>
              </a:ext>
            </a:extLst>
          </p:cNvPr>
          <p:cNvSpPr/>
          <p:nvPr/>
        </p:nvSpPr>
        <p:spPr>
          <a:xfrm>
            <a:off x="0" y="0"/>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93E66F0-46CA-526C-14A5-62A84669F25A}"/>
              </a:ext>
            </a:extLst>
          </p:cNvPr>
          <p:cNvSpPr txBox="1"/>
          <p:nvPr/>
        </p:nvSpPr>
        <p:spPr>
          <a:xfrm>
            <a:off x="4530338" y="253326"/>
            <a:ext cx="6954244"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800" dirty="0">
                <a:latin typeface="Arial" panose="020B0604020202020204" pitchFamily="34" charset="0"/>
                <a:cs typeface="Arial" panose="020B0604020202020204" pitchFamily="34" charset="0"/>
              </a:rPr>
              <a:t>The 2025 Common Assessment Task will explore the concept of </a:t>
            </a:r>
            <a:r>
              <a:rPr lang="en-US" sz="2800" b="1" dirty="0">
                <a:latin typeface="Arial" panose="020B0604020202020204" pitchFamily="34" charset="0"/>
                <a:cs typeface="Arial" panose="020B0604020202020204" pitchFamily="34" charset="0"/>
              </a:rPr>
              <a:t>Ubuntu</a:t>
            </a:r>
            <a:r>
              <a:rPr lang="en-US" sz="2800" dirty="0">
                <a:latin typeface="Arial" panose="020B0604020202020204" pitchFamily="34" charset="0"/>
                <a:cs typeface="Arial" panose="020B0604020202020204" pitchFamily="34" charset="0"/>
              </a:rPr>
              <a:t>. It will unpack the different aspects of the philosophy and examine how Ubuntu is a concept understood worldwide. It will also examine the positive impact of living according to the principles of Ubuntu.</a:t>
            </a:r>
          </a:p>
        </p:txBody>
      </p:sp>
      <p:sp>
        <p:nvSpPr>
          <p:cNvPr id="5" name="TextBox 4">
            <a:extLst>
              <a:ext uri="{FF2B5EF4-FFF2-40B4-BE49-F238E27FC236}">
                <a16:creationId xmlns:a16="http://schemas.microsoft.com/office/drawing/2014/main" id="{FD5096E1-84A7-8B48-1898-7D910FA1395F}"/>
              </a:ext>
            </a:extLst>
          </p:cNvPr>
          <p:cNvSpPr txBox="1"/>
          <p:nvPr/>
        </p:nvSpPr>
        <p:spPr>
          <a:xfrm>
            <a:off x="201687" y="2422371"/>
            <a:ext cx="3781167" cy="1207959"/>
          </a:xfrm>
          <a:prstGeom prst="rect">
            <a:avLst/>
          </a:prstGeom>
          <a:noFill/>
        </p:spPr>
        <p:txBody>
          <a:bodyPr wrap="square">
            <a:spAutoFit/>
          </a:bodyPr>
          <a:lstStyle/>
          <a:p>
            <a:pPr>
              <a:lnSpc>
                <a:spcPct val="90000"/>
              </a:lnSpc>
              <a:spcAft>
                <a:spcPts val="600"/>
              </a:spcAft>
            </a:pPr>
            <a:r>
              <a:rPr lang="en-US" sz="4000" dirty="0">
                <a:solidFill>
                  <a:schemeClr val="bg1"/>
                </a:solidFill>
                <a:latin typeface="Elephant" panose="02020904090505020303" pitchFamily="18" charset="0"/>
              </a:rPr>
              <a:t>Aims of the 2025 CAT A </a:t>
            </a:r>
          </a:p>
        </p:txBody>
      </p:sp>
      <p:pic>
        <p:nvPicPr>
          <p:cNvPr id="2" name="Picture 1">
            <a:extLst>
              <a:ext uri="{FF2B5EF4-FFF2-40B4-BE49-F238E27FC236}">
                <a16:creationId xmlns:a16="http://schemas.microsoft.com/office/drawing/2014/main" id="{27141C5A-CB0A-93C3-4CEF-BF8DD7DE0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6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EBAE59-6EEB-9189-DA45-8C4E615B66AE}"/>
              </a:ext>
            </a:extLst>
          </p:cNvPr>
          <p:cNvSpPr/>
          <p:nvPr/>
        </p:nvSpPr>
        <p:spPr>
          <a:xfrm>
            <a:off x="0" y="0"/>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600C23C-865B-FBC9-D0BC-F41359EA6450}"/>
              </a:ext>
            </a:extLst>
          </p:cNvPr>
          <p:cNvSpPr txBox="1"/>
          <p:nvPr/>
        </p:nvSpPr>
        <p:spPr>
          <a:xfrm>
            <a:off x="4394607" y="377631"/>
            <a:ext cx="7475837" cy="5546047"/>
          </a:xfrm>
          <a:prstGeom prst="rect">
            <a:avLst/>
          </a:prstGeom>
        </p:spPr>
        <p:txBody>
          <a:bodyPr vert="horz" lIns="91440" tIns="45720" rIns="91440" bIns="45720" rtlCol="0" anchor="ctr">
            <a:normAutofit/>
          </a:bodyPr>
          <a:lstStyle/>
          <a:p>
            <a:pPr algn="ctr">
              <a:lnSpc>
                <a:spcPct val="90000"/>
              </a:lnSpc>
              <a:spcAft>
                <a:spcPts val="600"/>
              </a:spcAft>
            </a:pPr>
            <a:br>
              <a:rPr kumimoji="0" lang="en-US" sz="2000" b="0" i="1" u="none" strike="noStrike" cap="none" spc="0" normalizeH="0" baseline="0" noProof="0" dirty="0">
                <a:ln>
                  <a:noFill/>
                </a:ln>
                <a:effectLst/>
                <a:uLnTx/>
                <a:uFillTx/>
              </a:rPr>
            </a:br>
            <a:br>
              <a:rPr kumimoji="0" lang="en-US" sz="2000" b="0" i="1" u="none" strike="noStrike" cap="none" spc="0" normalizeH="0" baseline="0" noProof="0" dirty="0">
                <a:ln>
                  <a:noFill/>
                </a:ln>
                <a:effectLst/>
                <a:uLnTx/>
                <a:uFillTx/>
              </a:rPr>
            </a:br>
            <a:r>
              <a:rPr kumimoji="0" lang="en-US" sz="2800" b="0" i="0" u="none" strike="noStrike" cap="none" spc="0" normalizeH="0" baseline="0" noProof="0" dirty="0">
                <a:ln>
                  <a:noFill/>
                </a:ln>
                <a:effectLst/>
                <a:uLnTx/>
                <a:uFillTx/>
                <a:latin typeface="Arial" panose="020B0604020202020204" pitchFamily="34" charset="0"/>
                <a:cs typeface="Arial" panose="020B0604020202020204" pitchFamily="34" charset="0"/>
              </a:rPr>
              <a:t>Use in conjunction with the CAT A Manual and information provided by the IEB.</a:t>
            </a:r>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91AE56-BF21-0992-2DB9-8350ECF1FAEE}"/>
              </a:ext>
            </a:extLst>
          </p:cNvPr>
          <p:cNvSpPr txBox="1"/>
          <p:nvPr/>
        </p:nvSpPr>
        <p:spPr>
          <a:xfrm>
            <a:off x="210065" y="2754435"/>
            <a:ext cx="3669957" cy="1665392"/>
          </a:xfrm>
          <a:prstGeom prst="rect">
            <a:avLst/>
          </a:prstGeom>
          <a:noFill/>
        </p:spPr>
        <p:txBody>
          <a:bodyPr wrap="square">
            <a:spAutoFit/>
          </a:bodyPr>
          <a:lstStyle/>
          <a:p>
            <a:pPr algn="ctr">
              <a:lnSpc>
                <a:spcPct val="90000"/>
              </a:lnSpc>
              <a:spcAft>
                <a:spcPts val="600"/>
              </a:spcAft>
            </a:pPr>
            <a:r>
              <a:rPr kumimoji="0" lang="en-US" sz="3600" b="0" u="none" strike="noStrike" cap="none" spc="0" normalizeH="0" baseline="0" noProof="0" dirty="0">
                <a:ln>
                  <a:noFill/>
                </a:ln>
                <a:solidFill>
                  <a:schemeClr val="bg1"/>
                </a:solidFill>
                <a:effectLst/>
                <a:uLnTx/>
                <a:uFillTx/>
                <a:latin typeface="Elephant" panose="02020904090505020303" pitchFamily="18" charset="0"/>
              </a:rPr>
              <a:t>Resources for </a:t>
            </a:r>
          </a:p>
          <a:p>
            <a:pPr algn="ctr">
              <a:lnSpc>
                <a:spcPct val="90000"/>
              </a:lnSpc>
              <a:spcAft>
                <a:spcPts val="600"/>
              </a:spcAft>
            </a:pPr>
            <a:r>
              <a:rPr kumimoji="0" lang="en-US" sz="3600" b="0" u="none" strike="noStrike" cap="none" spc="0" normalizeH="0" baseline="0" noProof="0" dirty="0">
                <a:ln>
                  <a:noFill/>
                </a:ln>
                <a:solidFill>
                  <a:schemeClr val="bg1"/>
                </a:solidFill>
                <a:effectLst/>
                <a:uLnTx/>
                <a:uFillTx/>
                <a:latin typeface="Elephant" panose="02020904090505020303" pitchFamily="18" charset="0"/>
              </a:rPr>
              <a:t>Question 1, 2 and 4</a:t>
            </a:r>
            <a:endParaRPr lang="en-GB" sz="3600" dirty="0">
              <a:solidFill>
                <a:schemeClr val="bg1"/>
              </a:solidFill>
            </a:endParaRPr>
          </a:p>
        </p:txBody>
      </p:sp>
      <p:pic>
        <p:nvPicPr>
          <p:cNvPr id="2" name="Picture 1">
            <a:extLst>
              <a:ext uri="{FF2B5EF4-FFF2-40B4-BE49-F238E27FC236}">
                <a16:creationId xmlns:a16="http://schemas.microsoft.com/office/drawing/2014/main" id="{72EC73E2-0F8E-3B98-368A-4B14FE5B6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7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65E7E8-E8C0-F760-06D5-9DFDE2D80503}"/>
              </a:ext>
            </a:extLst>
          </p:cNvPr>
          <p:cNvSpPr>
            <a:spLocks noGrp="1"/>
          </p:cNvSpPr>
          <p:nvPr>
            <p:ph type="title"/>
          </p:nvPr>
        </p:nvSpPr>
        <p:spPr>
          <a:xfrm>
            <a:off x="7050289" y="1503018"/>
            <a:ext cx="5009056" cy="5486399"/>
          </a:xfrm>
        </p:spPr>
        <p:txBody>
          <a:bodyPr>
            <a:noAutofit/>
          </a:bodyPr>
          <a:lstStyle/>
          <a:p>
            <a:r>
              <a:rPr lang="en-US" sz="2800" b="0" dirty="0">
                <a:latin typeface="Arial" panose="020B0604020202020204" pitchFamily="34" charset="0"/>
                <a:cs typeface="Arial" panose="020B0604020202020204" pitchFamily="34" charset="0"/>
              </a:rPr>
              <a:t>An understanding of the philosophy of Ubuntu.</a:t>
            </a: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 </a:t>
            </a: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An exploration of how this philosophy is expressed in different countries and across various cultures.</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How we can use the philosophy of Ubuntu to better our lives and the lives of those around us.</a:t>
            </a:r>
            <a:endParaRPr lang="en-GB" sz="2800" b="0"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5330E076-08D0-68FE-ECEA-04F34C9E6FF2}"/>
              </a:ext>
            </a:extLst>
          </p:cNvPr>
          <p:cNvSpPr txBox="1">
            <a:spLocks/>
          </p:cNvSpPr>
          <p:nvPr/>
        </p:nvSpPr>
        <p:spPr>
          <a:xfrm>
            <a:off x="7050289" y="473724"/>
            <a:ext cx="4717774" cy="159619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dirty="0">
                <a:latin typeface="Elephant" panose="02020904090505020303" pitchFamily="18" charset="0"/>
                <a:cs typeface="Arial" panose="020B0604020202020204" pitchFamily="34" charset="0"/>
              </a:rPr>
              <a:t>The IEB CAT A will explore:</a:t>
            </a:r>
            <a:endParaRPr lang="en-ZA" dirty="0">
              <a:latin typeface="Elephant" panose="02020904090505020303" pitchFamily="18" charset="0"/>
              <a:cs typeface="Arial" panose="020B0604020202020204" pitchFamily="34" charset="0"/>
            </a:endParaRPr>
          </a:p>
        </p:txBody>
      </p:sp>
      <p:pic>
        <p:nvPicPr>
          <p:cNvPr id="2" name="Picture 1" descr="Google’s $1bn Africa investment plan is centered on the ‘spirit of Ubuntu’">
            <a:extLst>
              <a:ext uri="{FF2B5EF4-FFF2-40B4-BE49-F238E27FC236}">
                <a16:creationId xmlns:a16="http://schemas.microsoft.com/office/drawing/2014/main" id="{62ACF99B-5846-064B-DDE8-70489AC603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296" y="1325218"/>
            <a:ext cx="6401686" cy="4250082"/>
          </a:xfrm>
          <a:prstGeom prst="rect">
            <a:avLst/>
          </a:prstGeom>
          <a:noFill/>
          <a:ln>
            <a:noFill/>
          </a:ln>
        </p:spPr>
      </p:pic>
      <p:pic>
        <p:nvPicPr>
          <p:cNvPr id="3" name="Picture 2">
            <a:extLst>
              <a:ext uri="{FF2B5EF4-FFF2-40B4-BE49-F238E27FC236}">
                <a16:creationId xmlns:a16="http://schemas.microsoft.com/office/drawing/2014/main" id="{089237C0-A729-E3E1-FD6A-B87A2661C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3670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57989-E7CD-2177-E02E-2433D8BF690C}"/>
              </a:ext>
            </a:extLst>
          </p:cNvPr>
          <p:cNvSpPr/>
          <p:nvPr/>
        </p:nvSpPr>
        <p:spPr>
          <a:xfrm>
            <a:off x="0" y="0"/>
            <a:ext cx="4184542" cy="68580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735AB3-A006-F8EE-2879-B41D1C832B19}"/>
              </a:ext>
            </a:extLst>
          </p:cNvPr>
          <p:cNvSpPr>
            <a:spLocks noGrp="1"/>
          </p:cNvSpPr>
          <p:nvPr>
            <p:ph type="ctrTitle"/>
          </p:nvPr>
        </p:nvSpPr>
        <p:spPr>
          <a:xfrm>
            <a:off x="254000" y="2154206"/>
            <a:ext cx="3930542" cy="2547257"/>
          </a:xfrm>
          <a:noFill/>
        </p:spPr>
        <p:txBody>
          <a:bodyPr vert="horz" lIns="91440" tIns="45720" rIns="91440" bIns="45720" rtlCol="0" anchor="ctr">
            <a:noAutofit/>
          </a:bodyPr>
          <a:lstStyle/>
          <a:p>
            <a:r>
              <a:rPr lang="en-US" sz="3200" b="0" i="0" kern="1200" dirty="0">
                <a:solidFill>
                  <a:schemeClr val="bg1"/>
                </a:solidFill>
                <a:latin typeface="+mj-lt"/>
                <a:ea typeface="+mj-ea"/>
                <a:cs typeface="+mj-cs"/>
              </a:rPr>
              <a:t>An understanding of the philosophy of Ubuntu</a:t>
            </a:r>
            <a:endParaRPr lang="en-US" sz="3200" i="0"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F3D9310D-7220-0B38-3717-82BF1F824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16" y="1749612"/>
            <a:ext cx="6780700" cy="3356446"/>
          </a:xfrm>
          <a:prstGeom prst="rect">
            <a:avLst/>
          </a:prstGeom>
        </p:spPr>
      </p:pic>
      <p:sp>
        <p:nvSpPr>
          <p:cNvPr id="5" name="TextBox 4">
            <a:extLst>
              <a:ext uri="{FF2B5EF4-FFF2-40B4-BE49-F238E27FC236}">
                <a16:creationId xmlns:a16="http://schemas.microsoft.com/office/drawing/2014/main" id="{402498AA-34C7-B18C-0129-88C804885952}"/>
              </a:ext>
            </a:extLst>
          </p:cNvPr>
          <p:cNvSpPr txBox="1"/>
          <p:nvPr/>
        </p:nvSpPr>
        <p:spPr>
          <a:xfrm>
            <a:off x="5741146" y="5382053"/>
            <a:ext cx="6098058" cy="1200329"/>
          </a:xfrm>
          <a:prstGeom prst="rect">
            <a:avLst/>
          </a:prstGeom>
          <a:noFill/>
        </p:spPr>
        <p:txBody>
          <a:bodyPr wrap="square">
            <a:spAutoFit/>
          </a:bodyPr>
          <a:lstStyle/>
          <a:p>
            <a:r>
              <a:rPr lang="en-GB" sz="2400" dirty="0"/>
              <a:t>WATCH:</a:t>
            </a:r>
          </a:p>
          <a:p>
            <a:r>
              <a:rPr lang="en-GB" sz="2400" dirty="0"/>
              <a:t>UBUNTU told by Nelson Mandela: </a:t>
            </a:r>
            <a:r>
              <a:rPr lang="en-GB" sz="2400" dirty="0">
                <a:hlinkClick r:id="rId4"/>
              </a:rPr>
              <a:t>https://youtu.be/HED4h00xPPA</a:t>
            </a:r>
            <a:r>
              <a:rPr lang="en-GB" sz="2400" dirty="0"/>
              <a:t> </a:t>
            </a:r>
          </a:p>
        </p:txBody>
      </p:sp>
      <p:pic>
        <p:nvPicPr>
          <p:cNvPr id="10" name="Graphic 9" descr="Video camera outline">
            <a:extLst>
              <a:ext uri="{FF2B5EF4-FFF2-40B4-BE49-F238E27FC236}">
                <a16:creationId xmlns:a16="http://schemas.microsoft.com/office/drawing/2014/main" id="{854C90C0-FF5C-E164-3575-E9F6E899E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26746" y="5382053"/>
            <a:ext cx="914400" cy="914400"/>
          </a:xfrm>
          <a:prstGeom prst="rect">
            <a:avLst/>
          </a:prstGeom>
        </p:spPr>
      </p:pic>
      <p:pic>
        <p:nvPicPr>
          <p:cNvPr id="4" name="Picture 3">
            <a:extLst>
              <a:ext uri="{FF2B5EF4-FFF2-40B4-BE49-F238E27FC236}">
                <a16:creationId xmlns:a16="http://schemas.microsoft.com/office/drawing/2014/main" id="{24D95E53-4995-1473-D46C-269D8614F2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150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BD4E-ADCF-6309-C601-2E65C1B4EC70}"/>
              </a:ext>
            </a:extLst>
          </p:cNvPr>
          <p:cNvSpPr>
            <a:spLocks noGrp="1"/>
          </p:cNvSpPr>
          <p:nvPr>
            <p:ph type="title"/>
          </p:nvPr>
        </p:nvSpPr>
        <p:spPr>
          <a:xfrm>
            <a:off x="2398479" y="603003"/>
            <a:ext cx="8489286" cy="1097280"/>
          </a:xfrm>
        </p:spPr>
        <p:txBody>
          <a:bodyPr vert="horz" lIns="91440" tIns="45720" rIns="91440" bIns="45720" rtlCol="0" anchor="t">
            <a:noAutofit/>
          </a:bodyPr>
          <a:lstStyle/>
          <a:p>
            <a:r>
              <a:rPr lang="en-US" sz="4000" i="0" dirty="0">
                <a:latin typeface="Elephant" panose="02020904090505020303" pitchFamily="18" charset="0"/>
              </a:rPr>
              <a:t>Origins and Meaning of Ubuntu</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7EEA1EC4-B7DE-419F-B8F3-6BA2113EFED6}"/>
              </a:ext>
            </a:extLst>
          </p:cNvPr>
          <p:cNvPicPr>
            <a:picLocks noGrp="1" noChangeAspect="1"/>
          </p:cNvPicPr>
          <p:nvPr>
            <p:ph sz="half" idx="1"/>
          </p:nvPr>
        </p:nvPicPr>
        <p:blipFill>
          <a:blip r:embed="rId3"/>
          <a:srcRect l="35804" t="28020" r="35116" b="28957"/>
          <a:stretch/>
        </p:blipFill>
        <p:spPr>
          <a:xfrm>
            <a:off x="-28123" y="0"/>
            <a:ext cx="2332384" cy="2303286"/>
          </a:xfrm>
          <a:prstGeom prst="rect">
            <a:avLst/>
          </a:prstGeom>
        </p:spPr>
      </p:pic>
      <p:sp>
        <p:nvSpPr>
          <p:cNvPr id="4" name="Content Placeholder 3">
            <a:extLst>
              <a:ext uri="{FF2B5EF4-FFF2-40B4-BE49-F238E27FC236}">
                <a16:creationId xmlns:a16="http://schemas.microsoft.com/office/drawing/2014/main" id="{47197AA5-1F20-2D38-B6D8-6E565272C02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4261" y="1728449"/>
            <a:ext cx="9528539" cy="4824751"/>
          </a:xfrm>
        </p:spPr>
        <p:txBody>
          <a:bodyPr>
            <a:noAutofit/>
          </a:bodyPr>
          <a:lstStyle/>
          <a:p>
            <a:pPr marL="0" indent="0">
              <a:spcBef>
                <a:spcPts val="2500"/>
              </a:spcBef>
              <a:buNone/>
            </a:pPr>
            <a:r>
              <a:rPr lang="en-US" sz="2400" b="1" dirty="0">
                <a:latin typeface="Arial" panose="020B0604020202020204" pitchFamily="34" charset="0"/>
                <a:cs typeface="Arial" panose="020B0604020202020204" pitchFamily="34" charset="0"/>
              </a:rPr>
              <a:t>Etymology of Ubuntu</a:t>
            </a:r>
          </a:p>
          <a:p>
            <a:pPr marL="0" lvl="1" indent="0">
              <a:buNone/>
            </a:pPr>
            <a:r>
              <a:rPr lang="en-US" dirty="0">
                <a:latin typeface="Arial" panose="020B0604020202020204" pitchFamily="34" charset="0"/>
                <a:cs typeface="Arial" panose="020B0604020202020204" pitchFamily="34" charset="0"/>
              </a:rPr>
              <a:t>'Ubuntu' originates from the Nguni Bantu language, highlighting its cultural roots and significance in African philosophy.</a:t>
            </a:r>
          </a:p>
          <a:p>
            <a:pPr marL="0" indent="0">
              <a:spcBef>
                <a:spcPts val="2500"/>
              </a:spcBef>
              <a:buNone/>
            </a:pPr>
            <a:r>
              <a:rPr lang="en-US" sz="2400" b="1" dirty="0">
                <a:latin typeface="Arial" panose="020B0604020202020204" pitchFamily="34" charset="0"/>
                <a:cs typeface="Arial" panose="020B0604020202020204" pitchFamily="34" charset="0"/>
              </a:rPr>
              <a:t>Meaning of Ubuntu</a:t>
            </a:r>
          </a:p>
          <a:p>
            <a:pPr marL="0" lvl="1" indent="0">
              <a:buNone/>
            </a:pPr>
            <a:r>
              <a:rPr lang="en-US" dirty="0">
                <a:latin typeface="Arial" panose="020B0604020202020204" pitchFamily="34" charset="0"/>
                <a:cs typeface="Arial" panose="020B0604020202020204" pitchFamily="34" charset="0"/>
              </a:rPr>
              <a:t>Ubuntu translates to 'humanity to others,' </a:t>
            </a:r>
            <a:r>
              <a:rPr lang="en-US" dirty="0" err="1">
                <a:latin typeface="Arial" panose="020B0604020202020204" pitchFamily="34" charset="0"/>
                <a:cs typeface="Arial" panose="020B0604020202020204" pitchFamily="34" charset="0"/>
              </a:rPr>
              <a:t>emphasising</a:t>
            </a:r>
            <a:r>
              <a:rPr lang="en-US" dirty="0">
                <a:latin typeface="Arial" panose="020B0604020202020204" pitchFamily="34" charset="0"/>
                <a:cs typeface="Arial" panose="020B0604020202020204" pitchFamily="34" charset="0"/>
              </a:rPr>
              <a:t> the interconnectedness and compassion among individuals within a community.</a:t>
            </a:r>
          </a:p>
          <a:p>
            <a:pPr marL="0" indent="0">
              <a:spcBef>
                <a:spcPts val="2500"/>
              </a:spcBef>
              <a:buNone/>
            </a:pPr>
            <a:r>
              <a:rPr lang="en-US" sz="2400" b="1" dirty="0">
                <a:latin typeface="Arial" panose="020B0604020202020204" pitchFamily="34" charset="0"/>
                <a:cs typeface="Arial" panose="020B0604020202020204" pitchFamily="34" charset="0"/>
              </a:rPr>
              <a:t>Philosophical Significance</a:t>
            </a:r>
          </a:p>
          <a:p>
            <a:pPr marL="0" lvl="1" indent="0">
              <a:buNone/>
            </a:pPr>
            <a:r>
              <a:rPr lang="en-US" dirty="0">
                <a:latin typeface="Arial" panose="020B0604020202020204" pitchFamily="34" charset="0"/>
                <a:cs typeface="Arial" panose="020B0604020202020204" pitchFamily="34" charset="0"/>
              </a:rPr>
              <a:t>The phrase 'I am because we are' encapsulates the essence of Ubuntu, stressing the value of community and mutual support.</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9F8584A-4F24-F6C5-8CCD-456EB2CF9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23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A6A8-38F1-62BA-D189-84F860545195}"/>
              </a:ext>
            </a:extLst>
          </p:cNvPr>
          <p:cNvSpPr>
            <a:spLocks noGrp="1"/>
          </p:cNvSpPr>
          <p:nvPr>
            <p:ph type="title"/>
          </p:nvPr>
        </p:nvSpPr>
        <p:spPr>
          <a:xfrm>
            <a:off x="2608437" y="418840"/>
            <a:ext cx="9074161" cy="631662"/>
          </a:xfrm>
        </p:spPr>
        <p:txBody>
          <a:bodyPr vert="horz" lIns="91440" tIns="45720" rIns="91440" bIns="45720" rtlCol="0" anchor="t">
            <a:normAutofit fontScale="90000"/>
          </a:bodyPr>
          <a:lstStyle/>
          <a:p>
            <a:r>
              <a:rPr lang="en-US" i="0" dirty="0">
                <a:latin typeface="Elephant" panose="02020904090505020303" pitchFamily="18" charset="0"/>
              </a:rPr>
              <a:t>Core Principles and Values</a:t>
            </a:r>
          </a:p>
        </p:txBody>
      </p:sp>
      <p:pic>
        <p:nvPicPr>
          <p:cNvPr id="5" name="Content Placeholder 4" descr="Photo showing a people paper chain of dolls, showing a row of white paper men holding hands.  The paper chain is pictured being held up in mid air, isolated against a sunny blue sky background.  This is a concept photo to cover a variety of themes, such as teamwork, unity, relationships, harmony, friendship and general togetherness.">
            <a:extLst>
              <a:ext uri="{FF2B5EF4-FFF2-40B4-BE49-F238E27FC236}">
                <a16:creationId xmlns:a16="http://schemas.microsoft.com/office/drawing/2014/main" id="{F60F5325-1A02-4FE4-BF60-44B185606170}"/>
              </a:ext>
            </a:extLst>
          </p:cNvPr>
          <p:cNvPicPr>
            <a:picLocks noGrp="1" noChangeAspect="1"/>
          </p:cNvPicPr>
          <p:nvPr>
            <p:ph sz="half" idx="1"/>
          </p:nvPr>
        </p:nvPicPr>
        <p:blipFill>
          <a:blip r:embed="rId3"/>
          <a:srcRect l="28121" r="15574"/>
          <a:stretch/>
        </p:blipFill>
        <p:spPr>
          <a:xfrm>
            <a:off x="-139700" y="1334262"/>
            <a:ext cx="4556232" cy="5522861"/>
          </a:xfrm>
          <a:prstGeom prst="rect">
            <a:avLst/>
          </a:prstGeom>
        </p:spPr>
      </p:pic>
      <p:sp>
        <p:nvSpPr>
          <p:cNvPr id="4" name="Content Placeholder 3">
            <a:extLst>
              <a:ext uri="{FF2B5EF4-FFF2-40B4-BE49-F238E27FC236}">
                <a16:creationId xmlns:a16="http://schemas.microsoft.com/office/drawing/2014/main" id="{C19393C3-EAB2-AA5A-0D3D-DBB591172E1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16552" y="1219841"/>
            <a:ext cx="7775448" cy="5921042"/>
          </a:xfrm>
        </p:spPr>
        <p:txBody>
          <a:bodyPr>
            <a:noAutofit/>
          </a:bodyPr>
          <a:lstStyle/>
          <a:p>
            <a:pPr marL="0" indent="0">
              <a:spcBef>
                <a:spcPts val="2500"/>
              </a:spcBef>
              <a:buNone/>
            </a:pPr>
            <a:r>
              <a:rPr lang="en-US" sz="2400" b="1" dirty="0">
                <a:latin typeface="Arial" panose="020B0604020202020204" pitchFamily="34" charset="0"/>
                <a:cs typeface="Arial" panose="020B0604020202020204" pitchFamily="34" charset="0"/>
              </a:rPr>
              <a:t>Philosophy of Ubuntu</a:t>
            </a:r>
          </a:p>
          <a:p>
            <a:pPr marL="0" lvl="1" indent="0">
              <a:lnSpc>
                <a:spcPct val="120000"/>
              </a:lnSpc>
              <a:spcBef>
                <a:spcPts val="0"/>
              </a:spcBef>
              <a:buNone/>
            </a:pPr>
            <a:r>
              <a:rPr lang="en-US" dirty="0">
                <a:latin typeface="Arial" panose="020B0604020202020204" pitchFamily="34" charset="0"/>
                <a:cs typeface="Arial" panose="020B0604020202020204" pitchFamily="34" charset="0"/>
              </a:rPr>
              <a:t>Ubuntu </a:t>
            </a:r>
            <a:r>
              <a:rPr lang="en-US" dirty="0" err="1">
                <a:latin typeface="Arial" panose="020B0604020202020204" pitchFamily="34" charset="0"/>
                <a:cs typeface="Arial" panose="020B0604020202020204" pitchFamily="34" charset="0"/>
              </a:rPr>
              <a:t>emphasises</a:t>
            </a:r>
            <a:r>
              <a:rPr lang="en-US" dirty="0">
                <a:latin typeface="Arial" panose="020B0604020202020204" pitchFamily="34" charset="0"/>
                <a:cs typeface="Arial" panose="020B0604020202020204" pitchFamily="34" charset="0"/>
              </a:rPr>
              <a:t> the importance of compassion and respect for all individuals, fostering a strong community bond.</a:t>
            </a:r>
          </a:p>
          <a:p>
            <a:pPr marL="0" indent="0">
              <a:spcBef>
                <a:spcPts val="2500"/>
              </a:spcBef>
              <a:buNone/>
            </a:pPr>
            <a:r>
              <a:rPr lang="en-US" sz="2400" b="1" dirty="0">
                <a:latin typeface="Arial" panose="020B0604020202020204" pitchFamily="34" charset="0"/>
                <a:cs typeface="Arial" panose="020B0604020202020204" pitchFamily="34" charset="0"/>
              </a:rPr>
              <a:t>Interconnectedness</a:t>
            </a:r>
          </a:p>
          <a:p>
            <a:pPr marL="0" lvl="1" indent="0">
              <a:buNone/>
            </a:pPr>
            <a:r>
              <a:rPr lang="en-US" dirty="0">
                <a:latin typeface="Arial" panose="020B0604020202020204" pitchFamily="34" charset="0"/>
                <a:cs typeface="Arial" panose="020B0604020202020204" pitchFamily="34" charset="0"/>
              </a:rPr>
              <a:t>The principle of interconnectedness highlights how every individual's actions impact the community and the world.</a:t>
            </a:r>
          </a:p>
          <a:p>
            <a:pPr marL="0" indent="0">
              <a:spcBef>
                <a:spcPts val="2500"/>
              </a:spcBef>
              <a:buNone/>
            </a:pPr>
            <a:r>
              <a:rPr lang="en-US" sz="2400" b="1" dirty="0">
                <a:latin typeface="Arial" panose="020B0604020202020204" pitchFamily="34" charset="0"/>
                <a:cs typeface="Arial" panose="020B0604020202020204" pitchFamily="34" charset="0"/>
              </a:rPr>
              <a:t>Collective Good</a:t>
            </a:r>
          </a:p>
          <a:p>
            <a:pPr marL="0" lvl="1" indent="0">
              <a:buNone/>
            </a:pPr>
            <a:r>
              <a:rPr lang="en-US" dirty="0">
                <a:latin typeface="Arial" panose="020B0604020202020204" pitchFamily="34" charset="0"/>
                <a:cs typeface="Arial" panose="020B0604020202020204" pitchFamily="34" charset="0"/>
              </a:rPr>
              <a:t>Ubuntu encourages individuals to work together for the collective good, fostering a sense of belonging and shared responsibility</a:t>
            </a: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44878C-5281-327E-6640-A051D21DC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582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DCDA-6C01-55B7-7974-D4ADF364FD5E}"/>
              </a:ext>
            </a:extLst>
          </p:cNvPr>
          <p:cNvSpPr>
            <a:spLocks noGrp="1"/>
          </p:cNvSpPr>
          <p:nvPr>
            <p:ph type="title"/>
          </p:nvPr>
        </p:nvSpPr>
        <p:spPr>
          <a:xfrm>
            <a:off x="2663686" y="-252589"/>
            <a:ext cx="7977809" cy="1839433"/>
          </a:xfrm>
        </p:spPr>
        <p:txBody>
          <a:bodyPr>
            <a:normAutofit/>
          </a:bodyPr>
          <a:lstStyle/>
          <a:p>
            <a:r>
              <a:rPr lang="en-GB" sz="4000" i="0" dirty="0">
                <a:latin typeface="Elephant" panose="02020904090505020303" pitchFamily="18" charset="0"/>
              </a:rPr>
              <a:t>Ubuntu in African Culture</a:t>
            </a:r>
          </a:p>
        </p:txBody>
      </p:sp>
      <p:graphicFrame>
        <p:nvGraphicFramePr>
          <p:cNvPr id="4" name="Content Placeholder 4">
            <a:extLst>
              <a:ext uri="{FF2B5EF4-FFF2-40B4-BE49-F238E27FC236}">
                <a16:creationId xmlns:a16="http://schemas.microsoft.com/office/drawing/2014/main" id="{4AD9C022-E317-4AFD-B4DB-8FF80CDB741F}"/>
              </a:ext>
            </a:extLst>
          </p:cNvPr>
          <p:cNvGraphicFramePr>
            <a:graphicFrameLocks noGrp="1"/>
          </p:cNvGraphicFramePr>
          <p:nvPr>
            <p:ph idx="1"/>
            <p:extLst>
              <p:ext uri="{D42A27DB-BD31-4B8C-83A1-F6EECF244321}">
                <p14:modId xmlns:p14="http://schemas.microsoft.com/office/powerpoint/2010/main" val="9293944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12461" y="1310257"/>
          <a:ext cx="10925382"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D152720-5BA8-F893-00F9-9C85987941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17373"/>
      </p:ext>
    </p:extLst>
  </p:cSld>
  <p:clrMapOvr>
    <a:masterClrMapping/>
  </p:clrMapOvr>
  <p:transition>
    <p:fade/>
  </p:transition>
</p:sld>
</file>

<file path=ppt/theme/theme1.xml><?xml version="1.0" encoding="utf-8"?>
<a:theme xmlns:a="http://schemas.openxmlformats.org/drawingml/2006/main" name="BrushVTI">
  <a:themeElements>
    <a:clrScheme name="AnalogousFromLightSeedLeftStep">
      <a:dk1>
        <a:srgbClr val="000000"/>
      </a:dk1>
      <a:lt1>
        <a:srgbClr val="FFFFFF"/>
      </a:lt1>
      <a:dk2>
        <a:srgbClr val="213B37"/>
      </a:dk2>
      <a:lt2>
        <a:srgbClr val="E8E6E2"/>
      </a:lt2>
      <a:accent1>
        <a:srgbClr val="85A0D7"/>
      </a:accent1>
      <a:accent2>
        <a:srgbClr val="5AADC9"/>
      </a:accent2>
      <a:accent3>
        <a:srgbClr val="6CAFA4"/>
      </a:accent3>
      <a:accent4>
        <a:srgbClr val="5DB481"/>
      </a:accent4>
      <a:accent5>
        <a:srgbClr val="63B563"/>
      </a:accent5>
      <a:accent6>
        <a:srgbClr val="7FB15B"/>
      </a:accent6>
      <a:hlink>
        <a:srgbClr val="948059"/>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294</TotalTime>
  <Words>2843</Words>
  <Application>Microsoft Office PowerPoint</Application>
  <PresentationFormat>Widescreen</PresentationFormat>
  <Paragraphs>187</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Arial-BoldItalicMT</vt:lpstr>
      <vt:lpstr>Arial-BoldMT</vt:lpstr>
      <vt:lpstr>Century Gothic</vt:lpstr>
      <vt:lpstr>Elephant</vt:lpstr>
      <vt:lpstr>Inter</vt:lpstr>
      <vt:lpstr>Montserrat</vt:lpstr>
      <vt:lpstr>Roboto</vt:lpstr>
      <vt:lpstr>BrushVTI</vt:lpstr>
      <vt:lpstr>LIFE ORIENTATION COMMON ASSESSMENT TASK A   Covering Questions 1, 2 and 4</vt:lpstr>
      <vt:lpstr>Life Orientation Topics Covered in CAT A</vt:lpstr>
      <vt:lpstr>PowerPoint Presentation</vt:lpstr>
      <vt:lpstr>PowerPoint Presentation</vt:lpstr>
      <vt:lpstr>An understanding of the philosophy of Ubuntu.   An exploration of how this philosophy is expressed in different countries and across various cultures.  How we can use the philosophy of Ubuntu to better our lives and the lives of those around us.</vt:lpstr>
      <vt:lpstr>An understanding of the philosophy of Ubuntu</vt:lpstr>
      <vt:lpstr>Origins and Meaning of Ubuntu</vt:lpstr>
      <vt:lpstr>Core Principles and Values</vt:lpstr>
      <vt:lpstr>Ubuntu in African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Nadia Smith</dc:creator>
  <cp:lastModifiedBy>Carsten Gertz</cp:lastModifiedBy>
  <cp:revision>4</cp:revision>
  <cp:lastPrinted>2025-03-16T17:43:43Z</cp:lastPrinted>
  <dcterms:created xsi:type="dcterms:W3CDTF">2025-03-16T14:25:00Z</dcterms:created>
  <dcterms:modified xsi:type="dcterms:W3CDTF">2025-03-17T13:16:54Z</dcterms:modified>
</cp:coreProperties>
</file>