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9" r:id="rId17"/>
    <p:sldId id="270" r:id="rId18"/>
    <p:sldId id="271" r:id="rId19"/>
    <p:sldId id="272" r:id="rId20"/>
    <p:sldId id="27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FA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6579" autoAdjust="0"/>
  </p:normalViewPr>
  <p:slideViewPr>
    <p:cSldViewPr snapToGrid="0">
      <p:cViewPr varScale="1">
        <p:scale>
          <a:sx n="51" d="100"/>
          <a:sy n="51" d="100"/>
        </p:scale>
        <p:origin x="110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p Unit" userId="86ec350514542ee1" providerId="LiveId" clId="{589515BF-ED33-4998-9075-218474BEA085}"/>
    <pc:docChg chg="modSld">
      <pc:chgData name="Hp Unit" userId="86ec350514542ee1" providerId="LiveId" clId="{589515BF-ED33-4998-9075-218474BEA085}" dt="2025-03-03T13:32:38.380" v="58" actId="113"/>
      <pc:docMkLst>
        <pc:docMk/>
      </pc:docMkLst>
      <pc:sldChg chg="modSp">
        <pc:chgData name="Hp Unit" userId="86ec350514542ee1" providerId="LiveId" clId="{589515BF-ED33-4998-9075-218474BEA085}" dt="2025-02-19T13:04:54.038" v="0" actId="113"/>
        <pc:sldMkLst>
          <pc:docMk/>
          <pc:sldMk cId="3771872138" sldId="257"/>
        </pc:sldMkLst>
        <pc:graphicFrameChg chg="mod">
          <ac:chgData name="Hp Unit" userId="86ec350514542ee1" providerId="LiveId" clId="{589515BF-ED33-4998-9075-218474BEA085}" dt="2025-02-19T13:04:54.038" v="0" actId="113"/>
          <ac:graphicFrameMkLst>
            <pc:docMk/>
            <pc:sldMk cId="3771872138" sldId="257"/>
            <ac:graphicFrameMk id="5" creationId="{41006913-F2A0-4399-F5C5-B732B08A920F}"/>
          </ac:graphicFrameMkLst>
        </pc:graphicFrameChg>
      </pc:sldChg>
      <pc:sldChg chg="modNotesTx">
        <pc:chgData name="Hp Unit" userId="86ec350514542ee1" providerId="LiveId" clId="{589515BF-ED33-4998-9075-218474BEA085}" dt="2025-02-19T13:12:07.308" v="15" actId="20577"/>
        <pc:sldMkLst>
          <pc:docMk/>
          <pc:sldMk cId="330300600" sldId="266"/>
        </pc:sldMkLst>
      </pc:sldChg>
      <pc:sldChg chg="modNotesTx">
        <pc:chgData name="Hp Unit" userId="86ec350514542ee1" providerId="LiveId" clId="{589515BF-ED33-4998-9075-218474BEA085}" dt="2025-02-19T13:08:27.147" v="12" actId="113"/>
        <pc:sldMkLst>
          <pc:docMk/>
          <pc:sldMk cId="855782735" sldId="271"/>
        </pc:sldMkLst>
      </pc:sldChg>
      <pc:sldChg chg="modNotesTx">
        <pc:chgData name="Hp Unit" userId="86ec350514542ee1" providerId="LiveId" clId="{589515BF-ED33-4998-9075-218474BEA085}" dt="2025-03-03T13:32:38.380" v="58" actId="113"/>
        <pc:sldMkLst>
          <pc:docMk/>
          <pc:sldMk cId="3718670927" sldId="272"/>
        </pc:sldMkLst>
      </pc:sldChg>
    </pc:docChg>
  </pc:docChgLst>
  <pc:docChgLst>
    <pc:chgData name="Megan Botes" userId="70568131-745a-489b-b4fe-9e78c579dd6d" providerId="ADAL" clId="{FDFC62C4-D1BA-4A62-99E4-8CE26CAB1F13}"/>
    <pc:docChg chg="modSld">
      <pc:chgData name="Megan Botes" userId="70568131-745a-489b-b4fe-9e78c579dd6d" providerId="ADAL" clId="{FDFC62C4-D1BA-4A62-99E4-8CE26CAB1F13}" dt="2025-03-12T07:17:16.611" v="5" actId="20577"/>
      <pc:docMkLst>
        <pc:docMk/>
      </pc:docMkLst>
      <pc:sldChg chg="modNotesTx">
        <pc:chgData name="Megan Botes" userId="70568131-745a-489b-b4fe-9e78c579dd6d" providerId="ADAL" clId="{FDFC62C4-D1BA-4A62-99E4-8CE26CAB1F13}" dt="2025-03-04T06:31:15.977" v="0" actId="20577"/>
        <pc:sldMkLst>
          <pc:docMk/>
          <pc:sldMk cId="2686996442" sldId="259"/>
        </pc:sldMkLst>
      </pc:sldChg>
      <pc:sldChg chg="modNotesTx">
        <pc:chgData name="Megan Botes" userId="70568131-745a-489b-b4fe-9e78c579dd6d" providerId="ADAL" clId="{FDFC62C4-D1BA-4A62-99E4-8CE26CAB1F13}" dt="2025-03-12T07:17:16.611" v="5" actId="20577"/>
        <pc:sldMkLst>
          <pc:docMk/>
          <pc:sldMk cId="330300600" sldId="266"/>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8F9914-8109-4E93-984B-003A0FC4257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E411271-F091-4A62-AE03-516608155E6F}">
      <dgm:prSet/>
      <dgm:spPr/>
      <dgm:t>
        <a:bodyPr/>
        <a:lstStyle/>
        <a:p>
          <a:pPr>
            <a:lnSpc>
              <a:spcPct val="100000"/>
            </a:lnSpc>
          </a:pPr>
          <a:r>
            <a:rPr lang="en-GB" dirty="0"/>
            <a:t>Understand how </a:t>
          </a:r>
          <a:r>
            <a:rPr lang="en-GB" b="1" dirty="0"/>
            <a:t>harmful substances </a:t>
          </a:r>
          <a:r>
            <a:rPr lang="en-GB" dirty="0"/>
            <a:t>in food production contribute to </a:t>
          </a:r>
          <a:r>
            <a:rPr lang="en-GB" b="1" dirty="0"/>
            <a:t>environmental degradation </a:t>
          </a:r>
          <a:r>
            <a:rPr lang="en-GB" dirty="0"/>
            <a:t>and </a:t>
          </a:r>
          <a:r>
            <a:rPr lang="en-GB" b="1" dirty="0"/>
            <a:t>ill-health </a:t>
          </a:r>
          <a:r>
            <a:rPr lang="en-GB" b="0" dirty="0"/>
            <a:t>in</a:t>
          </a:r>
          <a:r>
            <a:rPr lang="en-GB" b="1" dirty="0"/>
            <a:t> </a:t>
          </a:r>
          <a:r>
            <a:rPr lang="en-GB" b="0" dirty="0"/>
            <a:t>humans.</a:t>
          </a:r>
          <a:endParaRPr lang="en-US" b="0" dirty="0"/>
        </a:p>
      </dgm:t>
    </dgm:pt>
    <dgm:pt modelId="{E7BE8415-9A50-4515-AA12-9FA1DD7BC7BB}" type="parTrans" cxnId="{BD56FFC6-56FD-4DEA-BFC8-BA0FCF7F2B7B}">
      <dgm:prSet/>
      <dgm:spPr/>
      <dgm:t>
        <a:bodyPr/>
        <a:lstStyle/>
        <a:p>
          <a:endParaRPr lang="en-US"/>
        </a:p>
      </dgm:t>
    </dgm:pt>
    <dgm:pt modelId="{088B9742-F994-4F56-8A41-5658758C5744}" type="sibTrans" cxnId="{BD56FFC6-56FD-4DEA-BFC8-BA0FCF7F2B7B}">
      <dgm:prSet/>
      <dgm:spPr/>
      <dgm:t>
        <a:bodyPr/>
        <a:lstStyle/>
        <a:p>
          <a:endParaRPr lang="en-US"/>
        </a:p>
      </dgm:t>
    </dgm:pt>
    <dgm:pt modelId="{4B76B2F5-05D7-49BE-BD65-098E122DDDFB}">
      <dgm:prSet/>
      <dgm:spPr/>
      <dgm:t>
        <a:bodyPr/>
        <a:lstStyle/>
        <a:p>
          <a:pPr>
            <a:lnSpc>
              <a:spcPct val="100000"/>
            </a:lnSpc>
          </a:pPr>
          <a:r>
            <a:rPr lang="en-GB" dirty="0"/>
            <a:t>Identify </a:t>
          </a:r>
          <a:r>
            <a:rPr lang="en-GB" b="1" dirty="0"/>
            <a:t>inhumane farming methods </a:t>
          </a:r>
          <a:r>
            <a:rPr lang="en-GB" dirty="0"/>
            <a:t>and explain their </a:t>
          </a:r>
          <a:r>
            <a:rPr lang="en-GB" b="1" dirty="0"/>
            <a:t>societal and environmental impacts</a:t>
          </a:r>
          <a:r>
            <a:rPr lang="en-GB" dirty="0"/>
            <a:t>.</a:t>
          </a:r>
          <a:endParaRPr lang="en-US" dirty="0"/>
        </a:p>
      </dgm:t>
    </dgm:pt>
    <dgm:pt modelId="{D8601355-37BA-4909-91DE-BF092621C564}" type="parTrans" cxnId="{6DC11633-6A5D-4893-8B02-304E0EF5EB12}">
      <dgm:prSet/>
      <dgm:spPr/>
      <dgm:t>
        <a:bodyPr/>
        <a:lstStyle/>
        <a:p>
          <a:endParaRPr lang="en-US"/>
        </a:p>
      </dgm:t>
    </dgm:pt>
    <dgm:pt modelId="{00EE46A4-3F43-412E-A865-0ADD6306FAFA}" type="sibTrans" cxnId="{6DC11633-6A5D-4893-8B02-304E0EF5EB12}">
      <dgm:prSet/>
      <dgm:spPr/>
      <dgm:t>
        <a:bodyPr/>
        <a:lstStyle/>
        <a:p>
          <a:endParaRPr lang="en-US"/>
        </a:p>
      </dgm:t>
    </dgm:pt>
    <dgm:pt modelId="{740AB31D-E2C0-42E2-8DF9-9AF9055344A0}">
      <dgm:prSet/>
      <dgm:spPr/>
      <dgm:t>
        <a:bodyPr/>
        <a:lstStyle/>
        <a:p>
          <a:pPr>
            <a:lnSpc>
              <a:spcPct val="100000"/>
            </a:lnSpc>
          </a:pPr>
          <a:r>
            <a:rPr lang="en-GB" dirty="0"/>
            <a:t>Recognise the connection between </a:t>
          </a:r>
          <a:r>
            <a:rPr lang="en-GB" b="1" dirty="0"/>
            <a:t>environmental hazards </a:t>
          </a:r>
          <a:r>
            <a:rPr lang="en-GB" dirty="0"/>
            <a:t>(e.g., soil erosion, pollution, floods) and </a:t>
          </a:r>
          <a:r>
            <a:rPr lang="en-GB" b="1" dirty="0"/>
            <a:t>health and environmental issues</a:t>
          </a:r>
          <a:r>
            <a:rPr lang="en-GB" dirty="0"/>
            <a:t>.</a:t>
          </a:r>
          <a:endParaRPr lang="en-US" dirty="0"/>
        </a:p>
      </dgm:t>
    </dgm:pt>
    <dgm:pt modelId="{1BCE8C09-1EE7-4B8C-94FB-E3A637167A5D}" type="parTrans" cxnId="{225B10E5-5A88-4231-9A80-B08C75D99DB3}">
      <dgm:prSet/>
      <dgm:spPr/>
      <dgm:t>
        <a:bodyPr/>
        <a:lstStyle/>
        <a:p>
          <a:endParaRPr lang="en-US"/>
        </a:p>
      </dgm:t>
    </dgm:pt>
    <dgm:pt modelId="{5D4013E2-89DB-471B-8000-41788EE6C777}" type="sibTrans" cxnId="{225B10E5-5A88-4231-9A80-B08C75D99DB3}">
      <dgm:prSet/>
      <dgm:spPr/>
      <dgm:t>
        <a:bodyPr/>
        <a:lstStyle/>
        <a:p>
          <a:endParaRPr lang="en-US"/>
        </a:p>
      </dgm:t>
    </dgm:pt>
    <dgm:pt modelId="{C61B50FB-144C-4846-9C9E-0F2423CD0E53}" type="pres">
      <dgm:prSet presAssocID="{898F9914-8109-4E93-984B-003A0FC42572}" presName="root" presStyleCnt="0">
        <dgm:presLayoutVars>
          <dgm:dir/>
          <dgm:resizeHandles val="exact"/>
        </dgm:presLayoutVars>
      </dgm:prSet>
      <dgm:spPr/>
    </dgm:pt>
    <dgm:pt modelId="{465A6B15-F288-4CDA-8AF9-34B8C7DA8A43}" type="pres">
      <dgm:prSet presAssocID="{BE411271-F091-4A62-AE03-516608155E6F}" presName="compNode" presStyleCnt="0"/>
      <dgm:spPr/>
    </dgm:pt>
    <dgm:pt modelId="{1C1BDBE6-F808-46C8-93A4-7CD50538FEF9}" type="pres">
      <dgm:prSet presAssocID="{BE411271-F091-4A62-AE03-516608155E6F}" presName="bgRect" presStyleLbl="bgShp" presStyleIdx="0" presStyleCnt="3"/>
      <dgm:spPr/>
    </dgm:pt>
    <dgm:pt modelId="{E217EC41-0443-42CC-A907-EFBB57159D5B}" type="pres">
      <dgm:prSet presAssocID="{BE411271-F091-4A62-AE03-516608155E6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cientist"/>
        </a:ext>
      </dgm:extLst>
    </dgm:pt>
    <dgm:pt modelId="{0DDAB560-57D5-44C0-925A-7A42F7675696}" type="pres">
      <dgm:prSet presAssocID="{BE411271-F091-4A62-AE03-516608155E6F}" presName="spaceRect" presStyleCnt="0"/>
      <dgm:spPr/>
    </dgm:pt>
    <dgm:pt modelId="{D46F700F-2377-48E9-A9D1-3F7D37328552}" type="pres">
      <dgm:prSet presAssocID="{BE411271-F091-4A62-AE03-516608155E6F}" presName="parTx" presStyleLbl="revTx" presStyleIdx="0" presStyleCnt="3">
        <dgm:presLayoutVars>
          <dgm:chMax val="0"/>
          <dgm:chPref val="0"/>
        </dgm:presLayoutVars>
      </dgm:prSet>
      <dgm:spPr/>
    </dgm:pt>
    <dgm:pt modelId="{2468E8B5-6052-4122-9D99-99F8ACA9E3B2}" type="pres">
      <dgm:prSet presAssocID="{088B9742-F994-4F56-8A41-5658758C5744}" presName="sibTrans" presStyleCnt="0"/>
      <dgm:spPr/>
    </dgm:pt>
    <dgm:pt modelId="{346E53B5-9FED-49F1-B200-07006F9CFAA5}" type="pres">
      <dgm:prSet presAssocID="{4B76B2F5-05D7-49BE-BD65-098E122DDDFB}" presName="compNode" presStyleCnt="0"/>
      <dgm:spPr/>
    </dgm:pt>
    <dgm:pt modelId="{F98D99DE-DFA9-497B-A9E3-3169A09B9189}" type="pres">
      <dgm:prSet presAssocID="{4B76B2F5-05D7-49BE-BD65-098E122DDDFB}" presName="bgRect" presStyleLbl="bgShp" presStyleIdx="1" presStyleCnt="3"/>
      <dgm:spPr/>
    </dgm:pt>
    <dgm:pt modelId="{680C29C7-9D8B-43D9-87D9-46920EE7637C}" type="pres">
      <dgm:prSet presAssocID="{4B76B2F5-05D7-49BE-BD65-098E122DDDF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Farm scene"/>
        </a:ext>
      </dgm:extLst>
    </dgm:pt>
    <dgm:pt modelId="{633CBE5C-8342-4448-A43C-B79E0F6AFFB1}" type="pres">
      <dgm:prSet presAssocID="{4B76B2F5-05D7-49BE-BD65-098E122DDDFB}" presName="spaceRect" presStyleCnt="0"/>
      <dgm:spPr/>
    </dgm:pt>
    <dgm:pt modelId="{166318DE-E453-4885-96A7-6DE9CDBE884A}" type="pres">
      <dgm:prSet presAssocID="{4B76B2F5-05D7-49BE-BD65-098E122DDDFB}" presName="parTx" presStyleLbl="revTx" presStyleIdx="1" presStyleCnt="3">
        <dgm:presLayoutVars>
          <dgm:chMax val="0"/>
          <dgm:chPref val="0"/>
        </dgm:presLayoutVars>
      </dgm:prSet>
      <dgm:spPr/>
    </dgm:pt>
    <dgm:pt modelId="{98365D30-A5B5-4C5F-AC5D-A5BF35D70F8D}" type="pres">
      <dgm:prSet presAssocID="{00EE46A4-3F43-412E-A865-0ADD6306FAFA}" presName="sibTrans" presStyleCnt="0"/>
      <dgm:spPr/>
    </dgm:pt>
    <dgm:pt modelId="{FBE06781-0EA1-4EB0-B82B-AAFD4670216E}" type="pres">
      <dgm:prSet presAssocID="{740AB31D-E2C0-42E2-8DF9-9AF9055344A0}" presName="compNode" presStyleCnt="0"/>
      <dgm:spPr/>
    </dgm:pt>
    <dgm:pt modelId="{2BE80BEC-A2BB-4809-A938-BBA269EF2061}" type="pres">
      <dgm:prSet presAssocID="{740AB31D-E2C0-42E2-8DF9-9AF9055344A0}" presName="bgRect" presStyleLbl="bgShp" presStyleIdx="2" presStyleCnt="3"/>
      <dgm:spPr/>
    </dgm:pt>
    <dgm:pt modelId="{8F366C9B-2AF9-4E7A-BF58-86C79854BD08}" type="pres">
      <dgm:prSet presAssocID="{740AB31D-E2C0-42E2-8DF9-9AF9055344A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Rainy scene"/>
        </a:ext>
      </dgm:extLst>
    </dgm:pt>
    <dgm:pt modelId="{02C53839-60B8-4C02-B26D-4677B6B38523}" type="pres">
      <dgm:prSet presAssocID="{740AB31D-E2C0-42E2-8DF9-9AF9055344A0}" presName="spaceRect" presStyleCnt="0"/>
      <dgm:spPr/>
    </dgm:pt>
    <dgm:pt modelId="{764CE18C-EC8E-4918-85D4-3E43186DAE0A}" type="pres">
      <dgm:prSet presAssocID="{740AB31D-E2C0-42E2-8DF9-9AF9055344A0}" presName="parTx" presStyleLbl="revTx" presStyleIdx="2" presStyleCnt="3">
        <dgm:presLayoutVars>
          <dgm:chMax val="0"/>
          <dgm:chPref val="0"/>
        </dgm:presLayoutVars>
      </dgm:prSet>
      <dgm:spPr/>
    </dgm:pt>
  </dgm:ptLst>
  <dgm:cxnLst>
    <dgm:cxn modelId="{A5761628-0F31-4C25-8CA5-A4143A69862E}" type="presOf" srcId="{740AB31D-E2C0-42E2-8DF9-9AF9055344A0}" destId="{764CE18C-EC8E-4918-85D4-3E43186DAE0A}" srcOrd="0" destOrd="0" presId="urn:microsoft.com/office/officeart/2018/2/layout/IconVerticalSolidList"/>
    <dgm:cxn modelId="{6DC11633-6A5D-4893-8B02-304E0EF5EB12}" srcId="{898F9914-8109-4E93-984B-003A0FC42572}" destId="{4B76B2F5-05D7-49BE-BD65-098E122DDDFB}" srcOrd="1" destOrd="0" parTransId="{D8601355-37BA-4909-91DE-BF092621C564}" sibTransId="{00EE46A4-3F43-412E-A865-0ADD6306FAFA}"/>
    <dgm:cxn modelId="{C627623E-D34E-42E0-87EE-8ED5CDAE196F}" type="presOf" srcId="{4B76B2F5-05D7-49BE-BD65-098E122DDDFB}" destId="{166318DE-E453-4885-96A7-6DE9CDBE884A}" srcOrd="0" destOrd="0" presId="urn:microsoft.com/office/officeart/2018/2/layout/IconVerticalSolidList"/>
    <dgm:cxn modelId="{17E5A151-3BCD-42FA-BBC3-9CB3AD5A8939}" type="presOf" srcId="{898F9914-8109-4E93-984B-003A0FC42572}" destId="{C61B50FB-144C-4846-9C9E-0F2423CD0E53}" srcOrd="0" destOrd="0" presId="urn:microsoft.com/office/officeart/2018/2/layout/IconVerticalSolidList"/>
    <dgm:cxn modelId="{A1337986-6E3C-44FE-B910-43A7FC66E910}" type="presOf" srcId="{BE411271-F091-4A62-AE03-516608155E6F}" destId="{D46F700F-2377-48E9-A9D1-3F7D37328552}" srcOrd="0" destOrd="0" presId="urn:microsoft.com/office/officeart/2018/2/layout/IconVerticalSolidList"/>
    <dgm:cxn modelId="{BD56FFC6-56FD-4DEA-BFC8-BA0FCF7F2B7B}" srcId="{898F9914-8109-4E93-984B-003A0FC42572}" destId="{BE411271-F091-4A62-AE03-516608155E6F}" srcOrd="0" destOrd="0" parTransId="{E7BE8415-9A50-4515-AA12-9FA1DD7BC7BB}" sibTransId="{088B9742-F994-4F56-8A41-5658758C5744}"/>
    <dgm:cxn modelId="{225B10E5-5A88-4231-9A80-B08C75D99DB3}" srcId="{898F9914-8109-4E93-984B-003A0FC42572}" destId="{740AB31D-E2C0-42E2-8DF9-9AF9055344A0}" srcOrd="2" destOrd="0" parTransId="{1BCE8C09-1EE7-4B8C-94FB-E3A637167A5D}" sibTransId="{5D4013E2-89DB-471B-8000-41788EE6C777}"/>
    <dgm:cxn modelId="{BF94D0F6-3682-4622-8A58-AE946AB3A203}" type="presParOf" srcId="{C61B50FB-144C-4846-9C9E-0F2423CD0E53}" destId="{465A6B15-F288-4CDA-8AF9-34B8C7DA8A43}" srcOrd="0" destOrd="0" presId="urn:microsoft.com/office/officeart/2018/2/layout/IconVerticalSolidList"/>
    <dgm:cxn modelId="{1F24231D-6BB7-454A-A1BB-E5F386FEBF58}" type="presParOf" srcId="{465A6B15-F288-4CDA-8AF9-34B8C7DA8A43}" destId="{1C1BDBE6-F808-46C8-93A4-7CD50538FEF9}" srcOrd="0" destOrd="0" presId="urn:microsoft.com/office/officeart/2018/2/layout/IconVerticalSolidList"/>
    <dgm:cxn modelId="{0F399889-1C80-42DF-BCC0-ECC132C17239}" type="presParOf" srcId="{465A6B15-F288-4CDA-8AF9-34B8C7DA8A43}" destId="{E217EC41-0443-42CC-A907-EFBB57159D5B}" srcOrd="1" destOrd="0" presId="urn:microsoft.com/office/officeart/2018/2/layout/IconVerticalSolidList"/>
    <dgm:cxn modelId="{15EC44C6-59C4-47FF-9B3B-6E80D6EC70BB}" type="presParOf" srcId="{465A6B15-F288-4CDA-8AF9-34B8C7DA8A43}" destId="{0DDAB560-57D5-44C0-925A-7A42F7675696}" srcOrd="2" destOrd="0" presId="urn:microsoft.com/office/officeart/2018/2/layout/IconVerticalSolidList"/>
    <dgm:cxn modelId="{E1D06726-33D6-49E2-BA71-D1B846B2BA2D}" type="presParOf" srcId="{465A6B15-F288-4CDA-8AF9-34B8C7DA8A43}" destId="{D46F700F-2377-48E9-A9D1-3F7D37328552}" srcOrd="3" destOrd="0" presId="urn:microsoft.com/office/officeart/2018/2/layout/IconVerticalSolidList"/>
    <dgm:cxn modelId="{34035123-553C-4F17-A1FD-EF2BD7804ECF}" type="presParOf" srcId="{C61B50FB-144C-4846-9C9E-0F2423CD0E53}" destId="{2468E8B5-6052-4122-9D99-99F8ACA9E3B2}" srcOrd="1" destOrd="0" presId="urn:microsoft.com/office/officeart/2018/2/layout/IconVerticalSolidList"/>
    <dgm:cxn modelId="{B2C8C57C-E6E4-4CF3-B5F9-E6489C8374DE}" type="presParOf" srcId="{C61B50FB-144C-4846-9C9E-0F2423CD0E53}" destId="{346E53B5-9FED-49F1-B200-07006F9CFAA5}" srcOrd="2" destOrd="0" presId="urn:microsoft.com/office/officeart/2018/2/layout/IconVerticalSolidList"/>
    <dgm:cxn modelId="{926429D6-76AA-42CA-B568-D66E46095DD6}" type="presParOf" srcId="{346E53B5-9FED-49F1-B200-07006F9CFAA5}" destId="{F98D99DE-DFA9-497B-A9E3-3169A09B9189}" srcOrd="0" destOrd="0" presId="urn:microsoft.com/office/officeart/2018/2/layout/IconVerticalSolidList"/>
    <dgm:cxn modelId="{A3822062-530C-421D-93DB-1F47A8CC3E87}" type="presParOf" srcId="{346E53B5-9FED-49F1-B200-07006F9CFAA5}" destId="{680C29C7-9D8B-43D9-87D9-46920EE7637C}" srcOrd="1" destOrd="0" presId="urn:microsoft.com/office/officeart/2018/2/layout/IconVerticalSolidList"/>
    <dgm:cxn modelId="{D9865FFA-8E9A-44F1-B250-86299B18165A}" type="presParOf" srcId="{346E53B5-9FED-49F1-B200-07006F9CFAA5}" destId="{633CBE5C-8342-4448-A43C-B79E0F6AFFB1}" srcOrd="2" destOrd="0" presId="urn:microsoft.com/office/officeart/2018/2/layout/IconVerticalSolidList"/>
    <dgm:cxn modelId="{600CB9C6-E436-437B-A778-FDB82AB080B5}" type="presParOf" srcId="{346E53B5-9FED-49F1-B200-07006F9CFAA5}" destId="{166318DE-E453-4885-96A7-6DE9CDBE884A}" srcOrd="3" destOrd="0" presId="urn:microsoft.com/office/officeart/2018/2/layout/IconVerticalSolidList"/>
    <dgm:cxn modelId="{D44EC973-BD59-490E-A393-7C0C8A3C8ACB}" type="presParOf" srcId="{C61B50FB-144C-4846-9C9E-0F2423CD0E53}" destId="{98365D30-A5B5-4C5F-AC5D-A5BF35D70F8D}" srcOrd="3" destOrd="0" presId="urn:microsoft.com/office/officeart/2018/2/layout/IconVerticalSolidList"/>
    <dgm:cxn modelId="{7CC5E77F-367F-492B-B45F-B3131E6058DF}" type="presParOf" srcId="{C61B50FB-144C-4846-9C9E-0F2423CD0E53}" destId="{FBE06781-0EA1-4EB0-B82B-AAFD4670216E}" srcOrd="4" destOrd="0" presId="urn:microsoft.com/office/officeart/2018/2/layout/IconVerticalSolidList"/>
    <dgm:cxn modelId="{1A609BC5-7B12-466C-916F-B10D0F897A25}" type="presParOf" srcId="{FBE06781-0EA1-4EB0-B82B-AAFD4670216E}" destId="{2BE80BEC-A2BB-4809-A938-BBA269EF2061}" srcOrd="0" destOrd="0" presId="urn:microsoft.com/office/officeart/2018/2/layout/IconVerticalSolidList"/>
    <dgm:cxn modelId="{BEBF507B-627D-47A4-B065-C249E2622530}" type="presParOf" srcId="{FBE06781-0EA1-4EB0-B82B-AAFD4670216E}" destId="{8F366C9B-2AF9-4E7A-BF58-86C79854BD08}" srcOrd="1" destOrd="0" presId="urn:microsoft.com/office/officeart/2018/2/layout/IconVerticalSolidList"/>
    <dgm:cxn modelId="{B0321A64-C4D1-4916-AF75-48F89CA3485E}" type="presParOf" srcId="{FBE06781-0EA1-4EB0-B82B-AAFD4670216E}" destId="{02C53839-60B8-4C02-B26D-4677B6B38523}" srcOrd="2" destOrd="0" presId="urn:microsoft.com/office/officeart/2018/2/layout/IconVerticalSolidList"/>
    <dgm:cxn modelId="{5452238A-B3B3-41D3-88A7-7F92E21B99D8}" type="presParOf" srcId="{FBE06781-0EA1-4EB0-B82B-AAFD4670216E}" destId="{764CE18C-EC8E-4918-85D4-3E43186DAE0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1BDBE6-F808-46C8-93A4-7CD50538FEF9}">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17EC41-0443-42CC-A907-EFBB57159D5B}">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6F700F-2377-48E9-A9D1-3F7D37328552}">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22350">
            <a:lnSpc>
              <a:spcPct val="100000"/>
            </a:lnSpc>
            <a:spcBef>
              <a:spcPct val="0"/>
            </a:spcBef>
            <a:spcAft>
              <a:spcPct val="35000"/>
            </a:spcAft>
            <a:buNone/>
          </a:pPr>
          <a:r>
            <a:rPr lang="en-GB" sz="2300" kern="1200" dirty="0"/>
            <a:t>Understand how </a:t>
          </a:r>
          <a:r>
            <a:rPr lang="en-GB" sz="2300" b="1" kern="1200" dirty="0"/>
            <a:t>harmful substances </a:t>
          </a:r>
          <a:r>
            <a:rPr lang="en-GB" sz="2300" kern="1200" dirty="0"/>
            <a:t>in food production contribute to </a:t>
          </a:r>
          <a:r>
            <a:rPr lang="en-GB" sz="2300" b="1" kern="1200" dirty="0"/>
            <a:t>environmental degradation </a:t>
          </a:r>
          <a:r>
            <a:rPr lang="en-GB" sz="2300" kern="1200" dirty="0"/>
            <a:t>and </a:t>
          </a:r>
          <a:r>
            <a:rPr lang="en-GB" sz="2300" b="1" kern="1200" dirty="0"/>
            <a:t>ill-health </a:t>
          </a:r>
          <a:r>
            <a:rPr lang="en-GB" sz="2300" b="0" kern="1200" dirty="0"/>
            <a:t>in</a:t>
          </a:r>
          <a:r>
            <a:rPr lang="en-GB" sz="2300" b="1" kern="1200" dirty="0"/>
            <a:t> </a:t>
          </a:r>
          <a:r>
            <a:rPr lang="en-GB" sz="2300" b="0" kern="1200" dirty="0"/>
            <a:t>humans.</a:t>
          </a:r>
          <a:endParaRPr lang="en-US" sz="2300" b="0" kern="1200" dirty="0"/>
        </a:p>
      </dsp:txBody>
      <dsp:txXfrm>
        <a:off x="1435590" y="531"/>
        <a:ext cx="9080009" cy="1242935"/>
      </dsp:txXfrm>
    </dsp:sp>
    <dsp:sp modelId="{F98D99DE-DFA9-497B-A9E3-3169A09B9189}">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0C29C7-9D8B-43D9-87D9-46920EE7637C}">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6318DE-E453-4885-96A7-6DE9CDBE884A}">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22350">
            <a:lnSpc>
              <a:spcPct val="100000"/>
            </a:lnSpc>
            <a:spcBef>
              <a:spcPct val="0"/>
            </a:spcBef>
            <a:spcAft>
              <a:spcPct val="35000"/>
            </a:spcAft>
            <a:buNone/>
          </a:pPr>
          <a:r>
            <a:rPr lang="en-GB" sz="2300" kern="1200" dirty="0"/>
            <a:t>Identify </a:t>
          </a:r>
          <a:r>
            <a:rPr lang="en-GB" sz="2300" b="1" kern="1200" dirty="0"/>
            <a:t>inhumane farming methods </a:t>
          </a:r>
          <a:r>
            <a:rPr lang="en-GB" sz="2300" kern="1200" dirty="0"/>
            <a:t>and explain their </a:t>
          </a:r>
          <a:r>
            <a:rPr lang="en-GB" sz="2300" b="1" kern="1200" dirty="0"/>
            <a:t>societal and environmental impacts</a:t>
          </a:r>
          <a:r>
            <a:rPr lang="en-GB" sz="2300" kern="1200" dirty="0"/>
            <a:t>.</a:t>
          </a:r>
          <a:endParaRPr lang="en-US" sz="2300" kern="1200" dirty="0"/>
        </a:p>
      </dsp:txBody>
      <dsp:txXfrm>
        <a:off x="1435590" y="1554201"/>
        <a:ext cx="9080009" cy="1242935"/>
      </dsp:txXfrm>
    </dsp:sp>
    <dsp:sp modelId="{2BE80BEC-A2BB-4809-A938-BBA269EF2061}">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366C9B-2AF9-4E7A-BF58-86C79854BD08}">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4CE18C-EC8E-4918-85D4-3E43186DAE0A}">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22350">
            <a:lnSpc>
              <a:spcPct val="100000"/>
            </a:lnSpc>
            <a:spcBef>
              <a:spcPct val="0"/>
            </a:spcBef>
            <a:spcAft>
              <a:spcPct val="35000"/>
            </a:spcAft>
            <a:buNone/>
          </a:pPr>
          <a:r>
            <a:rPr lang="en-GB" sz="2300" kern="1200" dirty="0"/>
            <a:t>Recognise the connection between </a:t>
          </a:r>
          <a:r>
            <a:rPr lang="en-GB" sz="2300" b="1" kern="1200" dirty="0"/>
            <a:t>environmental hazards </a:t>
          </a:r>
          <a:r>
            <a:rPr lang="en-GB" sz="2300" kern="1200" dirty="0"/>
            <a:t>(e.g., soil erosion, pollution, floods) and </a:t>
          </a:r>
          <a:r>
            <a:rPr lang="en-GB" sz="2300" b="1" kern="1200" dirty="0"/>
            <a:t>health and environmental issues</a:t>
          </a:r>
          <a:r>
            <a:rPr lang="en-GB" sz="2300" kern="1200" dirty="0"/>
            <a:t>.</a:t>
          </a:r>
          <a:endParaRPr lang="en-US" sz="2300" kern="1200" dirty="0"/>
        </a:p>
      </dsp:txBody>
      <dsp:txXfrm>
        <a:off x="1435590" y="3107870"/>
        <a:ext cx="9080009" cy="124293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9D1798-AE13-453C-90A7-58F3A9247A19}" type="datetimeFigureOut">
              <a:rPr lang="en-US" smtClean="0"/>
              <a:t>3/24/2025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3191F5-5E0E-4B55-96D1-BDCEE836417D}" type="slidenum">
              <a:rPr lang="en-US" smtClean="0"/>
              <a:t>‹#›</a:t>
            </a:fld>
            <a:endParaRPr lang="en-US"/>
          </a:p>
        </p:txBody>
      </p:sp>
    </p:spTree>
    <p:extLst>
      <p:ext uri="{BB962C8B-B14F-4D97-AF65-F5344CB8AC3E}">
        <p14:creationId xmlns:p14="http://schemas.microsoft.com/office/powerpoint/2010/main" val="2424690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Introduction (3 min)</a:t>
            </a:r>
          </a:p>
          <a:p>
            <a:endParaRPr lang="en-GB" dirty="0"/>
          </a:p>
          <a:p>
            <a:r>
              <a:rPr lang="en-GB" dirty="0"/>
              <a:t>Good day, Grade 11s. Today, we begin a new lesson series on Social and Environmental Responsibility. We will explore environmental issues that harm human health and the environment.</a:t>
            </a:r>
            <a:endParaRPr lang="en-US" dirty="0"/>
          </a:p>
        </p:txBody>
      </p:sp>
      <p:sp>
        <p:nvSpPr>
          <p:cNvPr id="4" name="Slide Number Placeholder 3"/>
          <p:cNvSpPr>
            <a:spLocks noGrp="1"/>
          </p:cNvSpPr>
          <p:nvPr>
            <p:ph type="sldNum" sz="quarter" idx="5"/>
          </p:nvPr>
        </p:nvSpPr>
        <p:spPr/>
        <p:txBody>
          <a:bodyPr/>
          <a:lstStyle/>
          <a:p>
            <a:fld id="{CA3191F5-5E0E-4B55-96D1-BDCEE836417D}" type="slidenum">
              <a:rPr lang="en-US" smtClean="0"/>
              <a:t>1</a:t>
            </a:fld>
            <a:endParaRPr lang="en-US"/>
          </a:p>
        </p:txBody>
      </p:sp>
    </p:spTree>
    <p:extLst>
      <p:ext uri="{BB962C8B-B14F-4D97-AF65-F5344CB8AC3E}">
        <p14:creationId xmlns:p14="http://schemas.microsoft.com/office/powerpoint/2010/main" val="3970766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Although this might sound alarming, we don’t need to stop eating all foods that contain additives. The key is to consume them in moderation and avoid them when possible. The first step in doing this is learning to recognize these additives in food products. Make it a habit to read ingredient lists on food packaging and research any ingredients you’re unsure about.</a:t>
            </a:r>
          </a:p>
          <a:p>
            <a:pPr marL="171450" indent="-171450">
              <a:buFont typeface="Arial" panose="020B0604020202020204" pitchFamily="34" charset="0"/>
              <a:buChar char="•"/>
            </a:pPr>
            <a:r>
              <a:rPr lang="en-GB" dirty="0"/>
              <a:t>Let’s see if you can come up with solutions to avoid harmful additives. Turn to the person next to you and discuss: </a:t>
            </a:r>
            <a:r>
              <a:rPr lang="en-GB" i="1" dirty="0"/>
              <a:t>healthier food choices that minimise or avoid harmful additives</a:t>
            </a:r>
            <a:r>
              <a:rPr lang="en-GB" dirty="0"/>
              <a:t>. (Allow learners to discuss for 2 minutes and then ask for feedback.)</a:t>
            </a:r>
          </a:p>
          <a:p>
            <a:pPr marL="171450" indent="-171450">
              <a:buFont typeface="Arial" panose="020B0604020202020204" pitchFamily="34" charset="0"/>
              <a:buChar char="•"/>
            </a:pPr>
            <a:r>
              <a:rPr lang="en-GB" b="1" dirty="0"/>
              <a:t>Possible responses:</a:t>
            </a:r>
          </a:p>
          <a:p>
            <a:pPr marL="628650" lvl="1" indent="-171450">
              <a:buFont typeface="Arial" panose="020B0604020202020204" pitchFamily="34" charset="0"/>
              <a:buChar char="•"/>
            </a:pPr>
            <a:r>
              <a:rPr lang="en-GB" dirty="0"/>
              <a:t>Buy fresh fruits, vegetables, and unprocessed meats instead of packaged or processed foods.</a:t>
            </a:r>
          </a:p>
          <a:p>
            <a:pPr marL="628650" lvl="1" indent="-171450">
              <a:buFont typeface="Arial" panose="020B0604020202020204" pitchFamily="34" charset="0"/>
              <a:buChar char="•"/>
            </a:pPr>
            <a:r>
              <a:rPr lang="en-GB" dirty="0"/>
              <a:t>Prepare meals from scratch to control the ingredients used.</a:t>
            </a:r>
          </a:p>
          <a:p>
            <a:pPr marL="628650" lvl="1" indent="-171450">
              <a:buFont typeface="Arial" panose="020B0604020202020204" pitchFamily="34" charset="0"/>
              <a:buChar char="•"/>
            </a:pPr>
            <a:r>
              <a:rPr lang="en-GB" dirty="0"/>
              <a:t>Limit consumption of fast food.</a:t>
            </a:r>
          </a:p>
          <a:p>
            <a:pPr marL="628650" lvl="1" indent="-171450">
              <a:buFont typeface="Arial" panose="020B0604020202020204" pitchFamily="34" charset="0"/>
              <a:buChar char="•"/>
            </a:pPr>
            <a:r>
              <a:rPr lang="en-GB" dirty="0"/>
              <a:t>Drink water or natural beverages instead of sodas or artificially flavoured drinks.</a:t>
            </a:r>
          </a:p>
          <a:p>
            <a:pPr marL="628650" lvl="1" indent="-171450">
              <a:buFont typeface="Arial" panose="020B0604020202020204" pitchFamily="34" charset="0"/>
              <a:buChar char="•"/>
            </a:pPr>
            <a:r>
              <a:rPr lang="en-GB" dirty="0"/>
              <a:t>Replace chips, candy, and other processed snacks with natural alternatives like popcorn (without artificial flavouring), nuts, seeds, or dried fruit.</a:t>
            </a:r>
          </a:p>
          <a:p>
            <a:pPr marL="628650" lvl="1" indent="-171450">
              <a:buFont typeface="Arial" panose="020B0604020202020204" pitchFamily="34" charset="0"/>
              <a:buChar char="•"/>
            </a:pPr>
            <a:r>
              <a:rPr lang="en-GB" dirty="0"/>
              <a:t>Look for products with natural preservatives or sweeteners like honey or stevia.</a:t>
            </a:r>
          </a:p>
          <a:p>
            <a:endParaRPr lang="en-US" dirty="0"/>
          </a:p>
        </p:txBody>
      </p:sp>
      <p:sp>
        <p:nvSpPr>
          <p:cNvPr id="4" name="Slide Number Placeholder 3"/>
          <p:cNvSpPr>
            <a:spLocks noGrp="1"/>
          </p:cNvSpPr>
          <p:nvPr>
            <p:ph type="sldNum" sz="quarter" idx="5"/>
          </p:nvPr>
        </p:nvSpPr>
        <p:spPr/>
        <p:txBody>
          <a:bodyPr/>
          <a:lstStyle/>
          <a:p>
            <a:fld id="{CA3191F5-5E0E-4B55-96D1-BDCEE836417D}" type="slidenum">
              <a:rPr lang="en-US" smtClean="0"/>
              <a:t>10</a:t>
            </a:fld>
            <a:endParaRPr lang="en-US"/>
          </a:p>
        </p:txBody>
      </p:sp>
    </p:spTree>
    <p:extLst>
      <p:ext uri="{BB962C8B-B14F-4D97-AF65-F5344CB8AC3E}">
        <p14:creationId xmlns:p14="http://schemas.microsoft.com/office/powerpoint/2010/main" val="2522649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Teaching </a:t>
            </a:r>
            <a:r>
              <a:rPr lang="en-GB"/>
              <a:t>(10 </a:t>
            </a:r>
            <a:r>
              <a:rPr lang="en-GB" dirty="0"/>
              <a:t>min)</a:t>
            </a:r>
          </a:p>
          <a:p>
            <a:endParaRPr lang="en-GB" dirty="0"/>
          </a:p>
          <a:p>
            <a:pPr marL="171450" indent="-171450">
              <a:buFont typeface="Arial" panose="020B0604020202020204" pitchFamily="34" charset="0"/>
              <a:buChar char="•"/>
            </a:pPr>
            <a:r>
              <a:rPr lang="en-GB" dirty="0"/>
              <a:t>We now move on to our second part of the lesson where we will discuss </a:t>
            </a:r>
            <a:r>
              <a:rPr lang="en-GB" b="1" dirty="0"/>
              <a:t>inhumane farming methods and their impact on society and the environment</a:t>
            </a:r>
            <a:r>
              <a:rPr lang="en-GB" dirty="0"/>
              <a:t>. What are inhumane farming methods? (Allow learners to respond.)</a:t>
            </a:r>
          </a:p>
          <a:p>
            <a:pPr marL="171450" indent="-171450">
              <a:buFont typeface="Arial" panose="020B0604020202020204" pitchFamily="34" charset="0"/>
              <a:buChar char="•"/>
            </a:pPr>
            <a:r>
              <a:rPr lang="en-GB" dirty="0"/>
              <a:t>That's right – inhumane farming methods are agricultural practices that prioritise profit over the well-being of animals, the environment, and society. These practices can harm ecosystems, degrade natural resources, and raise ethical concerns about animal welfare. We will briefly look at three inhumane farming methods: factory farming, deforestation for agriculture and overgrazing. </a:t>
            </a:r>
          </a:p>
          <a:p>
            <a:endParaRPr lang="en-GB" dirty="0"/>
          </a:p>
          <a:p>
            <a:endParaRPr lang="en-US" dirty="0"/>
          </a:p>
        </p:txBody>
      </p:sp>
      <p:sp>
        <p:nvSpPr>
          <p:cNvPr id="4" name="Slide Number Placeholder 3"/>
          <p:cNvSpPr>
            <a:spLocks noGrp="1"/>
          </p:cNvSpPr>
          <p:nvPr>
            <p:ph type="sldNum" sz="quarter" idx="5"/>
          </p:nvPr>
        </p:nvSpPr>
        <p:spPr/>
        <p:txBody>
          <a:bodyPr/>
          <a:lstStyle/>
          <a:p>
            <a:fld id="{CA3191F5-5E0E-4B55-96D1-BDCEE836417D}" type="slidenum">
              <a:rPr lang="en-US" smtClean="0"/>
              <a:t>11</a:t>
            </a:fld>
            <a:endParaRPr lang="en-US"/>
          </a:p>
        </p:txBody>
      </p:sp>
    </p:spTree>
    <p:extLst>
      <p:ext uri="{BB962C8B-B14F-4D97-AF65-F5344CB8AC3E}">
        <p14:creationId xmlns:p14="http://schemas.microsoft.com/office/powerpoint/2010/main" val="695812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Factory farming</a:t>
            </a:r>
            <a:r>
              <a:rPr lang="en-GB" dirty="0"/>
              <a:t>, also known as intensive animal farming, involves confining large numbers of animals in small spaces to maximise production. This often results in poor animal welfare, as the animals are overcrowded and have limited movement. Additionally, factory farming contributes to environmental pollution, with animal waste contaminating water sources and emitting greenhouse gases (this concept will be addressed later in the lesson series).</a:t>
            </a:r>
            <a:endParaRPr lang="en-US" dirty="0"/>
          </a:p>
        </p:txBody>
      </p:sp>
      <p:sp>
        <p:nvSpPr>
          <p:cNvPr id="4" name="Slide Number Placeholder 3"/>
          <p:cNvSpPr>
            <a:spLocks noGrp="1"/>
          </p:cNvSpPr>
          <p:nvPr>
            <p:ph type="sldNum" sz="quarter" idx="5"/>
          </p:nvPr>
        </p:nvSpPr>
        <p:spPr/>
        <p:txBody>
          <a:bodyPr/>
          <a:lstStyle/>
          <a:p>
            <a:fld id="{CA3191F5-5E0E-4B55-96D1-BDCEE836417D}" type="slidenum">
              <a:rPr lang="en-US" smtClean="0"/>
              <a:t>12</a:t>
            </a:fld>
            <a:endParaRPr lang="en-US"/>
          </a:p>
        </p:txBody>
      </p:sp>
    </p:spTree>
    <p:extLst>
      <p:ext uri="{BB962C8B-B14F-4D97-AF65-F5344CB8AC3E}">
        <p14:creationId xmlns:p14="http://schemas.microsoft.com/office/powerpoint/2010/main" val="21782323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4CFE7-1D52-5E06-49A6-BCC5EEB27B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E639F8-148B-DA32-90B8-2FEC1AED3C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7CA97F-A619-0AE1-F048-39F9F6CFE224}"/>
              </a:ext>
            </a:extLst>
          </p:cNvPr>
          <p:cNvSpPr>
            <a:spLocks noGrp="1"/>
          </p:cNvSpPr>
          <p:nvPr>
            <p:ph type="body" idx="1"/>
          </p:nvPr>
        </p:nvSpPr>
        <p:spPr/>
        <p:txBody>
          <a:bodyPr/>
          <a:lstStyle/>
          <a:p>
            <a:pPr marL="171450" indent="-171450">
              <a:buFont typeface="Arial" panose="020B0604020202020204" pitchFamily="34" charset="0"/>
              <a:buChar char="•"/>
            </a:pPr>
            <a:r>
              <a:rPr lang="en-GB" b="1" dirty="0"/>
              <a:t>Deforestation for agriculture </a:t>
            </a:r>
            <a:r>
              <a:rPr lang="en-GB" dirty="0"/>
              <a:t>includes clearing forests to create farmland or pastures. This has significant environmental impacts, including:</a:t>
            </a:r>
          </a:p>
          <a:p>
            <a:pPr marL="628650" lvl="1" indent="-171450">
              <a:buFont typeface="Arial" panose="020B0604020202020204" pitchFamily="34" charset="0"/>
              <a:buChar char="•"/>
            </a:pPr>
            <a:r>
              <a:rPr lang="en-GB" dirty="0"/>
              <a:t>Loss of biodiversity and habitats for wildlife.</a:t>
            </a:r>
          </a:p>
          <a:p>
            <a:pPr marL="628650" lvl="1" indent="-171450">
              <a:buFont typeface="Arial" panose="020B0604020202020204" pitchFamily="34" charset="0"/>
              <a:buChar char="•"/>
            </a:pPr>
            <a:r>
              <a:rPr lang="en-GB" dirty="0"/>
              <a:t>Increased carbon emissions (through burning trees and vegetation, and machinery use) contributing to climate change (this concept will be addressed later in the lesson series).</a:t>
            </a:r>
          </a:p>
          <a:p>
            <a:pPr marL="628650" lvl="1" indent="-171450">
              <a:buFont typeface="Arial" panose="020B0604020202020204" pitchFamily="34" charset="0"/>
              <a:buChar char="•"/>
            </a:pPr>
            <a:r>
              <a:rPr lang="en-GB" dirty="0"/>
              <a:t>Soil erosion due to the loss of tree cover. (Take a moment to explain soil erosion to the learners: </a:t>
            </a:r>
            <a:r>
              <a:rPr lang="en-GB" b="1" dirty="0"/>
              <a:t>Soil erosion </a:t>
            </a:r>
            <a:r>
              <a:rPr lang="en-GB" dirty="0"/>
              <a:t>is the process where the top layer of soil is removed and transported by natural forces or human activities. This leads to land degradation, making the soil less fertile and reducing its ability to support plant growth.)</a:t>
            </a:r>
          </a:p>
          <a:p>
            <a:endParaRPr lang="en-US" dirty="0"/>
          </a:p>
        </p:txBody>
      </p:sp>
      <p:sp>
        <p:nvSpPr>
          <p:cNvPr id="4" name="Slide Number Placeholder 3">
            <a:extLst>
              <a:ext uri="{FF2B5EF4-FFF2-40B4-BE49-F238E27FC236}">
                <a16:creationId xmlns:a16="http://schemas.microsoft.com/office/drawing/2014/main" id="{5764AF06-7A31-60D2-6E81-E0781A20ABEB}"/>
              </a:ext>
            </a:extLst>
          </p:cNvPr>
          <p:cNvSpPr>
            <a:spLocks noGrp="1"/>
          </p:cNvSpPr>
          <p:nvPr>
            <p:ph type="sldNum" sz="quarter" idx="5"/>
          </p:nvPr>
        </p:nvSpPr>
        <p:spPr/>
        <p:txBody>
          <a:bodyPr/>
          <a:lstStyle/>
          <a:p>
            <a:fld id="{CA3191F5-5E0E-4B55-96D1-BDCEE836417D}" type="slidenum">
              <a:rPr lang="en-US" smtClean="0"/>
              <a:t>13</a:t>
            </a:fld>
            <a:endParaRPr lang="en-US"/>
          </a:p>
        </p:txBody>
      </p:sp>
    </p:spTree>
    <p:extLst>
      <p:ext uri="{BB962C8B-B14F-4D97-AF65-F5344CB8AC3E}">
        <p14:creationId xmlns:p14="http://schemas.microsoft.com/office/powerpoint/2010/main" val="18932157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788D24-5B80-71E2-8731-3EFCAAAECC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82CC05-82FE-8386-E8E4-40F6314F66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3E099A-3B5C-A984-57A3-E38848056963}"/>
              </a:ext>
            </a:extLst>
          </p:cNvPr>
          <p:cNvSpPr>
            <a:spLocks noGrp="1"/>
          </p:cNvSpPr>
          <p:nvPr>
            <p:ph type="body" idx="1"/>
          </p:nvPr>
        </p:nvSpPr>
        <p:spPr/>
        <p:txBody>
          <a:bodyPr/>
          <a:lstStyle/>
          <a:p>
            <a:pPr marL="171450" indent="-171450">
              <a:buFont typeface="Arial" panose="020B0604020202020204" pitchFamily="34" charset="0"/>
              <a:buChar char="•"/>
            </a:pPr>
            <a:r>
              <a:rPr lang="en-GB" b="1" dirty="0"/>
              <a:t>Overgrazing</a:t>
            </a:r>
            <a:r>
              <a:rPr lang="en-GB" dirty="0"/>
              <a:t> occurs when livestock graze excessively on land without allowing vegetation time to recover. This can lead to:</a:t>
            </a:r>
          </a:p>
          <a:p>
            <a:pPr marL="628650" lvl="1" indent="-171450">
              <a:buFont typeface="Arial" panose="020B0604020202020204" pitchFamily="34" charset="0"/>
              <a:buChar char="•"/>
            </a:pPr>
            <a:r>
              <a:rPr lang="en-GB" dirty="0"/>
              <a:t>Loss of vegetation, which may contribute to desertification.</a:t>
            </a:r>
          </a:p>
          <a:p>
            <a:pPr marL="628650" lvl="1" indent="-171450">
              <a:buFont typeface="Arial" panose="020B0604020202020204" pitchFamily="34" charset="0"/>
              <a:buChar char="•"/>
            </a:pPr>
            <a:r>
              <a:rPr lang="en-GB" dirty="0"/>
              <a:t>Soil erosion and decreased soil fertility, making the land less productive.</a:t>
            </a:r>
          </a:p>
          <a:p>
            <a:pPr marL="628650" lvl="1" indent="-171450">
              <a:buFont typeface="Arial" panose="020B0604020202020204" pitchFamily="34" charset="0"/>
              <a:buChar char="•"/>
            </a:pPr>
            <a:r>
              <a:rPr lang="en-GB" dirty="0"/>
              <a:t>Reduced plant species diversity, disrupting ecosystems and food sources for wildlife.</a:t>
            </a:r>
          </a:p>
          <a:p>
            <a:endParaRPr lang="en-US" dirty="0"/>
          </a:p>
        </p:txBody>
      </p:sp>
      <p:sp>
        <p:nvSpPr>
          <p:cNvPr id="4" name="Slide Number Placeholder 3">
            <a:extLst>
              <a:ext uri="{FF2B5EF4-FFF2-40B4-BE49-F238E27FC236}">
                <a16:creationId xmlns:a16="http://schemas.microsoft.com/office/drawing/2014/main" id="{FF36E1A5-33A5-036C-70FD-8CBAD0997CAB}"/>
              </a:ext>
            </a:extLst>
          </p:cNvPr>
          <p:cNvSpPr>
            <a:spLocks noGrp="1"/>
          </p:cNvSpPr>
          <p:nvPr>
            <p:ph type="sldNum" sz="quarter" idx="5"/>
          </p:nvPr>
        </p:nvSpPr>
        <p:spPr/>
        <p:txBody>
          <a:bodyPr/>
          <a:lstStyle/>
          <a:p>
            <a:fld id="{CA3191F5-5E0E-4B55-96D1-BDCEE836417D}" type="slidenum">
              <a:rPr lang="en-US" smtClean="0"/>
              <a:t>14</a:t>
            </a:fld>
            <a:endParaRPr lang="en-US"/>
          </a:p>
        </p:txBody>
      </p:sp>
    </p:spTree>
    <p:extLst>
      <p:ext uri="{BB962C8B-B14F-4D97-AF65-F5344CB8AC3E}">
        <p14:creationId xmlns:p14="http://schemas.microsoft.com/office/powerpoint/2010/main" val="3134185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Inhumane farming methods not only harm animals and the environment but also impact the </a:t>
            </a:r>
            <a:r>
              <a:rPr lang="en-GB" b="1" dirty="0"/>
              <a:t>economic and social </a:t>
            </a:r>
            <a:r>
              <a:rPr lang="en-GB" dirty="0"/>
              <a:t>well-being of communities worldwide. Ask the learners to share their thoughts before discussing the following impacts:</a:t>
            </a:r>
          </a:p>
          <a:p>
            <a:pPr marL="628650" lvl="1" indent="-171450">
              <a:buFont typeface="Arial" panose="020B0604020202020204" pitchFamily="34" charset="0"/>
              <a:buChar char="•"/>
            </a:pPr>
            <a:r>
              <a:rPr lang="en-GB" dirty="0"/>
              <a:t>Large industrial farms dominate the market, making it difficult for small farmers to compete, often forcing them out of business or into unfair contracts with big corporations.</a:t>
            </a:r>
          </a:p>
          <a:p>
            <a:pPr marL="628650" lvl="1" indent="-171450">
              <a:buFont typeface="Arial" panose="020B0604020202020204" pitchFamily="34" charset="0"/>
              <a:buChar char="•"/>
            </a:pPr>
            <a:r>
              <a:rPr lang="en-GB" dirty="0"/>
              <a:t>Land degradation, water overuse, and soil erosion reduce food production, leading to higher food prices and making it harder for low-income communities to access affordable, nutritious food.</a:t>
            </a:r>
          </a:p>
          <a:p>
            <a:pPr marL="628650" lvl="1" indent="-171450">
              <a:buFont typeface="Arial" panose="020B0604020202020204" pitchFamily="34" charset="0"/>
              <a:buChar char="•"/>
            </a:pPr>
            <a:r>
              <a:rPr lang="en-GB" dirty="0"/>
              <a:t>Workers in factory farms and industrial agriculture often face low wages, unsafe conditions, and exposure to harmful chemicals, with vulnerable groups like migrants and children being the most exploited.</a:t>
            </a:r>
          </a:p>
          <a:p>
            <a:pPr marL="628650" lvl="1" indent="-171450">
              <a:buFont typeface="Arial" panose="020B0604020202020204" pitchFamily="34" charset="0"/>
              <a:buChar char="•"/>
            </a:pPr>
            <a:r>
              <a:rPr lang="en-GB" dirty="0"/>
              <a:t>Large-scale deforestation for farming displaces indigenous communities and destroys traditional farming practices, reducing biodiversity and food self-sufficiency.</a:t>
            </a:r>
          </a:p>
          <a:p>
            <a:endParaRPr lang="en-US" dirty="0"/>
          </a:p>
        </p:txBody>
      </p:sp>
      <p:sp>
        <p:nvSpPr>
          <p:cNvPr id="4" name="Slide Number Placeholder 3"/>
          <p:cNvSpPr>
            <a:spLocks noGrp="1"/>
          </p:cNvSpPr>
          <p:nvPr>
            <p:ph type="sldNum" sz="quarter" idx="5"/>
          </p:nvPr>
        </p:nvSpPr>
        <p:spPr/>
        <p:txBody>
          <a:bodyPr/>
          <a:lstStyle/>
          <a:p>
            <a:fld id="{CA3191F5-5E0E-4B55-96D1-BDCEE836417D}" type="slidenum">
              <a:rPr lang="en-US" smtClean="0"/>
              <a:t>15</a:t>
            </a:fld>
            <a:endParaRPr lang="en-US"/>
          </a:p>
        </p:txBody>
      </p:sp>
    </p:spTree>
    <p:extLst>
      <p:ext uri="{BB962C8B-B14F-4D97-AF65-F5344CB8AC3E}">
        <p14:creationId xmlns:p14="http://schemas.microsoft.com/office/powerpoint/2010/main" val="18008016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Group Activity (10 min)</a:t>
            </a:r>
          </a:p>
          <a:p>
            <a:pPr marL="0" indent="0">
              <a:buFont typeface="Arial" panose="020B0604020202020204" pitchFamily="34" charset="0"/>
              <a:buNone/>
            </a:pPr>
            <a:endParaRPr lang="en-GB" dirty="0"/>
          </a:p>
          <a:p>
            <a:pPr marL="171450" indent="-171450">
              <a:buFont typeface="Arial" panose="020B0604020202020204" pitchFamily="34" charset="0"/>
              <a:buChar char="•"/>
            </a:pPr>
            <a:r>
              <a:rPr lang="en-GB" dirty="0"/>
              <a:t>Now that we've looked at the impact of inhumane farming on the environment and society at large, let us further investigate the </a:t>
            </a:r>
            <a:r>
              <a:rPr lang="en-GB" b="1" dirty="0"/>
              <a:t>impact of other environmental hazards</a:t>
            </a:r>
            <a:r>
              <a:rPr lang="en-GB" dirty="0"/>
              <a:t>: soil erosion, pollution, floods, fires, and radiation.</a:t>
            </a:r>
          </a:p>
          <a:p>
            <a:pPr marL="171450" indent="-171450">
              <a:buFont typeface="Arial" panose="020B0604020202020204" pitchFamily="34" charset="0"/>
              <a:buChar char="•"/>
            </a:pPr>
            <a:r>
              <a:rPr lang="en-GB" dirty="0"/>
              <a:t>Divide the class into groups of five to six. Assign each group an extract from the </a:t>
            </a:r>
            <a:r>
              <a:rPr lang="en-GB" b="1" i="1" u="sng" dirty="0"/>
              <a:t>Lesson 1 – Group Activity</a:t>
            </a:r>
            <a:r>
              <a:rPr lang="en-GB" dirty="0"/>
              <a:t> document. Learners will read their extract and collaborate to answer the questions.</a:t>
            </a:r>
          </a:p>
          <a:p>
            <a:pPr marL="171450" indent="-171450">
              <a:buFont typeface="Arial" panose="020B0604020202020204" pitchFamily="34" charset="0"/>
              <a:buChar char="•"/>
            </a:pPr>
            <a:r>
              <a:rPr lang="en-GB" b="1" dirty="0"/>
              <a:t>Note to teacher: </a:t>
            </a:r>
            <a:r>
              <a:rPr lang="en-GB" dirty="0"/>
              <a:t>Learners may need to conduct brief research to develop answers for this activity. If your school policy permits, consider allowing them to use devices for research. However, ensure they stay focused and work within the 10-minute time limit. Encourage learners to </a:t>
            </a:r>
            <a:r>
              <a:rPr lang="en-GB" b="1" dirty="0"/>
              <a:t>read each question carefully </a:t>
            </a:r>
            <a:r>
              <a:rPr lang="en-GB" dirty="0"/>
              <a:t>before answering.</a:t>
            </a:r>
          </a:p>
          <a:p>
            <a:pPr marL="171450" indent="-171450">
              <a:buFont typeface="Arial" panose="020B0604020202020204" pitchFamily="34" charset="0"/>
              <a:buChar char="•"/>
            </a:pPr>
            <a:r>
              <a:rPr lang="en-GB" dirty="0"/>
              <a:t>The first question focuses on the impact on </a:t>
            </a:r>
            <a:r>
              <a:rPr lang="en-GB" b="1" dirty="0"/>
              <a:t>human health</a:t>
            </a:r>
            <a:r>
              <a:rPr lang="en-GB" dirty="0"/>
              <a:t>.</a:t>
            </a:r>
          </a:p>
          <a:p>
            <a:pPr marL="171450" indent="-171450">
              <a:buFont typeface="Arial" panose="020B0604020202020204" pitchFamily="34" charset="0"/>
              <a:buChar char="•"/>
            </a:pPr>
            <a:r>
              <a:rPr lang="en-GB" dirty="0"/>
              <a:t>The second question addresses </a:t>
            </a:r>
            <a:r>
              <a:rPr lang="en-GB" b="1" dirty="0"/>
              <a:t>environmental health</a:t>
            </a:r>
            <a:r>
              <a:rPr lang="en-GB" dirty="0"/>
              <a:t>.</a:t>
            </a:r>
          </a:p>
          <a:p>
            <a:pPr marL="171450" indent="-171450">
              <a:buFont typeface="Arial" panose="020B0604020202020204" pitchFamily="34" charset="0"/>
              <a:buChar char="•"/>
            </a:pPr>
            <a:r>
              <a:rPr lang="en-GB" dirty="0"/>
              <a:t>The third question requires them to explore </a:t>
            </a:r>
            <a:r>
              <a:rPr lang="en-GB" b="1" dirty="0"/>
              <a:t>mitigation strategies</a:t>
            </a:r>
            <a:r>
              <a:rPr lang="en-GB" dirty="0"/>
              <a:t>.</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Afterwards, each group will share their responses with the class. Refer to the </a:t>
            </a:r>
            <a:r>
              <a:rPr lang="en-GB" b="1" i="1" u="sng" dirty="0"/>
              <a:t>Lesson 1 – Group Activity MEMO </a:t>
            </a:r>
            <a:r>
              <a:rPr lang="en-GB" dirty="0"/>
              <a:t>for possible answers.</a:t>
            </a:r>
          </a:p>
          <a:p>
            <a:endParaRPr lang="en-US" dirty="0"/>
          </a:p>
        </p:txBody>
      </p:sp>
      <p:sp>
        <p:nvSpPr>
          <p:cNvPr id="4" name="Slide Number Placeholder 3"/>
          <p:cNvSpPr>
            <a:spLocks noGrp="1"/>
          </p:cNvSpPr>
          <p:nvPr>
            <p:ph type="sldNum" sz="quarter" idx="5"/>
          </p:nvPr>
        </p:nvSpPr>
        <p:spPr/>
        <p:txBody>
          <a:bodyPr/>
          <a:lstStyle/>
          <a:p>
            <a:fld id="{CA3191F5-5E0E-4B55-96D1-BDCEE836417D}" type="slidenum">
              <a:rPr lang="en-US" smtClean="0"/>
              <a:t>16</a:t>
            </a:fld>
            <a:endParaRPr lang="en-US"/>
          </a:p>
        </p:txBody>
      </p:sp>
    </p:spTree>
    <p:extLst>
      <p:ext uri="{BB962C8B-B14F-4D97-AF65-F5344CB8AC3E}">
        <p14:creationId xmlns:p14="http://schemas.microsoft.com/office/powerpoint/2010/main" val="4122644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Wrap-Up &amp; Reflection (7 min)</a:t>
            </a:r>
          </a:p>
          <a:p>
            <a:endParaRPr lang="en-US" dirty="0"/>
          </a:p>
          <a:p>
            <a:pPr marL="171450" indent="-171450">
              <a:buFont typeface="Arial" panose="020B0604020202020204" pitchFamily="34" charset="0"/>
              <a:buChar char="•"/>
            </a:pPr>
            <a:r>
              <a:rPr lang="en-GB" dirty="0"/>
              <a:t>Today, we explored the impact of harmful substances in food production on both our health and the environment. We learned how chemicals like pesticides, herbicides, and antibiotics can contaminate our food and the environment. We also discussed the harmful additives found in processed foods, which can accumulate in our bodies over time and cause health problems.</a:t>
            </a:r>
          </a:p>
          <a:p>
            <a:pPr marL="171450" indent="-171450">
              <a:buFont typeface="Arial" panose="020B0604020202020204" pitchFamily="34" charset="0"/>
              <a:buChar char="•"/>
            </a:pPr>
            <a:r>
              <a:rPr lang="en-GB" dirty="0"/>
              <a:t>We then looked at inhumane farming practices, such as factory farming, deforestation, and overgrazing, and their effects on the environment and society at large. </a:t>
            </a:r>
          </a:p>
          <a:p>
            <a:pPr marL="171450" indent="-171450">
              <a:buFont typeface="Arial" panose="020B0604020202020204" pitchFamily="34" charset="0"/>
              <a:buChar char="•"/>
            </a:pPr>
            <a:r>
              <a:rPr lang="en-GB" dirty="0"/>
              <a:t>Furthermore, we investigated the connection between environmental hazards and societal and environmental well-being.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Take a moment to reflect on today's lesson. In </a:t>
            </a:r>
            <a:r>
              <a:rPr lang="en-GB" b="1" i="1" dirty="0"/>
              <a:t>Activity 1 </a:t>
            </a:r>
            <a:r>
              <a:rPr lang="en-GB" dirty="0"/>
              <a:t>(</a:t>
            </a:r>
            <a:r>
              <a:rPr lang="en-GB" b="1" i="1" u="sng" dirty="0"/>
              <a:t>Lesson 1 – Worksheet</a:t>
            </a:r>
            <a:r>
              <a:rPr lang="en-GB" dirty="0"/>
              <a:t>) write a short journal entry (about 4-5 sentences) in response to the following:</a:t>
            </a:r>
          </a:p>
          <a:p>
            <a:pPr marL="171450" indent="-171450">
              <a:buFont typeface="Arial" panose="020B0604020202020204" pitchFamily="34" charset="0"/>
              <a:buChar char="•"/>
            </a:pPr>
            <a:r>
              <a:rPr lang="en-GB" dirty="0"/>
              <a:t>After today’s lesson, what thing(s) will you do differently in your life to help reduce the impact of inhumane farming practices and food production methods?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The entry should include:</a:t>
            </a:r>
          </a:p>
          <a:p>
            <a:pPr marL="171450" indent="-171450">
              <a:buFont typeface="Arial" panose="020B0604020202020204" pitchFamily="34" charset="0"/>
              <a:buChar char="•"/>
            </a:pPr>
            <a:r>
              <a:rPr lang="en-GB" dirty="0"/>
              <a:t>A brief reflection on what you learned.</a:t>
            </a:r>
          </a:p>
          <a:p>
            <a:pPr marL="171450" indent="-171450">
              <a:buFont typeface="Arial" panose="020B0604020202020204" pitchFamily="34" charset="0"/>
              <a:buChar char="•"/>
            </a:pPr>
            <a:r>
              <a:rPr lang="en-GB" dirty="0"/>
              <a:t>Specific action(s) you can take or change(s) you can make based on the lesson.</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Learners must complete this activity for homework if there is not enough class time to complete it.</a:t>
            </a:r>
          </a:p>
          <a:p>
            <a:endParaRPr lang="en-US" dirty="0"/>
          </a:p>
        </p:txBody>
      </p:sp>
      <p:sp>
        <p:nvSpPr>
          <p:cNvPr id="4" name="Slide Number Placeholder 3"/>
          <p:cNvSpPr>
            <a:spLocks noGrp="1"/>
          </p:cNvSpPr>
          <p:nvPr>
            <p:ph type="sldNum" sz="quarter" idx="5"/>
          </p:nvPr>
        </p:nvSpPr>
        <p:spPr/>
        <p:txBody>
          <a:bodyPr/>
          <a:lstStyle/>
          <a:p>
            <a:fld id="{CA3191F5-5E0E-4B55-96D1-BDCEE836417D}" type="slidenum">
              <a:rPr lang="en-US" smtClean="0"/>
              <a:t>17</a:t>
            </a:fld>
            <a:endParaRPr lang="en-US"/>
          </a:p>
        </p:txBody>
      </p:sp>
    </p:spTree>
    <p:extLst>
      <p:ext uri="{BB962C8B-B14F-4D97-AF65-F5344CB8AC3E}">
        <p14:creationId xmlns:p14="http://schemas.microsoft.com/office/powerpoint/2010/main" val="195076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Let us look at what we will be covering. By the end of the lesson, you should be able to:</a:t>
            </a:r>
          </a:p>
          <a:p>
            <a:pPr marL="628650" lvl="1" indent="-171450">
              <a:buFont typeface="Arial" panose="020B0604020202020204" pitchFamily="34" charset="0"/>
              <a:buChar char="•"/>
            </a:pPr>
            <a:r>
              <a:rPr lang="en-GB" dirty="0"/>
              <a:t>Understand how harmful substances in food production contribute to environmental degradation and ill-health in humans.</a:t>
            </a:r>
          </a:p>
          <a:p>
            <a:pPr marL="628650" lvl="1" indent="-171450">
              <a:buFont typeface="Arial" panose="020B0604020202020204" pitchFamily="34" charset="0"/>
              <a:buChar char="•"/>
            </a:pPr>
            <a:r>
              <a:rPr lang="en-GB" dirty="0"/>
              <a:t>Identify inhumane farming methods and explain their societal and environmental impacts.</a:t>
            </a:r>
          </a:p>
          <a:p>
            <a:pPr marL="628650" lvl="1" indent="-171450">
              <a:buFont typeface="Arial" panose="020B0604020202020204" pitchFamily="34" charset="0"/>
              <a:buChar char="•"/>
            </a:pPr>
            <a:r>
              <a:rPr lang="en-GB" dirty="0"/>
              <a:t>Recognise the connection between environmental hazards (e.g., soil erosion, pollution, floods) and health and environmental issues.</a:t>
            </a:r>
          </a:p>
          <a:p>
            <a:endParaRPr lang="en-US" dirty="0"/>
          </a:p>
        </p:txBody>
      </p:sp>
      <p:sp>
        <p:nvSpPr>
          <p:cNvPr id="4" name="Slide Number Placeholder 3"/>
          <p:cNvSpPr>
            <a:spLocks noGrp="1"/>
          </p:cNvSpPr>
          <p:nvPr>
            <p:ph type="sldNum" sz="quarter" idx="5"/>
          </p:nvPr>
        </p:nvSpPr>
        <p:spPr/>
        <p:txBody>
          <a:bodyPr/>
          <a:lstStyle/>
          <a:p>
            <a:fld id="{CA3191F5-5E0E-4B55-96D1-BDCEE836417D}" type="slidenum">
              <a:rPr lang="en-US" smtClean="0"/>
              <a:t>2</a:t>
            </a:fld>
            <a:endParaRPr lang="en-US"/>
          </a:p>
        </p:txBody>
      </p:sp>
    </p:spTree>
    <p:extLst>
      <p:ext uri="{BB962C8B-B14F-4D97-AF65-F5344CB8AC3E}">
        <p14:creationId xmlns:p14="http://schemas.microsoft.com/office/powerpoint/2010/main" val="1048297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Let us begin with a question: </a:t>
            </a:r>
            <a:r>
              <a:rPr lang="en-GB" i="1" dirty="0"/>
              <a:t>How do you think the way we grow and produce food affects our health and the environment? </a:t>
            </a:r>
            <a:r>
              <a:rPr lang="en-GB" dirty="0"/>
              <a:t>(Allow learners to respond.)</a:t>
            </a:r>
          </a:p>
          <a:p>
            <a:pPr marL="171450" indent="-171450">
              <a:buFont typeface="Arial" panose="020B0604020202020204" pitchFamily="34" charset="0"/>
              <a:buChar char="•"/>
            </a:pPr>
            <a:r>
              <a:rPr lang="en-GB" b="1" dirty="0"/>
              <a:t>Possible responses:</a:t>
            </a:r>
          </a:p>
          <a:p>
            <a:pPr marL="628650" lvl="1" indent="-171450">
              <a:buFont typeface="Arial" panose="020B0604020202020204" pitchFamily="34" charset="0"/>
              <a:buChar char="•"/>
            </a:pPr>
            <a:r>
              <a:rPr lang="en-GB" dirty="0"/>
              <a:t>Using chemicals like pesticides can make food unsafe to eat.</a:t>
            </a:r>
          </a:p>
          <a:p>
            <a:pPr marL="628650" lvl="1" indent="-171450">
              <a:buFont typeface="Arial" panose="020B0604020202020204" pitchFamily="34" charset="0"/>
              <a:buChar char="•"/>
            </a:pPr>
            <a:r>
              <a:rPr lang="en-GB" dirty="0"/>
              <a:t>Antibiotics in animals might affect our health if we eat that meat.</a:t>
            </a:r>
          </a:p>
          <a:p>
            <a:pPr marL="628650" lvl="1" indent="-171450">
              <a:buFont typeface="Arial" panose="020B0604020202020204" pitchFamily="34" charset="0"/>
              <a:buChar char="•"/>
            </a:pPr>
            <a:r>
              <a:rPr lang="en-GB" dirty="0"/>
              <a:t>Pollution from farms can cause diseases like cancer or breathing problems.</a:t>
            </a:r>
          </a:p>
          <a:p>
            <a:pPr marL="628650" lvl="1" indent="-171450">
              <a:buFont typeface="Arial" panose="020B0604020202020204" pitchFamily="34" charset="0"/>
              <a:buChar char="•"/>
            </a:pPr>
            <a:r>
              <a:rPr lang="en-GB" dirty="0"/>
              <a:t>Harmful additives in food might make us sick.</a:t>
            </a:r>
          </a:p>
          <a:p>
            <a:pPr marL="628650" lvl="1" indent="-171450">
              <a:buFont typeface="Arial" panose="020B0604020202020204" pitchFamily="34" charset="0"/>
              <a:buChar char="•"/>
            </a:pPr>
            <a:r>
              <a:rPr lang="en-GB" dirty="0"/>
              <a:t>Farms might pollute rivers and dams with chemicals.</a:t>
            </a:r>
          </a:p>
          <a:p>
            <a:pPr marL="628650" lvl="1" indent="-171450">
              <a:buFont typeface="Arial" panose="020B0604020202020204" pitchFamily="34" charset="0"/>
              <a:buChar char="•"/>
            </a:pPr>
            <a:r>
              <a:rPr lang="en-GB" dirty="0"/>
              <a:t>Farming causes air pollution from machinery and animals.</a:t>
            </a:r>
          </a:p>
          <a:p>
            <a:pPr marL="628650" lvl="1" indent="-171450">
              <a:buFont typeface="Arial" panose="020B0604020202020204" pitchFamily="34" charset="0"/>
              <a:buChar char="•"/>
            </a:pPr>
            <a:r>
              <a:rPr lang="en-GB" dirty="0"/>
              <a:t>Cutting down trees for farming destroys the environment.</a:t>
            </a:r>
          </a:p>
          <a:p>
            <a:pPr marL="628650" lvl="1" indent="-171450">
              <a:buFont typeface="Arial" panose="020B0604020202020204" pitchFamily="34" charset="0"/>
              <a:buChar char="•"/>
            </a:pPr>
            <a:r>
              <a:rPr lang="en-GB" dirty="0"/>
              <a:t>Forests are homes for animals, and farming takes that away.</a:t>
            </a:r>
          </a:p>
          <a:p>
            <a:pPr marL="628650" lvl="1" indent="-171450">
              <a:buFont typeface="Arial" panose="020B0604020202020204" pitchFamily="34" charset="0"/>
              <a:buChar char="•"/>
            </a:pPr>
            <a:r>
              <a:rPr lang="en-GB" dirty="0"/>
              <a:t>Farming releases gases like methane, which can make the Earth hotter.</a:t>
            </a:r>
          </a:p>
          <a:p>
            <a:pPr marL="628650" lvl="1" indent="-171450">
              <a:buFont typeface="Arial" panose="020B0604020202020204" pitchFamily="34" charset="0"/>
              <a:buChar char="•"/>
            </a:pPr>
            <a:r>
              <a:rPr lang="en-GB" dirty="0"/>
              <a:t>Burning land for farming causes global warming.</a:t>
            </a:r>
          </a:p>
          <a:p>
            <a:endParaRPr lang="en-US" dirty="0"/>
          </a:p>
        </p:txBody>
      </p:sp>
      <p:sp>
        <p:nvSpPr>
          <p:cNvPr id="4" name="Slide Number Placeholder 3"/>
          <p:cNvSpPr>
            <a:spLocks noGrp="1"/>
          </p:cNvSpPr>
          <p:nvPr>
            <p:ph type="sldNum" sz="quarter" idx="5"/>
          </p:nvPr>
        </p:nvSpPr>
        <p:spPr/>
        <p:txBody>
          <a:bodyPr/>
          <a:lstStyle/>
          <a:p>
            <a:fld id="{CA3191F5-5E0E-4B55-96D1-BDCEE836417D}" type="slidenum">
              <a:rPr lang="en-US" smtClean="0"/>
              <a:t>3</a:t>
            </a:fld>
            <a:endParaRPr lang="en-US"/>
          </a:p>
        </p:txBody>
      </p:sp>
    </p:spTree>
    <p:extLst>
      <p:ext uri="{BB962C8B-B14F-4D97-AF65-F5344CB8AC3E}">
        <p14:creationId xmlns:p14="http://schemas.microsoft.com/office/powerpoint/2010/main" val="602364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Teaching &amp; Whole-Class Discussion (10 min)</a:t>
            </a:r>
          </a:p>
          <a:p>
            <a:endParaRPr lang="en-GB" dirty="0"/>
          </a:p>
          <a:p>
            <a:r>
              <a:rPr lang="en-GB" dirty="0"/>
              <a:t>Food production processes involve the use of chemicals like pesticides, herbicides</a:t>
            </a:r>
            <a:r>
              <a:rPr lang="en-GB"/>
              <a:t>, antibiotics</a:t>
            </a:r>
            <a:r>
              <a:rPr lang="en-GB" dirty="0"/>
              <a:t>, and additives. While these substances help protect crops, keep livestock healthy, and extend the shelf life of processed foods, they can also negatively impact our health and the environment. Let us take a closer look at the impact of each of these substances.</a:t>
            </a:r>
            <a:endParaRPr lang="en-US" dirty="0"/>
          </a:p>
        </p:txBody>
      </p:sp>
      <p:sp>
        <p:nvSpPr>
          <p:cNvPr id="4" name="Slide Number Placeholder 3"/>
          <p:cNvSpPr>
            <a:spLocks noGrp="1"/>
          </p:cNvSpPr>
          <p:nvPr>
            <p:ph type="sldNum" sz="quarter" idx="5"/>
          </p:nvPr>
        </p:nvSpPr>
        <p:spPr/>
        <p:txBody>
          <a:bodyPr/>
          <a:lstStyle/>
          <a:p>
            <a:fld id="{CA3191F5-5E0E-4B55-96D1-BDCEE836417D}" type="slidenum">
              <a:rPr lang="en-US" smtClean="0"/>
              <a:t>4</a:t>
            </a:fld>
            <a:endParaRPr lang="en-US"/>
          </a:p>
        </p:txBody>
      </p:sp>
    </p:spTree>
    <p:extLst>
      <p:ext uri="{BB962C8B-B14F-4D97-AF65-F5344CB8AC3E}">
        <p14:creationId xmlns:p14="http://schemas.microsoft.com/office/powerpoint/2010/main" val="2037830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What are herbicides and pesticides? (Allow learners to respond.)</a:t>
            </a:r>
          </a:p>
          <a:p>
            <a:pPr marL="171450" indent="-171450">
              <a:buFont typeface="Arial" panose="020B0604020202020204" pitchFamily="34" charset="0"/>
              <a:buChar char="•"/>
            </a:pPr>
            <a:r>
              <a:rPr lang="en-GB" dirty="0"/>
              <a:t>Definitions:</a:t>
            </a:r>
          </a:p>
          <a:p>
            <a:pPr marL="628650" lvl="1" indent="-171450">
              <a:buFont typeface="Arial" panose="020B0604020202020204" pitchFamily="34" charset="0"/>
              <a:buChar char="•"/>
            </a:pPr>
            <a:r>
              <a:rPr lang="en-GB" b="1" dirty="0"/>
              <a:t>Pesticides</a:t>
            </a:r>
            <a:r>
              <a:rPr lang="en-GB" dirty="0"/>
              <a:t> are chemicals used to kill or control pests, such as insects, rodents, or fungi.</a:t>
            </a:r>
          </a:p>
          <a:p>
            <a:pPr marL="628650" lvl="1" indent="-171450">
              <a:buFont typeface="Arial" panose="020B0604020202020204" pitchFamily="34" charset="0"/>
              <a:buChar char="•"/>
            </a:pPr>
            <a:r>
              <a:rPr lang="en-GB" b="1" dirty="0"/>
              <a:t>Herbicides</a:t>
            </a:r>
            <a:r>
              <a:rPr lang="en-GB" dirty="0"/>
              <a:t> are chemicals designed to kill or inhibit the growth of unwanted plants (weeds).</a:t>
            </a:r>
          </a:p>
          <a:p>
            <a:pPr marL="171450" indent="-171450">
              <a:buFont typeface="Arial" panose="020B0604020202020204" pitchFamily="34" charset="0"/>
              <a:buChar char="•"/>
            </a:pPr>
            <a:r>
              <a:rPr lang="en-GB" dirty="0"/>
              <a:t>Farmers use herbicides and pesticides to improve crop quality and provide the best produce to markets. However, when we consume fruits, vegetables, or grains exposed to these chemicals, we ingest the residues. Over time, these residues can accumulate in our bodies and potentially lead to health problems, such as cancer, hormonal disruptions, or neurological damage. That is why it is important to wash fruits and vegetables thoroughly with clean water before eating them.</a:t>
            </a:r>
          </a:p>
          <a:p>
            <a:endParaRPr lang="en-US" dirty="0"/>
          </a:p>
        </p:txBody>
      </p:sp>
      <p:sp>
        <p:nvSpPr>
          <p:cNvPr id="4" name="Slide Number Placeholder 3"/>
          <p:cNvSpPr>
            <a:spLocks noGrp="1"/>
          </p:cNvSpPr>
          <p:nvPr>
            <p:ph type="sldNum" sz="quarter" idx="5"/>
          </p:nvPr>
        </p:nvSpPr>
        <p:spPr/>
        <p:txBody>
          <a:bodyPr/>
          <a:lstStyle/>
          <a:p>
            <a:fld id="{CA3191F5-5E0E-4B55-96D1-BDCEE836417D}" type="slidenum">
              <a:rPr lang="en-US" smtClean="0"/>
              <a:t>5</a:t>
            </a:fld>
            <a:endParaRPr lang="en-US"/>
          </a:p>
        </p:txBody>
      </p:sp>
    </p:spTree>
    <p:extLst>
      <p:ext uri="{BB962C8B-B14F-4D97-AF65-F5344CB8AC3E}">
        <p14:creationId xmlns:p14="http://schemas.microsoft.com/office/powerpoint/2010/main" val="701136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let us look at the impact of these chemicals on the environment (refer to the illustration on Slide 6). As shown in the illustration, these chemicals can seep into the soil or be washed away by rain into nearby water sources, leading to environmental contamination. This can harm wildlife and disrupt habitats, resulting in a loss of biodiversity. Species such as birds, bees, bats, and earthworms, which are crucial for pollination and maintaining healthy crop environments, can be particularly affected.</a:t>
            </a:r>
            <a:endParaRPr lang="en-US" dirty="0"/>
          </a:p>
        </p:txBody>
      </p:sp>
      <p:sp>
        <p:nvSpPr>
          <p:cNvPr id="4" name="Slide Number Placeholder 3"/>
          <p:cNvSpPr>
            <a:spLocks noGrp="1"/>
          </p:cNvSpPr>
          <p:nvPr>
            <p:ph type="sldNum" sz="quarter" idx="5"/>
          </p:nvPr>
        </p:nvSpPr>
        <p:spPr/>
        <p:txBody>
          <a:bodyPr/>
          <a:lstStyle/>
          <a:p>
            <a:fld id="{CA3191F5-5E0E-4B55-96D1-BDCEE836417D}" type="slidenum">
              <a:rPr lang="en-US" smtClean="0"/>
              <a:t>6</a:t>
            </a:fld>
            <a:endParaRPr lang="en-US"/>
          </a:p>
        </p:txBody>
      </p:sp>
    </p:spTree>
    <p:extLst>
      <p:ext uri="{BB962C8B-B14F-4D97-AF65-F5344CB8AC3E}">
        <p14:creationId xmlns:p14="http://schemas.microsoft.com/office/powerpoint/2010/main" val="3539203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The next harmful substance in food production we will discuss is </a:t>
            </a:r>
            <a:r>
              <a:rPr lang="en-GB" b="1" dirty="0"/>
              <a:t>antibiotics</a:t>
            </a:r>
            <a:r>
              <a:rPr lang="en-GB" dirty="0"/>
              <a:t>. Antibiotics are drugs used to treat or prevent infections in animals, particularly in factory farming, where animals are often kept in overcrowded conditions. While this may seem like a good practice to ensure healthy food, antibiotics are sometimes added to livestock feed or water to prevent disease even when the animals aren’t sick.</a:t>
            </a:r>
          </a:p>
          <a:p>
            <a:pPr marL="171450" indent="-171450">
              <a:buFont typeface="Arial" panose="020B0604020202020204" pitchFamily="34" charset="0"/>
              <a:buChar char="•"/>
            </a:pPr>
            <a:r>
              <a:rPr lang="en-GB" dirty="0"/>
              <a:t>When humans consume meat, milk, or eggs from animals treated with antibiotics, they can ingest small amounts of these drugs, which can contribute to antibiotic resistance, making it more difficult to treat infections when they occur. Some studies show that some antibiotic residues can even increase the risk of cancer. </a:t>
            </a:r>
          </a:p>
          <a:p>
            <a:endParaRPr lang="en-US" dirty="0"/>
          </a:p>
        </p:txBody>
      </p:sp>
      <p:sp>
        <p:nvSpPr>
          <p:cNvPr id="4" name="Slide Number Placeholder 3"/>
          <p:cNvSpPr>
            <a:spLocks noGrp="1"/>
          </p:cNvSpPr>
          <p:nvPr>
            <p:ph type="sldNum" sz="quarter" idx="5"/>
          </p:nvPr>
        </p:nvSpPr>
        <p:spPr/>
        <p:txBody>
          <a:bodyPr/>
          <a:lstStyle/>
          <a:p>
            <a:fld id="{CA3191F5-5E0E-4B55-96D1-BDCEE836417D}" type="slidenum">
              <a:rPr lang="en-US" smtClean="0"/>
              <a:t>7</a:t>
            </a:fld>
            <a:endParaRPr lang="en-US"/>
          </a:p>
        </p:txBody>
      </p:sp>
    </p:spTree>
    <p:extLst>
      <p:ext uri="{BB962C8B-B14F-4D97-AF65-F5344CB8AC3E}">
        <p14:creationId xmlns:p14="http://schemas.microsoft.com/office/powerpoint/2010/main" val="602786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1B823-0CE8-1894-4642-FBD6A6B8B0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2EBAF6-737C-6C4A-6962-90D3953BC9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ACE8E2-2772-F7E9-B6CB-43725CD5D751}"/>
              </a:ext>
            </a:extLst>
          </p:cNvPr>
          <p:cNvSpPr>
            <a:spLocks noGrp="1"/>
          </p:cNvSpPr>
          <p:nvPr>
            <p:ph type="body" idx="1"/>
          </p:nvPr>
        </p:nvSpPr>
        <p:spPr/>
        <p:txBody>
          <a:bodyPr/>
          <a:lstStyle/>
          <a:p>
            <a:pPr marL="171450" indent="-171450">
              <a:buFont typeface="Arial" panose="020B0604020202020204" pitchFamily="34" charset="0"/>
              <a:buChar char="•"/>
            </a:pPr>
            <a:r>
              <a:rPr lang="en-GB" dirty="0"/>
              <a:t>Now, let’s move away from farming practices and look at the factory processing stage. Food production companies often use </a:t>
            </a:r>
            <a:r>
              <a:rPr lang="en-GB" b="1" dirty="0"/>
              <a:t>additives</a:t>
            </a:r>
            <a:r>
              <a:rPr lang="en-GB" dirty="0"/>
              <a:t> like preservatives and artificial colouring. Why do you think they use these substances? (Pause for learner responses.)</a:t>
            </a:r>
          </a:p>
          <a:p>
            <a:pPr marL="171450" indent="-171450">
              <a:buFont typeface="Arial" panose="020B0604020202020204" pitchFamily="34" charset="0"/>
              <a:buChar char="•"/>
            </a:pPr>
            <a:r>
              <a:rPr lang="en-GB" dirty="0"/>
              <a:t>That’s right – additives are used to enhance taste, appearance, or shelf life. However, they can also have negative health effects. Let us look at a few examples:</a:t>
            </a:r>
          </a:p>
          <a:p>
            <a:pPr marL="628650" lvl="1" indent="-171450">
              <a:buFont typeface="Arial" panose="020B0604020202020204" pitchFamily="34" charset="0"/>
              <a:buChar char="•"/>
            </a:pPr>
            <a:r>
              <a:rPr lang="en-GB" dirty="0"/>
              <a:t>Artificial colours have been linked to hyperactivity and allergies.</a:t>
            </a:r>
          </a:p>
          <a:p>
            <a:pPr marL="628650" lvl="1" indent="-171450">
              <a:buFont typeface="Arial" panose="020B0604020202020204" pitchFamily="34" charset="0"/>
              <a:buChar char="•"/>
            </a:pPr>
            <a:r>
              <a:rPr lang="en-GB" dirty="0"/>
              <a:t>Artificial sweeteners can contribute to weight gain and metabolic issues.</a:t>
            </a:r>
          </a:p>
          <a:p>
            <a:pPr marL="628650" lvl="1" indent="-171450">
              <a:buFont typeface="Arial" panose="020B0604020202020204" pitchFamily="34" charset="0"/>
              <a:buChar char="•"/>
            </a:pPr>
            <a:r>
              <a:rPr lang="en-GB" dirty="0"/>
              <a:t>Trans fats increase the risk of heart disease.</a:t>
            </a:r>
          </a:p>
          <a:p>
            <a:pPr marL="628650" lvl="1" indent="-171450">
              <a:buFont typeface="Arial" panose="020B0604020202020204" pitchFamily="34" charset="0"/>
              <a:buChar char="•"/>
            </a:pPr>
            <a:r>
              <a:rPr lang="en-GB" dirty="0"/>
              <a:t>Sodium nitrate, found in processed meats, has been linked to cancer.</a:t>
            </a:r>
          </a:p>
          <a:p>
            <a:endParaRPr lang="en-US" dirty="0"/>
          </a:p>
        </p:txBody>
      </p:sp>
      <p:sp>
        <p:nvSpPr>
          <p:cNvPr id="4" name="Slide Number Placeholder 3">
            <a:extLst>
              <a:ext uri="{FF2B5EF4-FFF2-40B4-BE49-F238E27FC236}">
                <a16:creationId xmlns:a16="http://schemas.microsoft.com/office/drawing/2014/main" id="{5442F2CC-AA5E-17EC-992E-2B75A7043FBF}"/>
              </a:ext>
            </a:extLst>
          </p:cNvPr>
          <p:cNvSpPr>
            <a:spLocks noGrp="1"/>
          </p:cNvSpPr>
          <p:nvPr>
            <p:ph type="sldNum" sz="quarter" idx="5"/>
          </p:nvPr>
        </p:nvSpPr>
        <p:spPr/>
        <p:txBody>
          <a:bodyPr/>
          <a:lstStyle/>
          <a:p>
            <a:fld id="{CA3191F5-5E0E-4B55-96D1-BDCEE836417D}" type="slidenum">
              <a:rPr lang="en-US" smtClean="0"/>
              <a:t>8</a:t>
            </a:fld>
            <a:endParaRPr lang="en-US"/>
          </a:p>
        </p:txBody>
      </p:sp>
    </p:spTree>
    <p:extLst>
      <p:ext uri="{BB962C8B-B14F-4D97-AF65-F5344CB8AC3E}">
        <p14:creationId xmlns:p14="http://schemas.microsoft.com/office/powerpoint/2010/main" val="1686619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You might be surprised at how many of our favourite foods contain these additives. Take a look at some common examples (refer to the images on Slide 9):</a:t>
            </a:r>
          </a:p>
          <a:p>
            <a:pPr marL="628650" lvl="1" indent="-171450">
              <a:buFont typeface="Arial" panose="020B0604020202020204" pitchFamily="34" charset="0"/>
              <a:buChar char="•"/>
            </a:pPr>
            <a:r>
              <a:rPr lang="en-GB" dirty="0"/>
              <a:t>Potato crisps contain flavour enhancers, artificial colour, artificial flavourings and preservatives.</a:t>
            </a:r>
          </a:p>
          <a:p>
            <a:pPr marL="628650" lvl="1" indent="-171450">
              <a:buFont typeface="Arial" panose="020B0604020202020204" pitchFamily="34" charset="0"/>
              <a:buChar char="•"/>
            </a:pPr>
            <a:r>
              <a:rPr lang="en-GB" dirty="0"/>
              <a:t>Frozen pizza includes preservatives and trans fats.</a:t>
            </a:r>
          </a:p>
          <a:p>
            <a:pPr marL="628650" lvl="1" indent="-171450">
              <a:buFont typeface="Arial" panose="020B0604020202020204" pitchFamily="34" charset="0"/>
              <a:buChar char="•"/>
            </a:pPr>
            <a:r>
              <a:rPr lang="en-GB" dirty="0"/>
              <a:t>Sausages and ham contain sodium nitrate and preservatives.</a:t>
            </a:r>
          </a:p>
          <a:p>
            <a:pPr marL="628650" lvl="1" indent="-171450">
              <a:buFont typeface="Arial" panose="020B0604020202020204" pitchFamily="34" charset="0"/>
              <a:buChar char="•"/>
            </a:pPr>
            <a:r>
              <a:rPr lang="en-GB" dirty="0"/>
              <a:t>Soft drinks often include artificial colours, sweeteners, and high-fructose corn syrup.</a:t>
            </a:r>
          </a:p>
          <a:p>
            <a:pPr marL="628650" lvl="1" indent="-171450">
              <a:buFont typeface="Arial" panose="020B0604020202020204" pitchFamily="34" charset="0"/>
              <a:buChar char="•"/>
            </a:pPr>
            <a:r>
              <a:rPr lang="en-GB" dirty="0"/>
              <a:t>Cookies contain artificial colours and sweeteners.</a:t>
            </a:r>
          </a:p>
          <a:p>
            <a:endParaRPr lang="en-US" dirty="0"/>
          </a:p>
        </p:txBody>
      </p:sp>
      <p:sp>
        <p:nvSpPr>
          <p:cNvPr id="4" name="Slide Number Placeholder 3"/>
          <p:cNvSpPr>
            <a:spLocks noGrp="1"/>
          </p:cNvSpPr>
          <p:nvPr>
            <p:ph type="sldNum" sz="quarter" idx="5"/>
          </p:nvPr>
        </p:nvSpPr>
        <p:spPr/>
        <p:txBody>
          <a:bodyPr/>
          <a:lstStyle/>
          <a:p>
            <a:fld id="{CA3191F5-5E0E-4B55-96D1-BDCEE836417D}" type="slidenum">
              <a:rPr lang="en-US" smtClean="0"/>
              <a:t>9</a:t>
            </a:fld>
            <a:endParaRPr lang="en-US"/>
          </a:p>
        </p:txBody>
      </p:sp>
    </p:spTree>
    <p:extLst>
      <p:ext uri="{BB962C8B-B14F-4D97-AF65-F5344CB8AC3E}">
        <p14:creationId xmlns:p14="http://schemas.microsoft.com/office/powerpoint/2010/main" val="5548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D3605-C6B8-4D47-6878-0B4EAD7577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E4918EA-07B2-F46B-18C1-02F0BA683F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0E4879D-F5BF-8865-9196-2354C38DB553}"/>
              </a:ext>
            </a:extLst>
          </p:cNvPr>
          <p:cNvSpPr>
            <a:spLocks noGrp="1"/>
          </p:cNvSpPr>
          <p:nvPr>
            <p:ph type="dt" sz="half" idx="10"/>
          </p:nvPr>
        </p:nvSpPr>
        <p:spPr/>
        <p:txBody>
          <a:bodyPr/>
          <a:lstStyle/>
          <a:p>
            <a:fld id="{E2AA7D5C-2BF4-4653-91D8-47141895CE1F}" type="datetimeFigureOut">
              <a:rPr lang="en-US" smtClean="0"/>
              <a:t>3/24/2025</a:t>
            </a:fld>
            <a:endParaRPr lang="en-US"/>
          </a:p>
        </p:txBody>
      </p:sp>
      <p:sp>
        <p:nvSpPr>
          <p:cNvPr id="5" name="Footer Placeholder 4">
            <a:extLst>
              <a:ext uri="{FF2B5EF4-FFF2-40B4-BE49-F238E27FC236}">
                <a16:creationId xmlns:a16="http://schemas.microsoft.com/office/drawing/2014/main" id="{F06F7702-92C6-51DC-0AE8-4EF9B592C7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3B7610-BBEC-C0BC-92A6-05DCFE12D02B}"/>
              </a:ext>
            </a:extLst>
          </p:cNvPr>
          <p:cNvSpPr>
            <a:spLocks noGrp="1"/>
          </p:cNvSpPr>
          <p:nvPr>
            <p:ph type="sldNum" sz="quarter" idx="12"/>
          </p:nvPr>
        </p:nvSpPr>
        <p:spPr/>
        <p:txBody>
          <a:bodyPr/>
          <a:lstStyle/>
          <a:p>
            <a:fld id="{9BCD857F-FDA6-4C3C-A503-E9FBB45ABDA9}" type="slidenum">
              <a:rPr lang="en-US" smtClean="0"/>
              <a:t>‹#›</a:t>
            </a:fld>
            <a:endParaRPr lang="en-US"/>
          </a:p>
        </p:txBody>
      </p:sp>
    </p:spTree>
    <p:extLst>
      <p:ext uri="{BB962C8B-B14F-4D97-AF65-F5344CB8AC3E}">
        <p14:creationId xmlns:p14="http://schemas.microsoft.com/office/powerpoint/2010/main" val="3548745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82EB2-079F-545A-5B30-5EE2EC8870F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58E4CF1-A07A-79B7-4CB5-15534570D2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E5DD91-768D-9AC7-3477-D7663517694F}"/>
              </a:ext>
            </a:extLst>
          </p:cNvPr>
          <p:cNvSpPr>
            <a:spLocks noGrp="1"/>
          </p:cNvSpPr>
          <p:nvPr>
            <p:ph type="dt" sz="half" idx="10"/>
          </p:nvPr>
        </p:nvSpPr>
        <p:spPr/>
        <p:txBody>
          <a:bodyPr/>
          <a:lstStyle/>
          <a:p>
            <a:fld id="{E2AA7D5C-2BF4-4653-91D8-47141895CE1F}" type="datetimeFigureOut">
              <a:rPr lang="en-US" smtClean="0"/>
              <a:t>3/24/2025</a:t>
            </a:fld>
            <a:endParaRPr lang="en-US"/>
          </a:p>
        </p:txBody>
      </p:sp>
      <p:sp>
        <p:nvSpPr>
          <p:cNvPr id="5" name="Footer Placeholder 4">
            <a:extLst>
              <a:ext uri="{FF2B5EF4-FFF2-40B4-BE49-F238E27FC236}">
                <a16:creationId xmlns:a16="http://schemas.microsoft.com/office/drawing/2014/main" id="{87B36123-9AC0-8128-B4DD-C25FA739B8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A4F69F-0EFA-BB1C-9719-E3D9DA7EACC8}"/>
              </a:ext>
            </a:extLst>
          </p:cNvPr>
          <p:cNvSpPr>
            <a:spLocks noGrp="1"/>
          </p:cNvSpPr>
          <p:nvPr>
            <p:ph type="sldNum" sz="quarter" idx="12"/>
          </p:nvPr>
        </p:nvSpPr>
        <p:spPr/>
        <p:txBody>
          <a:bodyPr/>
          <a:lstStyle/>
          <a:p>
            <a:fld id="{9BCD857F-FDA6-4C3C-A503-E9FBB45ABDA9}" type="slidenum">
              <a:rPr lang="en-US" smtClean="0"/>
              <a:t>‹#›</a:t>
            </a:fld>
            <a:endParaRPr lang="en-US"/>
          </a:p>
        </p:txBody>
      </p:sp>
    </p:spTree>
    <p:extLst>
      <p:ext uri="{BB962C8B-B14F-4D97-AF65-F5344CB8AC3E}">
        <p14:creationId xmlns:p14="http://schemas.microsoft.com/office/powerpoint/2010/main" val="3079592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421D2B-80B2-6592-8FDA-34AD50B116F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FF143E-1E5C-DC08-91C9-4DFC07ABD2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663493-99C0-75D5-EE1F-BCB4057B40C0}"/>
              </a:ext>
            </a:extLst>
          </p:cNvPr>
          <p:cNvSpPr>
            <a:spLocks noGrp="1"/>
          </p:cNvSpPr>
          <p:nvPr>
            <p:ph type="dt" sz="half" idx="10"/>
          </p:nvPr>
        </p:nvSpPr>
        <p:spPr/>
        <p:txBody>
          <a:bodyPr/>
          <a:lstStyle/>
          <a:p>
            <a:fld id="{E2AA7D5C-2BF4-4653-91D8-47141895CE1F}" type="datetimeFigureOut">
              <a:rPr lang="en-US" smtClean="0"/>
              <a:t>3/24/2025</a:t>
            </a:fld>
            <a:endParaRPr lang="en-US"/>
          </a:p>
        </p:txBody>
      </p:sp>
      <p:sp>
        <p:nvSpPr>
          <p:cNvPr id="5" name="Footer Placeholder 4">
            <a:extLst>
              <a:ext uri="{FF2B5EF4-FFF2-40B4-BE49-F238E27FC236}">
                <a16:creationId xmlns:a16="http://schemas.microsoft.com/office/drawing/2014/main" id="{19F62A8A-3FAD-7C2E-787A-8AB8D4B7D9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456758-5A62-277D-61BE-D7E357C90733}"/>
              </a:ext>
            </a:extLst>
          </p:cNvPr>
          <p:cNvSpPr>
            <a:spLocks noGrp="1"/>
          </p:cNvSpPr>
          <p:nvPr>
            <p:ph type="sldNum" sz="quarter" idx="12"/>
          </p:nvPr>
        </p:nvSpPr>
        <p:spPr/>
        <p:txBody>
          <a:bodyPr/>
          <a:lstStyle/>
          <a:p>
            <a:fld id="{9BCD857F-FDA6-4C3C-A503-E9FBB45ABDA9}" type="slidenum">
              <a:rPr lang="en-US" smtClean="0"/>
              <a:t>‹#›</a:t>
            </a:fld>
            <a:endParaRPr lang="en-US"/>
          </a:p>
        </p:txBody>
      </p:sp>
    </p:spTree>
    <p:extLst>
      <p:ext uri="{BB962C8B-B14F-4D97-AF65-F5344CB8AC3E}">
        <p14:creationId xmlns:p14="http://schemas.microsoft.com/office/powerpoint/2010/main" val="3312238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87359-7E74-35D1-796F-3A37D6F90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527445-0390-B431-3525-CC447F9E7D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F695C2-A51B-21E5-DFA7-31A55E67610D}"/>
              </a:ext>
            </a:extLst>
          </p:cNvPr>
          <p:cNvSpPr>
            <a:spLocks noGrp="1"/>
          </p:cNvSpPr>
          <p:nvPr>
            <p:ph type="dt" sz="half" idx="10"/>
          </p:nvPr>
        </p:nvSpPr>
        <p:spPr/>
        <p:txBody>
          <a:bodyPr/>
          <a:lstStyle/>
          <a:p>
            <a:fld id="{E2AA7D5C-2BF4-4653-91D8-47141895CE1F}" type="datetimeFigureOut">
              <a:rPr lang="en-US" smtClean="0"/>
              <a:t>3/24/2025</a:t>
            </a:fld>
            <a:endParaRPr lang="en-US"/>
          </a:p>
        </p:txBody>
      </p:sp>
      <p:sp>
        <p:nvSpPr>
          <p:cNvPr id="5" name="Footer Placeholder 4">
            <a:extLst>
              <a:ext uri="{FF2B5EF4-FFF2-40B4-BE49-F238E27FC236}">
                <a16:creationId xmlns:a16="http://schemas.microsoft.com/office/drawing/2014/main" id="{1EA1ADF9-F389-5B42-80D4-054D7905A0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9FF894-C660-8504-1016-6FEACEBF8F2A}"/>
              </a:ext>
            </a:extLst>
          </p:cNvPr>
          <p:cNvSpPr>
            <a:spLocks noGrp="1"/>
          </p:cNvSpPr>
          <p:nvPr>
            <p:ph type="sldNum" sz="quarter" idx="12"/>
          </p:nvPr>
        </p:nvSpPr>
        <p:spPr/>
        <p:txBody>
          <a:bodyPr/>
          <a:lstStyle/>
          <a:p>
            <a:fld id="{9BCD857F-FDA6-4C3C-A503-E9FBB45ABDA9}" type="slidenum">
              <a:rPr lang="en-US" smtClean="0"/>
              <a:t>‹#›</a:t>
            </a:fld>
            <a:endParaRPr lang="en-US"/>
          </a:p>
        </p:txBody>
      </p:sp>
    </p:spTree>
    <p:extLst>
      <p:ext uri="{BB962C8B-B14F-4D97-AF65-F5344CB8AC3E}">
        <p14:creationId xmlns:p14="http://schemas.microsoft.com/office/powerpoint/2010/main" val="1324373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CCC26-2869-6767-2340-74EE6EED80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A4494FF-721C-562A-605B-BAE263B82A9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B3F721-D9B9-E0F2-062C-86BFFF339AA9}"/>
              </a:ext>
            </a:extLst>
          </p:cNvPr>
          <p:cNvSpPr>
            <a:spLocks noGrp="1"/>
          </p:cNvSpPr>
          <p:nvPr>
            <p:ph type="dt" sz="half" idx="10"/>
          </p:nvPr>
        </p:nvSpPr>
        <p:spPr/>
        <p:txBody>
          <a:bodyPr/>
          <a:lstStyle/>
          <a:p>
            <a:fld id="{E2AA7D5C-2BF4-4653-91D8-47141895CE1F}" type="datetimeFigureOut">
              <a:rPr lang="en-US" smtClean="0"/>
              <a:t>3/24/2025</a:t>
            </a:fld>
            <a:endParaRPr lang="en-US"/>
          </a:p>
        </p:txBody>
      </p:sp>
      <p:sp>
        <p:nvSpPr>
          <p:cNvPr id="5" name="Footer Placeholder 4">
            <a:extLst>
              <a:ext uri="{FF2B5EF4-FFF2-40B4-BE49-F238E27FC236}">
                <a16:creationId xmlns:a16="http://schemas.microsoft.com/office/drawing/2014/main" id="{08B67EA9-59ED-0893-A64E-152CE0A0D6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95656D-B6BF-E7E3-B564-38338A4996A5}"/>
              </a:ext>
            </a:extLst>
          </p:cNvPr>
          <p:cNvSpPr>
            <a:spLocks noGrp="1"/>
          </p:cNvSpPr>
          <p:nvPr>
            <p:ph type="sldNum" sz="quarter" idx="12"/>
          </p:nvPr>
        </p:nvSpPr>
        <p:spPr/>
        <p:txBody>
          <a:bodyPr/>
          <a:lstStyle/>
          <a:p>
            <a:fld id="{9BCD857F-FDA6-4C3C-A503-E9FBB45ABDA9}" type="slidenum">
              <a:rPr lang="en-US" smtClean="0"/>
              <a:t>‹#›</a:t>
            </a:fld>
            <a:endParaRPr lang="en-US"/>
          </a:p>
        </p:txBody>
      </p:sp>
    </p:spTree>
    <p:extLst>
      <p:ext uri="{BB962C8B-B14F-4D97-AF65-F5344CB8AC3E}">
        <p14:creationId xmlns:p14="http://schemas.microsoft.com/office/powerpoint/2010/main" val="3669211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5C366-60A4-9E62-54DA-E6768FCE71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611832-A50A-9FC5-40FC-3BE73FF160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7CE063-3476-28B3-F2F5-D364E7B6C2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8AB6BA-3BDA-DF8C-8208-D60F24392624}"/>
              </a:ext>
            </a:extLst>
          </p:cNvPr>
          <p:cNvSpPr>
            <a:spLocks noGrp="1"/>
          </p:cNvSpPr>
          <p:nvPr>
            <p:ph type="dt" sz="half" idx="10"/>
          </p:nvPr>
        </p:nvSpPr>
        <p:spPr/>
        <p:txBody>
          <a:bodyPr/>
          <a:lstStyle/>
          <a:p>
            <a:fld id="{E2AA7D5C-2BF4-4653-91D8-47141895CE1F}" type="datetimeFigureOut">
              <a:rPr lang="en-US" smtClean="0"/>
              <a:t>3/24/2025</a:t>
            </a:fld>
            <a:endParaRPr lang="en-US"/>
          </a:p>
        </p:txBody>
      </p:sp>
      <p:sp>
        <p:nvSpPr>
          <p:cNvPr id="6" name="Footer Placeholder 5">
            <a:extLst>
              <a:ext uri="{FF2B5EF4-FFF2-40B4-BE49-F238E27FC236}">
                <a16:creationId xmlns:a16="http://schemas.microsoft.com/office/drawing/2014/main" id="{5DA5A830-539C-80AB-0F33-A7DC933D8C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039A30-A9D1-531C-95EC-780BF55604FA}"/>
              </a:ext>
            </a:extLst>
          </p:cNvPr>
          <p:cNvSpPr>
            <a:spLocks noGrp="1"/>
          </p:cNvSpPr>
          <p:nvPr>
            <p:ph type="sldNum" sz="quarter" idx="12"/>
          </p:nvPr>
        </p:nvSpPr>
        <p:spPr/>
        <p:txBody>
          <a:bodyPr/>
          <a:lstStyle/>
          <a:p>
            <a:fld id="{9BCD857F-FDA6-4C3C-A503-E9FBB45ABDA9}" type="slidenum">
              <a:rPr lang="en-US" smtClean="0"/>
              <a:t>‹#›</a:t>
            </a:fld>
            <a:endParaRPr lang="en-US"/>
          </a:p>
        </p:txBody>
      </p:sp>
    </p:spTree>
    <p:extLst>
      <p:ext uri="{BB962C8B-B14F-4D97-AF65-F5344CB8AC3E}">
        <p14:creationId xmlns:p14="http://schemas.microsoft.com/office/powerpoint/2010/main" val="2579079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98784-DCCC-F527-BDB4-74A2A046DA4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2C6D6E-D760-F2CB-3DC9-5D1A1FBFF4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ECF22D-9E6F-0211-5FC3-CA340AFE7D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B27B5A-0583-E776-4FD1-78D7781BE0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65B24A-CFBA-E9FC-CA29-CD453CB24A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2FEE63-F3E3-0740-BF9B-AEFCD12B598A}"/>
              </a:ext>
            </a:extLst>
          </p:cNvPr>
          <p:cNvSpPr>
            <a:spLocks noGrp="1"/>
          </p:cNvSpPr>
          <p:nvPr>
            <p:ph type="dt" sz="half" idx="10"/>
          </p:nvPr>
        </p:nvSpPr>
        <p:spPr/>
        <p:txBody>
          <a:bodyPr/>
          <a:lstStyle/>
          <a:p>
            <a:fld id="{E2AA7D5C-2BF4-4653-91D8-47141895CE1F}" type="datetimeFigureOut">
              <a:rPr lang="en-US" smtClean="0"/>
              <a:t>3/24/2025</a:t>
            </a:fld>
            <a:endParaRPr lang="en-US"/>
          </a:p>
        </p:txBody>
      </p:sp>
      <p:sp>
        <p:nvSpPr>
          <p:cNvPr id="8" name="Footer Placeholder 7">
            <a:extLst>
              <a:ext uri="{FF2B5EF4-FFF2-40B4-BE49-F238E27FC236}">
                <a16:creationId xmlns:a16="http://schemas.microsoft.com/office/drawing/2014/main" id="{974A0253-16F6-A944-AC13-336B64A944F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185C96-EBA6-2E6E-DDEC-B5A104F0A4A1}"/>
              </a:ext>
            </a:extLst>
          </p:cNvPr>
          <p:cNvSpPr>
            <a:spLocks noGrp="1"/>
          </p:cNvSpPr>
          <p:nvPr>
            <p:ph type="sldNum" sz="quarter" idx="12"/>
          </p:nvPr>
        </p:nvSpPr>
        <p:spPr/>
        <p:txBody>
          <a:bodyPr/>
          <a:lstStyle/>
          <a:p>
            <a:fld id="{9BCD857F-FDA6-4C3C-A503-E9FBB45ABDA9}" type="slidenum">
              <a:rPr lang="en-US" smtClean="0"/>
              <a:t>‹#›</a:t>
            </a:fld>
            <a:endParaRPr lang="en-US"/>
          </a:p>
        </p:txBody>
      </p:sp>
    </p:spTree>
    <p:extLst>
      <p:ext uri="{BB962C8B-B14F-4D97-AF65-F5344CB8AC3E}">
        <p14:creationId xmlns:p14="http://schemas.microsoft.com/office/powerpoint/2010/main" val="2396049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E3BA4-EB36-E854-3208-A5A947C659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3D4B43-8024-1A3D-3AEE-FF9FCF30FCBA}"/>
              </a:ext>
            </a:extLst>
          </p:cNvPr>
          <p:cNvSpPr>
            <a:spLocks noGrp="1"/>
          </p:cNvSpPr>
          <p:nvPr>
            <p:ph type="dt" sz="half" idx="10"/>
          </p:nvPr>
        </p:nvSpPr>
        <p:spPr/>
        <p:txBody>
          <a:bodyPr/>
          <a:lstStyle/>
          <a:p>
            <a:fld id="{E2AA7D5C-2BF4-4653-91D8-47141895CE1F}" type="datetimeFigureOut">
              <a:rPr lang="en-US" smtClean="0"/>
              <a:t>3/24/2025</a:t>
            </a:fld>
            <a:endParaRPr lang="en-US"/>
          </a:p>
        </p:txBody>
      </p:sp>
      <p:sp>
        <p:nvSpPr>
          <p:cNvPr id="4" name="Footer Placeholder 3">
            <a:extLst>
              <a:ext uri="{FF2B5EF4-FFF2-40B4-BE49-F238E27FC236}">
                <a16:creationId xmlns:a16="http://schemas.microsoft.com/office/drawing/2014/main" id="{81026452-3BD1-D1BB-DD15-E1BA33110F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8327D7-66F3-2166-E607-CB36C69E6C5E}"/>
              </a:ext>
            </a:extLst>
          </p:cNvPr>
          <p:cNvSpPr>
            <a:spLocks noGrp="1"/>
          </p:cNvSpPr>
          <p:nvPr>
            <p:ph type="sldNum" sz="quarter" idx="12"/>
          </p:nvPr>
        </p:nvSpPr>
        <p:spPr/>
        <p:txBody>
          <a:bodyPr/>
          <a:lstStyle/>
          <a:p>
            <a:fld id="{9BCD857F-FDA6-4C3C-A503-E9FBB45ABDA9}" type="slidenum">
              <a:rPr lang="en-US" smtClean="0"/>
              <a:t>‹#›</a:t>
            </a:fld>
            <a:endParaRPr lang="en-US"/>
          </a:p>
        </p:txBody>
      </p:sp>
    </p:spTree>
    <p:extLst>
      <p:ext uri="{BB962C8B-B14F-4D97-AF65-F5344CB8AC3E}">
        <p14:creationId xmlns:p14="http://schemas.microsoft.com/office/powerpoint/2010/main" val="3282397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57EF8A-E51E-A6A3-61ED-C469E3D7BA73}"/>
              </a:ext>
            </a:extLst>
          </p:cNvPr>
          <p:cNvSpPr>
            <a:spLocks noGrp="1"/>
          </p:cNvSpPr>
          <p:nvPr>
            <p:ph type="dt" sz="half" idx="10"/>
          </p:nvPr>
        </p:nvSpPr>
        <p:spPr/>
        <p:txBody>
          <a:bodyPr/>
          <a:lstStyle/>
          <a:p>
            <a:fld id="{E2AA7D5C-2BF4-4653-91D8-47141895CE1F}" type="datetimeFigureOut">
              <a:rPr lang="en-US" smtClean="0"/>
              <a:t>3/24/2025</a:t>
            </a:fld>
            <a:endParaRPr lang="en-US"/>
          </a:p>
        </p:txBody>
      </p:sp>
      <p:sp>
        <p:nvSpPr>
          <p:cNvPr id="3" name="Footer Placeholder 2">
            <a:extLst>
              <a:ext uri="{FF2B5EF4-FFF2-40B4-BE49-F238E27FC236}">
                <a16:creationId xmlns:a16="http://schemas.microsoft.com/office/drawing/2014/main" id="{D873755C-78EC-2374-B3BF-506F63F5195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2095269-E5EB-C404-F62D-9C82F109BA3C}"/>
              </a:ext>
            </a:extLst>
          </p:cNvPr>
          <p:cNvSpPr>
            <a:spLocks noGrp="1"/>
          </p:cNvSpPr>
          <p:nvPr>
            <p:ph type="sldNum" sz="quarter" idx="12"/>
          </p:nvPr>
        </p:nvSpPr>
        <p:spPr/>
        <p:txBody>
          <a:bodyPr/>
          <a:lstStyle/>
          <a:p>
            <a:fld id="{9BCD857F-FDA6-4C3C-A503-E9FBB45ABDA9}" type="slidenum">
              <a:rPr lang="en-US" smtClean="0"/>
              <a:t>‹#›</a:t>
            </a:fld>
            <a:endParaRPr lang="en-US"/>
          </a:p>
        </p:txBody>
      </p:sp>
    </p:spTree>
    <p:extLst>
      <p:ext uri="{BB962C8B-B14F-4D97-AF65-F5344CB8AC3E}">
        <p14:creationId xmlns:p14="http://schemas.microsoft.com/office/powerpoint/2010/main" val="1154518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C6FAD-A5B1-4603-475F-261EEB06E4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60AE17-E299-7459-AA6E-1607D11474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390FF9D-20AA-3551-3575-4DCE07173B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8BC977-C902-1FBF-1161-8D509E41E3F3}"/>
              </a:ext>
            </a:extLst>
          </p:cNvPr>
          <p:cNvSpPr>
            <a:spLocks noGrp="1"/>
          </p:cNvSpPr>
          <p:nvPr>
            <p:ph type="dt" sz="half" idx="10"/>
          </p:nvPr>
        </p:nvSpPr>
        <p:spPr/>
        <p:txBody>
          <a:bodyPr/>
          <a:lstStyle/>
          <a:p>
            <a:fld id="{E2AA7D5C-2BF4-4653-91D8-47141895CE1F}" type="datetimeFigureOut">
              <a:rPr lang="en-US" smtClean="0"/>
              <a:t>3/24/2025</a:t>
            </a:fld>
            <a:endParaRPr lang="en-US"/>
          </a:p>
        </p:txBody>
      </p:sp>
      <p:sp>
        <p:nvSpPr>
          <p:cNvPr id="6" name="Footer Placeholder 5">
            <a:extLst>
              <a:ext uri="{FF2B5EF4-FFF2-40B4-BE49-F238E27FC236}">
                <a16:creationId xmlns:a16="http://schemas.microsoft.com/office/drawing/2014/main" id="{402FA85F-933D-675C-01D4-D297427D12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C6D9A7-11DB-2171-32EA-8E40DF11C850}"/>
              </a:ext>
            </a:extLst>
          </p:cNvPr>
          <p:cNvSpPr>
            <a:spLocks noGrp="1"/>
          </p:cNvSpPr>
          <p:nvPr>
            <p:ph type="sldNum" sz="quarter" idx="12"/>
          </p:nvPr>
        </p:nvSpPr>
        <p:spPr/>
        <p:txBody>
          <a:bodyPr/>
          <a:lstStyle/>
          <a:p>
            <a:fld id="{9BCD857F-FDA6-4C3C-A503-E9FBB45ABDA9}" type="slidenum">
              <a:rPr lang="en-US" smtClean="0"/>
              <a:t>‹#›</a:t>
            </a:fld>
            <a:endParaRPr lang="en-US"/>
          </a:p>
        </p:txBody>
      </p:sp>
    </p:spTree>
    <p:extLst>
      <p:ext uri="{BB962C8B-B14F-4D97-AF65-F5344CB8AC3E}">
        <p14:creationId xmlns:p14="http://schemas.microsoft.com/office/powerpoint/2010/main" val="2982108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3DEAA-D182-92EC-F8ED-FD267B06AF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E28D9FC-6A94-BD32-EBEF-02311C2D8A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C1ED61E-B339-5C12-2833-DDB8B8F135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52EADD-302B-80F4-C8C0-3976027F5C1B}"/>
              </a:ext>
            </a:extLst>
          </p:cNvPr>
          <p:cNvSpPr>
            <a:spLocks noGrp="1"/>
          </p:cNvSpPr>
          <p:nvPr>
            <p:ph type="dt" sz="half" idx="10"/>
          </p:nvPr>
        </p:nvSpPr>
        <p:spPr/>
        <p:txBody>
          <a:bodyPr/>
          <a:lstStyle/>
          <a:p>
            <a:fld id="{E2AA7D5C-2BF4-4653-91D8-47141895CE1F}" type="datetimeFigureOut">
              <a:rPr lang="en-US" smtClean="0"/>
              <a:t>3/24/2025</a:t>
            </a:fld>
            <a:endParaRPr lang="en-US"/>
          </a:p>
        </p:txBody>
      </p:sp>
      <p:sp>
        <p:nvSpPr>
          <p:cNvPr id="6" name="Footer Placeholder 5">
            <a:extLst>
              <a:ext uri="{FF2B5EF4-FFF2-40B4-BE49-F238E27FC236}">
                <a16:creationId xmlns:a16="http://schemas.microsoft.com/office/drawing/2014/main" id="{4BD41B1B-E14F-1E74-A7FA-F19A433C00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0FBCFF-0AF7-63B3-173C-5150337A268A}"/>
              </a:ext>
            </a:extLst>
          </p:cNvPr>
          <p:cNvSpPr>
            <a:spLocks noGrp="1"/>
          </p:cNvSpPr>
          <p:nvPr>
            <p:ph type="sldNum" sz="quarter" idx="12"/>
          </p:nvPr>
        </p:nvSpPr>
        <p:spPr/>
        <p:txBody>
          <a:bodyPr/>
          <a:lstStyle/>
          <a:p>
            <a:fld id="{9BCD857F-FDA6-4C3C-A503-E9FBB45ABDA9}" type="slidenum">
              <a:rPr lang="en-US" smtClean="0"/>
              <a:t>‹#›</a:t>
            </a:fld>
            <a:endParaRPr lang="en-US"/>
          </a:p>
        </p:txBody>
      </p:sp>
    </p:spTree>
    <p:extLst>
      <p:ext uri="{BB962C8B-B14F-4D97-AF65-F5344CB8AC3E}">
        <p14:creationId xmlns:p14="http://schemas.microsoft.com/office/powerpoint/2010/main" val="1730858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E205E7-5EBF-9836-4814-2886309642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956CC59-9F3B-5397-667E-3F5F8B9C11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A6564A-7166-E17F-A63E-497936337F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2AA7D5C-2BF4-4653-91D8-47141895CE1F}" type="datetimeFigureOut">
              <a:rPr lang="en-US" smtClean="0"/>
              <a:t>3/24/2025</a:t>
            </a:fld>
            <a:endParaRPr lang="en-US"/>
          </a:p>
        </p:txBody>
      </p:sp>
      <p:sp>
        <p:nvSpPr>
          <p:cNvPr id="5" name="Footer Placeholder 4">
            <a:extLst>
              <a:ext uri="{FF2B5EF4-FFF2-40B4-BE49-F238E27FC236}">
                <a16:creationId xmlns:a16="http://schemas.microsoft.com/office/drawing/2014/main" id="{367045B6-4CAC-49B0-CE96-7D3C6B3D03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2AA128F-E006-BE04-DBB7-61C0FCFDD4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BCD857F-FDA6-4C3C-A503-E9FBB45ABDA9}" type="slidenum">
              <a:rPr lang="en-US" smtClean="0"/>
              <a:t>‹#›</a:t>
            </a:fld>
            <a:endParaRPr lang="en-US"/>
          </a:p>
        </p:txBody>
      </p:sp>
    </p:spTree>
    <p:extLst>
      <p:ext uri="{BB962C8B-B14F-4D97-AF65-F5344CB8AC3E}">
        <p14:creationId xmlns:p14="http://schemas.microsoft.com/office/powerpoint/2010/main" val="41498511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7.sv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24.svg"/></Relationships>
</file>

<file path=ppt/slides/_rels/slide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C2DD6-9DAF-4D4C-5A13-764509ADEE2B}"/>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85A92F3-32DC-CA26-BFD3-6AD959C3B3D9}"/>
              </a:ext>
            </a:extLst>
          </p:cNvPr>
          <p:cNvSpPr>
            <a:spLocks noGrp="1"/>
          </p:cNvSpPr>
          <p:nvPr>
            <p:ph type="subTitle" idx="1"/>
          </p:nvPr>
        </p:nvSpPr>
        <p:spPr/>
        <p:txBody>
          <a:bodyPr/>
          <a:lstStyle/>
          <a:p>
            <a:endParaRPr lang="en-US"/>
          </a:p>
        </p:txBody>
      </p:sp>
      <p:pic>
        <p:nvPicPr>
          <p:cNvPr id="5" name="Picture 4" descr="A light bulb in the grass&#10;&#10;AI-generated content may be incorrect.">
            <a:extLst>
              <a:ext uri="{FF2B5EF4-FFF2-40B4-BE49-F238E27FC236}">
                <a16:creationId xmlns:a16="http://schemas.microsoft.com/office/drawing/2014/main" id="{24B88E31-F993-C36D-5E0F-1F13F69768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C0CF787C-3529-F7D8-368F-91478BFA69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438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544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DF91F20-B96F-4F77-AC3E-2CDD3BAA1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3D487F7-9050-4871-B351-34A72ADB29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4" y="-1"/>
            <a:ext cx="8111296"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43C27DD-EF6A-4C48-9669-C2970E71A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858281" y="-401562"/>
            <a:ext cx="6858004" cy="7661129"/>
          </a:xfrm>
          <a:prstGeom prst="rect">
            <a:avLst/>
          </a:prstGeom>
          <a:gradFill>
            <a:gsLst>
              <a:gs pos="0">
                <a:schemeClr val="accent1">
                  <a:alpha val="23000"/>
                </a:schemeClr>
              </a:gs>
              <a:gs pos="71000">
                <a:schemeClr val="accent1">
                  <a:lumMod val="50000"/>
                  <a:alpha val="0"/>
                </a:schemeClr>
              </a:gs>
              <a:gs pos="100000">
                <a:srgbClr val="000000">
                  <a:alpha val="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C84384FE-1C88-4CAA-8FB8-2313A3AE7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9" y="-1"/>
            <a:ext cx="8118331" cy="6858000"/>
          </a:xfrm>
          <a:prstGeom prst="rect">
            <a:avLst/>
          </a:prstGeom>
          <a:gradFill>
            <a:gsLst>
              <a:gs pos="14000">
                <a:schemeClr val="accent1">
                  <a:alpha val="0"/>
                </a:schemeClr>
              </a:gs>
              <a:gs pos="100000">
                <a:srgbClr val="000000">
                  <a:alpha val="82000"/>
                </a:srgb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87B6A113-58CD-406C-BCE4-6E1F1F2BE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449520">
            <a:off x="2569700" y="983306"/>
            <a:ext cx="5005754" cy="5005754"/>
          </a:xfrm>
          <a:prstGeom prst="ellipse">
            <a:avLst/>
          </a:prstGeom>
          <a:gradFill>
            <a:gsLst>
              <a:gs pos="17000">
                <a:schemeClr val="accent1">
                  <a:lumMod val="75000"/>
                  <a:alpha val="0"/>
                </a:schemeClr>
              </a:gs>
              <a:gs pos="82000">
                <a:srgbClr val="000000">
                  <a:alpha val="24000"/>
                </a:srgb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BCCC666-B9AD-132B-9A3B-65C60594EA2C}"/>
              </a:ext>
            </a:extLst>
          </p:cNvPr>
          <p:cNvSpPr>
            <a:spLocks noGrp="1"/>
          </p:cNvSpPr>
          <p:nvPr>
            <p:ph type="ctrTitle"/>
          </p:nvPr>
        </p:nvSpPr>
        <p:spPr>
          <a:xfrm>
            <a:off x="1011948" y="857251"/>
            <a:ext cx="6219582" cy="3160113"/>
          </a:xfrm>
        </p:spPr>
        <p:txBody>
          <a:bodyPr vert="horz" lIns="91440" tIns="45720" rIns="91440" bIns="45720" rtlCol="0" anchor="b">
            <a:normAutofit fontScale="90000"/>
          </a:bodyPr>
          <a:lstStyle/>
          <a:p>
            <a:pPr algn="l"/>
            <a:r>
              <a:rPr lang="en-US" sz="4800">
                <a:solidFill>
                  <a:srgbClr val="FFFFFF"/>
                </a:solidFill>
              </a:rPr>
              <a:t>Peer Discussion: </a:t>
            </a:r>
            <a:br>
              <a:rPr lang="en-US" sz="4800">
                <a:solidFill>
                  <a:srgbClr val="FFFFFF"/>
                </a:solidFill>
              </a:rPr>
            </a:br>
            <a:br>
              <a:rPr lang="en-US" sz="4800">
                <a:solidFill>
                  <a:srgbClr val="FFFFFF"/>
                </a:solidFill>
              </a:rPr>
            </a:br>
            <a:r>
              <a:rPr lang="en-US" sz="4800" i="1">
                <a:solidFill>
                  <a:srgbClr val="FFFFFF"/>
                </a:solidFill>
              </a:rPr>
              <a:t>Healthier food choices that minimise or avoid harmful additives.</a:t>
            </a:r>
            <a:r>
              <a:rPr lang="en-US" sz="4800">
                <a:solidFill>
                  <a:srgbClr val="FFFFFF"/>
                </a:solidFill>
              </a:rPr>
              <a:t> </a:t>
            </a:r>
            <a:endParaRPr lang="en-US" sz="4800" dirty="0">
              <a:solidFill>
                <a:srgbClr val="FFFFFF"/>
              </a:solidFill>
            </a:endParaRPr>
          </a:p>
        </p:txBody>
      </p:sp>
      <p:sp>
        <p:nvSpPr>
          <p:cNvPr id="35" name="Rectangle 34">
            <a:extLst>
              <a:ext uri="{FF2B5EF4-FFF2-40B4-BE49-F238E27FC236}">
                <a16:creationId xmlns:a16="http://schemas.microsoft.com/office/drawing/2014/main" id="{05A1AA86-B7E6-4C02-AA34-F1A25CD4C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8" y="4354178"/>
            <a:ext cx="8118330" cy="2503817"/>
          </a:xfrm>
          <a:prstGeom prst="rect">
            <a:avLst/>
          </a:prstGeom>
          <a:gradFill>
            <a:gsLst>
              <a:gs pos="0">
                <a:schemeClr val="accent1">
                  <a:lumMod val="75000"/>
                  <a:alpha val="33000"/>
                </a:schemeClr>
              </a:gs>
              <a:gs pos="83000">
                <a:srgbClr val="000000">
                  <a:alpha val="21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Fork and knife">
            <a:extLst>
              <a:ext uri="{FF2B5EF4-FFF2-40B4-BE49-F238E27FC236}">
                <a16:creationId xmlns:a16="http://schemas.microsoft.com/office/drawing/2014/main" id="{8ACE9923-A075-514B-F0EF-6D1DFAD6D3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60981" y="1842090"/>
            <a:ext cx="3173819" cy="3173819"/>
          </a:xfrm>
          <a:prstGeom prst="rect">
            <a:avLst/>
          </a:prstGeom>
        </p:spPr>
      </p:pic>
      <p:pic>
        <p:nvPicPr>
          <p:cNvPr id="4" name="Picture 3" descr="A logo with a person in the middle&#10;&#10;AI-generated content may be incorrect.">
            <a:extLst>
              <a:ext uri="{FF2B5EF4-FFF2-40B4-BE49-F238E27FC236}">
                <a16:creationId xmlns:a16="http://schemas.microsoft.com/office/drawing/2014/main" id="{0817D7A4-BF4C-E866-4C99-FDA851BA53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438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6381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Picture 6" descr="A logo with a person in the middle&#10;&#10;AI-generated content may be incorrect.">
            <a:extLst>
              <a:ext uri="{FF2B5EF4-FFF2-40B4-BE49-F238E27FC236}">
                <a16:creationId xmlns:a16="http://schemas.microsoft.com/office/drawing/2014/main" id="{184D98F2-7A0C-357E-0821-7936E4D7A8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438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300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6" name="Freeform 12">
            <a:extLst>
              <a:ext uri="{FF2B5EF4-FFF2-40B4-BE49-F238E27FC236}">
                <a16:creationId xmlns:a16="http://schemas.microsoft.com/office/drawing/2014/main" id="{522A94E1-AEBD-4286-BFF8-0711E4CD3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622650" y="5181600"/>
            <a:ext cx="9165010" cy="1174750"/>
          </a:xfrm>
          <a:custGeom>
            <a:avLst/>
            <a:gdLst>
              <a:gd name="connsiteX0" fmla="*/ 0 w 9165010"/>
              <a:gd name="connsiteY0" fmla="*/ 1073384 h 1073384"/>
              <a:gd name="connsiteX1" fmla="*/ 9165010 w 9165010"/>
              <a:gd name="connsiteY1" fmla="*/ 1073384 h 1073384"/>
              <a:gd name="connsiteX2" fmla="*/ 9165010 w 9165010"/>
              <a:gd name="connsiteY2" fmla="*/ 266817 h 1073384"/>
              <a:gd name="connsiteX3" fmla="*/ 4757604 w 9165010"/>
              <a:gd name="connsiteY3" fmla="*/ 266817 h 1073384"/>
              <a:gd name="connsiteX4" fmla="*/ 4582505 w 9165010"/>
              <a:gd name="connsiteY4" fmla="*/ 0 h 1073384"/>
              <a:gd name="connsiteX5" fmla="*/ 4407407 w 9165010"/>
              <a:gd name="connsiteY5" fmla="*/ 266817 h 1073384"/>
              <a:gd name="connsiteX6" fmla="*/ 0 w 9165010"/>
              <a:gd name="connsiteY6" fmla="*/ 266817 h 1073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5010" h="1073384">
                <a:moveTo>
                  <a:pt x="0" y="1073384"/>
                </a:moveTo>
                <a:lnTo>
                  <a:pt x="9165010" y="1073384"/>
                </a:lnTo>
                <a:lnTo>
                  <a:pt x="9165010" y="266817"/>
                </a:lnTo>
                <a:lnTo>
                  <a:pt x="4757604" y="266817"/>
                </a:lnTo>
                <a:lnTo>
                  <a:pt x="4582505" y="0"/>
                </a:lnTo>
                <a:lnTo>
                  <a:pt x="4407407" y="266817"/>
                </a:lnTo>
                <a:lnTo>
                  <a:pt x="0" y="266817"/>
                </a:lnTo>
                <a:close/>
              </a:path>
            </a:pathLst>
          </a:custGeom>
          <a:solidFill>
            <a:srgbClr val="404040">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32C122-7E2C-4F32-A564-9F6AFE8DD0C2}"/>
              </a:ext>
            </a:extLst>
          </p:cNvPr>
          <p:cNvSpPr>
            <a:spLocks noGrp="1"/>
          </p:cNvSpPr>
          <p:nvPr>
            <p:ph type="title"/>
          </p:nvPr>
        </p:nvSpPr>
        <p:spPr>
          <a:xfrm>
            <a:off x="1771650" y="5254391"/>
            <a:ext cx="8867012" cy="774934"/>
          </a:xfrm>
          <a:noFill/>
        </p:spPr>
        <p:txBody>
          <a:bodyPr vert="horz" lIns="91440" tIns="45720" rIns="91440" bIns="45720" rtlCol="0" anchor="ctr">
            <a:normAutofit/>
          </a:bodyPr>
          <a:lstStyle/>
          <a:p>
            <a:pPr algn="ctr"/>
            <a:r>
              <a:rPr lang="en-US" sz="4000">
                <a:solidFill>
                  <a:srgbClr val="FFFFFF"/>
                </a:solidFill>
              </a:rPr>
              <a:t>Factory Farming</a:t>
            </a:r>
          </a:p>
        </p:txBody>
      </p:sp>
      <p:pic>
        <p:nvPicPr>
          <p:cNvPr id="12" name="Picture 11" descr="A logo with a person in the middle&#10;&#10;AI-generated content may be incorrect.">
            <a:extLst>
              <a:ext uri="{FF2B5EF4-FFF2-40B4-BE49-F238E27FC236}">
                <a16:creationId xmlns:a16="http://schemas.microsoft.com/office/drawing/2014/main" id="{80C365C7-041C-68CF-866F-0F988A1D3E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438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6596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F3372028-CD90-80B8-AE6D-BBB3DC9E5084}"/>
            </a:ext>
          </a:extLst>
        </p:cNvPr>
        <p:cNvGrpSpPr/>
        <p:nvPr/>
      </p:nvGrpSpPr>
      <p:grpSpPr>
        <a:xfrm>
          <a:off x="0" y="0"/>
          <a:ext cx="0" cy="0"/>
          <a:chOff x="0" y="0"/>
          <a:chExt cx="0" cy="0"/>
        </a:xfrm>
      </p:grpSpPr>
      <p:sp>
        <p:nvSpPr>
          <p:cNvPr id="26" name="Freeform 12">
            <a:extLst>
              <a:ext uri="{FF2B5EF4-FFF2-40B4-BE49-F238E27FC236}">
                <a16:creationId xmlns:a16="http://schemas.microsoft.com/office/drawing/2014/main" id="{522A94E1-AEBD-4286-BFF8-0711E4CD3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622650" y="5181600"/>
            <a:ext cx="9165010" cy="1174750"/>
          </a:xfrm>
          <a:custGeom>
            <a:avLst/>
            <a:gdLst>
              <a:gd name="connsiteX0" fmla="*/ 0 w 9165010"/>
              <a:gd name="connsiteY0" fmla="*/ 1073384 h 1073384"/>
              <a:gd name="connsiteX1" fmla="*/ 9165010 w 9165010"/>
              <a:gd name="connsiteY1" fmla="*/ 1073384 h 1073384"/>
              <a:gd name="connsiteX2" fmla="*/ 9165010 w 9165010"/>
              <a:gd name="connsiteY2" fmla="*/ 266817 h 1073384"/>
              <a:gd name="connsiteX3" fmla="*/ 4757604 w 9165010"/>
              <a:gd name="connsiteY3" fmla="*/ 266817 h 1073384"/>
              <a:gd name="connsiteX4" fmla="*/ 4582505 w 9165010"/>
              <a:gd name="connsiteY4" fmla="*/ 0 h 1073384"/>
              <a:gd name="connsiteX5" fmla="*/ 4407407 w 9165010"/>
              <a:gd name="connsiteY5" fmla="*/ 266817 h 1073384"/>
              <a:gd name="connsiteX6" fmla="*/ 0 w 9165010"/>
              <a:gd name="connsiteY6" fmla="*/ 266817 h 1073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5010" h="1073384">
                <a:moveTo>
                  <a:pt x="0" y="1073384"/>
                </a:moveTo>
                <a:lnTo>
                  <a:pt x="9165010" y="1073384"/>
                </a:lnTo>
                <a:lnTo>
                  <a:pt x="9165010" y="266817"/>
                </a:lnTo>
                <a:lnTo>
                  <a:pt x="4757604" y="266817"/>
                </a:lnTo>
                <a:lnTo>
                  <a:pt x="4582505" y="0"/>
                </a:lnTo>
                <a:lnTo>
                  <a:pt x="4407407" y="266817"/>
                </a:lnTo>
                <a:lnTo>
                  <a:pt x="0" y="266817"/>
                </a:lnTo>
                <a:close/>
              </a:path>
            </a:pathLst>
          </a:custGeom>
          <a:solidFill>
            <a:srgbClr val="404040">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D73CEE-D023-37DA-B2BA-1F513E085E9D}"/>
              </a:ext>
            </a:extLst>
          </p:cNvPr>
          <p:cNvSpPr>
            <a:spLocks noGrp="1"/>
          </p:cNvSpPr>
          <p:nvPr>
            <p:ph type="title"/>
          </p:nvPr>
        </p:nvSpPr>
        <p:spPr>
          <a:xfrm>
            <a:off x="1771650" y="5254391"/>
            <a:ext cx="8867012" cy="774934"/>
          </a:xfrm>
          <a:noFill/>
        </p:spPr>
        <p:txBody>
          <a:bodyPr vert="horz" lIns="91440" tIns="45720" rIns="91440" bIns="45720" rtlCol="0" anchor="ctr">
            <a:normAutofit/>
          </a:bodyPr>
          <a:lstStyle/>
          <a:p>
            <a:pPr algn="ctr"/>
            <a:r>
              <a:rPr lang="en-US" sz="4000" dirty="0">
                <a:solidFill>
                  <a:srgbClr val="FFFFFF"/>
                </a:solidFill>
              </a:rPr>
              <a:t>Deforestation for Agriculture </a:t>
            </a:r>
          </a:p>
        </p:txBody>
      </p:sp>
      <p:pic>
        <p:nvPicPr>
          <p:cNvPr id="8" name="Picture 7" descr="A logo with a person in the middle&#10;&#10;AI-generated content may be incorrect.">
            <a:extLst>
              <a:ext uri="{FF2B5EF4-FFF2-40B4-BE49-F238E27FC236}">
                <a16:creationId xmlns:a16="http://schemas.microsoft.com/office/drawing/2014/main" id="{F49AE0E2-2D4F-906C-D3F4-F1B616C645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438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4162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CCD0EF57-2F7F-4704-2763-0AD3EDC89D9B}"/>
            </a:ext>
          </a:extLst>
        </p:cNvPr>
        <p:cNvGrpSpPr/>
        <p:nvPr/>
      </p:nvGrpSpPr>
      <p:grpSpPr>
        <a:xfrm>
          <a:off x="0" y="0"/>
          <a:ext cx="0" cy="0"/>
          <a:chOff x="0" y="0"/>
          <a:chExt cx="0" cy="0"/>
        </a:xfrm>
      </p:grpSpPr>
      <p:sp>
        <p:nvSpPr>
          <p:cNvPr id="21" name="Freeform 12">
            <a:extLst>
              <a:ext uri="{FF2B5EF4-FFF2-40B4-BE49-F238E27FC236}">
                <a16:creationId xmlns:a16="http://schemas.microsoft.com/office/drawing/2014/main" id="{F247B80F-A4D5-D164-C7B8-F20714E2D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622650" y="5181600"/>
            <a:ext cx="9165010" cy="1174750"/>
          </a:xfrm>
          <a:custGeom>
            <a:avLst/>
            <a:gdLst>
              <a:gd name="connsiteX0" fmla="*/ 0 w 9165010"/>
              <a:gd name="connsiteY0" fmla="*/ 1073384 h 1073384"/>
              <a:gd name="connsiteX1" fmla="*/ 9165010 w 9165010"/>
              <a:gd name="connsiteY1" fmla="*/ 1073384 h 1073384"/>
              <a:gd name="connsiteX2" fmla="*/ 9165010 w 9165010"/>
              <a:gd name="connsiteY2" fmla="*/ 266817 h 1073384"/>
              <a:gd name="connsiteX3" fmla="*/ 4757604 w 9165010"/>
              <a:gd name="connsiteY3" fmla="*/ 266817 h 1073384"/>
              <a:gd name="connsiteX4" fmla="*/ 4582505 w 9165010"/>
              <a:gd name="connsiteY4" fmla="*/ 0 h 1073384"/>
              <a:gd name="connsiteX5" fmla="*/ 4407407 w 9165010"/>
              <a:gd name="connsiteY5" fmla="*/ 266817 h 1073384"/>
              <a:gd name="connsiteX6" fmla="*/ 0 w 9165010"/>
              <a:gd name="connsiteY6" fmla="*/ 266817 h 1073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5010" h="1073384">
                <a:moveTo>
                  <a:pt x="0" y="1073384"/>
                </a:moveTo>
                <a:lnTo>
                  <a:pt x="9165010" y="1073384"/>
                </a:lnTo>
                <a:lnTo>
                  <a:pt x="9165010" y="266817"/>
                </a:lnTo>
                <a:lnTo>
                  <a:pt x="4757604" y="266817"/>
                </a:lnTo>
                <a:lnTo>
                  <a:pt x="4582505" y="0"/>
                </a:lnTo>
                <a:lnTo>
                  <a:pt x="4407407" y="266817"/>
                </a:lnTo>
                <a:lnTo>
                  <a:pt x="0" y="266817"/>
                </a:lnTo>
                <a:close/>
              </a:path>
            </a:pathLst>
          </a:custGeom>
          <a:solidFill>
            <a:srgbClr val="404040">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745ADB-31EF-5C78-2300-54D30C1FE65D}"/>
              </a:ext>
            </a:extLst>
          </p:cNvPr>
          <p:cNvSpPr>
            <a:spLocks noGrp="1"/>
          </p:cNvSpPr>
          <p:nvPr>
            <p:ph type="title"/>
          </p:nvPr>
        </p:nvSpPr>
        <p:spPr>
          <a:xfrm>
            <a:off x="1771650" y="5254391"/>
            <a:ext cx="8867012" cy="774934"/>
          </a:xfrm>
          <a:noFill/>
        </p:spPr>
        <p:txBody>
          <a:bodyPr vert="horz" lIns="91440" tIns="45720" rIns="91440" bIns="45720" rtlCol="0" anchor="ctr">
            <a:normAutofit/>
          </a:bodyPr>
          <a:lstStyle/>
          <a:p>
            <a:pPr algn="ctr"/>
            <a:r>
              <a:rPr lang="en-US" sz="4000" dirty="0">
                <a:solidFill>
                  <a:srgbClr val="FFFFFF"/>
                </a:solidFill>
              </a:rPr>
              <a:t>Overgrazing</a:t>
            </a:r>
          </a:p>
        </p:txBody>
      </p:sp>
      <p:pic>
        <p:nvPicPr>
          <p:cNvPr id="3" name="Picture 2" descr="A logo with a person in the middle&#10;&#10;AI-generated content may be incorrect.">
            <a:extLst>
              <a:ext uri="{FF2B5EF4-FFF2-40B4-BE49-F238E27FC236}">
                <a16:creationId xmlns:a16="http://schemas.microsoft.com/office/drawing/2014/main" id="{AEC1AE72-5771-B3DC-2F7A-4E4B053421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438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0948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8"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txBody>
            <a:bodyPr/>
            <a:lstStyle/>
            <a:p>
              <a:endParaRPr lang="en-US"/>
            </a:p>
          </p:txBody>
        </p:sp>
        <p:sp>
          <p:nvSpPr>
            <p:cNvPr id="9" name="Oval 8">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txBody>
            <a:bodyPr/>
            <a:lstStyle/>
            <a:p>
              <a:endParaRPr lang="en-US"/>
            </a:p>
          </p:txBody>
        </p:sp>
        <p:sp>
          <p:nvSpPr>
            <p:cNvPr id="10"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txBody>
            <a:bodyPr/>
            <a:lstStyle/>
            <a:p>
              <a:endParaRPr lang="en-US"/>
            </a:p>
          </p:txBody>
        </p:sp>
      </p:grpSp>
      <p:sp>
        <p:nvSpPr>
          <p:cNvPr id="12" name="Rectangle 11">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DF0D47B-EBFC-9B26-D98C-AC60540A5F44}"/>
              </a:ext>
            </a:extLst>
          </p:cNvPr>
          <p:cNvSpPr>
            <a:spLocks noGrp="1"/>
          </p:cNvSpPr>
          <p:nvPr>
            <p:ph type="title"/>
          </p:nvPr>
        </p:nvSpPr>
        <p:spPr>
          <a:xfrm>
            <a:off x="1524000" y="2776538"/>
            <a:ext cx="9144000" cy="1381188"/>
          </a:xfrm>
        </p:spPr>
        <p:txBody>
          <a:bodyPr vert="horz" lIns="91440" tIns="45720" rIns="91440" bIns="45720" rtlCol="0" anchor="ctr">
            <a:normAutofit/>
          </a:bodyPr>
          <a:lstStyle/>
          <a:p>
            <a:pPr algn="ctr"/>
            <a:r>
              <a:rPr lang="en-US" sz="4000" kern="1200" dirty="0">
                <a:solidFill>
                  <a:schemeClr val="bg2"/>
                </a:solidFill>
                <a:latin typeface="+mj-lt"/>
                <a:ea typeface="+mj-ea"/>
                <a:cs typeface="+mj-cs"/>
              </a:rPr>
              <a:t>Economic &amp; Social Impact </a:t>
            </a:r>
            <a:br>
              <a:rPr lang="en-US" sz="4000" kern="1200" dirty="0">
                <a:solidFill>
                  <a:schemeClr val="bg2"/>
                </a:solidFill>
                <a:latin typeface="+mj-lt"/>
                <a:ea typeface="+mj-ea"/>
                <a:cs typeface="+mj-cs"/>
              </a:rPr>
            </a:br>
            <a:r>
              <a:rPr lang="en-US" sz="4000" kern="1200" dirty="0">
                <a:solidFill>
                  <a:schemeClr val="bg2"/>
                </a:solidFill>
                <a:latin typeface="+mj-lt"/>
                <a:ea typeface="+mj-ea"/>
                <a:cs typeface="+mj-cs"/>
              </a:rPr>
              <a:t>of Inhumane Farming</a:t>
            </a:r>
          </a:p>
        </p:txBody>
      </p:sp>
      <p:pic>
        <p:nvPicPr>
          <p:cNvPr id="4" name="Picture 3" descr="A logo with a person in the middle&#10;&#10;AI-generated content may be incorrect.">
            <a:extLst>
              <a:ext uri="{FF2B5EF4-FFF2-40B4-BE49-F238E27FC236}">
                <a16:creationId xmlns:a16="http://schemas.microsoft.com/office/drawing/2014/main" id="{7E57155D-47C6-12ED-7B0A-C3B14005D9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438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5782735"/>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F77BBA2-1419-19FA-1090-ED226A6F709A}"/>
              </a:ext>
            </a:extLst>
          </p:cNvPr>
          <p:cNvSpPr>
            <a:spLocks noGrp="1"/>
          </p:cNvSpPr>
          <p:nvPr>
            <p:ph type="title"/>
          </p:nvPr>
        </p:nvSpPr>
        <p:spPr>
          <a:xfrm>
            <a:off x="660041" y="2767106"/>
            <a:ext cx="2880828" cy="3071906"/>
          </a:xfrm>
          <a:prstGeom prst="ellipse">
            <a:avLst/>
          </a:prstGeom>
        </p:spPr>
        <p:txBody>
          <a:bodyPr vert="horz" lIns="91440" tIns="45720" rIns="91440" bIns="45720" rtlCol="0" anchor="t">
            <a:normAutofit/>
          </a:bodyPr>
          <a:lstStyle/>
          <a:p>
            <a:r>
              <a:rPr lang="en-US" sz="4000" kern="1200">
                <a:solidFill>
                  <a:srgbClr val="FFFFFF"/>
                </a:solidFill>
                <a:latin typeface="+mj-lt"/>
                <a:ea typeface="+mj-ea"/>
                <a:cs typeface="+mj-cs"/>
              </a:rPr>
              <a:t>Group Activity</a:t>
            </a:r>
          </a:p>
        </p:txBody>
      </p:sp>
      <p:pic>
        <p:nvPicPr>
          <p:cNvPr id="12" name="Picture 11" descr="A group of people holding puzzle pieces&#10;&#10;AI-generated content may be incorrect.">
            <a:extLst>
              <a:ext uri="{FF2B5EF4-FFF2-40B4-BE49-F238E27FC236}">
                <a16:creationId xmlns:a16="http://schemas.microsoft.com/office/drawing/2014/main" id="{76DC776D-3545-7DCA-828B-E5EE3479C2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2428" y="1396759"/>
            <a:ext cx="7225748" cy="4064482"/>
          </a:xfrm>
          <a:prstGeom prst="rect">
            <a:avLst/>
          </a:prstGeom>
        </p:spPr>
      </p:pic>
      <p:pic>
        <p:nvPicPr>
          <p:cNvPr id="7" name="Picture 6" descr="A logo with a person in the middle&#10;&#10;AI-generated content may be incorrect.">
            <a:extLst>
              <a:ext uri="{FF2B5EF4-FFF2-40B4-BE49-F238E27FC236}">
                <a16:creationId xmlns:a16="http://schemas.microsoft.com/office/drawing/2014/main" id="{9A989AE8-3810-61AB-72FF-0FCA7C1E92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438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8670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DF05ACD0-FF4A-4F8F-B5C5-6A4EBD0D1B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C9AFA28-B5ED-4346-9AF7-68A157F16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 name="Title 1">
            <a:extLst>
              <a:ext uri="{FF2B5EF4-FFF2-40B4-BE49-F238E27FC236}">
                <a16:creationId xmlns:a16="http://schemas.microsoft.com/office/drawing/2014/main" id="{633FCBDB-6F95-F189-AFF7-22BD701596D3}"/>
              </a:ext>
            </a:extLst>
          </p:cNvPr>
          <p:cNvSpPr>
            <a:spLocks noGrp="1"/>
          </p:cNvSpPr>
          <p:nvPr>
            <p:ph type="title"/>
          </p:nvPr>
        </p:nvSpPr>
        <p:spPr>
          <a:xfrm>
            <a:off x="1472608" y="1380564"/>
            <a:ext cx="4561369" cy="2346229"/>
          </a:xfrm>
        </p:spPr>
        <p:txBody>
          <a:bodyPr vert="horz" lIns="91440" tIns="45720" rIns="91440" bIns="45720" rtlCol="0" anchor="b">
            <a:normAutofit/>
          </a:bodyPr>
          <a:lstStyle/>
          <a:p>
            <a:pPr algn="ctr"/>
            <a:r>
              <a:rPr lang="en-US" sz="3200" kern="1200" dirty="0">
                <a:solidFill>
                  <a:srgbClr val="595959"/>
                </a:solidFill>
                <a:latin typeface="+mj-lt"/>
                <a:ea typeface="+mj-ea"/>
                <a:cs typeface="+mj-cs"/>
              </a:rPr>
              <a:t>Wrap-Up &amp; Reflection</a:t>
            </a:r>
          </a:p>
        </p:txBody>
      </p:sp>
      <p:pic>
        <p:nvPicPr>
          <p:cNvPr id="6" name="Graphic 5" descr="Head with Gears">
            <a:extLst>
              <a:ext uri="{FF2B5EF4-FFF2-40B4-BE49-F238E27FC236}">
                <a16:creationId xmlns:a16="http://schemas.microsoft.com/office/drawing/2014/main" id="{1C1069A3-CF05-6541-424A-B42F3C3E2C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10935" y="1419785"/>
            <a:ext cx="4018430" cy="4018430"/>
          </a:xfrm>
          <a:prstGeom prst="rect">
            <a:avLst/>
          </a:prstGeom>
        </p:spPr>
      </p:pic>
      <p:pic>
        <p:nvPicPr>
          <p:cNvPr id="4" name="Picture 3" descr="A logo with a person in the middle&#10;&#10;AI-generated content may be incorrect.">
            <a:extLst>
              <a:ext uri="{FF2B5EF4-FFF2-40B4-BE49-F238E27FC236}">
                <a16:creationId xmlns:a16="http://schemas.microsoft.com/office/drawing/2014/main" id="{4FDD038A-F432-EFB9-5F95-BC09A63F9C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438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7492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68175-E48E-D281-8B66-B7E12D06D02F}"/>
              </a:ext>
            </a:extLst>
          </p:cNvPr>
          <p:cNvSpPr>
            <a:spLocks noGrp="1"/>
          </p:cNvSpPr>
          <p:nvPr>
            <p:ph type="title"/>
          </p:nvPr>
        </p:nvSpPr>
        <p:spPr/>
        <p:txBody>
          <a:bodyPr>
            <a:normAutofit/>
          </a:bodyPr>
          <a:lstStyle/>
          <a:p>
            <a:r>
              <a:rPr lang="en-GB" sz="4000" dirty="0"/>
              <a:t>By the end of this lesson, you should be able to:</a:t>
            </a:r>
            <a:endParaRPr lang="en-US" sz="4000" dirty="0"/>
          </a:p>
        </p:txBody>
      </p:sp>
      <p:graphicFrame>
        <p:nvGraphicFramePr>
          <p:cNvPr id="5" name="Content Placeholder 2">
            <a:extLst>
              <a:ext uri="{FF2B5EF4-FFF2-40B4-BE49-F238E27FC236}">
                <a16:creationId xmlns:a16="http://schemas.microsoft.com/office/drawing/2014/main" id="{41006913-F2A0-4399-F5C5-B732B08A920F}"/>
              </a:ext>
            </a:extLst>
          </p:cNvPr>
          <p:cNvGraphicFramePr>
            <a:graphicFrameLocks noGrp="1"/>
          </p:cNvGraphicFramePr>
          <p:nvPr>
            <p:ph idx="1"/>
            <p:extLst>
              <p:ext uri="{D42A27DB-BD31-4B8C-83A1-F6EECF244321}">
                <p14:modId xmlns:p14="http://schemas.microsoft.com/office/powerpoint/2010/main" val="157958502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E6C30F7D-EC64-72C6-ACFA-37E5D7CF114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2438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1872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group of vegetables on a table&#10;&#10;AI-generated content may be incorrect.">
            <a:extLst>
              <a:ext uri="{FF2B5EF4-FFF2-40B4-BE49-F238E27FC236}">
                <a16:creationId xmlns:a16="http://schemas.microsoft.com/office/drawing/2014/main" id="{B0A63382-E340-61AD-86E5-FC99BC4C521F}"/>
              </a:ext>
            </a:extLst>
          </p:cNvPr>
          <p:cNvPicPr>
            <a:picLocks noChangeAspect="1"/>
          </p:cNvPicPr>
          <p:nvPr/>
        </p:nvPicPr>
        <p:blipFill>
          <a:blip r:embed="rId3">
            <a:alphaModFix amt="50000"/>
            <a:extLst>
              <a:ext uri="{28A0092B-C50C-407E-A947-70E740481C1C}">
                <a14:useLocalDpi xmlns:a14="http://schemas.microsoft.com/office/drawing/2010/main" val="0"/>
              </a:ext>
            </a:extLst>
          </a:blip>
          <a:src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D29D6148-6CCC-681E-92D5-8C40EFEA9B81}"/>
              </a:ext>
            </a:extLst>
          </p:cNvPr>
          <p:cNvSpPr>
            <a:spLocks noGrp="1"/>
          </p:cNvSpPr>
          <p:nvPr>
            <p:ph type="ctrTitle"/>
          </p:nvPr>
        </p:nvSpPr>
        <p:spPr>
          <a:xfrm>
            <a:off x="1524000" y="1671002"/>
            <a:ext cx="9144000" cy="2900518"/>
          </a:xfrm>
        </p:spPr>
        <p:txBody>
          <a:bodyPr>
            <a:normAutofit/>
          </a:bodyPr>
          <a:lstStyle/>
          <a:p>
            <a:r>
              <a:rPr lang="en-GB" sz="5100">
                <a:solidFill>
                  <a:srgbClr val="FFFFFF"/>
                </a:solidFill>
              </a:rPr>
              <a:t>How do you think the way we grow and produce food affects our health and the environment?</a:t>
            </a:r>
            <a:endParaRPr lang="en-US" sz="5100">
              <a:solidFill>
                <a:srgbClr val="FFFFFF"/>
              </a:solidFill>
            </a:endParaRPr>
          </a:p>
        </p:txBody>
      </p:sp>
      <p:pic>
        <p:nvPicPr>
          <p:cNvPr id="7" name="Picture 6">
            <a:extLst>
              <a:ext uri="{FF2B5EF4-FFF2-40B4-BE49-F238E27FC236}">
                <a16:creationId xmlns:a16="http://schemas.microsoft.com/office/drawing/2014/main" id="{A5B7AA87-5844-90EC-30AB-F5E41A7280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438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617520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ollage of plants and buildings&#10;&#10;AI-generated content may be incorrect.">
            <a:extLst>
              <a:ext uri="{FF2B5EF4-FFF2-40B4-BE49-F238E27FC236}">
                <a16:creationId xmlns:a16="http://schemas.microsoft.com/office/drawing/2014/main" id="{B9062B74-5634-67B8-E519-577FF61E6577}"/>
              </a:ext>
            </a:extLst>
          </p:cNvPr>
          <p:cNvPicPr>
            <a:picLocks noChangeAspect="1"/>
          </p:cNvPicPr>
          <p:nvPr/>
        </p:nvPicPr>
        <p:blipFill>
          <a:blip r:embed="rId3">
            <a:extLst>
              <a:ext uri="{28A0092B-C50C-407E-A947-70E740481C1C}">
                <a14:useLocalDpi xmlns:a14="http://schemas.microsoft.com/office/drawing/2010/main" val="0"/>
              </a:ext>
            </a:extLst>
          </a:blip>
          <a:srcRect t="6306"/>
          <a:stretch/>
        </p:blipFill>
        <p:spPr>
          <a:xfrm>
            <a:off x="457200" y="457200"/>
            <a:ext cx="11277600" cy="5943600"/>
          </a:xfrm>
          <a:prstGeom prst="rect">
            <a:avLst/>
          </a:prstGeom>
        </p:spPr>
      </p:pic>
      <p:pic>
        <p:nvPicPr>
          <p:cNvPr id="4" name="Picture 3" descr="A logo with a person in the middle&#10;&#10;AI-generated content may be incorrect.">
            <a:extLst>
              <a:ext uri="{FF2B5EF4-FFF2-40B4-BE49-F238E27FC236}">
                <a16:creationId xmlns:a16="http://schemas.microsoft.com/office/drawing/2014/main" id="{31A248EE-3395-38B9-9F5B-952D7662ED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438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6996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Freeform 24">
            <a:extLst>
              <a:ext uri="{FF2B5EF4-FFF2-40B4-BE49-F238E27FC236}">
                <a16:creationId xmlns:a16="http://schemas.microsoft.com/office/drawing/2014/main" id="{A414F261-E931-45CB-8605-20FFD6826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75200"/>
            <a:ext cx="4838700" cy="1323975"/>
          </a:xfrm>
          <a:custGeom>
            <a:avLst/>
            <a:gdLst>
              <a:gd name="connsiteX0" fmla="*/ 0 w 4838700"/>
              <a:gd name="connsiteY0" fmla="*/ 0 h 1323975"/>
              <a:gd name="connsiteX1" fmla="*/ 4838700 w 4838700"/>
              <a:gd name="connsiteY1" fmla="*/ 0 h 1323975"/>
              <a:gd name="connsiteX2" fmla="*/ 4838700 w 4838700"/>
              <a:gd name="connsiteY2" fmla="*/ 78123 h 1323975"/>
              <a:gd name="connsiteX3" fmla="*/ 4822272 w 4838700"/>
              <a:gd name="connsiteY3" fmla="*/ 81440 h 1323975"/>
              <a:gd name="connsiteX4" fmla="*/ 4781550 w 4838700"/>
              <a:gd name="connsiteY4" fmla="*/ 142875 h 1323975"/>
              <a:gd name="connsiteX5" fmla="*/ 4822272 w 4838700"/>
              <a:gd name="connsiteY5" fmla="*/ 204311 h 1323975"/>
              <a:gd name="connsiteX6" fmla="*/ 4838700 w 4838700"/>
              <a:gd name="connsiteY6" fmla="*/ 207627 h 1323975"/>
              <a:gd name="connsiteX7" fmla="*/ 4838700 w 4838700"/>
              <a:gd name="connsiteY7" fmla="*/ 287197 h 1323975"/>
              <a:gd name="connsiteX8" fmla="*/ 4822272 w 4838700"/>
              <a:gd name="connsiteY8" fmla="*/ 290514 h 1323975"/>
              <a:gd name="connsiteX9" fmla="*/ 4781550 w 4838700"/>
              <a:gd name="connsiteY9" fmla="*/ 351949 h 1323975"/>
              <a:gd name="connsiteX10" fmla="*/ 4822272 w 4838700"/>
              <a:gd name="connsiteY10" fmla="*/ 413385 h 1323975"/>
              <a:gd name="connsiteX11" fmla="*/ 4838700 w 4838700"/>
              <a:gd name="connsiteY11" fmla="*/ 416701 h 1323975"/>
              <a:gd name="connsiteX12" fmla="*/ 4838700 w 4838700"/>
              <a:gd name="connsiteY12" fmla="*/ 496271 h 1323975"/>
              <a:gd name="connsiteX13" fmla="*/ 4822272 w 4838700"/>
              <a:gd name="connsiteY13" fmla="*/ 499588 h 1323975"/>
              <a:gd name="connsiteX14" fmla="*/ 4781550 w 4838700"/>
              <a:gd name="connsiteY14" fmla="*/ 561023 h 1323975"/>
              <a:gd name="connsiteX15" fmla="*/ 4822272 w 4838700"/>
              <a:gd name="connsiteY15" fmla="*/ 622459 h 1323975"/>
              <a:gd name="connsiteX16" fmla="*/ 4838700 w 4838700"/>
              <a:gd name="connsiteY16" fmla="*/ 625775 h 1323975"/>
              <a:gd name="connsiteX17" fmla="*/ 4838700 w 4838700"/>
              <a:gd name="connsiteY17" fmla="*/ 705345 h 1323975"/>
              <a:gd name="connsiteX18" fmla="*/ 4822272 w 4838700"/>
              <a:gd name="connsiteY18" fmla="*/ 708662 h 1323975"/>
              <a:gd name="connsiteX19" fmla="*/ 4781550 w 4838700"/>
              <a:gd name="connsiteY19" fmla="*/ 770097 h 1323975"/>
              <a:gd name="connsiteX20" fmla="*/ 4822272 w 4838700"/>
              <a:gd name="connsiteY20" fmla="*/ 831533 h 1323975"/>
              <a:gd name="connsiteX21" fmla="*/ 4838700 w 4838700"/>
              <a:gd name="connsiteY21" fmla="*/ 834849 h 1323975"/>
              <a:gd name="connsiteX22" fmla="*/ 4838700 w 4838700"/>
              <a:gd name="connsiteY22" fmla="*/ 914419 h 1323975"/>
              <a:gd name="connsiteX23" fmla="*/ 4822272 w 4838700"/>
              <a:gd name="connsiteY23" fmla="*/ 917736 h 1323975"/>
              <a:gd name="connsiteX24" fmla="*/ 4781550 w 4838700"/>
              <a:gd name="connsiteY24" fmla="*/ 979171 h 1323975"/>
              <a:gd name="connsiteX25" fmla="*/ 4822272 w 4838700"/>
              <a:gd name="connsiteY25" fmla="*/ 1040607 h 1323975"/>
              <a:gd name="connsiteX26" fmla="*/ 4838700 w 4838700"/>
              <a:gd name="connsiteY26" fmla="*/ 1043923 h 1323975"/>
              <a:gd name="connsiteX27" fmla="*/ 4838700 w 4838700"/>
              <a:gd name="connsiteY27" fmla="*/ 1123491 h 1323975"/>
              <a:gd name="connsiteX28" fmla="*/ 4822272 w 4838700"/>
              <a:gd name="connsiteY28" fmla="*/ 1126808 h 1323975"/>
              <a:gd name="connsiteX29" fmla="*/ 4781550 w 4838700"/>
              <a:gd name="connsiteY29" fmla="*/ 1188243 h 1323975"/>
              <a:gd name="connsiteX30" fmla="*/ 4822272 w 4838700"/>
              <a:gd name="connsiteY30" fmla="*/ 1249679 h 1323975"/>
              <a:gd name="connsiteX31" fmla="*/ 4838700 w 4838700"/>
              <a:gd name="connsiteY31" fmla="*/ 1252995 h 1323975"/>
              <a:gd name="connsiteX32" fmla="*/ 4838700 w 4838700"/>
              <a:gd name="connsiteY32" fmla="*/ 1323975 h 1323975"/>
              <a:gd name="connsiteX33" fmla="*/ 0 w 4838700"/>
              <a:gd name="connsiteY33" fmla="*/ 1323975 h 1323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838700" h="1323975">
                <a:moveTo>
                  <a:pt x="0" y="0"/>
                </a:moveTo>
                <a:lnTo>
                  <a:pt x="4838700" y="0"/>
                </a:lnTo>
                <a:lnTo>
                  <a:pt x="4838700" y="78123"/>
                </a:lnTo>
                <a:lnTo>
                  <a:pt x="4822272" y="81440"/>
                </a:lnTo>
                <a:cubicBezTo>
                  <a:pt x="4798341" y="91561"/>
                  <a:pt x="4781550" y="115257"/>
                  <a:pt x="4781550" y="142875"/>
                </a:cubicBezTo>
                <a:cubicBezTo>
                  <a:pt x="4781550" y="170493"/>
                  <a:pt x="4798341" y="194189"/>
                  <a:pt x="4822272" y="204311"/>
                </a:cubicBezTo>
                <a:lnTo>
                  <a:pt x="4838700" y="207627"/>
                </a:lnTo>
                <a:lnTo>
                  <a:pt x="4838700" y="287197"/>
                </a:lnTo>
                <a:lnTo>
                  <a:pt x="4822272" y="290514"/>
                </a:lnTo>
                <a:cubicBezTo>
                  <a:pt x="4798341" y="300635"/>
                  <a:pt x="4781550" y="324331"/>
                  <a:pt x="4781550" y="351949"/>
                </a:cubicBezTo>
                <a:cubicBezTo>
                  <a:pt x="4781550" y="379567"/>
                  <a:pt x="4798341" y="403263"/>
                  <a:pt x="4822272" y="413385"/>
                </a:cubicBezTo>
                <a:lnTo>
                  <a:pt x="4838700" y="416701"/>
                </a:lnTo>
                <a:lnTo>
                  <a:pt x="4838700" y="496271"/>
                </a:lnTo>
                <a:lnTo>
                  <a:pt x="4822272" y="499588"/>
                </a:lnTo>
                <a:cubicBezTo>
                  <a:pt x="4798341" y="509709"/>
                  <a:pt x="4781550" y="533405"/>
                  <a:pt x="4781550" y="561023"/>
                </a:cubicBezTo>
                <a:cubicBezTo>
                  <a:pt x="4781550" y="588641"/>
                  <a:pt x="4798341" y="612337"/>
                  <a:pt x="4822272" y="622459"/>
                </a:cubicBezTo>
                <a:lnTo>
                  <a:pt x="4838700" y="625775"/>
                </a:lnTo>
                <a:lnTo>
                  <a:pt x="4838700" y="705345"/>
                </a:lnTo>
                <a:lnTo>
                  <a:pt x="4822272" y="708662"/>
                </a:lnTo>
                <a:cubicBezTo>
                  <a:pt x="4798341" y="718783"/>
                  <a:pt x="4781550" y="742479"/>
                  <a:pt x="4781550" y="770097"/>
                </a:cubicBezTo>
                <a:cubicBezTo>
                  <a:pt x="4781550" y="797715"/>
                  <a:pt x="4798341" y="821411"/>
                  <a:pt x="4822272" y="831533"/>
                </a:cubicBezTo>
                <a:lnTo>
                  <a:pt x="4838700" y="834849"/>
                </a:lnTo>
                <a:lnTo>
                  <a:pt x="4838700" y="914419"/>
                </a:lnTo>
                <a:lnTo>
                  <a:pt x="4822272" y="917736"/>
                </a:lnTo>
                <a:cubicBezTo>
                  <a:pt x="4798341" y="927857"/>
                  <a:pt x="4781550" y="951553"/>
                  <a:pt x="4781550" y="979171"/>
                </a:cubicBezTo>
                <a:cubicBezTo>
                  <a:pt x="4781550" y="1006789"/>
                  <a:pt x="4798341" y="1030485"/>
                  <a:pt x="4822272" y="1040607"/>
                </a:cubicBezTo>
                <a:lnTo>
                  <a:pt x="4838700" y="1043923"/>
                </a:lnTo>
                <a:lnTo>
                  <a:pt x="4838700" y="1123491"/>
                </a:lnTo>
                <a:lnTo>
                  <a:pt x="4822272" y="1126808"/>
                </a:lnTo>
                <a:cubicBezTo>
                  <a:pt x="4798341" y="1136929"/>
                  <a:pt x="4781550" y="1160625"/>
                  <a:pt x="4781550" y="1188243"/>
                </a:cubicBezTo>
                <a:cubicBezTo>
                  <a:pt x="4781550" y="1215861"/>
                  <a:pt x="4798341" y="1239557"/>
                  <a:pt x="4822272" y="1249679"/>
                </a:cubicBezTo>
                <a:lnTo>
                  <a:pt x="4838700" y="1252995"/>
                </a:lnTo>
                <a:lnTo>
                  <a:pt x="4838700" y="1323975"/>
                </a:lnTo>
                <a:lnTo>
                  <a:pt x="0" y="1323975"/>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B6DA77-B050-EC8C-23DF-E94D95F8A4A3}"/>
              </a:ext>
            </a:extLst>
          </p:cNvPr>
          <p:cNvSpPr>
            <a:spLocks noGrp="1"/>
          </p:cNvSpPr>
          <p:nvPr>
            <p:ph type="title"/>
          </p:nvPr>
        </p:nvSpPr>
        <p:spPr>
          <a:xfrm>
            <a:off x="315884" y="4981575"/>
            <a:ext cx="4189442" cy="860426"/>
          </a:xfrm>
          <a:prstGeom prst="rect">
            <a:avLst/>
          </a:prstGeom>
          <a:noFill/>
          <a:ln w="174625" cap="sq" cmpd="thinThick">
            <a:noFill/>
            <a:miter lim="800000"/>
          </a:ln>
        </p:spPr>
        <p:txBody>
          <a:bodyPr vert="horz" lIns="91440" tIns="45720" rIns="91440" bIns="45720" rtlCol="0" anchor="ctr">
            <a:normAutofit fontScale="90000"/>
          </a:bodyPr>
          <a:lstStyle/>
          <a:p>
            <a:pPr algn="r"/>
            <a:r>
              <a:rPr lang="en-US" sz="3600" dirty="0">
                <a:solidFill>
                  <a:srgbClr val="FFFFFF"/>
                </a:solidFill>
              </a:rPr>
              <a:t>Herbicides &amp; Pesticides</a:t>
            </a:r>
          </a:p>
        </p:txBody>
      </p:sp>
      <p:cxnSp>
        <p:nvCxnSpPr>
          <p:cNvPr id="11" name="Straight Connector 10">
            <a:extLst>
              <a:ext uri="{FF2B5EF4-FFF2-40B4-BE49-F238E27FC236}">
                <a16:creationId xmlns:a16="http://schemas.microsoft.com/office/drawing/2014/main" id="{B63CF8AD-BB19-4F90-BDE5-B3B3F56F4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 y="4876800"/>
            <a:ext cx="4791456" cy="3175"/>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24E62CA-FAA3-4628-AEF3-5033C77149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 y="5969000"/>
            <a:ext cx="4791456" cy="3175"/>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pic>
        <p:nvPicPr>
          <p:cNvPr id="5" name="Picture 4" descr="A logo with a person in the middle&#10;&#10;AI-generated content may be incorrect.">
            <a:extLst>
              <a:ext uri="{FF2B5EF4-FFF2-40B4-BE49-F238E27FC236}">
                <a16:creationId xmlns:a16="http://schemas.microsoft.com/office/drawing/2014/main" id="{8B3CD5DC-2B05-85B6-9C02-3959403A0E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438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0403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99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diagram of a farm&#10;&#10;AI-generated content may be incorrect.">
            <a:extLst>
              <a:ext uri="{FF2B5EF4-FFF2-40B4-BE49-F238E27FC236}">
                <a16:creationId xmlns:a16="http://schemas.microsoft.com/office/drawing/2014/main" id="{9819A78E-2E92-4579-6C94-2DC3C1E67F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709334" y="643467"/>
            <a:ext cx="8773332" cy="5571066"/>
          </a:xfrm>
          <a:prstGeom prst="rect">
            <a:avLst/>
          </a:prstGeom>
          <a:noFill/>
        </p:spPr>
      </p:pic>
      <p:sp>
        <p:nvSpPr>
          <p:cNvPr id="4" name="TextBox 3">
            <a:extLst>
              <a:ext uri="{FF2B5EF4-FFF2-40B4-BE49-F238E27FC236}">
                <a16:creationId xmlns:a16="http://schemas.microsoft.com/office/drawing/2014/main" id="{160A5D98-933F-223F-9036-4D70A19F49D1}"/>
              </a:ext>
            </a:extLst>
          </p:cNvPr>
          <p:cNvSpPr txBox="1"/>
          <p:nvPr/>
        </p:nvSpPr>
        <p:spPr>
          <a:xfrm>
            <a:off x="338051" y="6377940"/>
            <a:ext cx="11853949" cy="369332"/>
          </a:xfrm>
          <a:prstGeom prst="rect">
            <a:avLst/>
          </a:prstGeom>
          <a:noFill/>
        </p:spPr>
        <p:txBody>
          <a:bodyPr wrap="square">
            <a:spAutoFit/>
          </a:bodyPr>
          <a:lstStyle/>
          <a:p>
            <a:r>
              <a:rPr lang="en-GB" i="1" dirty="0"/>
              <a:t>[Taken from https://www.sciencedirect.com/science/article/pii/S0045653524009299 Accessed on 23 January 2025]</a:t>
            </a:r>
            <a:endParaRPr lang="en-US" i="1" dirty="0"/>
          </a:p>
        </p:txBody>
      </p:sp>
      <p:pic>
        <p:nvPicPr>
          <p:cNvPr id="5" name="Picture 4" descr="A logo with a person in the middle&#10;&#10;AI-generated content may be incorrect.">
            <a:extLst>
              <a:ext uri="{FF2B5EF4-FFF2-40B4-BE49-F238E27FC236}">
                <a16:creationId xmlns:a16="http://schemas.microsoft.com/office/drawing/2014/main" id="{AAD19930-EAC0-2215-49EE-A865FAB50E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438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587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Freeform 24">
            <a:extLst>
              <a:ext uri="{FF2B5EF4-FFF2-40B4-BE49-F238E27FC236}">
                <a16:creationId xmlns:a16="http://schemas.microsoft.com/office/drawing/2014/main" id="{A414F261-E931-45CB-8605-20FFD6826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75200"/>
            <a:ext cx="4838700" cy="1323975"/>
          </a:xfrm>
          <a:custGeom>
            <a:avLst/>
            <a:gdLst>
              <a:gd name="connsiteX0" fmla="*/ 0 w 4838700"/>
              <a:gd name="connsiteY0" fmla="*/ 0 h 1323975"/>
              <a:gd name="connsiteX1" fmla="*/ 4838700 w 4838700"/>
              <a:gd name="connsiteY1" fmla="*/ 0 h 1323975"/>
              <a:gd name="connsiteX2" fmla="*/ 4838700 w 4838700"/>
              <a:gd name="connsiteY2" fmla="*/ 78123 h 1323975"/>
              <a:gd name="connsiteX3" fmla="*/ 4822272 w 4838700"/>
              <a:gd name="connsiteY3" fmla="*/ 81440 h 1323975"/>
              <a:gd name="connsiteX4" fmla="*/ 4781550 w 4838700"/>
              <a:gd name="connsiteY4" fmla="*/ 142875 h 1323975"/>
              <a:gd name="connsiteX5" fmla="*/ 4822272 w 4838700"/>
              <a:gd name="connsiteY5" fmla="*/ 204311 h 1323975"/>
              <a:gd name="connsiteX6" fmla="*/ 4838700 w 4838700"/>
              <a:gd name="connsiteY6" fmla="*/ 207627 h 1323975"/>
              <a:gd name="connsiteX7" fmla="*/ 4838700 w 4838700"/>
              <a:gd name="connsiteY7" fmla="*/ 287197 h 1323975"/>
              <a:gd name="connsiteX8" fmla="*/ 4822272 w 4838700"/>
              <a:gd name="connsiteY8" fmla="*/ 290514 h 1323975"/>
              <a:gd name="connsiteX9" fmla="*/ 4781550 w 4838700"/>
              <a:gd name="connsiteY9" fmla="*/ 351949 h 1323975"/>
              <a:gd name="connsiteX10" fmla="*/ 4822272 w 4838700"/>
              <a:gd name="connsiteY10" fmla="*/ 413385 h 1323975"/>
              <a:gd name="connsiteX11" fmla="*/ 4838700 w 4838700"/>
              <a:gd name="connsiteY11" fmla="*/ 416701 h 1323975"/>
              <a:gd name="connsiteX12" fmla="*/ 4838700 w 4838700"/>
              <a:gd name="connsiteY12" fmla="*/ 496271 h 1323975"/>
              <a:gd name="connsiteX13" fmla="*/ 4822272 w 4838700"/>
              <a:gd name="connsiteY13" fmla="*/ 499588 h 1323975"/>
              <a:gd name="connsiteX14" fmla="*/ 4781550 w 4838700"/>
              <a:gd name="connsiteY14" fmla="*/ 561023 h 1323975"/>
              <a:gd name="connsiteX15" fmla="*/ 4822272 w 4838700"/>
              <a:gd name="connsiteY15" fmla="*/ 622459 h 1323975"/>
              <a:gd name="connsiteX16" fmla="*/ 4838700 w 4838700"/>
              <a:gd name="connsiteY16" fmla="*/ 625775 h 1323975"/>
              <a:gd name="connsiteX17" fmla="*/ 4838700 w 4838700"/>
              <a:gd name="connsiteY17" fmla="*/ 705345 h 1323975"/>
              <a:gd name="connsiteX18" fmla="*/ 4822272 w 4838700"/>
              <a:gd name="connsiteY18" fmla="*/ 708662 h 1323975"/>
              <a:gd name="connsiteX19" fmla="*/ 4781550 w 4838700"/>
              <a:gd name="connsiteY19" fmla="*/ 770097 h 1323975"/>
              <a:gd name="connsiteX20" fmla="*/ 4822272 w 4838700"/>
              <a:gd name="connsiteY20" fmla="*/ 831533 h 1323975"/>
              <a:gd name="connsiteX21" fmla="*/ 4838700 w 4838700"/>
              <a:gd name="connsiteY21" fmla="*/ 834849 h 1323975"/>
              <a:gd name="connsiteX22" fmla="*/ 4838700 w 4838700"/>
              <a:gd name="connsiteY22" fmla="*/ 914419 h 1323975"/>
              <a:gd name="connsiteX23" fmla="*/ 4822272 w 4838700"/>
              <a:gd name="connsiteY23" fmla="*/ 917736 h 1323975"/>
              <a:gd name="connsiteX24" fmla="*/ 4781550 w 4838700"/>
              <a:gd name="connsiteY24" fmla="*/ 979171 h 1323975"/>
              <a:gd name="connsiteX25" fmla="*/ 4822272 w 4838700"/>
              <a:gd name="connsiteY25" fmla="*/ 1040607 h 1323975"/>
              <a:gd name="connsiteX26" fmla="*/ 4838700 w 4838700"/>
              <a:gd name="connsiteY26" fmla="*/ 1043923 h 1323975"/>
              <a:gd name="connsiteX27" fmla="*/ 4838700 w 4838700"/>
              <a:gd name="connsiteY27" fmla="*/ 1123491 h 1323975"/>
              <a:gd name="connsiteX28" fmla="*/ 4822272 w 4838700"/>
              <a:gd name="connsiteY28" fmla="*/ 1126808 h 1323975"/>
              <a:gd name="connsiteX29" fmla="*/ 4781550 w 4838700"/>
              <a:gd name="connsiteY29" fmla="*/ 1188243 h 1323975"/>
              <a:gd name="connsiteX30" fmla="*/ 4822272 w 4838700"/>
              <a:gd name="connsiteY30" fmla="*/ 1249679 h 1323975"/>
              <a:gd name="connsiteX31" fmla="*/ 4838700 w 4838700"/>
              <a:gd name="connsiteY31" fmla="*/ 1252995 h 1323975"/>
              <a:gd name="connsiteX32" fmla="*/ 4838700 w 4838700"/>
              <a:gd name="connsiteY32" fmla="*/ 1323975 h 1323975"/>
              <a:gd name="connsiteX33" fmla="*/ 0 w 4838700"/>
              <a:gd name="connsiteY33" fmla="*/ 1323975 h 1323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838700" h="1323975">
                <a:moveTo>
                  <a:pt x="0" y="0"/>
                </a:moveTo>
                <a:lnTo>
                  <a:pt x="4838700" y="0"/>
                </a:lnTo>
                <a:lnTo>
                  <a:pt x="4838700" y="78123"/>
                </a:lnTo>
                <a:lnTo>
                  <a:pt x="4822272" y="81440"/>
                </a:lnTo>
                <a:cubicBezTo>
                  <a:pt x="4798341" y="91561"/>
                  <a:pt x="4781550" y="115257"/>
                  <a:pt x="4781550" y="142875"/>
                </a:cubicBezTo>
                <a:cubicBezTo>
                  <a:pt x="4781550" y="170493"/>
                  <a:pt x="4798341" y="194189"/>
                  <a:pt x="4822272" y="204311"/>
                </a:cubicBezTo>
                <a:lnTo>
                  <a:pt x="4838700" y="207627"/>
                </a:lnTo>
                <a:lnTo>
                  <a:pt x="4838700" y="287197"/>
                </a:lnTo>
                <a:lnTo>
                  <a:pt x="4822272" y="290514"/>
                </a:lnTo>
                <a:cubicBezTo>
                  <a:pt x="4798341" y="300635"/>
                  <a:pt x="4781550" y="324331"/>
                  <a:pt x="4781550" y="351949"/>
                </a:cubicBezTo>
                <a:cubicBezTo>
                  <a:pt x="4781550" y="379567"/>
                  <a:pt x="4798341" y="403263"/>
                  <a:pt x="4822272" y="413385"/>
                </a:cubicBezTo>
                <a:lnTo>
                  <a:pt x="4838700" y="416701"/>
                </a:lnTo>
                <a:lnTo>
                  <a:pt x="4838700" y="496271"/>
                </a:lnTo>
                <a:lnTo>
                  <a:pt x="4822272" y="499588"/>
                </a:lnTo>
                <a:cubicBezTo>
                  <a:pt x="4798341" y="509709"/>
                  <a:pt x="4781550" y="533405"/>
                  <a:pt x="4781550" y="561023"/>
                </a:cubicBezTo>
                <a:cubicBezTo>
                  <a:pt x="4781550" y="588641"/>
                  <a:pt x="4798341" y="612337"/>
                  <a:pt x="4822272" y="622459"/>
                </a:cubicBezTo>
                <a:lnTo>
                  <a:pt x="4838700" y="625775"/>
                </a:lnTo>
                <a:lnTo>
                  <a:pt x="4838700" y="705345"/>
                </a:lnTo>
                <a:lnTo>
                  <a:pt x="4822272" y="708662"/>
                </a:lnTo>
                <a:cubicBezTo>
                  <a:pt x="4798341" y="718783"/>
                  <a:pt x="4781550" y="742479"/>
                  <a:pt x="4781550" y="770097"/>
                </a:cubicBezTo>
                <a:cubicBezTo>
                  <a:pt x="4781550" y="797715"/>
                  <a:pt x="4798341" y="821411"/>
                  <a:pt x="4822272" y="831533"/>
                </a:cubicBezTo>
                <a:lnTo>
                  <a:pt x="4838700" y="834849"/>
                </a:lnTo>
                <a:lnTo>
                  <a:pt x="4838700" y="914419"/>
                </a:lnTo>
                <a:lnTo>
                  <a:pt x="4822272" y="917736"/>
                </a:lnTo>
                <a:cubicBezTo>
                  <a:pt x="4798341" y="927857"/>
                  <a:pt x="4781550" y="951553"/>
                  <a:pt x="4781550" y="979171"/>
                </a:cubicBezTo>
                <a:cubicBezTo>
                  <a:pt x="4781550" y="1006789"/>
                  <a:pt x="4798341" y="1030485"/>
                  <a:pt x="4822272" y="1040607"/>
                </a:cubicBezTo>
                <a:lnTo>
                  <a:pt x="4838700" y="1043923"/>
                </a:lnTo>
                <a:lnTo>
                  <a:pt x="4838700" y="1123491"/>
                </a:lnTo>
                <a:lnTo>
                  <a:pt x="4822272" y="1126808"/>
                </a:lnTo>
                <a:cubicBezTo>
                  <a:pt x="4798341" y="1136929"/>
                  <a:pt x="4781550" y="1160625"/>
                  <a:pt x="4781550" y="1188243"/>
                </a:cubicBezTo>
                <a:cubicBezTo>
                  <a:pt x="4781550" y="1215861"/>
                  <a:pt x="4798341" y="1239557"/>
                  <a:pt x="4822272" y="1249679"/>
                </a:cubicBezTo>
                <a:lnTo>
                  <a:pt x="4838700" y="1252995"/>
                </a:lnTo>
                <a:lnTo>
                  <a:pt x="4838700" y="1323975"/>
                </a:lnTo>
                <a:lnTo>
                  <a:pt x="0" y="1323975"/>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FB45BD-AB25-ED66-2D18-9C9423D52D55}"/>
              </a:ext>
            </a:extLst>
          </p:cNvPr>
          <p:cNvSpPr>
            <a:spLocks noGrp="1"/>
          </p:cNvSpPr>
          <p:nvPr>
            <p:ph type="title"/>
          </p:nvPr>
        </p:nvSpPr>
        <p:spPr>
          <a:xfrm>
            <a:off x="315884" y="4981575"/>
            <a:ext cx="4189442" cy="860426"/>
          </a:xfrm>
          <a:prstGeom prst="rect">
            <a:avLst/>
          </a:prstGeom>
          <a:noFill/>
          <a:ln w="174625" cap="sq" cmpd="thinThick">
            <a:noFill/>
            <a:miter lim="800000"/>
          </a:ln>
        </p:spPr>
        <p:txBody>
          <a:bodyPr vert="horz" lIns="91440" tIns="45720" rIns="91440" bIns="45720" rtlCol="0" anchor="ctr">
            <a:normAutofit/>
          </a:bodyPr>
          <a:lstStyle/>
          <a:p>
            <a:pPr algn="r"/>
            <a:r>
              <a:rPr lang="en-US" sz="3200" dirty="0">
                <a:solidFill>
                  <a:srgbClr val="FFFFFF"/>
                </a:solidFill>
              </a:rPr>
              <a:t>Antibiotics</a:t>
            </a:r>
            <a:endParaRPr lang="en-US" sz="4000" dirty="0">
              <a:solidFill>
                <a:srgbClr val="FFFFFF"/>
              </a:solidFill>
            </a:endParaRPr>
          </a:p>
        </p:txBody>
      </p:sp>
      <p:cxnSp>
        <p:nvCxnSpPr>
          <p:cNvPr id="16" name="Straight Connector 15">
            <a:extLst>
              <a:ext uri="{FF2B5EF4-FFF2-40B4-BE49-F238E27FC236}">
                <a16:creationId xmlns:a16="http://schemas.microsoft.com/office/drawing/2014/main" id="{B63CF8AD-BB19-4F90-BDE5-B3B3F56F4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 y="4876800"/>
            <a:ext cx="4791456" cy="3175"/>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24E62CA-FAA3-4628-AEF3-5033C77149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 y="5969000"/>
            <a:ext cx="4791456" cy="3175"/>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pic>
        <p:nvPicPr>
          <p:cNvPr id="5" name="Picture 4" descr="A logo with a person in the middle&#10;&#10;AI-generated content may be incorrect.">
            <a:extLst>
              <a:ext uri="{FF2B5EF4-FFF2-40B4-BE49-F238E27FC236}">
                <a16:creationId xmlns:a16="http://schemas.microsoft.com/office/drawing/2014/main" id="{FA75D756-5869-6051-30E5-F578D148CA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438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0980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A91E21F6-8DAC-DEEB-11B7-4AD70ECDF94D}"/>
            </a:ext>
          </a:extLst>
        </p:cNvPr>
        <p:cNvGrpSpPr/>
        <p:nvPr/>
      </p:nvGrpSpPr>
      <p:grpSpPr>
        <a:xfrm>
          <a:off x="0" y="0"/>
          <a:ext cx="0" cy="0"/>
          <a:chOff x="0" y="0"/>
          <a:chExt cx="0" cy="0"/>
        </a:xfrm>
      </p:grpSpPr>
      <p:sp>
        <p:nvSpPr>
          <p:cNvPr id="14" name="Freeform 24">
            <a:extLst>
              <a:ext uri="{FF2B5EF4-FFF2-40B4-BE49-F238E27FC236}">
                <a16:creationId xmlns:a16="http://schemas.microsoft.com/office/drawing/2014/main" id="{A0883E1E-2F1A-E411-2A51-D7478DA489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75200"/>
            <a:ext cx="4838700" cy="1323975"/>
          </a:xfrm>
          <a:custGeom>
            <a:avLst/>
            <a:gdLst>
              <a:gd name="connsiteX0" fmla="*/ 0 w 4838700"/>
              <a:gd name="connsiteY0" fmla="*/ 0 h 1323975"/>
              <a:gd name="connsiteX1" fmla="*/ 4838700 w 4838700"/>
              <a:gd name="connsiteY1" fmla="*/ 0 h 1323975"/>
              <a:gd name="connsiteX2" fmla="*/ 4838700 w 4838700"/>
              <a:gd name="connsiteY2" fmla="*/ 78123 h 1323975"/>
              <a:gd name="connsiteX3" fmla="*/ 4822272 w 4838700"/>
              <a:gd name="connsiteY3" fmla="*/ 81440 h 1323975"/>
              <a:gd name="connsiteX4" fmla="*/ 4781550 w 4838700"/>
              <a:gd name="connsiteY4" fmla="*/ 142875 h 1323975"/>
              <a:gd name="connsiteX5" fmla="*/ 4822272 w 4838700"/>
              <a:gd name="connsiteY5" fmla="*/ 204311 h 1323975"/>
              <a:gd name="connsiteX6" fmla="*/ 4838700 w 4838700"/>
              <a:gd name="connsiteY6" fmla="*/ 207627 h 1323975"/>
              <a:gd name="connsiteX7" fmla="*/ 4838700 w 4838700"/>
              <a:gd name="connsiteY7" fmla="*/ 287197 h 1323975"/>
              <a:gd name="connsiteX8" fmla="*/ 4822272 w 4838700"/>
              <a:gd name="connsiteY8" fmla="*/ 290514 h 1323975"/>
              <a:gd name="connsiteX9" fmla="*/ 4781550 w 4838700"/>
              <a:gd name="connsiteY9" fmla="*/ 351949 h 1323975"/>
              <a:gd name="connsiteX10" fmla="*/ 4822272 w 4838700"/>
              <a:gd name="connsiteY10" fmla="*/ 413385 h 1323975"/>
              <a:gd name="connsiteX11" fmla="*/ 4838700 w 4838700"/>
              <a:gd name="connsiteY11" fmla="*/ 416701 h 1323975"/>
              <a:gd name="connsiteX12" fmla="*/ 4838700 w 4838700"/>
              <a:gd name="connsiteY12" fmla="*/ 496271 h 1323975"/>
              <a:gd name="connsiteX13" fmla="*/ 4822272 w 4838700"/>
              <a:gd name="connsiteY13" fmla="*/ 499588 h 1323975"/>
              <a:gd name="connsiteX14" fmla="*/ 4781550 w 4838700"/>
              <a:gd name="connsiteY14" fmla="*/ 561023 h 1323975"/>
              <a:gd name="connsiteX15" fmla="*/ 4822272 w 4838700"/>
              <a:gd name="connsiteY15" fmla="*/ 622459 h 1323975"/>
              <a:gd name="connsiteX16" fmla="*/ 4838700 w 4838700"/>
              <a:gd name="connsiteY16" fmla="*/ 625775 h 1323975"/>
              <a:gd name="connsiteX17" fmla="*/ 4838700 w 4838700"/>
              <a:gd name="connsiteY17" fmla="*/ 705345 h 1323975"/>
              <a:gd name="connsiteX18" fmla="*/ 4822272 w 4838700"/>
              <a:gd name="connsiteY18" fmla="*/ 708662 h 1323975"/>
              <a:gd name="connsiteX19" fmla="*/ 4781550 w 4838700"/>
              <a:gd name="connsiteY19" fmla="*/ 770097 h 1323975"/>
              <a:gd name="connsiteX20" fmla="*/ 4822272 w 4838700"/>
              <a:gd name="connsiteY20" fmla="*/ 831533 h 1323975"/>
              <a:gd name="connsiteX21" fmla="*/ 4838700 w 4838700"/>
              <a:gd name="connsiteY21" fmla="*/ 834849 h 1323975"/>
              <a:gd name="connsiteX22" fmla="*/ 4838700 w 4838700"/>
              <a:gd name="connsiteY22" fmla="*/ 914419 h 1323975"/>
              <a:gd name="connsiteX23" fmla="*/ 4822272 w 4838700"/>
              <a:gd name="connsiteY23" fmla="*/ 917736 h 1323975"/>
              <a:gd name="connsiteX24" fmla="*/ 4781550 w 4838700"/>
              <a:gd name="connsiteY24" fmla="*/ 979171 h 1323975"/>
              <a:gd name="connsiteX25" fmla="*/ 4822272 w 4838700"/>
              <a:gd name="connsiteY25" fmla="*/ 1040607 h 1323975"/>
              <a:gd name="connsiteX26" fmla="*/ 4838700 w 4838700"/>
              <a:gd name="connsiteY26" fmla="*/ 1043923 h 1323975"/>
              <a:gd name="connsiteX27" fmla="*/ 4838700 w 4838700"/>
              <a:gd name="connsiteY27" fmla="*/ 1123491 h 1323975"/>
              <a:gd name="connsiteX28" fmla="*/ 4822272 w 4838700"/>
              <a:gd name="connsiteY28" fmla="*/ 1126808 h 1323975"/>
              <a:gd name="connsiteX29" fmla="*/ 4781550 w 4838700"/>
              <a:gd name="connsiteY29" fmla="*/ 1188243 h 1323975"/>
              <a:gd name="connsiteX30" fmla="*/ 4822272 w 4838700"/>
              <a:gd name="connsiteY30" fmla="*/ 1249679 h 1323975"/>
              <a:gd name="connsiteX31" fmla="*/ 4838700 w 4838700"/>
              <a:gd name="connsiteY31" fmla="*/ 1252995 h 1323975"/>
              <a:gd name="connsiteX32" fmla="*/ 4838700 w 4838700"/>
              <a:gd name="connsiteY32" fmla="*/ 1323975 h 1323975"/>
              <a:gd name="connsiteX33" fmla="*/ 0 w 4838700"/>
              <a:gd name="connsiteY33" fmla="*/ 1323975 h 1323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838700" h="1323975">
                <a:moveTo>
                  <a:pt x="0" y="0"/>
                </a:moveTo>
                <a:lnTo>
                  <a:pt x="4838700" y="0"/>
                </a:lnTo>
                <a:lnTo>
                  <a:pt x="4838700" y="78123"/>
                </a:lnTo>
                <a:lnTo>
                  <a:pt x="4822272" y="81440"/>
                </a:lnTo>
                <a:cubicBezTo>
                  <a:pt x="4798341" y="91561"/>
                  <a:pt x="4781550" y="115257"/>
                  <a:pt x="4781550" y="142875"/>
                </a:cubicBezTo>
                <a:cubicBezTo>
                  <a:pt x="4781550" y="170493"/>
                  <a:pt x="4798341" y="194189"/>
                  <a:pt x="4822272" y="204311"/>
                </a:cubicBezTo>
                <a:lnTo>
                  <a:pt x="4838700" y="207627"/>
                </a:lnTo>
                <a:lnTo>
                  <a:pt x="4838700" y="287197"/>
                </a:lnTo>
                <a:lnTo>
                  <a:pt x="4822272" y="290514"/>
                </a:lnTo>
                <a:cubicBezTo>
                  <a:pt x="4798341" y="300635"/>
                  <a:pt x="4781550" y="324331"/>
                  <a:pt x="4781550" y="351949"/>
                </a:cubicBezTo>
                <a:cubicBezTo>
                  <a:pt x="4781550" y="379567"/>
                  <a:pt x="4798341" y="403263"/>
                  <a:pt x="4822272" y="413385"/>
                </a:cubicBezTo>
                <a:lnTo>
                  <a:pt x="4838700" y="416701"/>
                </a:lnTo>
                <a:lnTo>
                  <a:pt x="4838700" y="496271"/>
                </a:lnTo>
                <a:lnTo>
                  <a:pt x="4822272" y="499588"/>
                </a:lnTo>
                <a:cubicBezTo>
                  <a:pt x="4798341" y="509709"/>
                  <a:pt x="4781550" y="533405"/>
                  <a:pt x="4781550" y="561023"/>
                </a:cubicBezTo>
                <a:cubicBezTo>
                  <a:pt x="4781550" y="588641"/>
                  <a:pt x="4798341" y="612337"/>
                  <a:pt x="4822272" y="622459"/>
                </a:cubicBezTo>
                <a:lnTo>
                  <a:pt x="4838700" y="625775"/>
                </a:lnTo>
                <a:lnTo>
                  <a:pt x="4838700" y="705345"/>
                </a:lnTo>
                <a:lnTo>
                  <a:pt x="4822272" y="708662"/>
                </a:lnTo>
                <a:cubicBezTo>
                  <a:pt x="4798341" y="718783"/>
                  <a:pt x="4781550" y="742479"/>
                  <a:pt x="4781550" y="770097"/>
                </a:cubicBezTo>
                <a:cubicBezTo>
                  <a:pt x="4781550" y="797715"/>
                  <a:pt x="4798341" y="821411"/>
                  <a:pt x="4822272" y="831533"/>
                </a:cubicBezTo>
                <a:lnTo>
                  <a:pt x="4838700" y="834849"/>
                </a:lnTo>
                <a:lnTo>
                  <a:pt x="4838700" y="914419"/>
                </a:lnTo>
                <a:lnTo>
                  <a:pt x="4822272" y="917736"/>
                </a:lnTo>
                <a:cubicBezTo>
                  <a:pt x="4798341" y="927857"/>
                  <a:pt x="4781550" y="951553"/>
                  <a:pt x="4781550" y="979171"/>
                </a:cubicBezTo>
                <a:cubicBezTo>
                  <a:pt x="4781550" y="1006789"/>
                  <a:pt x="4798341" y="1030485"/>
                  <a:pt x="4822272" y="1040607"/>
                </a:cubicBezTo>
                <a:lnTo>
                  <a:pt x="4838700" y="1043923"/>
                </a:lnTo>
                <a:lnTo>
                  <a:pt x="4838700" y="1123491"/>
                </a:lnTo>
                <a:lnTo>
                  <a:pt x="4822272" y="1126808"/>
                </a:lnTo>
                <a:cubicBezTo>
                  <a:pt x="4798341" y="1136929"/>
                  <a:pt x="4781550" y="1160625"/>
                  <a:pt x="4781550" y="1188243"/>
                </a:cubicBezTo>
                <a:cubicBezTo>
                  <a:pt x="4781550" y="1215861"/>
                  <a:pt x="4798341" y="1239557"/>
                  <a:pt x="4822272" y="1249679"/>
                </a:cubicBezTo>
                <a:lnTo>
                  <a:pt x="4838700" y="1252995"/>
                </a:lnTo>
                <a:lnTo>
                  <a:pt x="4838700" y="1323975"/>
                </a:lnTo>
                <a:lnTo>
                  <a:pt x="0" y="1323975"/>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882867-194A-21BB-C8A2-8C4A5D2EC809}"/>
              </a:ext>
            </a:extLst>
          </p:cNvPr>
          <p:cNvSpPr>
            <a:spLocks noGrp="1"/>
          </p:cNvSpPr>
          <p:nvPr>
            <p:ph type="title"/>
          </p:nvPr>
        </p:nvSpPr>
        <p:spPr>
          <a:xfrm>
            <a:off x="315884" y="4981575"/>
            <a:ext cx="4189442" cy="860426"/>
          </a:xfrm>
          <a:prstGeom prst="rect">
            <a:avLst/>
          </a:prstGeom>
          <a:noFill/>
          <a:ln w="174625" cap="sq" cmpd="thinThick">
            <a:noFill/>
            <a:miter lim="800000"/>
          </a:ln>
        </p:spPr>
        <p:txBody>
          <a:bodyPr vert="horz" lIns="91440" tIns="45720" rIns="91440" bIns="45720" rtlCol="0" anchor="ctr">
            <a:normAutofit/>
          </a:bodyPr>
          <a:lstStyle/>
          <a:p>
            <a:pPr algn="r"/>
            <a:r>
              <a:rPr lang="en-US" sz="3200" dirty="0">
                <a:solidFill>
                  <a:srgbClr val="FFFFFF"/>
                </a:solidFill>
              </a:rPr>
              <a:t>Additives</a:t>
            </a:r>
            <a:endParaRPr lang="en-US" sz="4000" dirty="0">
              <a:solidFill>
                <a:srgbClr val="FFFFFF"/>
              </a:solidFill>
            </a:endParaRPr>
          </a:p>
        </p:txBody>
      </p:sp>
      <p:cxnSp>
        <p:nvCxnSpPr>
          <p:cNvPr id="16" name="Straight Connector 15">
            <a:extLst>
              <a:ext uri="{FF2B5EF4-FFF2-40B4-BE49-F238E27FC236}">
                <a16:creationId xmlns:a16="http://schemas.microsoft.com/office/drawing/2014/main" id="{20277BEF-818B-48EF-5A5D-47C27C41FE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 y="4876800"/>
            <a:ext cx="4791456" cy="3175"/>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42B23C8-6821-FD27-CD6A-E19B1B73A6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 y="5969000"/>
            <a:ext cx="4791456" cy="3175"/>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pic>
        <p:nvPicPr>
          <p:cNvPr id="5" name="Picture 4" descr="A logo with a person in the middle&#10;&#10;AI-generated content may be incorrect.">
            <a:extLst>
              <a:ext uri="{FF2B5EF4-FFF2-40B4-BE49-F238E27FC236}">
                <a16:creationId xmlns:a16="http://schemas.microsoft.com/office/drawing/2014/main" id="{0D58D0B9-AEC8-E3D1-88CD-402E0E45EC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438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7074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7" name="Picture 26" descr="A logo with a person in the middle&#10;&#10;AI-generated content may be incorrect.">
            <a:extLst>
              <a:ext uri="{FF2B5EF4-FFF2-40B4-BE49-F238E27FC236}">
                <a16:creationId xmlns:a16="http://schemas.microsoft.com/office/drawing/2014/main" id="{EC36D1F7-96BD-CF24-13A7-EE53D576D4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438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2246289"/>
      </p:ext>
    </p:extLst>
  </p:cSld>
  <p:clrMapOvr>
    <a:masterClrMapping/>
  </p:clrMapOvr>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9f929ee-2ccc-426b-9fd2-932361bc865d" xsi:nil="true"/>
    <lcf76f155ced4ddcb4097134ff3c332f xmlns="3caab635-9527-4657-a12f-8c668acf6cb5">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F3AB23201A38C4A8F7AAD9F2A325F0A" ma:contentTypeVersion="13" ma:contentTypeDescription="Create a new document." ma:contentTypeScope="" ma:versionID="0f9bb933567494aaa2a6b81286c406b8">
  <xsd:schema xmlns:xsd="http://www.w3.org/2001/XMLSchema" xmlns:xs="http://www.w3.org/2001/XMLSchema" xmlns:p="http://schemas.microsoft.com/office/2006/metadata/properties" xmlns:ns2="3caab635-9527-4657-a12f-8c668acf6cb5" xmlns:ns3="b9f929ee-2ccc-426b-9fd2-932361bc865d" targetNamespace="http://schemas.microsoft.com/office/2006/metadata/properties" ma:root="true" ma:fieldsID="1d11c5b60a53f6d9f3b6cd84ce6302db" ns2:_="" ns3:_="">
    <xsd:import namespace="3caab635-9527-4657-a12f-8c668acf6cb5"/>
    <xsd:import namespace="b9f929ee-2ccc-426b-9fd2-932361bc865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aab635-9527-4657-a12f-8c668acf6c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f9b47f4-9a27-4745-b6d6-fd1148aa395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f929ee-2ccc-426b-9fd2-932361bc865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b1a63e0-24cb-4c15-a6aa-5e8a397866bf}" ma:internalName="TaxCatchAll" ma:showField="CatchAllData" ma:web="b9f929ee-2ccc-426b-9fd2-932361bc86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15D8954-01C7-45BD-8738-6BAFD4A2D3D1}">
  <ds:schemaRefs>
    <ds:schemaRef ds:uri="http://schemas.microsoft.com/office/2006/metadata/properties"/>
    <ds:schemaRef ds:uri="http://schemas.microsoft.com/office/infopath/2007/PartnerControls"/>
    <ds:schemaRef ds:uri="b9f929ee-2ccc-426b-9fd2-932361bc865d"/>
    <ds:schemaRef ds:uri="3caab635-9527-4657-a12f-8c668acf6cb5"/>
  </ds:schemaRefs>
</ds:datastoreItem>
</file>

<file path=customXml/itemProps2.xml><?xml version="1.0" encoding="utf-8"?>
<ds:datastoreItem xmlns:ds="http://schemas.openxmlformats.org/officeDocument/2006/customXml" ds:itemID="{C8142B33-81A5-4AE5-BD8A-828B4ABFE5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aab635-9527-4657-a12f-8c668acf6cb5"/>
    <ds:schemaRef ds:uri="b9f929ee-2ccc-426b-9fd2-932361bc86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94CA94B-174A-4FBE-AEA5-BF715134E6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161</TotalTime>
  <Words>2178</Words>
  <Application>Microsoft Office PowerPoint</Application>
  <PresentationFormat>Widescreen</PresentationFormat>
  <Paragraphs>126</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Aptos</vt:lpstr>
      <vt:lpstr>Aptos Display</vt:lpstr>
      <vt:lpstr>Arial</vt:lpstr>
      <vt:lpstr>Office Theme</vt:lpstr>
      <vt:lpstr>PowerPoint Presentation</vt:lpstr>
      <vt:lpstr>By the end of this lesson, you should be able to:</vt:lpstr>
      <vt:lpstr>How do you think the way we grow and produce food affects our health and the environment?</vt:lpstr>
      <vt:lpstr>PowerPoint Presentation</vt:lpstr>
      <vt:lpstr>Herbicides &amp; Pesticides</vt:lpstr>
      <vt:lpstr>PowerPoint Presentation</vt:lpstr>
      <vt:lpstr>Antibiotics</vt:lpstr>
      <vt:lpstr>Additives</vt:lpstr>
      <vt:lpstr>PowerPoint Presentation</vt:lpstr>
      <vt:lpstr>Peer Discussion:   Healthier food choices that minimise or avoid harmful additives. </vt:lpstr>
      <vt:lpstr>PowerPoint Presentation</vt:lpstr>
      <vt:lpstr>Factory Farming</vt:lpstr>
      <vt:lpstr>Deforestation for Agriculture </vt:lpstr>
      <vt:lpstr>Overgrazing</vt:lpstr>
      <vt:lpstr>Economic &amp; Social Impact  of Inhumane Farming</vt:lpstr>
      <vt:lpstr>Group Activity</vt:lpstr>
      <vt:lpstr>Wrap-Up &amp; Reflection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Megan Botes</dc:creator>
  <cp:lastModifiedBy>Andrea Hufkie</cp:lastModifiedBy>
  <cp:revision>5</cp:revision>
  <dcterms:created xsi:type="dcterms:W3CDTF">2025-02-13T11:01:38Z</dcterms:created>
  <dcterms:modified xsi:type="dcterms:W3CDTF">2025-03-24T11:36:47Z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0x0101004F3AB23201A38C4A8F7AAD9F2A325F0A</vt:lpwstr>
  </property>
  <property fmtid="{D5CDD505-2E9C-101B-9397-08002B2CF9AE}" pid="3" name="MediaServiceImageTags">
    <vt:lpwstr/>
  </property>
</Properties>
</file>