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3"/>
  </p:notesMasterIdLst>
  <p:sldIdLst>
    <p:sldId id="256" r:id="rId4"/>
    <p:sldId id="257" r:id="rId5"/>
    <p:sldId id="258" r:id="rId6"/>
    <p:sldId id="259" r:id="rId7"/>
    <p:sldId id="260" r:id="rId8"/>
    <p:sldId id="261" r:id="rId9"/>
    <p:sldId id="262"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2515B-36B3-292E-DE67-9D5BCF1D6EC4}" name="Jamiel Landers" initials="JL" userId="S::Jamiel.Landers@westerncape.gov.za::8b0a88d1-29ec-4dbd-b0d0-83204ba8cb6d" providerId="AD"/>
  <p188:author id="{B6A778D2-A77A-2BE2-F002-57D0A667ED50}" name="Hp Unit" initials="HU" userId="86ec350514542ee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1634" autoAdjust="0"/>
  </p:normalViewPr>
  <p:slideViewPr>
    <p:cSldViewPr snapToGrid="0">
      <p:cViewPr varScale="1">
        <p:scale>
          <a:sx n="42" d="100"/>
          <a:sy n="42"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1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EFE96DF5-71D6-4717-AFE3-0CD7B19D65FC}"/>
    <pc:docChg chg="undo custSel modSld">
      <pc:chgData name="Hp Unit" userId="86ec350514542ee1" providerId="LiveId" clId="{EFE96DF5-71D6-4717-AFE3-0CD7B19D65FC}" dt="2024-06-21T08:41:29.064" v="613" actId="20577"/>
      <pc:docMkLst>
        <pc:docMk/>
      </pc:docMkLst>
      <pc:sldChg chg="modNotesTx">
        <pc:chgData name="Hp Unit" userId="86ec350514542ee1" providerId="LiveId" clId="{EFE96DF5-71D6-4717-AFE3-0CD7B19D65FC}" dt="2024-06-21T08:11:54.813" v="208" actId="113"/>
        <pc:sldMkLst>
          <pc:docMk/>
          <pc:sldMk cId="3245627749" sldId="257"/>
        </pc:sldMkLst>
      </pc:sldChg>
      <pc:sldChg chg="delCm modNotesTx">
        <pc:chgData name="Hp Unit" userId="86ec350514542ee1" providerId="LiveId" clId="{EFE96DF5-71D6-4717-AFE3-0CD7B19D65FC}" dt="2024-06-21T08:33:20.280" v="583" actId="20577"/>
        <pc:sldMkLst>
          <pc:docMk/>
          <pc:sldMk cId="4045017769" sldId="258"/>
        </pc:sldMkLst>
        <pc:extLst>
          <p:ext xmlns:p="http://schemas.openxmlformats.org/presentationml/2006/main" uri="{D6D511B9-2390-475A-947B-AFAB55BFBCF1}">
            <pc226:cmChg xmlns:pc226="http://schemas.microsoft.com/office/powerpoint/2022/06/main/command" chg="del">
              <pc226:chgData name="Hp Unit" userId="86ec350514542ee1" providerId="LiveId" clId="{EFE96DF5-71D6-4717-AFE3-0CD7B19D65FC}" dt="2024-06-21T07:51:34.915" v="0"/>
              <pc2:cmMkLst xmlns:pc2="http://schemas.microsoft.com/office/powerpoint/2019/9/main/command">
                <pc:docMk/>
                <pc:sldMk cId="4045017769" sldId="258"/>
                <pc2:cmMk id="{E9C1F3F2-E646-4F3B-B201-734F7FCA0B0B}"/>
              </pc2:cmMkLst>
            </pc226:cmChg>
          </p:ext>
        </pc:extLst>
      </pc:sldChg>
      <pc:sldChg chg="modNotesTx">
        <pc:chgData name="Hp Unit" userId="86ec350514542ee1" providerId="LiveId" clId="{EFE96DF5-71D6-4717-AFE3-0CD7B19D65FC}" dt="2024-06-21T08:36:22.953" v="586" actId="20577"/>
        <pc:sldMkLst>
          <pc:docMk/>
          <pc:sldMk cId="3563447444" sldId="259"/>
        </pc:sldMkLst>
      </pc:sldChg>
      <pc:sldChg chg="modNotesTx">
        <pc:chgData name="Hp Unit" userId="86ec350514542ee1" providerId="LiveId" clId="{EFE96DF5-71D6-4717-AFE3-0CD7B19D65FC}" dt="2024-06-21T08:39:05.142" v="610" actId="20577"/>
        <pc:sldMkLst>
          <pc:docMk/>
          <pc:sldMk cId="1899096638" sldId="262"/>
        </pc:sldMkLst>
      </pc:sldChg>
      <pc:sldChg chg="modNotesTx">
        <pc:chgData name="Hp Unit" userId="86ec350514542ee1" providerId="LiveId" clId="{EFE96DF5-71D6-4717-AFE3-0CD7B19D65FC}" dt="2024-06-21T08:41:29.064" v="613" actId="20577"/>
        <pc:sldMkLst>
          <pc:docMk/>
          <pc:sldMk cId="4132505146" sldId="265"/>
        </pc:sldMkLst>
      </pc:sldChg>
    </pc:docChg>
  </pc:docChgLst>
  <pc:docChgLst>
    <pc:chgData name="Megan Botes" userId="70568131-745a-489b-b4fe-9e78c579dd6d" providerId="ADAL" clId="{3A3EFEFF-C830-4375-867D-819F40B484E8}"/>
    <pc:docChg chg="custSel modSld">
      <pc:chgData name="Megan Botes" userId="70568131-745a-489b-b4fe-9e78c579dd6d" providerId="ADAL" clId="{3A3EFEFF-C830-4375-867D-819F40B484E8}" dt="2024-07-25T06:32:26.996" v="54"/>
      <pc:docMkLst>
        <pc:docMk/>
      </pc:docMkLst>
      <pc:sldChg chg="modNotesTx">
        <pc:chgData name="Megan Botes" userId="70568131-745a-489b-b4fe-9e78c579dd6d" providerId="ADAL" clId="{3A3EFEFF-C830-4375-867D-819F40B484E8}" dt="2024-07-25T06:28:05.454" v="11" actId="20577"/>
        <pc:sldMkLst>
          <pc:docMk/>
          <pc:sldMk cId="2275274748" sldId="256"/>
        </pc:sldMkLst>
      </pc:sldChg>
      <pc:sldChg chg="modNotesTx">
        <pc:chgData name="Megan Botes" userId="70568131-745a-489b-b4fe-9e78c579dd6d" providerId="ADAL" clId="{3A3EFEFF-C830-4375-867D-819F40B484E8}" dt="2024-07-25T06:29:34.685" v="18" actId="20577"/>
        <pc:sldMkLst>
          <pc:docMk/>
          <pc:sldMk cId="3245627749" sldId="257"/>
        </pc:sldMkLst>
      </pc:sldChg>
      <pc:sldChg chg="modNotesTx">
        <pc:chgData name="Megan Botes" userId="70568131-745a-489b-b4fe-9e78c579dd6d" providerId="ADAL" clId="{3A3EFEFF-C830-4375-867D-819F40B484E8}" dt="2024-07-25T06:31:43.257" v="52" actId="114"/>
        <pc:sldMkLst>
          <pc:docMk/>
          <pc:sldMk cId="4045017769" sldId="258"/>
        </pc:sldMkLst>
      </pc:sldChg>
      <pc:sldChg chg="modNotesTx">
        <pc:chgData name="Megan Botes" userId="70568131-745a-489b-b4fe-9e78c579dd6d" providerId="ADAL" clId="{3A3EFEFF-C830-4375-867D-819F40B484E8}" dt="2024-07-25T06:32:26.996" v="54"/>
        <pc:sldMkLst>
          <pc:docMk/>
          <pc:sldMk cId="851798637" sldId="2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E2A4D-FA4A-4764-9E2C-727769D7D8A5}" type="doc">
      <dgm:prSet loTypeId="urn:microsoft.com/office/officeart/2005/8/layout/hierarchy1" loCatId="hierarchy" qsTypeId="urn:microsoft.com/office/officeart/2005/8/quickstyle/simple5" qsCatId="simple" csTypeId="urn:microsoft.com/office/officeart/2005/8/colors/accent5_5" csCatId="accent5" phldr="1"/>
      <dgm:spPr/>
      <dgm:t>
        <a:bodyPr/>
        <a:lstStyle/>
        <a:p>
          <a:endParaRPr lang="en-US"/>
        </a:p>
      </dgm:t>
    </dgm:pt>
    <dgm:pt modelId="{4D9DC35D-C50F-4902-82FB-D62337558018}">
      <dgm:prSet phldrT="[Text]"/>
      <dgm:spPr/>
      <dgm:t>
        <a:bodyPr/>
        <a:lstStyle/>
        <a:p>
          <a:r>
            <a:rPr lang="en-US" b="1" dirty="0"/>
            <a:t>Self-Concept</a:t>
          </a:r>
        </a:p>
      </dgm:t>
    </dgm:pt>
    <dgm:pt modelId="{E84C0FDF-E250-457E-AF70-133C63C40025}" type="parTrans" cxnId="{6E74ABDD-CF9A-4EBC-A621-900B54E77BB3}">
      <dgm:prSet/>
      <dgm:spPr/>
      <dgm:t>
        <a:bodyPr/>
        <a:lstStyle/>
        <a:p>
          <a:pPr algn="ctr"/>
          <a:endParaRPr lang="en-US"/>
        </a:p>
      </dgm:t>
    </dgm:pt>
    <dgm:pt modelId="{1D684DA5-0099-4709-B6C3-FD949F5FBAFB}" type="sibTrans" cxnId="{6E74ABDD-CF9A-4EBC-A621-900B54E77BB3}">
      <dgm:prSet/>
      <dgm:spPr/>
      <dgm:t>
        <a:bodyPr/>
        <a:lstStyle/>
        <a:p>
          <a:endParaRPr lang="en-US"/>
        </a:p>
      </dgm:t>
    </dgm:pt>
    <dgm:pt modelId="{883F2D0D-58BA-4D83-A86E-5D69E8B5551D}">
      <dgm:prSet phldrT="[Text]"/>
      <dgm:spPr/>
      <dgm:t>
        <a:bodyPr/>
        <a:lstStyle/>
        <a:p>
          <a:pPr>
            <a:buFont typeface="Symbol" panose="05050102010706020507" pitchFamily="18" charset="2"/>
            <a:buChar char=""/>
          </a:pPr>
          <a:r>
            <a:rPr lang="en-GB" b="1" dirty="0"/>
            <a:t>Self-Image: </a:t>
          </a:r>
          <a:r>
            <a:rPr lang="en-GB" dirty="0"/>
            <a:t>How a person sees themselves, which includes physical appearance and traits (characteristics).</a:t>
          </a:r>
          <a:endParaRPr lang="en-US" dirty="0"/>
        </a:p>
      </dgm:t>
    </dgm:pt>
    <dgm:pt modelId="{8EA02149-A967-447C-97AB-9DFEDB9BFB88}" type="parTrans" cxnId="{C8E3104B-46AE-401B-A03E-39824BC68607}">
      <dgm:prSet/>
      <dgm:spPr/>
      <dgm:t>
        <a:bodyPr/>
        <a:lstStyle/>
        <a:p>
          <a:pPr algn="ctr"/>
          <a:endParaRPr lang="en-US"/>
        </a:p>
      </dgm:t>
    </dgm:pt>
    <dgm:pt modelId="{6A412F8B-78BB-4683-9088-3AEF5202EA95}" type="sibTrans" cxnId="{C8E3104B-46AE-401B-A03E-39824BC68607}">
      <dgm:prSet/>
      <dgm:spPr/>
      <dgm:t>
        <a:bodyPr/>
        <a:lstStyle/>
        <a:p>
          <a:endParaRPr lang="en-US"/>
        </a:p>
      </dgm:t>
    </dgm:pt>
    <dgm:pt modelId="{7BABCEBD-0583-47DB-B56F-0B0ABF9DF367}">
      <dgm:prSet phldrT="[Text]"/>
      <dgm:spPr/>
      <dgm:t>
        <a:bodyPr/>
        <a:lstStyle/>
        <a:p>
          <a:pPr>
            <a:buFont typeface="Symbol" panose="05050102010706020507" pitchFamily="18" charset="2"/>
            <a:buChar char=""/>
          </a:pPr>
          <a:r>
            <a:rPr lang="en-GB" b="1" dirty="0"/>
            <a:t>Self-Esteem: </a:t>
          </a:r>
          <a:r>
            <a:rPr lang="en-GB" dirty="0"/>
            <a:t>How much value people place on themselves.</a:t>
          </a:r>
          <a:endParaRPr lang="en-US" dirty="0"/>
        </a:p>
      </dgm:t>
    </dgm:pt>
    <dgm:pt modelId="{734C0953-AD02-4C34-A254-4740BF2B5C33}" type="parTrans" cxnId="{BDC924CC-1859-4FCF-8E11-E509EE34AD93}">
      <dgm:prSet/>
      <dgm:spPr/>
      <dgm:t>
        <a:bodyPr/>
        <a:lstStyle/>
        <a:p>
          <a:pPr algn="ctr"/>
          <a:endParaRPr lang="en-US"/>
        </a:p>
      </dgm:t>
    </dgm:pt>
    <dgm:pt modelId="{47BCED9B-9797-4115-81A7-F1E5F1FFAF90}" type="sibTrans" cxnId="{BDC924CC-1859-4FCF-8E11-E509EE34AD93}">
      <dgm:prSet/>
      <dgm:spPr/>
      <dgm:t>
        <a:bodyPr/>
        <a:lstStyle/>
        <a:p>
          <a:endParaRPr lang="en-US"/>
        </a:p>
      </dgm:t>
    </dgm:pt>
    <dgm:pt modelId="{A70A919A-CE0D-4D13-94BF-23B21AE9CE16}">
      <dgm:prSet phldrT="[Text]"/>
      <dgm:spPr/>
      <dgm:t>
        <a:bodyPr/>
        <a:lstStyle/>
        <a:p>
          <a:pPr>
            <a:buFont typeface="Symbol" panose="05050102010706020507" pitchFamily="18" charset="2"/>
            <a:buChar char=""/>
          </a:pPr>
          <a:r>
            <a:rPr lang="en-GB" b="1" dirty="0"/>
            <a:t>Ideal Self: </a:t>
          </a:r>
          <a:r>
            <a:rPr lang="en-GB" dirty="0"/>
            <a:t>The person one would like to be, which can include aspirations and goals.</a:t>
          </a:r>
          <a:endParaRPr lang="en-US" dirty="0"/>
        </a:p>
      </dgm:t>
    </dgm:pt>
    <dgm:pt modelId="{6CE0BC97-1120-4B5B-9F0E-43061B44D797}" type="parTrans" cxnId="{3386333A-0361-4509-B62A-F457BA6676CB}">
      <dgm:prSet/>
      <dgm:spPr/>
      <dgm:t>
        <a:bodyPr/>
        <a:lstStyle/>
        <a:p>
          <a:pPr algn="ctr"/>
          <a:endParaRPr lang="en-US"/>
        </a:p>
      </dgm:t>
    </dgm:pt>
    <dgm:pt modelId="{E162C6E8-D914-40E5-9499-BA3A9FFDC33D}" type="sibTrans" cxnId="{3386333A-0361-4509-B62A-F457BA6676CB}">
      <dgm:prSet/>
      <dgm:spPr/>
      <dgm:t>
        <a:bodyPr/>
        <a:lstStyle/>
        <a:p>
          <a:endParaRPr lang="en-US"/>
        </a:p>
      </dgm:t>
    </dgm:pt>
    <dgm:pt modelId="{B49B71A5-5012-4ACF-AC4E-A902A914DA25}" type="pres">
      <dgm:prSet presAssocID="{0AAE2A4D-FA4A-4764-9E2C-727769D7D8A5}" presName="hierChild1" presStyleCnt="0">
        <dgm:presLayoutVars>
          <dgm:chPref val="1"/>
          <dgm:dir/>
          <dgm:animOne val="branch"/>
          <dgm:animLvl val="lvl"/>
          <dgm:resizeHandles/>
        </dgm:presLayoutVars>
      </dgm:prSet>
      <dgm:spPr/>
    </dgm:pt>
    <dgm:pt modelId="{25AF2853-2C79-43F7-9721-EA77704A7420}" type="pres">
      <dgm:prSet presAssocID="{4D9DC35D-C50F-4902-82FB-D62337558018}" presName="hierRoot1" presStyleCnt="0"/>
      <dgm:spPr/>
    </dgm:pt>
    <dgm:pt modelId="{143C0C0B-29E8-4545-BCC8-D142D89D33F9}" type="pres">
      <dgm:prSet presAssocID="{4D9DC35D-C50F-4902-82FB-D62337558018}" presName="composite" presStyleCnt="0"/>
      <dgm:spPr/>
    </dgm:pt>
    <dgm:pt modelId="{9B9602D6-E8B9-4737-A6DD-5678B61079EA}" type="pres">
      <dgm:prSet presAssocID="{4D9DC35D-C50F-4902-82FB-D62337558018}" presName="background" presStyleLbl="node0" presStyleIdx="0" presStyleCnt="1"/>
      <dgm:spPr/>
    </dgm:pt>
    <dgm:pt modelId="{C71A3B20-F925-4696-82D4-ACA13EC9297F}" type="pres">
      <dgm:prSet presAssocID="{4D9DC35D-C50F-4902-82FB-D62337558018}" presName="text" presStyleLbl="fgAcc0" presStyleIdx="0" presStyleCnt="1">
        <dgm:presLayoutVars>
          <dgm:chPref val="3"/>
        </dgm:presLayoutVars>
      </dgm:prSet>
      <dgm:spPr/>
    </dgm:pt>
    <dgm:pt modelId="{97E0B20A-5D60-44D1-A6E4-6AB09C328958}" type="pres">
      <dgm:prSet presAssocID="{4D9DC35D-C50F-4902-82FB-D62337558018}" presName="hierChild2" presStyleCnt="0"/>
      <dgm:spPr/>
    </dgm:pt>
    <dgm:pt modelId="{E2F8530E-1A88-424D-B1E3-6D4B06720FF6}" type="pres">
      <dgm:prSet presAssocID="{8EA02149-A967-447C-97AB-9DFEDB9BFB88}" presName="Name10" presStyleLbl="parChTrans1D2" presStyleIdx="0" presStyleCnt="3"/>
      <dgm:spPr/>
    </dgm:pt>
    <dgm:pt modelId="{E61C111D-061C-4801-AA7B-D30E3C468692}" type="pres">
      <dgm:prSet presAssocID="{883F2D0D-58BA-4D83-A86E-5D69E8B5551D}" presName="hierRoot2" presStyleCnt="0"/>
      <dgm:spPr/>
    </dgm:pt>
    <dgm:pt modelId="{9795D840-5581-4D11-A950-5909D3D3E640}" type="pres">
      <dgm:prSet presAssocID="{883F2D0D-58BA-4D83-A86E-5D69E8B5551D}" presName="composite2" presStyleCnt="0"/>
      <dgm:spPr/>
    </dgm:pt>
    <dgm:pt modelId="{FF238974-5156-4E9B-9AFA-13D1017DEE6B}" type="pres">
      <dgm:prSet presAssocID="{883F2D0D-58BA-4D83-A86E-5D69E8B5551D}" presName="background2" presStyleLbl="node2" presStyleIdx="0" presStyleCnt="3"/>
      <dgm:spPr/>
    </dgm:pt>
    <dgm:pt modelId="{30B97B6F-547E-42C2-B527-F276A4E78986}" type="pres">
      <dgm:prSet presAssocID="{883F2D0D-58BA-4D83-A86E-5D69E8B5551D}" presName="text2" presStyleLbl="fgAcc2" presStyleIdx="0" presStyleCnt="3">
        <dgm:presLayoutVars>
          <dgm:chPref val="3"/>
        </dgm:presLayoutVars>
      </dgm:prSet>
      <dgm:spPr/>
    </dgm:pt>
    <dgm:pt modelId="{C1B7185C-69EF-45EF-B4EC-1D3B06F9EBB1}" type="pres">
      <dgm:prSet presAssocID="{883F2D0D-58BA-4D83-A86E-5D69E8B5551D}" presName="hierChild3" presStyleCnt="0"/>
      <dgm:spPr/>
    </dgm:pt>
    <dgm:pt modelId="{7ADFB9A2-D4AF-44B0-A565-1670965967F4}" type="pres">
      <dgm:prSet presAssocID="{734C0953-AD02-4C34-A254-4740BF2B5C33}" presName="Name10" presStyleLbl="parChTrans1D2" presStyleIdx="1" presStyleCnt="3"/>
      <dgm:spPr/>
    </dgm:pt>
    <dgm:pt modelId="{7D43D369-0328-42EC-8AB5-A32921997DFA}" type="pres">
      <dgm:prSet presAssocID="{7BABCEBD-0583-47DB-B56F-0B0ABF9DF367}" presName="hierRoot2" presStyleCnt="0"/>
      <dgm:spPr/>
    </dgm:pt>
    <dgm:pt modelId="{53B7CE30-E363-4287-813B-0FDEFE2EFBCB}" type="pres">
      <dgm:prSet presAssocID="{7BABCEBD-0583-47DB-B56F-0B0ABF9DF367}" presName="composite2" presStyleCnt="0"/>
      <dgm:spPr/>
    </dgm:pt>
    <dgm:pt modelId="{E2AC71D4-1136-439C-8A72-B05A86787267}" type="pres">
      <dgm:prSet presAssocID="{7BABCEBD-0583-47DB-B56F-0B0ABF9DF367}" presName="background2" presStyleLbl="node2" presStyleIdx="1" presStyleCnt="3"/>
      <dgm:spPr/>
    </dgm:pt>
    <dgm:pt modelId="{77D09EE2-1263-4CA9-8AC9-A9C51EC97459}" type="pres">
      <dgm:prSet presAssocID="{7BABCEBD-0583-47DB-B56F-0B0ABF9DF367}" presName="text2" presStyleLbl="fgAcc2" presStyleIdx="1" presStyleCnt="3">
        <dgm:presLayoutVars>
          <dgm:chPref val="3"/>
        </dgm:presLayoutVars>
      </dgm:prSet>
      <dgm:spPr/>
    </dgm:pt>
    <dgm:pt modelId="{536F2533-2D79-4E44-BC69-F28D1371A94A}" type="pres">
      <dgm:prSet presAssocID="{7BABCEBD-0583-47DB-B56F-0B0ABF9DF367}" presName="hierChild3" presStyleCnt="0"/>
      <dgm:spPr/>
    </dgm:pt>
    <dgm:pt modelId="{8D19C7E0-D02F-4FDF-9DE9-13AF9E932790}" type="pres">
      <dgm:prSet presAssocID="{6CE0BC97-1120-4B5B-9F0E-43061B44D797}" presName="Name10" presStyleLbl="parChTrans1D2" presStyleIdx="2" presStyleCnt="3"/>
      <dgm:spPr/>
    </dgm:pt>
    <dgm:pt modelId="{EE2E2CEA-8628-40E1-A37B-F73460D75348}" type="pres">
      <dgm:prSet presAssocID="{A70A919A-CE0D-4D13-94BF-23B21AE9CE16}" presName="hierRoot2" presStyleCnt="0"/>
      <dgm:spPr/>
    </dgm:pt>
    <dgm:pt modelId="{EC46E122-20D9-4EF8-ADD1-920C1921F079}" type="pres">
      <dgm:prSet presAssocID="{A70A919A-CE0D-4D13-94BF-23B21AE9CE16}" presName="composite2" presStyleCnt="0"/>
      <dgm:spPr/>
    </dgm:pt>
    <dgm:pt modelId="{D3506B7E-09E9-4134-B3F3-5742EBA94099}" type="pres">
      <dgm:prSet presAssocID="{A70A919A-CE0D-4D13-94BF-23B21AE9CE16}" presName="background2" presStyleLbl="node2" presStyleIdx="2" presStyleCnt="3"/>
      <dgm:spPr/>
    </dgm:pt>
    <dgm:pt modelId="{18B1FACF-C4E6-40B7-A8FC-66C36AF5918E}" type="pres">
      <dgm:prSet presAssocID="{A70A919A-CE0D-4D13-94BF-23B21AE9CE16}" presName="text2" presStyleLbl="fgAcc2" presStyleIdx="2" presStyleCnt="3">
        <dgm:presLayoutVars>
          <dgm:chPref val="3"/>
        </dgm:presLayoutVars>
      </dgm:prSet>
      <dgm:spPr/>
    </dgm:pt>
    <dgm:pt modelId="{58941B16-58D6-4EDE-B52B-35F41C3080BC}" type="pres">
      <dgm:prSet presAssocID="{A70A919A-CE0D-4D13-94BF-23B21AE9CE16}" presName="hierChild3" presStyleCnt="0"/>
      <dgm:spPr/>
    </dgm:pt>
  </dgm:ptLst>
  <dgm:cxnLst>
    <dgm:cxn modelId="{E46B680A-75BB-4E2C-9A6E-10288DE8CE63}" type="presOf" srcId="{7BABCEBD-0583-47DB-B56F-0B0ABF9DF367}" destId="{77D09EE2-1263-4CA9-8AC9-A9C51EC97459}" srcOrd="0" destOrd="0" presId="urn:microsoft.com/office/officeart/2005/8/layout/hierarchy1"/>
    <dgm:cxn modelId="{512C3629-EBB0-4D9E-8EA0-0C7A428B5935}" type="presOf" srcId="{A70A919A-CE0D-4D13-94BF-23B21AE9CE16}" destId="{18B1FACF-C4E6-40B7-A8FC-66C36AF5918E}" srcOrd="0" destOrd="0" presId="urn:microsoft.com/office/officeart/2005/8/layout/hierarchy1"/>
    <dgm:cxn modelId="{3386333A-0361-4509-B62A-F457BA6676CB}" srcId="{4D9DC35D-C50F-4902-82FB-D62337558018}" destId="{A70A919A-CE0D-4D13-94BF-23B21AE9CE16}" srcOrd="2" destOrd="0" parTransId="{6CE0BC97-1120-4B5B-9F0E-43061B44D797}" sibTransId="{E162C6E8-D914-40E5-9499-BA3A9FFDC33D}"/>
    <dgm:cxn modelId="{7758C543-03EA-4D4E-827F-FF0BBF01CED7}" type="presOf" srcId="{734C0953-AD02-4C34-A254-4740BF2B5C33}" destId="{7ADFB9A2-D4AF-44B0-A565-1670965967F4}" srcOrd="0" destOrd="0" presId="urn:microsoft.com/office/officeart/2005/8/layout/hierarchy1"/>
    <dgm:cxn modelId="{17E6FF63-01AD-4DA1-BD91-CF9825533533}" type="presOf" srcId="{0AAE2A4D-FA4A-4764-9E2C-727769D7D8A5}" destId="{B49B71A5-5012-4ACF-AC4E-A902A914DA25}" srcOrd="0" destOrd="0" presId="urn:microsoft.com/office/officeart/2005/8/layout/hierarchy1"/>
    <dgm:cxn modelId="{670B6367-346C-4EC9-B15B-B9960F220D07}" type="presOf" srcId="{4D9DC35D-C50F-4902-82FB-D62337558018}" destId="{C71A3B20-F925-4696-82D4-ACA13EC9297F}" srcOrd="0" destOrd="0" presId="urn:microsoft.com/office/officeart/2005/8/layout/hierarchy1"/>
    <dgm:cxn modelId="{C8E3104B-46AE-401B-A03E-39824BC68607}" srcId="{4D9DC35D-C50F-4902-82FB-D62337558018}" destId="{883F2D0D-58BA-4D83-A86E-5D69E8B5551D}" srcOrd="0" destOrd="0" parTransId="{8EA02149-A967-447C-97AB-9DFEDB9BFB88}" sibTransId="{6A412F8B-78BB-4683-9088-3AEF5202EA95}"/>
    <dgm:cxn modelId="{2054A751-40F5-4B96-9814-0F56C25664B4}" type="presOf" srcId="{6CE0BC97-1120-4B5B-9F0E-43061B44D797}" destId="{8D19C7E0-D02F-4FDF-9DE9-13AF9E932790}" srcOrd="0" destOrd="0" presId="urn:microsoft.com/office/officeart/2005/8/layout/hierarchy1"/>
    <dgm:cxn modelId="{9A082F75-4D51-4998-A812-B8290D1B0DF1}" type="presOf" srcId="{8EA02149-A967-447C-97AB-9DFEDB9BFB88}" destId="{E2F8530E-1A88-424D-B1E3-6D4B06720FF6}" srcOrd="0" destOrd="0" presId="urn:microsoft.com/office/officeart/2005/8/layout/hierarchy1"/>
    <dgm:cxn modelId="{BDC924CC-1859-4FCF-8E11-E509EE34AD93}" srcId="{4D9DC35D-C50F-4902-82FB-D62337558018}" destId="{7BABCEBD-0583-47DB-B56F-0B0ABF9DF367}" srcOrd="1" destOrd="0" parTransId="{734C0953-AD02-4C34-A254-4740BF2B5C33}" sibTransId="{47BCED9B-9797-4115-81A7-F1E5F1FFAF90}"/>
    <dgm:cxn modelId="{6E74ABDD-CF9A-4EBC-A621-900B54E77BB3}" srcId="{0AAE2A4D-FA4A-4764-9E2C-727769D7D8A5}" destId="{4D9DC35D-C50F-4902-82FB-D62337558018}" srcOrd="0" destOrd="0" parTransId="{E84C0FDF-E250-457E-AF70-133C63C40025}" sibTransId="{1D684DA5-0099-4709-B6C3-FD949F5FBAFB}"/>
    <dgm:cxn modelId="{56803FF2-3A3B-4277-B24E-1986E5892AE6}" type="presOf" srcId="{883F2D0D-58BA-4D83-A86E-5D69E8B5551D}" destId="{30B97B6F-547E-42C2-B527-F276A4E78986}" srcOrd="0" destOrd="0" presId="urn:microsoft.com/office/officeart/2005/8/layout/hierarchy1"/>
    <dgm:cxn modelId="{A71BFCE4-601F-4284-A216-23F8D7CF7B5A}" type="presParOf" srcId="{B49B71A5-5012-4ACF-AC4E-A902A914DA25}" destId="{25AF2853-2C79-43F7-9721-EA77704A7420}" srcOrd="0" destOrd="0" presId="urn:microsoft.com/office/officeart/2005/8/layout/hierarchy1"/>
    <dgm:cxn modelId="{DBEFD67E-EA8E-4BD4-BB2E-1D218AA71757}" type="presParOf" srcId="{25AF2853-2C79-43F7-9721-EA77704A7420}" destId="{143C0C0B-29E8-4545-BCC8-D142D89D33F9}" srcOrd="0" destOrd="0" presId="urn:microsoft.com/office/officeart/2005/8/layout/hierarchy1"/>
    <dgm:cxn modelId="{DA075882-51C7-463C-A4FC-EEDDA8C199CD}" type="presParOf" srcId="{143C0C0B-29E8-4545-BCC8-D142D89D33F9}" destId="{9B9602D6-E8B9-4737-A6DD-5678B61079EA}" srcOrd="0" destOrd="0" presId="urn:microsoft.com/office/officeart/2005/8/layout/hierarchy1"/>
    <dgm:cxn modelId="{BC7868AF-A245-43B6-9296-C81654697E3D}" type="presParOf" srcId="{143C0C0B-29E8-4545-BCC8-D142D89D33F9}" destId="{C71A3B20-F925-4696-82D4-ACA13EC9297F}" srcOrd="1" destOrd="0" presId="urn:microsoft.com/office/officeart/2005/8/layout/hierarchy1"/>
    <dgm:cxn modelId="{D472907A-94D1-4C14-BD29-3D80641FEAB4}" type="presParOf" srcId="{25AF2853-2C79-43F7-9721-EA77704A7420}" destId="{97E0B20A-5D60-44D1-A6E4-6AB09C328958}" srcOrd="1" destOrd="0" presId="urn:microsoft.com/office/officeart/2005/8/layout/hierarchy1"/>
    <dgm:cxn modelId="{07DF8424-DF0F-4979-ABAA-F16E54C56298}" type="presParOf" srcId="{97E0B20A-5D60-44D1-A6E4-6AB09C328958}" destId="{E2F8530E-1A88-424D-B1E3-6D4B06720FF6}" srcOrd="0" destOrd="0" presId="urn:microsoft.com/office/officeart/2005/8/layout/hierarchy1"/>
    <dgm:cxn modelId="{A1E716B0-CA26-4571-9607-64A4E4789334}" type="presParOf" srcId="{97E0B20A-5D60-44D1-A6E4-6AB09C328958}" destId="{E61C111D-061C-4801-AA7B-D30E3C468692}" srcOrd="1" destOrd="0" presId="urn:microsoft.com/office/officeart/2005/8/layout/hierarchy1"/>
    <dgm:cxn modelId="{6B87B4FC-284C-4DCB-B795-4F3FAAD903C6}" type="presParOf" srcId="{E61C111D-061C-4801-AA7B-D30E3C468692}" destId="{9795D840-5581-4D11-A950-5909D3D3E640}" srcOrd="0" destOrd="0" presId="urn:microsoft.com/office/officeart/2005/8/layout/hierarchy1"/>
    <dgm:cxn modelId="{922E5BE4-1436-49E0-AF2C-0FAE5F2236FB}" type="presParOf" srcId="{9795D840-5581-4D11-A950-5909D3D3E640}" destId="{FF238974-5156-4E9B-9AFA-13D1017DEE6B}" srcOrd="0" destOrd="0" presId="urn:microsoft.com/office/officeart/2005/8/layout/hierarchy1"/>
    <dgm:cxn modelId="{4B4C2793-CDE2-4DBB-8888-2EB00B53ABB6}" type="presParOf" srcId="{9795D840-5581-4D11-A950-5909D3D3E640}" destId="{30B97B6F-547E-42C2-B527-F276A4E78986}" srcOrd="1" destOrd="0" presId="urn:microsoft.com/office/officeart/2005/8/layout/hierarchy1"/>
    <dgm:cxn modelId="{657C16E9-5C9D-496C-B800-62E5B2A72975}" type="presParOf" srcId="{E61C111D-061C-4801-AA7B-D30E3C468692}" destId="{C1B7185C-69EF-45EF-B4EC-1D3B06F9EBB1}" srcOrd="1" destOrd="0" presId="urn:microsoft.com/office/officeart/2005/8/layout/hierarchy1"/>
    <dgm:cxn modelId="{74F23242-E2C6-45AC-B6D4-ADE884014251}" type="presParOf" srcId="{97E0B20A-5D60-44D1-A6E4-6AB09C328958}" destId="{7ADFB9A2-D4AF-44B0-A565-1670965967F4}" srcOrd="2" destOrd="0" presId="urn:microsoft.com/office/officeart/2005/8/layout/hierarchy1"/>
    <dgm:cxn modelId="{336C94E2-73AF-4DCA-86AC-07499FE782F9}" type="presParOf" srcId="{97E0B20A-5D60-44D1-A6E4-6AB09C328958}" destId="{7D43D369-0328-42EC-8AB5-A32921997DFA}" srcOrd="3" destOrd="0" presId="urn:microsoft.com/office/officeart/2005/8/layout/hierarchy1"/>
    <dgm:cxn modelId="{93BBC24A-D572-41D5-B5BC-81332208AAAC}" type="presParOf" srcId="{7D43D369-0328-42EC-8AB5-A32921997DFA}" destId="{53B7CE30-E363-4287-813B-0FDEFE2EFBCB}" srcOrd="0" destOrd="0" presId="urn:microsoft.com/office/officeart/2005/8/layout/hierarchy1"/>
    <dgm:cxn modelId="{EE2911AB-3060-4DE6-903E-70B90DE9F7C2}" type="presParOf" srcId="{53B7CE30-E363-4287-813B-0FDEFE2EFBCB}" destId="{E2AC71D4-1136-439C-8A72-B05A86787267}" srcOrd="0" destOrd="0" presId="urn:microsoft.com/office/officeart/2005/8/layout/hierarchy1"/>
    <dgm:cxn modelId="{F0066907-BBF2-4E6A-BF4B-C32ACE62E179}" type="presParOf" srcId="{53B7CE30-E363-4287-813B-0FDEFE2EFBCB}" destId="{77D09EE2-1263-4CA9-8AC9-A9C51EC97459}" srcOrd="1" destOrd="0" presId="urn:microsoft.com/office/officeart/2005/8/layout/hierarchy1"/>
    <dgm:cxn modelId="{92A2C8C8-A055-4A45-A2E0-007868E42A83}" type="presParOf" srcId="{7D43D369-0328-42EC-8AB5-A32921997DFA}" destId="{536F2533-2D79-4E44-BC69-F28D1371A94A}" srcOrd="1" destOrd="0" presId="urn:microsoft.com/office/officeart/2005/8/layout/hierarchy1"/>
    <dgm:cxn modelId="{30727551-CF6F-41DE-8CDB-16B4D1CA01FA}" type="presParOf" srcId="{97E0B20A-5D60-44D1-A6E4-6AB09C328958}" destId="{8D19C7E0-D02F-4FDF-9DE9-13AF9E932790}" srcOrd="4" destOrd="0" presId="urn:microsoft.com/office/officeart/2005/8/layout/hierarchy1"/>
    <dgm:cxn modelId="{B59FEF02-A842-4A2D-9537-CB4D7B1FF2DD}" type="presParOf" srcId="{97E0B20A-5D60-44D1-A6E4-6AB09C328958}" destId="{EE2E2CEA-8628-40E1-A37B-F73460D75348}" srcOrd="5" destOrd="0" presId="urn:microsoft.com/office/officeart/2005/8/layout/hierarchy1"/>
    <dgm:cxn modelId="{4095F8D6-89D0-487F-8767-25D9C74D28B8}" type="presParOf" srcId="{EE2E2CEA-8628-40E1-A37B-F73460D75348}" destId="{EC46E122-20D9-4EF8-ADD1-920C1921F079}" srcOrd="0" destOrd="0" presId="urn:microsoft.com/office/officeart/2005/8/layout/hierarchy1"/>
    <dgm:cxn modelId="{0502AEA9-AEB3-4E3C-8F06-EE9028E5491E}" type="presParOf" srcId="{EC46E122-20D9-4EF8-ADD1-920C1921F079}" destId="{D3506B7E-09E9-4134-B3F3-5742EBA94099}" srcOrd="0" destOrd="0" presId="urn:microsoft.com/office/officeart/2005/8/layout/hierarchy1"/>
    <dgm:cxn modelId="{9DE13780-18A2-4B73-B823-EECDAD0194DD}" type="presParOf" srcId="{EC46E122-20D9-4EF8-ADD1-920C1921F079}" destId="{18B1FACF-C4E6-40B7-A8FC-66C36AF5918E}" srcOrd="1" destOrd="0" presId="urn:microsoft.com/office/officeart/2005/8/layout/hierarchy1"/>
    <dgm:cxn modelId="{4F6B63B2-6627-42B6-823A-D274DCFC8ACB}" type="presParOf" srcId="{EE2E2CEA-8628-40E1-A37B-F73460D75348}" destId="{58941B16-58D6-4EDE-B52B-35F41C3080B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7BAE25D-FD24-4DC6-833E-822DBC866BD7}" type="doc">
      <dgm:prSet loTypeId="urn:microsoft.com/office/officeart/2005/8/layout/default" loCatId="list" qsTypeId="urn:microsoft.com/office/officeart/2005/8/quickstyle/simple1" qsCatId="simple" csTypeId="urn:microsoft.com/office/officeart/2005/8/colors/accent5_3" csCatId="accent5"/>
      <dgm:spPr/>
      <dgm:t>
        <a:bodyPr/>
        <a:lstStyle/>
        <a:p>
          <a:endParaRPr lang="en-US"/>
        </a:p>
      </dgm:t>
    </dgm:pt>
    <dgm:pt modelId="{900C6671-AEFA-489E-9812-5B7EFF4ECBF9}">
      <dgm:prSet/>
      <dgm:spPr/>
      <dgm:t>
        <a:bodyPr/>
        <a:lstStyle/>
        <a:p>
          <a:r>
            <a:rPr lang="en-GB" dirty="0"/>
            <a:t>Environment</a:t>
          </a:r>
          <a:endParaRPr lang="en-US" dirty="0"/>
        </a:p>
      </dgm:t>
    </dgm:pt>
    <dgm:pt modelId="{C3D41C65-9D66-41D4-BC5E-D966D0FAEA05}" type="parTrans" cxnId="{C1CD1181-3C71-45AF-958D-FA60EDBCC1F1}">
      <dgm:prSet/>
      <dgm:spPr/>
      <dgm:t>
        <a:bodyPr/>
        <a:lstStyle/>
        <a:p>
          <a:endParaRPr lang="en-US"/>
        </a:p>
      </dgm:t>
    </dgm:pt>
    <dgm:pt modelId="{6CA60314-44A5-4FBF-97E3-F91A50CEB367}" type="sibTrans" cxnId="{C1CD1181-3C71-45AF-958D-FA60EDBCC1F1}">
      <dgm:prSet/>
      <dgm:spPr/>
      <dgm:t>
        <a:bodyPr/>
        <a:lstStyle/>
        <a:p>
          <a:endParaRPr lang="en-US"/>
        </a:p>
      </dgm:t>
    </dgm:pt>
    <dgm:pt modelId="{424E66E1-269D-42EC-B7CB-8B8CC97DB0F9}">
      <dgm:prSet/>
      <dgm:spPr/>
      <dgm:t>
        <a:bodyPr/>
        <a:lstStyle/>
        <a:p>
          <a:r>
            <a:rPr lang="en-GB" dirty="0"/>
            <a:t>Friends &amp; Peers</a:t>
          </a:r>
          <a:endParaRPr lang="en-US" dirty="0"/>
        </a:p>
      </dgm:t>
    </dgm:pt>
    <dgm:pt modelId="{D89AD59D-136B-40A1-AF43-0F978D5BB0B8}" type="parTrans" cxnId="{1FD03C80-38F5-49B4-863A-C8D98345FF9C}">
      <dgm:prSet/>
      <dgm:spPr/>
      <dgm:t>
        <a:bodyPr/>
        <a:lstStyle/>
        <a:p>
          <a:endParaRPr lang="en-US"/>
        </a:p>
      </dgm:t>
    </dgm:pt>
    <dgm:pt modelId="{68FD6859-D3D9-4BB5-AC13-7FE578F196D5}" type="sibTrans" cxnId="{1FD03C80-38F5-49B4-863A-C8D98345FF9C}">
      <dgm:prSet/>
      <dgm:spPr/>
      <dgm:t>
        <a:bodyPr/>
        <a:lstStyle/>
        <a:p>
          <a:endParaRPr lang="en-US"/>
        </a:p>
      </dgm:t>
    </dgm:pt>
    <dgm:pt modelId="{82B8EA40-DD65-4F07-9880-1BCE9B6AC58E}">
      <dgm:prSet/>
      <dgm:spPr/>
      <dgm:t>
        <a:bodyPr/>
        <a:lstStyle/>
        <a:p>
          <a:r>
            <a:rPr lang="en-GB" dirty="0"/>
            <a:t>Family</a:t>
          </a:r>
          <a:endParaRPr lang="en-US" dirty="0"/>
        </a:p>
      </dgm:t>
    </dgm:pt>
    <dgm:pt modelId="{A33428D5-29E4-4F22-B0B7-A17EBBA9A94E}" type="parTrans" cxnId="{9C6D7EA2-AEBE-4CAD-8C65-E1DA9D628953}">
      <dgm:prSet/>
      <dgm:spPr/>
      <dgm:t>
        <a:bodyPr/>
        <a:lstStyle/>
        <a:p>
          <a:endParaRPr lang="en-US"/>
        </a:p>
      </dgm:t>
    </dgm:pt>
    <dgm:pt modelId="{B5B8E87D-F438-4C5B-9474-67C87A693009}" type="sibTrans" cxnId="{9C6D7EA2-AEBE-4CAD-8C65-E1DA9D628953}">
      <dgm:prSet/>
      <dgm:spPr/>
      <dgm:t>
        <a:bodyPr/>
        <a:lstStyle/>
        <a:p>
          <a:endParaRPr lang="en-US"/>
        </a:p>
      </dgm:t>
    </dgm:pt>
    <dgm:pt modelId="{1BB7FC58-C69E-49F2-ABF3-1E9B9A6F779B}">
      <dgm:prSet/>
      <dgm:spPr/>
      <dgm:t>
        <a:bodyPr/>
        <a:lstStyle/>
        <a:p>
          <a:r>
            <a:rPr lang="en-GB" dirty="0"/>
            <a:t>Culture</a:t>
          </a:r>
          <a:endParaRPr lang="en-US" dirty="0"/>
        </a:p>
      </dgm:t>
    </dgm:pt>
    <dgm:pt modelId="{67C351F9-B8BC-40C8-AD8D-067C982DDB08}" type="parTrans" cxnId="{295E76DE-5220-461A-87E3-256A08AE3665}">
      <dgm:prSet/>
      <dgm:spPr/>
      <dgm:t>
        <a:bodyPr/>
        <a:lstStyle/>
        <a:p>
          <a:endParaRPr lang="en-US"/>
        </a:p>
      </dgm:t>
    </dgm:pt>
    <dgm:pt modelId="{CBE2BE73-440B-4743-98C0-843CA1A4FAF9}" type="sibTrans" cxnId="{295E76DE-5220-461A-87E3-256A08AE3665}">
      <dgm:prSet/>
      <dgm:spPr/>
      <dgm:t>
        <a:bodyPr/>
        <a:lstStyle/>
        <a:p>
          <a:endParaRPr lang="en-US"/>
        </a:p>
      </dgm:t>
    </dgm:pt>
    <dgm:pt modelId="{80BF2072-F385-426F-A39C-20EAECFD39C3}">
      <dgm:prSet/>
      <dgm:spPr/>
      <dgm:t>
        <a:bodyPr/>
        <a:lstStyle/>
        <a:p>
          <a:r>
            <a:rPr lang="en-GB" dirty="0"/>
            <a:t>Religion</a:t>
          </a:r>
          <a:endParaRPr lang="en-US" dirty="0"/>
        </a:p>
      </dgm:t>
    </dgm:pt>
    <dgm:pt modelId="{8C7BC2BE-BCF7-4D8E-B6F7-3EEE2DA61B95}" type="parTrans" cxnId="{FAB1DBD8-6EB9-45EB-B1A3-E74793DE66ED}">
      <dgm:prSet/>
      <dgm:spPr/>
      <dgm:t>
        <a:bodyPr/>
        <a:lstStyle/>
        <a:p>
          <a:endParaRPr lang="en-US"/>
        </a:p>
      </dgm:t>
    </dgm:pt>
    <dgm:pt modelId="{538D3218-384E-42A0-84E7-69C7E32E8E76}" type="sibTrans" cxnId="{FAB1DBD8-6EB9-45EB-B1A3-E74793DE66ED}">
      <dgm:prSet/>
      <dgm:spPr/>
      <dgm:t>
        <a:bodyPr/>
        <a:lstStyle/>
        <a:p>
          <a:endParaRPr lang="en-US"/>
        </a:p>
      </dgm:t>
    </dgm:pt>
    <dgm:pt modelId="{798E93E0-7BA5-45B0-BBF7-182EC5ABBB32}">
      <dgm:prSet/>
      <dgm:spPr/>
      <dgm:t>
        <a:bodyPr/>
        <a:lstStyle/>
        <a:p>
          <a:r>
            <a:rPr lang="en-GB" dirty="0"/>
            <a:t>Community</a:t>
          </a:r>
          <a:endParaRPr lang="en-US" dirty="0"/>
        </a:p>
      </dgm:t>
    </dgm:pt>
    <dgm:pt modelId="{0717EF03-4405-4ED8-BD3F-65F31D40B79E}" type="parTrans" cxnId="{67E2B413-C30B-49A0-8ACA-5DDD2544AC9A}">
      <dgm:prSet/>
      <dgm:spPr/>
      <dgm:t>
        <a:bodyPr/>
        <a:lstStyle/>
        <a:p>
          <a:endParaRPr lang="en-US"/>
        </a:p>
      </dgm:t>
    </dgm:pt>
    <dgm:pt modelId="{7FBA9B71-8752-4E94-ABEC-ABF97DB5B727}" type="sibTrans" cxnId="{67E2B413-C30B-49A0-8ACA-5DDD2544AC9A}">
      <dgm:prSet/>
      <dgm:spPr/>
      <dgm:t>
        <a:bodyPr/>
        <a:lstStyle/>
        <a:p>
          <a:endParaRPr lang="en-US"/>
        </a:p>
      </dgm:t>
    </dgm:pt>
    <dgm:pt modelId="{EE3CBF2B-225D-4450-A480-7299F09259B6}" type="pres">
      <dgm:prSet presAssocID="{F7BAE25D-FD24-4DC6-833E-822DBC866BD7}" presName="diagram" presStyleCnt="0">
        <dgm:presLayoutVars>
          <dgm:dir/>
          <dgm:resizeHandles val="exact"/>
        </dgm:presLayoutVars>
      </dgm:prSet>
      <dgm:spPr/>
    </dgm:pt>
    <dgm:pt modelId="{E35EFD56-8191-409A-A672-5E93743BD6A8}" type="pres">
      <dgm:prSet presAssocID="{900C6671-AEFA-489E-9812-5B7EFF4ECBF9}" presName="node" presStyleLbl="node1" presStyleIdx="0" presStyleCnt="6">
        <dgm:presLayoutVars>
          <dgm:bulletEnabled val="1"/>
        </dgm:presLayoutVars>
      </dgm:prSet>
      <dgm:spPr/>
    </dgm:pt>
    <dgm:pt modelId="{1A6BAEF0-F66C-4B79-B6D7-2593D077E691}" type="pres">
      <dgm:prSet presAssocID="{6CA60314-44A5-4FBF-97E3-F91A50CEB367}" presName="sibTrans" presStyleCnt="0"/>
      <dgm:spPr/>
    </dgm:pt>
    <dgm:pt modelId="{8D009C9B-EA88-4DD7-9510-0B599FCEF117}" type="pres">
      <dgm:prSet presAssocID="{424E66E1-269D-42EC-B7CB-8B8CC97DB0F9}" presName="node" presStyleLbl="node1" presStyleIdx="1" presStyleCnt="6">
        <dgm:presLayoutVars>
          <dgm:bulletEnabled val="1"/>
        </dgm:presLayoutVars>
      </dgm:prSet>
      <dgm:spPr/>
    </dgm:pt>
    <dgm:pt modelId="{D8A57EBB-EECD-4BB3-9D9A-45F9A65A62AF}" type="pres">
      <dgm:prSet presAssocID="{68FD6859-D3D9-4BB5-AC13-7FE578F196D5}" presName="sibTrans" presStyleCnt="0"/>
      <dgm:spPr/>
    </dgm:pt>
    <dgm:pt modelId="{F9DCA11B-CAE9-4F1D-8ECC-8206E89D9CE7}" type="pres">
      <dgm:prSet presAssocID="{82B8EA40-DD65-4F07-9880-1BCE9B6AC58E}" presName="node" presStyleLbl="node1" presStyleIdx="2" presStyleCnt="6">
        <dgm:presLayoutVars>
          <dgm:bulletEnabled val="1"/>
        </dgm:presLayoutVars>
      </dgm:prSet>
      <dgm:spPr/>
    </dgm:pt>
    <dgm:pt modelId="{772C7502-826A-4A2B-AC1F-CB63DB3309CF}" type="pres">
      <dgm:prSet presAssocID="{B5B8E87D-F438-4C5B-9474-67C87A693009}" presName="sibTrans" presStyleCnt="0"/>
      <dgm:spPr/>
    </dgm:pt>
    <dgm:pt modelId="{01051267-7511-42B6-89EA-D359F9EF361C}" type="pres">
      <dgm:prSet presAssocID="{1BB7FC58-C69E-49F2-ABF3-1E9B9A6F779B}" presName="node" presStyleLbl="node1" presStyleIdx="3" presStyleCnt="6">
        <dgm:presLayoutVars>
          <dgm:bulletEnabled val="1"/>
        </dgm:presLayoutVars>
      </dgm:prSet>
      <dgm:spPr/>
    </dgm:pt>
    <dgm:pt modelId="{D2875885-B2D2-4A9C-B5CE-C988851F42A4}" type="pres">
      <dgm:prSet presAssocID="{CBE2BE73-440B-4743-98C0-843CA1A4FAF9}" presName="sibTrans" presStyleCnt="0"/>
      <dgm:spPr/>
    </dgm:pt>
    <dgm:pt modelId="{1D0E636E-625C-4AE6-AAEF-79578DE1518E}" type="pres">
      <dgm:prSet presAssocID="{80BF2072-F385-426F-A39C-20EAECFD39C3}" presName="node" presStyleLbl="node1" presStyleIdx="4" presStyleCnt="6">
        <dgm:presLayoutVars>
          <dgm:bulletEnabled val="1"/>
        </dgm:presLayoutVars>
      </dgm:prSet>
      <dgm:spPr/>
    </dgm:pt>
    <dgm:pt modelId="{8D126628-4C4C-4EAB-AACF-56024297E523}" type="pres">
      <dgm:prSet presAssocID="{538D3218-384E-42A0-84E7-69C7E32E8E76}" presName="sibTrans" presStyleCnt="0"/>
      <dgm:spPr/>
    </dgm:pt>
    <dgm:pt modelId="{9EF31417-23A3-48DF-B1C2-5E5F4C1B6C90}" type="pres">
      <dgm:prSet presAssocID="{798E93E0-7BA5-45B0-BBF7-182EC5ABBB32}" presName="node" presStyleLbl="node1" presStyleIdx="5" presStyleCnt="6">
        <dgm:presLayoutVars>
          <dgm:bulletEnabled val="1"/>
        </dgm:presLayoutVars>
      </dgm:prSet>
      <dgm:spPr/>
    </dgm:pt>
  </dgm:ptLst>
  <dgm:cxnLst>
    <dgm:cxn modelId="{67E2B413-C30B-49A0-8ACA-5DDD2544AC9A}" srcId="{F7BAE25D-FD24-4DC6-833E-822DBC866BD7}" destId="{798E93E0-7BA5-45B0-BBF7-182EC5ABBB32}" srcOrd="5" destOrd="0" parTransId="{0717EF03-4405-4ED8-BD3F-65F31D40B79E}" sibTransId="{7FBA9B71-8752-4E94-ABEC-ABF97DB5B727}"/>
    <dgm:cxn modelId="{5D95A93D-700C-4DD4-80BB-335840715B4B}" type="presOf" srcId="{F7BAE25D-FD24-4DC6-833E-822DBC866BD7}" destId="{EE3CBF2B-225D-4450-A480-7299F09259B6}" srcOrd="0" destOrd="0" presId="urn:microsoft.com/office/officeart/2005/8/layout/default"/>
    <dgm:cxn modelId="{56FDDE49-0B0C-45CF-8EC3-9A17498DC1B0}" type="presOf" srcId="{424E66E1-269D-42EC-B7CB-8B8CC97DB0F9}" destId="{8D009C9B-EA88-4DD7-9510-0B599FCEF117}" srcOrd="0" destOrd="0" presId="urn:microsoft.com/office/officeart/2005/8/layout/default"/>
    <dgm:cxn modelId="{46BDE37B-6A0A-436D-9188-F91E21155B37}" type="presOf" srcId="{798E93E0-7BA5-45B0-BBF7-182EC5ABBB32}" destId="{9EF31417-23A3-48DF-B1C2-5E5F4C1B6C90}" srcOrd="0" destOrd="0" presId="urn:microsoft.com/office/officeart/2005/8/layout/default"/>
    <dgm:cxn modelId="{1FD03C80-38F5-49B4-863A-C8D98345FF9C}" srcId="{F7BAE25D-FD24-4DC6-833E-822DBC866BD7}" destId="{424E66E1-269D-42EC-B7CB-8B8CC97DB0F9}" srcOrd="1" destOrd="0" parTransId="{D89AD59D-136B-40A1-AF43-0F978D5BB0B8}" sibTransId="{68FD6859-D3D9-4BB5-AC13-7FE578F196D5}"/>
    <dgm:cxn modelId="{C1CD1181-3C71-45AF-958D-FA60EDBCC1F1}" srcId="{F7BAE25D-FD24-4DC6-833E-822DBC866BD7}" destId="{900C6671-AEFA-489E-9812-5B7EFF4ECBF9}" srcOrd="0" destOrd="0" parTransId="{C3D41C65-9D66-41D4-BC5E-D966D0FAEA05}" sibTransId="{6CA60314-44A5-4FBF-97E3-F91A50CEB367}"/>
    <dgm:cxn modelId="{9C6D7EA2-AEBE-4CAD-8C65-E1DA9D628953}" srcId="{F7BAE25D-FD24-4DC6-833E-822DBC866BD7}" destId="{82B8EA40-DD65-4F07-9880-1BCE9B6AC58E}" srcOrd="2" destOrd="0" parTransId="{A33428D5-29E4-4F22-B0B7-A17EBBA9A94E}" sibTransId="{B5B8E87D-F438-4C5B-9474-67C87A693009}"/>
    <dgm:cxn modelId="{83757FBF-CFED-42E3-8F93-F3CEE0639FEB}" type="presOf" srcId="{82B8EA40-DD65-4F07-9880-1BCE9B6AC58E}" destId="{F9DCA11B-CAE9-4F1D-8ECC-8206E89D9CE7}" srcOrd="0" destOrd="0" presId="urn:microsoft.com/office/officeart/2005/8/layout/default"/>
    <dgm:cxn modelId="{AF2B84C1-F6CF-4904-890C-840879C91CE1}" type="presOf" srcId="{900C6671-AEFA-489E-9812-5B7EFF4ECBF9}" destId="{E35EFD56-8191-409A-A672-5E93743BD6A8}" srcOrd="0" destOrd="0" presId="urn:microsoft.com/office/officeart/2005/8/layout/default"/>
    <dgm:cxn modelId="{C83373CB-ADF3-4AC4-AC63-4BEEA744EB88}" type="presOf" srcId="{1BB7FC58-C69E-49F2-ABF3-1E9B9A6F779B}" destId="{01051267-7511-42B6-89EA-D359F9EF361C}" srcOrd="0" destOrd="0" presId="urn:microsoft.com/office/officeart/2005/8/layout/default"/>
    <dgm:cxn modelId="{D55273D6-ED46-4905-8293-461212F0478D}" type="presOf" srcId="{80BF2072-F385-426F-A39C-20EAECFD39C3}" destId="{1D0E636E-625C-4AE6-AAEF-79578DE1518E}" srcOrd="0" destOrd="0" presId="urn:microsoft.com/office/officeart/2005/8/layout/default"/>
    <dgm:cxn modelId="{FAB1DBD8-6EB9-45EB-B1A3-E74793DE66ED}" srcId="{F7BAE25D-FD24-4DC6-833E-822DBC866BD7}" destId="{80BF2072-F385-426F-A39C-20EAECFD39C3}" srcOrd="4" destOrd="0" parTransId="{8C7BC2BE-BCF7-4D8E-B6F7-3EEE2DA61B95}" sibTransId="{538D3218-384E-42A0-84E7-69C7E32E8E76}"/>
    <dgm:cxn modelId="{295E76DE-5220-461A-87E3-256A08AE3665}" srcId="{F7BAE25D-FD24-4DC6-833E-822DBC866BD7}" destId="{1BB7FC58-C69E-49F2-ABF3-1E9B9A6F779B}" srcOrd="3" destOrd="0" parTransId="{67C351F9-B8BC-40C8-AD8D-067C982DDB08}" sibTransId="{CBE2BE73-440B-4743-98C0-843CA1A4FAF9}"/>
    <dgm:cxn modelId="{C4CB0E2C-E3BE-4671-B3DD-5ABA5AA765BC}" type="presParOf" srcId="{EE3CBF2B-225D-4450-A480-7299F09259B6}" destId="{E35EFD56-8191-409A-A672-5E93743BD6A8}" srcOrd="0" destOrd="0" presId="urn:microsoft.com/office/officeart/2005/8/layout/default"/>
    <dgm:cxn modelId="{D1E6E79D-12B3-4370-B368-D02464361234}" type="presParOf" srcId="{EE3CBF2B-225D-4450-A480-7299F09259B6}" destId="{1A6BAEF0-F66C-4B79-B6D7-2593D077E691}" srcOrd="1" destOrd="0" presId="urn:microsoft.com/office/officeart/2005/8/layout/default"/>
    <dgm:cxn modelId="{37236F49-E624-44C7-A5EF-9FCC36540374}" type="presParOf" srcId="{EE3CBF2B-225D-4450-A480-7299F09259B6}" destId="{8D009C9B-EA88-4DD7-9510-0B599FCEF117}" srcOrd="2" destOrd="0" presId="urn:microsoft.com/office/officeart/2005/8/layout/default"/>
    <dgm:cxn modelId="{E5CA0F0B-A697-478A-846B-F7AAFC6D3BA4}" type="presParOf" srcId="{EE3CBF2B-225D-4450-A480-7299F09259B6}" destId="{D8A57EBB-EECD-4BB3-9D9A-45F9A65A62AF}" srcOrd="3" destOrd="0" presId="urn:microsoft.com/office/officeart/2005/8/layout/default"/>
    <dgm:cxn modelId="{28EFB73B-DD1B-4514-B3AC-DAE1CE9D357F}" type="presParOf" srcId="{EE3CBF2B-225D-4450-A480-7299F09259B6}" destId="{F9DCA11B-CAE9-4F1D-8ECC-8206E89D9CE7}" srcOrd="4" destOrd="0" presId="urn:microsoft.com/office/officeart/2005/8/layout/default"/>
    <dgm:cxn modelId="{762CDB33-5CBD-4C9E-A1CE-D20A444D0A3D}" type="presParOf" srcId="{EE3CBF2B-225D-4450-A480-7299F09259B6}" destId="{772C7502-826A-4A2B-AC1F-CB63DB3309CF}" srcOrd="5" destOrd="0" presId="urn:microsoft.com/office/officeart/2005/8/layout/default"/>
    <dgm:cxn modelId="{4D2A573E-8C2A-409E-BDF8-437856F190FA}" type="presParOf" srcId="{EE3CBF2B-225D-4450-A480-7299F09259B6}" destId="{01051267-7511-42B6-89EA-D359F9EF361C}" srcOrd="6" destOrd="0" presId="urn:microsoft.com/office/officeart/2005/8/layout/default"/>
    <dgm:cxn modelId="{DB5F718D-AB7B-48BE-8DA0-64CA57A7BE0F}" type="presParOf" srcId="{EE3CBF2B-225D-4450-A480-7299F09259B6}" destId="{D2875885-B2D2-4A9C-B5CE-C988851F42A4}" srcOrd="7" destOrd="0" presId="urn:microsoft.com/office/officeart/2005/8/layout/default"/>
    <dgm:cxn modelId="{34D6F78A-2696-4453-A188-1848BA1B1F0B}" type="presParOf" srcId="{EE3CBF2B-225D-4450-A480-7299F09259B6}" destId="{1D0E636E-625C-4AE6-AAEF-79578DE1518E}" srcOrd="8" destOrd="0" presId="urn:microsoft.com/office/officeart/2005/8/layout/default"/>
    <dgm:cxn modelId="{65636A8C-4D22-4FF2-8FA2-8DB3C2DA0E84}" type="presParOf" srcId="{EE3CBF2B-225D-4450-A480-7299F09259B6}" destId="{8D126628-4C4C-4EAB-AACF-56024297E523}" srcOrd="9" destOrd="0" presId="urn:microsoft.com/office/officeart/2005/8/layout/default"/>
    <dgm:cxn modelId="{A873F314-FC6E-4635-BD5E-91858C1F1622}" type="presParOf" srcId="{EE3CBF2B-225D-4450-A480-7299F09259B6}" destId="{9EF31417-23A3-48DF-B1C2-5E5F4C1B6C9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9C7E0-D02F-4FDF-9DE9-13AF9E932790}">
      <dsp:nvSpPr>
        <dsp:cNvPr id="0" name=""/>
        <dsp:cNvSpPr/>
      </dsp:nvSpPr>
      <dsp:spPr>
        <a:xfrm>
          <a:off x="5093493" y="2151798"/>
          <a:ext cx="3614737" cy="860143"/>
        </a:xfrm>
        <a:custGeom>
          <a:avLst/>
          <a:gdLst/>
          <a:ahLst/>
          <a:cxnLst/>
          <a:rect l="0" t="0" r="0" b="0"/>
          <a:pathLst>
            <a:path>
              <a:moveTo>
                <a:pt x="0" y="0"/>
              </a:moveTo>
              <a:lnTo>
                <a:pt x="0" y="586162"/>
              </a:lnTo>
              <a:lnTo>
                <a:pt x="3614737" y="586162"/>
              </a:lnTo>
              <a:lnTo>
                <a:pt x="3614737" y="860143"/>
              </a:lnTo>
            </a:path>
          </a:pathLst>
        </a:custGeom>
        <a:noFill/>
        <a:ln w="1905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DFB9A2-D4AF-44B0-A565-1670965967F4}">
      <dsp:nvSpPr>
        <dsp:cNvPr id="0" name=""/>
        <dsp:cNvSpPr/>
      </dsp:nvSpPr>
      <dsp:spPr>
        <a:xfrm>
          <a:off x="5047773" y="2151798"/>
          <a:ext cx="91440" cy="860143"/>
        </a:xfrm>
        <a:custGeom>
          <a:avLst/>
          <a:gdLst/>
          <a:ahLst/>
          <a:cxnLst/>
          <a:rect l="0" t="0" r="0" b="0"/>
          <a:pathLst>
            <a:path>
              <a:moveTo>
                <a:pt x="45720" y="0"/>
              </a:moveTo>
              <a:lnTo>
                <a:pt x="45720" y="860143"/>
              </a:lnTo>
            </a:path>
          </a:pathLst>
        </a:custGeom>
        <a:noFill/>
        <a:ln w="1905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8530E-1A88-424D-B1E3-6D4B06720FF6}">
      <dsp:nvSpPr>
        <dsp:cNvPr id="0" name=""/>
        <dsp:cNvSpPr/>
      </dsp:nvSpPr>
      <dsp:spPr>
        <a:xfrm>
          <a:off x="1478756" y="2151798"/>
          <a:ext cx="3614737" cy="860143"/>
        </a:xfrm>
        <a:custGeom>
          <a:avLst/>
          <a:gdLst/>
          <a:ahLst/>
          <a:cxnLst/>
          <a:rect l="0" t="0" r="0" b="0"/>
          <a:pathLst>
            <a:path>
              <a:moveTo>
                <a:pt x="3614737" y="0"/>
              </a:moveTo>
              <a:lnTo>
                <a:pt x="3614737" y="586162"/>
              </a:lnTo>
              <a:lnTo>
                <a:pt x="0" y="586162"/>
              </a:lnTo>
              <a:lnTo>
                <a:pt x="0" y="860143"/>
              </a:lnTo>
            </a:path>
          </a:pathLst>
        </a:custGeom>
        <a:noFill/>
        <a:ln w="1905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602D6-E8B9-4737-A6DD-5678B61079EA}">
      <dsp:nvSpPr>
        <dsp:cNvPr id="0" name=""/>
        <dsp:cNvSpPr/>
      </dsp:nvSpPr>
      <dsp:spPr>
        <a:xfrm>
          <a:off x="3614737" y="273778"/>
          <a:ext cx="2957512" cy="1878020"/>
        </a:xfrm>
        <a:prstGeom prst="roundRect">
          <a:avLst>
            <a:gd name="adj" fmla="val 10000"/>
          </a:avLst>
        </a:prstGeom>
        <a:gradFill rotWithShape="0">
          <a:gsLst>
            <a:gs pos="0">
              <a:schemeClr val="accent5">
                <a:alpha val="80000"/>
                <a:hueOff val="0"/>
                <a:satOff val="0"/>
                <a:lumOff val="0"/>
                <a:alphaOff val="0"/>
                <a:satMod val="103000"/>
                <a:lumMod val="102000"/>
                <a:tint val="94000"/>
              </a:schemeClr>
            </a:gs>
            <a:gs pos="50000">
              <a:schemeClr val="accent5">
                <a:alpha val="80000"/>
                <a:hueOff val="0"/>
                <a:satOff val="0"/>
                <a:lumOff val="0"/>
                <a:alphaOff val="0"/>
                <a:satMod val="110000"/>
                <a:lumMod val="100000"/>
                <a:shade val="100000"/>
              </a:schemeClr>
            </a:gs>
            <a:gs pos="100000">
              <a:schemeClr val="accent5">
                <a:alpha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71A3B20-F925-4696-82D4-ACA13EC9297F}">
      <dsp:nvSpPr>
        <dsp:cNvPr id="0" name=""/>
        <dsp:cNvSpPr/>
      </dsp:nvSpPr>
      <dsp:spPr>
        <a:xfrm>
          <a:off x="3943350" y="585960"/>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Self-Concept</a:t>
          </a:r>
        </a:p>
      </dsp:txBody>
      <dsp:txXfrm>
        <a:off x="3998355" y="640965"/>
        <a:ext cx="2847502" cy="1768010"/>
      </dsp:txXfrm>
    </dsp:sp>
    <dsp:sp modelId="{FF238974-5156-4E9B-9AFA-13D1017DEE6B}">
      <dsp:nvSpPr>
        <dsp:cNvPr id="0" name=""/>
        <dsp:cNvSpPr/>
      </dsp:nvSpPr>
      <dsp:spPr>
        <a:xfrm>
          <a:off x="0" y="3011942"/>
          <a:ext cx="2957512" cy="1878020"/>
        </a:xfrm>
        <a:prstGeom prst="roundRect">
          <a:avLst>
            <a:gd name="adj" fmla="val 10000"/>
          </a:avLst>
        </a:prstGeom>
        <a:gradFill rotWithShape="0">
          <a:gsLst>
            <a:gs pos="0">
              <a:schemeClr val="accent5">
                <a:alpha val="70000"/>
                <a:hueOff val="0"/>
                <a:satOff val="0"/>
                <a:lumOff val="0"/>
                <a:alphaOff val="0"/>
                <a:satMod val="103000"/>
                <a:lumMod val="102000"/>
                <a:tint val="94000"/>
              </a:schemeClr>
            </a:gs>
            <a:gs pos="50000">
              <a:schemeClr val="accent5">
                <a:alpha val="70000"/>
                <a:hueOff val="0"/>
                <a:satOff val="0"/>
                <a:lumOff val="0"/>
                <a:alphaOff val="0"/>
                <a:satMod val="110000"/>
                <a:lumMod val="100000"/>
                <a:shade val="100000"/>
              </a:schemeClr>
            </a:gs>
            <a:gs pos="100000">
              <a:schemeClr val="accent5">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0B97B6F-547E-42C2-B527-F276A4E78986}">
      <dsp:nvSpPr>
        <dsp:cNvPr id="0" name=""/>
        <dsp:cNvSpPr/>
      </dsp:nvSpPr>
      <dsp:spPr>
        <a:xfrm>
          <a:off x="328612" y="332412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5">
              <a:tint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Symbol" panose="05050102010706020507" pitchFamily="18" charset="2"/>
            <a:buNone/>
          </a:pPr>
          <a:r>
            <a:rPr lang="en-GB" sz="1900" b="1" kern="1200" dirty="0"/>
            <a:t>Self-Image: </a:t>
          </a:r>
          <a:r>
            <a:rPr lang="en-GB" sz="1900" kern="1200" dirty="0"/>
            <a:t>How a person sees themselves, which includes physical appearance and traits (characteristics).</a:t>
          </a:r>
          <a:endParaRPr lang="en-US" sz="1900" kern="1200" dirty="0"/>
        </a:p>
      </dsp:txBody>
      <dsp:txXfrm>
        <a:off x="383617" y="3379129"/>
        <a:ext cx="2847502" cy="1768010"/>
      </dsp:txXfrm>
    </dsp:sp>
    <dsp:sp modelId="{E2AC71D4-1136-439C-8A72-B05A86787267}">
      <dsp:nvSpPr>
        <dsp:cNvPr id="0" name=""/>
        <dsp:cNvSpPr/>
      </dsp:nvSpPr>
      <dsp:spPr>
        <a:xfrm>
          <a:off x="3614737" y="3011942"/>
          <a:ext cx="2957512" cy="1878020"/>
        </a:xfrm>
        <a:prstGeom prst="roundRect">
          <a:avLst>
            <a:gd name="adj" fmla="val 10000"/>
          </a:avLst>
        </a:prstGeom>
        <a:gradFill rotWithShape="0">
          <a:gsLst>
            <a:gs pos="0">
              <a:schemeClr val="accent5">
                <a:alpha val="70000"/>
                <a:hueOff val="0"/>
                <a:satOff val="0"/>
                <a:lumOff val="0"/>
                <a:alphaOff val="0"/>
                <a:satMod val="103000"/>
                <a:lumMod val="102000"/>
                <a:tint val="94000"/>
              </a:schemeClr>
            </a:gs>
            <a:gs pos="50000">
              <a:schemeClr val="accent5">
                <a:alpha val="70000"/>
                <a:hueOff val="0"/>
                <a:satOff val="0"/>
                <a:lumOff val="0"/>
                <a:alphaOff val="0"/>
                <a:satMod val="110000"/>
                <a:lumMod val="100000"/>
                <a:shade val="100000"/>
              </a:schemeClr>
            </a:gs>
            <a:gs pos="100000">
              <a:schemeClr val="accent5">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D09EE2-1263-4CA9-8AC9-A9C51EC97459}">
      <dsp:nvSpPr>
        <dsp:cNvPr id="0" name=""/>
        <dsp:cNvSpPr/>
      </dsp:nvSpPr>
      <dsp:spPr>
        <a:xfrm>
          <a:off x="3943350" y="332412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5">
              <a:tint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Symbol" panose="05050102010706020507" pitchFamily="18" charset="2"/>
            <a:buNone/>
          </a:pPr>
          <a:r>
            <a:rPr lang="en-GB" sz="1900" b="1" kern="1200" dirty="0"/>
            <a:t>Self-Esteem: </a:t>
          </a:r>
          <a:r>
            <a:rPr lang="en-GB" sz="1900" kern="1200" dirty="0"/>
            <a:t>How much value people place on themselves.</a:t>
          </a:r>
          <a:endParaRPr lang="en-US" sz="1900" kern="1200" dirty="0"/>
        </a:p>
      </dsp:txBody>
      <dsp:txXfrm>
        <a:off x="3998355" y="3379129"/>
        <a:ext cx="2847502" cy="1768010"/>
      </dsp:txXfrm>
    </dsp:sp>
    <dsp:sp modelId="{D3506B7E-09E9-4134-B3F3-5742EBA94099}">
      <dsp:nvSpPr>
        <dsp:cNvPr id="0" name=""/>
        <dsp:cNvSpPr/>
      </dsp:nvSpPr>
      <dsp:spPr>
        <a:xfrm>
          <a:off x="7229475" y="3011942"/>
          <a:ext cx="2957512" cy="1878020"/>
        </a:xfrm>
        <a:prstGeom prst="roundRect">
          <a:avLst>
            <a:gd name="adj" fmla="val 10000"/>
          </a:avLst>
        </a:prstGeom>
        <a:gradFill rotWithShape="0">
          <a:gsLst>
            <a:gs pos="0">
              <a:schemeClr val="accent5">
                <a:alpha val="70000"/>
                <a:hueOff val="0"/>
                <a:satOff val="0"/>
                <a:lumOff val="0"/>
                <a:alphaOff val="0"/>
                <a:satMod val="103000"/>
                <a:lumMod val="102000"/>
                <a:tint val="94000"/>
              </a:schemeClr>
            </a:gs>
            <a:gs pos="50000">
              <a:schemeClr val="accent5">
                <a:alpha val="70000"/>
                <a:hueOff val="0"/>
                <a:satOff val="0"/>
                <a:lumOff val="0"/>
                <a:alphaOff val="0"/>
                <a:satMod val="110000"/>
                <a:lumMod val="100000"/>
                <a:shade val="100000"/>
              </a:schemeClr>
            </a:gs>
            <a:gs pos="100000">
              <a:schemeClr val="accent5">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8B1FACF-C4E6-40B7-A8FC-66C36AF5918E}">
      <dsp:nvSpPr>
        <dsp:cNvPr id="0" name=""/>
        <dsp:cNvSpPr/>
      </dsp:nvSpPr>
      <dsp:spPr>
        <a:xfrm>
          <a:off x="7558087" y="332412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5">
              <a:tint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Symbol" panose="05050102010706020507" pitchFamily="18" charset="2"/>
            <a:buNone/>
          </a:pPr>
          <a:r>
            <a:rPr lang="en-GB" sz="1900" b="1" kern="1200" dirty="0"/>
            <a:t>Ideal Self: </a:t>
          </a:r>
          <a:r>
            <a:rPr lang="en-GB" sz="1900" kern="1200" dirty="0"/>
            <a:t>The person one would like to be, which can include aspirations and goals.</a:t>
          </a:r>
          <a:endParaRPr lang="en-US" sz="1900" kern="1200" dirty="0"/>
        </a:p>
      </dsp:txBody>
      <dsp:txXfrm>
        <a:off x="7613092" y="3379129"/>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EFD56-8191-409A-A672-5E93743BD6A8}">
      <dsp:nvSpPr>
        <dsp:cNvPr id="0" name=""/>
        <dsp:cNvSpPr/>
      </dsp:nvSpPr>
      <dsp:spPr>
        <a:xfrm>
          <a:off x="0" y="39687"/>
          <a:ext cx="3286125" cy="1971675"/>
        </a:xfrm>
        <a:prstGeom prst="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Environment</a:t>
          </a:r>
          <a:endParaRPr lang="en-US" sz="4200" kern="1200" dirty="0"/>
        </a:p>
      </dsp:txBody>
      <dsp:txXfrm>
        <a:off x="0" y="39687"/>
        <a:ext cx="3286125" cy="1971675"/>
      </dsp:txXfrm>
    </dsp:sp>
    <dsp:sp modelId="{8D009C9B-EA88-4DD7-9510-0B599FCEF117}">
      <dsp:nvSpPr>
        <dsp:cNvPr id="0" name=""/>
        <dsp:cNvSpPr/>
      </dsp:nvSpPr>
      <dsp:spPr>
        <a:xfrm>
          <a:off x="3614737" y="39687"/>
          <a:ext cx="3286125" cy="1971675"/>
        </a:xfrm>
        <a:prstGeom prst="rect">
          <a:avLst/>
        </a:prstGeom>
        <a:solidFill>
          <a:schemeClr val="accent5">
            <a:shade val="80000"/>
            <a:hueOff val="35935"/>
            <a:satOff val="-6457"/>
            <a:lumOff val="64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Friends &amp; Peers</a:t>
          </a:r>
          <a:endParaRPr lang="en-US" sz="4200" kern="1200" dirty="0"/>
        </a:p>
      </dsp:txBody>
      <dsp:txXfrm>
        <a:off x="3614737" y="39687"/>
        <a:ext cx="3286125" cy="1971675"/>
      </dsp:txXfrm>
    </dsp:sp>
    <dsp:sp modelId="{F9DCA11B-CAE9-4F1D-8ECC-8206E89D9CE7}">
      <dsp:nvSpPr>
        <dsp:cNvPr id="0" name=""/>
        <dsp:cNvSpPr/>
      </dsp:nvSpPr>
      <dsp:spPr>
        <a:xfrm>
          <a:off x="7229475" y="39687"/>
          <a:ext cx="3286125" cy="1971675"/>
        </a:xfrm>
        <a:prstGeom prst="rect">
          <a:avLst/>
        </a:prstGeom>
        <a:solidFill>
          <a:schemeClr val="accent5">
            <a:shade val="80000"/>
            <a:hueOff val="71870"/>
            <a:satOff val="-12914"/>
            <a:lumOff val="129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Family</a:t>
          </a:r>
          <a:endParaRPr lang="en-US" sz="4200" kern="1200" dirty="0"/>
        </a:p>
      </dsp:txBody>
      <dsp:txXfrm>
        <a:off x="7229475" y="39687"/>
        <a:ext cx="3286125" cy="1971675"/>
      </dsp:txXfrm>
    </dsp:sp>
    <dsp:sp modelId="{01051267-7511-42B6-89EA-D359F9EF361C}">
      <dsp:nvSpPr>
        <dsp:cNvPr id="0" name=""/>
        <dsp:cNvSpPr/>
      </dsp:nvSpPr>
      <dsp:spPr>
        <a:xfrm>
          <a:off x="0" y="2339975"/>
          <a:ext cx="3286125" cy="1971675"/>
        </a:xfrm>
        <a:prstGeom prst="rect">
          <a:avLst/>
        </a:prstGeom>
        <a:solidFill>
          <a:schemeClr val="accent5">
            <a:shade val="80000"/>
            <a:hueOff val="107804"/>
            <a:satOff val="-19372"/>
            <a:lumOff val="194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Culture</a:t>
          </a:r>
          <a:endParaRPr lang="en-US" sz="4200" kern="1200" dirty="0"/>
        </a:p>
      </dsp:txBody>
      <dsp:txXfrm>
        <a:off x="0" y="2339975"/>
        <a:ext cx="3286125" cy="1971675"/>
      </dsp:txXfrm>
    </dsp:sp>
    <dsp:sp modelId="{1D0E636E-625C-4AE6-AAEF-79578DE1518E}">
      <dsp:nvSpPr>
        <dsp:cNvPr id="0" name=""/>
        <dsp:cNvSpPr/>
      </dsp:nvSpPr>
      <dsp:spPr>
        <a:xfrm>
          <a:off x="3614737" y="2339975"/>
          <a:ext cx="3286125" cy="1971675"/>
        </a:xfrm>
        <a:prstGeom prst="rect">
          <a:avLst/>
        </a:prstGeom>
        <a:solidFill>
          <a:schemeClr val="accent5">
            <a:shade val="80000"/>
            <a:hueOff val="143739"/>
            <a:satOff val="-25829"/>
            <a:lumOff val="259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Religion</a:t>
          </a:r>
          <a:endParaRPr lang="en-US" sz="4200" kern="1200" dirty="0"/>
        </a:p>
      </dsp:txBody>
      <dsp:txXfrm>
        <a:off x="3614737" y="2339975"/>
        <a:ext cx="3286125" cy="1971675"/>
      </dsp:txXfrm>
    </dsp:sp>
    <dsp:sp modelId="{9EF31417-23A3-48DF-B1C2-5E5F4C1B6C90}">
      <dsp:nvSpPr>
        <dsp:cNvPr id="0" name=""/>
        <dsp:cNvSpPr/>
      </dsp:nvSpPr>
      <dsp:spPr>
        <a:xfrm>
          <a:off x="7229475" y="2339975"/>
          <a:ext cx="3286125" cy="1971675"/>
        </a:xfrm>
        <a:prstGeom prst="rect">
          <a:avLst/>
        </a:prstGeom>
        <a:solidFill>
          <a:schemeClr val="accent5">
            <a:shade val="80000"/>
            <a:hueOff val="179674"/>
            <a:satOff val="-32286"/>
            <a:lumOff val="323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Community</a:t>
          </a:r>
          <a:endParaRPr lang="en-US" sz="4200" kern="1200" dirty="0"/>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AFBE8-4979-4992-BEDC-FF2E3D6C59CB}" type="datetimeFigureOut">
              <a:rPr lang="en-US" smtClean="0"/>
              <a:t>7/25/2024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41BAA-362A-4D3E-8D05-B15B71223F17}" type="slidenum">
              <a:rPr lang="en-US" smtClean="0"/>
              <a:t>‹#›</a:t>
            </a:fld>
            <a:endParaRPr lang="en-US" dirty="0"/>
          </a:p>
        </p:txBody>
      </p:sp>
    </p:spTree>
    <p:extLst>
      <p:ext uri="{BB962C8B-B14F-4D97-AF65-F5344CB8AC3E}">
        <p14:creationId xmlns:p14="http://schemas.microsoft.com/office/powerpoint/2010/main" val="25206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sF3iRZtkyA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(3 min)</a:t>
            </a:r>
          </a:p>
          <a:p>
            <a:endParaRPr lang="en-GB" dirty="0"/>
          </a:p>
          <a:p>
            <a:pPr marL="171450" indent="-171450">
              <a:buFont typeface="Arial" panose="020B0604020202020204" pitchFamily="34" charset="0"/>
              <a:buChar char="•"/>
            </a:pPr>
            <a:r>
              <a:rPr lang="en-GB" dirty="0"/>
              <a:t>Allow learners to settle down and get their learning materials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Welcome Gr8’s to your first Life Orientation lesson of the year! Many of you come from different primary schools and might not know everyone sitting in this classroom. You might have had some difficulties in primary school, feel nervous about making the transition to high school, or have no idea what to expect.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such a big transition in your life, it is important to understand </a:t>
            </a:r>
            <a:r>
              <a:rPr lang="en-GB" sz="1800" dirty="0"/>
              <a:t>who you are and what motivates you – so that you can make the most of the new experience and not get overwhelmed by the new environment, people and expectations.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topic for the next three weeks is all about your self-concept, self-motivation and personal potential.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t>In this lesson, we’ll look at the factors that shape your self-concept and self-motivation. </a:t>
            </a:r>
          </a:p>
          <a:p>
            <a:pPr marL="171450" indent="-171450">
              <a:buFont typeface="Arial" panose="020B0604020202020204" pitchFamily="34" charset="0"/>
              <a:buChar char="•"/>
            </a:pPr>
            <a:r>
              <a:rPr lang="en-GB" dirty="0"/>
              <a:t>By the end of these lessons, you'll have a better understanding of yourself and the tools you need to continue growing and succeeding.</a:t>
            </a:r>
            <a:endParaRPr lang="en-US" dirty="0"/>
          </a:p>
        </p:txBody>
      </p:sp>
      <p:sp>
        <p:nvSpPr>
          <p:cNvPr id="4" name="Slide Number Placeholder 3"/>
          <p:cNvSpPr>
            <a:spLocks noGrp="1"/>
          </p:cNvSpPr>
          <p:nvPr>
            <p:ph type="sldNum" sz="quarter" idx="5"/>
          </p:nvPr>
        </p:nvSpPr>
        <p:spPr/>
        <p:txBody>
          <a:bodyPr/>
          <a:lstStyle/>
          <a:p>
            <a:fld id="{CD141BAA-362A-4D3E-8D05-B15B71223F17}" type="slidenum">
              <a:rPr lang="en-US" smtClean="0"/>
              <a:t>1</a:t>
            </a:fld>
            <a:endParaRPr lang="en-US" dirty="0"/>
          </a:p>
        </p:txBody>
      </p:sp>
    </p:spTree>
    <p:extLst>
      <p:ext uri="{BB962C8B-B14F-4D97-AF65-F5344CB8AC3E}">
        <p14:creationId xmlns:p14="http://schemas.microsoft.com/office/powerpoint/2010/main" val="260361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Ice-breaker (5 min)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Note to teacher: </a:t>
            </a:r>
            <a:r>
              <a:rPr lang="en-GB" dirty="0"/>
              <a:t>This activity will require learners to get up and move around. It might become a bit rowdy but sets the tone for discussions on self-concept.</a:t>
            </a:r>
          </a:p>
          <a:p>
            <a:pPr marL="171450" indent="-171450">
              <a:buFont typeface="Arial" panose="020B0604020202020204" pitchFamily="34" charset="0"/>
              <a:buChar char="•"/>
            </a:pPr>
            <a:r>
              <a:rPr lang="en-GB" dirty="0"/>
              <a:t>We are going to play "Human Bingo" to learn interesting facts about our classmates.</a:t>
            </a:r>
          </a:p>
          <a:p>
            <a:pPr marL="171450" indent="-171450">
              <a:buFont typeface="Arial" panose="020B0604020202020204" pitchFamily="34" charset="0"/>
              <a:buChar char="•"/>
            </a:pPr>
            <a:r>
              <a:rPr lang="en-GB" dirty="0"/>
              <a:t>This activity will help you discover unique aspects about each other. </a:t>
            </a:r>
          </a:p>
          <a:p>
            <a:pPr marL="171450" indent="-171450">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cs typeface="Noto Sans Symbols"/>
              </a:rPr>
              <a:t>Distribute ONE bingo card to each learner. (These cards need to be cut out from the </a:t>
            </a:r>
            <a:r>
              <a:rPr lang="en-GB" sz="1800" b="1" i="1" u="sng" dirty="0">
                <a:solidFill>
                  <a:srgbClr val="000000"/>
                </a:solidFill>
                <a:effectLst/>
                <a:latin typeface="Calibri" panose="020F0502020204030204" pitchFamily="34" charset="0"/>
                <a:ea typeface="Arial" panose="020B0604020202020204" pitchFamily="34" charset="0"/>
                <a:cs typeface="Noto Sans Symbols"/>
              </a:rPr>
              <a:t>Lesson 1 – Bingo Cards</a:t>
            </a:r>
            <a:r>
              <a:rPr lang="en-GB" sz="1800" b="1" i="1" dirty="0">
                <a:solidFill>
                  <a:srgbClr val="000000"/>
                </a:solidFill>
                <a:effectLst/>
                <a:latin typeface="Calibri" panose="020F0502020204030204" pitchFamily="34" charset="0"/>
                <a:ea typeface="Arial" panose="020B0604020202020204" pitchFamily="34" charset="0"/>
                <a:cs typeface="Noto Sans Symbols"/>
              </a:rPr>
              <a:t> </a:t>
            </a:r>
            <a:r>
              <a:rPr lang="en-GB" sz="1800" i="1" dirty="0">
                <a:solidFill>
                  <a:srgbClr val="000000"/>
                </a:solidFill>
                <a:effectLst/>
                <a:latin typeface="Calibri" panose="020F0502020204030204" pitchFamily="34" charset="0"/>
                <a:ea typeface="Arial" panose="020B0604020202020204" pitchFamily="34" charset="0"/>
                <a:cs typeface="Noto Sans Symbols"/>
              </a:rPr>
              <a:t>before</a:t>
            </a:r>
            <a:r>
              <a:rPr lang="en-GB" sz="1800" dirty="0">
                <a:solidFill>
                  <a:srgbClr val="000000"/>
                </a:solidFill>
                <a:effectLst/>
                <a:latin typeface="Calibri" panose="020F0502020204030204" pitchFamily="34" charset="0"/>
                <a:ea typeface="Arial" panose="020B0604020202020204" pitchFamily="34" charset="0"/>
                <a:cs typeface="Noto Sans Symbols"/>
              </a:rPr>
              <a:t> the lesson.)</a:t>
            </a:r>
            <a:endParaRPr lang="en-US" sz="1800" dirty="0">
              <a:effectLst/>
              <a:latin typeface="Noto Sans Symbols"/>
              <a:ea typeface="Noto Sans Symbols"/>
              <a:cs typeface="Noto Sans Symbols"/>
            </a:endParaRPr>
          </a:p>
          <a:p>
            <a:pPr marL="171450" indent="-171450">
              <a:buFont typeface="Arial" panose="020B0604020202020204" pitchFamily="34" charset="0"/>
              <a:buChar char="•"/>
            </a:pPr>
            <a:r>
              <a:rPr lang="en-GB" b="1" dirty="0"/>
              <a:t>Instructions: </a:t>
            </a:r>
            <a:r>
              <a:rPr lang="en-GB" dirty="0"/>
              <a:t>Explain that the learners need to find classmates who match the statements in the squares and write that person's name in the square. They may not fill in the name of the same person person twice. </a:t>
            </a:r>
          </a:p>
          <a:p>
            <a:pPr marL="171450" indent="-171450">
              <a:buFont typeface="Arial" panose="020B0604020202020204" pitchFamily="34" charset="0"/>
              <a:buChar char="•"/>
            </a:pPr>
            <a:r>
              <a:rPr lang="en-GB" dirty="0"/>
              <a:t>Once a learner has completed the card, they need to shout BINGO! Verify the card and award the learner with a small token such as a sweet. </a:t>
            </a:r>
          </a:p>
          <a:p>
            <a:pPr marL="171450" indent="-171450">
              <a:buFont typeface="Arial" panose="020B0604020202020204" pitchFamily="34" charset="0"/>
              <a:buChar char="•"/>
            </a:pPr>
            <a:r>
              <a:rPr lang="en-GB" dirty="0"/>
              <a:t>Set a timer for THREE minutes. Allow the learners to mingle and ask each other questions to fill in their bingo cards. Encourage them to talk to as many classmates as possible. Give the learners time updates after each minute. </a:t>
            </a:r>
          </a:p>
          <a:p>
            <a:pPr marL="171450" indent="-171450">
              <a:buFont typeface="Arial" panose="020B0604020202020204" pitchFamily="34" charset="0"/>
              <a:buChar char="•"/>
            </a:pPr>
            <a:r>
              <a:rPr lang="en-GB" dirty="0"/>
              <a:t>Once the activity has been completed, ask learners to return to their seats. </a:t>
            </a:r>
          </a:p>
          <a:p>
            <a:pPr marL="171450" indent="-171450">
              <a:buFont typeface="Arial" panose="020B0604020202020204" pitchFamily="34" charset="0"/>
              <a:buChar char="•"/>
            </a:pPr>
            <a:r>
              <a:rPr lang="en-GB" dirty="0"/>
              <a:t>Briefly discuss how this activity helped them learn new things about their peers. Highlight how everyone has different experiences and interests, contributing to their unique self-concepts. </a:t>
            </a:r>
          </a:p>
          <a:p>
            <a:pPr marL="171450" indent="-171450">
              <a:buFont typeface="Arial" panose="020B0604020202020204" pitchFamily="34" charset="0"/>
              <a:buChar char="•"/>
            </a:pPr>
            <a:r>
              <a:rPr lang="en-GB" dirty="0"/>
              <a:t>Understanding the diverse aspects of ourselves and others is an important part of building a strong self-concept.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141BAA-362A-4D3E-8D05-B15B71223F17}" type="slidenum">
              <a:rPr lang="en-US" smtClean="0"/>
              <a:t>2</a:t>
            </a:fld>
            <a:endParaRPr lang="en-US" dirty="0"/>
          </a:p>
        </p:txBody>
      </p:sp>
    </p:spTree>
    <p:extLst>
      <p:ext uri="{BB962C8B-B14F-4D97-AF65-F5344CB8AC3E}">
        <p14:creationId xmlns:p14="http://schemas.microsoft.com/office/powerpoint/2010/main" val="395934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(5 min)</a:t>
            </a:r>
          </a:p>
          <a:p>
            <a:endParaRPr lang="en-GB" dirty="0"/>
          </a:p>
          <a:p>
            <a:pPr marL="171450" indent="-171450">
              <a:buFont typeface="Arial" panose="020B0604020202020204" pitchFamily="34" charset="0"/>
              <a:buChar char="•"/>
            </a:pPr>
            <a:r>
              <a:rPr lang="en-GB" dirty="0"/>
              <a:t>Let us now move on to what your ‘self-concept’ entails.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i="1" kern="100" dirty="0">
                <a:effectLst/>
                <a:latin typeface="Calibri" panose="020F0502020204030204" pitchFamily="34" charset="0"/>
                <a:ea typeface="Calibri" panose="020F0502020204030204" pitchFamily="34" charset="0"/>
                <a:cs typeface="Calibri" panose="020F0502020204030204" pitchFamily="34" charset="0"/>
              </a:rPr>
              <a:t>Self-concept</a:t>
            </a:r>
            <a:r>
              <a:rPr lang="en-ZA" sz="1800" b="1" kern="100" dirty="0">
                <a:effectLst/>
                <a:latin typeface="Calibri" panose="020F0502020204030204" pitchFamily="34" charset="0"/>
                <a:ea typeface="Calibri" panose="020F0502020204030204" pitchFamily="34" charset="0"/>
                <a:cs typeface="Calibri" panose="020F0502020204030204" pitchFamily="34" charset="0"/>
              </a:rPr>
              <a:t> refers to how you perceive and understand yourself</a:t>
            </a:r>
            <a:r>
              <a:rPr lang="en-ZA" sz="1800" kern="100" dirty="0">
                <a:effectLst/>
                <a:latin typeface="Calibri" panose="020F0502020204030204" pitchFamily="34" charset="0"/>
                <a:ea typeface="Calibri" panose="020F0502020204030204" pitchFamily="34" charset="0"/>
                <a:cs typeface="Calibri" panose="020F0502020204030204" pitchFamily="34" charset="0"/>
              </a:rPr>
              <a:t>. It is the mental image that a person has about who they are. Various factors shape self-concept and can change over time. Self-concept includes the following dimensions: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t>Self-image: </a:t>
            </a:r>
            <a:r>
              <a:rPr lang="en-GB" sz="1800" dirty="0"/>
              <a:t>How a person sees themselves, which includes physical appearance and traits (characteristics).</a:t>
            </a:r>
            <a:endParaRPr lang="en-US" sz="18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t>Self-esteem: </a:t>
            </a:r>
            <a:r>
              <a:rPr lang="en-GB" sz="1800" dirty="0"/>
              <a:t>How much value people place on themselves.</a:t>
            </a:r>
            <a:endParaRPr lang="en-US" sz="18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t>Ideal self: </a:t>
            </a:r>
            <a:r>
              <a:rPr lang="en-GB" sz="1800" dirty="0"/>
              <a:t>The person one would like to be, which can include aspirations and goals.</a:t>
            </a: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Sometimes it can be hard to determine how we see ourselves, but there are a few things you can do to determine the different aspects of your self-concept.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To determine your self-image you can:</a:t>
            </a:r>
            <a:endParaRPr lang="en-US" sz="1800" b="1"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i="1" kern="100" dirty="0">
                <a:effectLst/>
                <a:latin typeface="Calibri" panose="020F0502020204030204" pitchFamily="34" charset="0"/>
                <a:ea typeface="Calibri" panose="020F0502020204030204" pitchFamily="34" charset="0"/>
                <a:cs typeface="Calibri" panose="020F0502020204030204" pitchFamily="34" charset="0"/>
              </a:rPr>
              <a:t>Reflect</a:t>
            </a:r>
            <a:r>
              <a:rPr lang="en-ZA" sz="1800" kern="100" dirty="0">
                <a:effectLst/>
                <a:latin typeface="Calibri" panose="020F0502020204030204" pitchFamily="34" charset="0"/>
                <a:ea typeface="Calibri" panose="020F0502020204030204" pitchFamily="34" charset="0"/>
                <a:cs typeface="Calibri" panose="020F0502020204030204" pitchFamily="34" charset="0"/>
              </a:rPr>
              <a:t> on your personality traits, strengths and weaknesses.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i="1" kern="100" dirty="0">
                <a:effectLst/>
                <a:latin typeface="Calibri" panose="020F0502020204030204" pitchFamily="34" charset="0"/>
                <a:ea typeface="Calibri" panose="020F0502020204030204" pitchFamily="34" charset="0"/>
                <a:cs typeface="Calibri" panose="020F0502020204030204" pitchFamily="34" charset="0"/>
              </a:rPr>
              <a:t>Journal</a:t>
            </a:r>
            <a:r>
              <a:rPr lang="en-ZA" sz="1800" kern="100" dirty="0">
                <a:effectLst/>
                <a:latin typeface="Calibri" panose="020F0502020204030204" pitchFamily="34" charset="0"/>
                <a:ea typeface="Calibri" panose="020F0502020204030204" pitchFamily="34" charset="0"/>
                <a:cs typeface="Calibri" panose="020F0502020204030204" pitchFamily="34" charset="0"/>
              </a:rPr>
              <a:t> by writing down how you believe you act and your roles in your family and friendship circle.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Ask friends and family how they see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Observe your patterns of behaviour in interactions with others.</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b="1"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To determine your self-esteem you can: </a:t>
            </a:r>
            <a:endParaRPr lang="en-US" sz="1800" b="1"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Assess how you </a:t>
            </a:r>
            <a:r>
              <a:rPr lang="en-ZA" sz="1800" i="1" kern="100" dirty="0">
                <a:effectLst/>
                <a:latin typeface="Calibri" panose="020F0502020204030204" pitchFamily="34" charset="0"/>
                <a:ea typeface="Calibri" panose="020F0502020204030204" pitchFamily="34" charset="0"/>
                <a:cs typeface="Calibri" panose="020F0502020204030204" pitchFamily="34" charset="0"/>
              </a:rPr>
              <a:t>feel</a:t>
            </a:r>
            <a:r>
              <a:rPr lang="en-ZA" sz="1800" kern="100" dirty="0">
                <a:effectLst/>
                <a:latin typeface="Calibri" panose="020F0502020204030204" pitchFamily="34" charset="0"/>
                <a:ea typeface="Calibri" panose="020F0502020204030204" pitchFamily="34" charset="0"/>
                <a:cs typeface="Calibri" panose="020F0502020204030204" pitchFamily="34" charset="0"/>
              </a:rPr>
              <a:t> most of the time: confident and proud or inadequate and insecure?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Keep track of positive and negative </a:t>
            </a:r>
            <a:r>
              <a:rPr lang="en-ZA" sz="1800" i="1" kern="100" dirty="0">
                <a:effectLst/>
                <a:latin typeface="Calibri" panose="020F0502020204030204" pitchFamily="34" charset="0"/>
                <a:ea typeface="Calibri" panose="020F0502020204030204" pitchFamily="34" charset="0"/>
                <a:cs typeface="Calibri" panose="020F0502020204030204" pitchFamily="34" charset="0"/>
              </a:rPr>
              <a:t>thoughts</a:t>
            </a:r>
            <a:r>
              <a:rPr lang="en-ZA" sz="1800" kern="100" dirty="0">
                <a:effectLst/>
                <a:latin typeface="Calibri" panose="020F0502020204030204" pitchFamily="34" charset="0"/>
                <a:ea typeface="Calibri" panose="020F0502020204030204" pitchFamily="34" charset="0"/>
                <a:cs typeface="Calibri" panose="020F0502020204030204" pitchFamily="34" charset="0"/>
              </a:rPr>
              <a:t> about yourself. Which is more frequent?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Consider how you </a:t>
            </a:r>
            <a:r>
              <a:rPr lang="en-ZA" sz="1800" i="1" dirty="0">
                <a:effectLst/>
                <a:latin typeface="Calibri" panose="020F0502020204030204" pitchFamily="34" charset="0"/>
                <a:ea typeface="Calibri" panose="020F0502020204030204" pitchFamily="34" charset="0"/>
              </a:rPr>
              <a:t>treat yourself </a:t>
            </a:r>
            <a:r>
              <a:rPr lang="en-ZA" sz="1800" dirty="0">
                <a:effectLst/>
                <a:latin typeface="Calibri" panose="020F0502020204030204" pitchFamily="34" charset="0"/>
                <a:ea typeface="Calibri" panose="020F0502020204030204" pitchFamily="34" charset="0"/>
              </a:rPr>
              <a:t>in difficult times: Kind and understanding or critical and harsh.</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To determine your ideal self you can: </a:t>
            </a:r>
            <a:endParaRPr lang="en-US" sz="1800" b="1"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Write down short-term and long-term goals.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Think about what qualities your role models have that you want to emulate.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Identify your values and beliefs which guide your 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Imagine your future self. What are you doing? How do you look? How do you feel?</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141BAA-362A-4D3E-8D05-B15B71223F17}" type="slidenum">
              <a:rPr lang="en-US" smtClean="0"/>
              <a:t>3</a:t>
            </a:fld>
            <a:endParaRPr lang="en-US" dirty="0"/>
          </a:p>
        </p:txBody>
      </p:sp>
    </p:spTree>
    <p:extLst>
      <p:ext uri="{BB962C8B-B14F-4D97-AF65-F5344CB8AC3E}">
        <p14:creationId xmlns:p14="http://schemas.microsoft.com/office/powerpoint/2010/main" val="71937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(3 min)</a:t>
            </a:r>
          </a:p>
          <a:p>
            <a:endParaRPr lang="en-GB" dirty="0"/>
          </a:p>
          <a:p>
            <a:pPr marL="171450" indent="-171450">
              <a:buFont typeface="Arial" panose="020B0604020202020204" pitchFamily="34" charset="0"/>
              <a:buChar char="•"/>
            </a:pPr>
            <a:r>
              <a:rPr lang="en-US" dirty="0"/>
              <a:t>Once we’ve determined who we are and who we would like to be, we need to find the motivation to pursue the best versions of ourselves.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brings us to ‘self-motivation’. </a:t>
            </a:r>
            <a:r>
              <a:rPr lang="en-ZA" sz="1800" b="1" kern="100" dirty="0">
                <a:effectLst/>
                <a:latin typeface="Calibri" panose="020F0502020204030204" pitchFamily="34" charset="0"/>
                <a:ea typeface="Calibri" panose="020F0502020204030204" pitchFamily="34" charset="0"/>
                <a:cs typeface="Calibri" panose="020F0502020204030204" pitchFamily="34" charset="0"/>
              </a:rPr>
              <a:t>Self-motivation</a:t>
            </a:r>
            <a:r>
              <a:rPr lang="en-ZA" sz="1800" kern="100" dirty="0">
                <a:effectLst/>
                <a:latin typeface="Calibri" panose="020F0502020204030204" pitchFamily="34" charset="0"/>
                <a:ea typeface="Calibri" panose="020F0502020204030204" pitchFamily="34" charset="0"/>
                <a:cs typeface="Calibri" panose="020F0502020204030204" pitchFamily="34" charset="0"/>
              </a:rPr>
              <a:t> </a:t>
            </a:r>
            <a:r>
              <a:rPr lang="en-ZA" sz="1800" b="1" kern="100" dirty="0">
                <a:effectLst/>
                <a:latin typeface="Calibri" panose="020F0502020204030204" pitchFamily="34" charset="0"/>
                <a:ea typeface="Calibri" panose="020F0502020204030204" pitchFamily="34" charset="0"/>
                <a:cs typeface="Calibri" panose="020F0502020204030204" pitchFamily="34" charset="0"/>
              </a:rPr>
              <a:t>is the drive that pushes you to achieve your goals and desires</a:t>
            </a:r>
            <a:r>
              <a:rPr lang="en-ZA" sz="1800" kern="100" dirty="0">
                <a:effectLst/>
                <a:latin typeface="Calibri" panose="020F0502020204030204" pitchFamily="34" charset="0"/>
                <a:ea typeface="Calibri" panose="020F0502020204030204" pitchFamily="34" charset="0"/>
                <a:cs typeface="Calibri" panose="020F0502020204030204" pitchFamily="34" charset="0"/>
              </a:rPr>
              <a:t>. It can come from within (intrinsic) or from outside rewards (extrinsic), like money or praise.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dirty="0"/>
              <a:t>Ask the learners to share ideas of what they could do to enhance their self-motivation.</a:t>
            </a:r>
          </a:p>
          <a:p>
            <a:pPr marL="171450" indent="-171450">
              <a:buFont typeface="Arial" panose="020B0604020202020204" pitchFamily="34" charset="0"/>
              <a:buChar char="•"/>
            </a:pPr>
            <a:r>
              <a:rPr lang="en-US" b="1" dirty="0"/>
              <a:t>Possible examples might include:</a:t>
            </a: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Set small, achievable goals, like finishing your homework or reading a book chapter.</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Think about what you want to achieve by the end of the school year, like improving your marks in a particular subject.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Divide big tasks into smaller, more manageable steps. Instead of thinking about writing an entire essay, focus on writing the introduction first.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Surround yourself with positive friends who encourage and support you.</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Treat yourself to something small after completing a task, like a snack or a short break.</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Make daily to-do lists to stay focused and organised.</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Identify people you admire and learn about their habits and strategies for success.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Read books, watch videos, or listen to podcasts that inspire you and provide motivation.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Ask parents, teachers or friends for help if you are struggling with something.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15000"/>
              </a:lnSpc>
              <a:spcAft>
                <a:spcPts val="800"/>
              </a:spcAft>
              <a:buFont typeface="Arial" panose="020B0604020202020204" pitchFamily="34" charset="0"/>
              <a:buChar char="•"/>
            </a:pPr>
            <a:r>
              <a:rPr lang="en-ZA" sz="1800" kern="100" dirty="0">
                <a:effectLst/>
                <a:latin typeface="Calibri" panose="020F0502020204030204" pitchFamily="34" charset="0"/>
                <a:ea typeface="Calibri" panose="020F0502020204030204" pitchFamily="34" charset="0"/>
                <a:cs typeface="Calibri" panose="020F0502020204030204" pitchFamily="34" charset="0"/>
              </a:rPr>
              <a:t>Stay healthy by eating balanced meals, exercising regularly and getting enough sleep. </a:t>
            </a:r>
          </a:p>
          <a:p>
            <a:pPr marL="742950" lvl="1" indent="-285750" algn="just">
              <a:lnSpc>
                <a:spcPct val="115000"/>
              </a:lnSpc>
              <a:spcAft>
                <a:spcPts val="800"/>
              </a:spcAft>
              <a:buFont typeface="Arial" panose="020B0604020202020204" pitchFamily="34" charset="0"/>
              <a:buChar cha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141BAA-362A-4D3E-8D05-B15B71223F17}" type="slidenum">
              <a:rPr lang="en-US" smtClean="0"/>
              <a:t>4</a:t>
            </a:fld>
            <a:endParaRPr lang="en-US" dirty="0"/>
          </a:p>
        </p:txBody>
      </p:sp>
    </p:spTree>
    <p:extLst>
      <p:ext uri="{BB962C8B-B14F-4D97-AF65-F5344CB8AC3E}">
        <p14:creationId xmlns:p14="http://schemas.microsoft.com/office/powerpoint/2010/main" val="361869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(1 min)</a:t>
            </a:r>
          </a:p>
          <a:p>
            <a:endParaRPr lang="en-GB" dirty="0"/>
          </a:p>
          <a:p>
            <a:pPr marL="171450" indent="-171450">
              <a:buFont typeface="Arial" panose="020B0604020202020204" pitchFamily="34" charset="0"/>
              <a:buChar char="•"/>
            </a:pPr>
            <a:r>
              <a:rPr lang="en-GB" dirty="0"/>
              <a:t>Having a strong self-concept and being self-motivated can help you in the following ways:</a:t>
            </a: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It can help you believe in your abilities, stay focused on your studies, and work hard to achieve better marks. </a:t>
            </a:r>
            <a:r>
              <a:rPr lang="en-ZA" sz="1800">
                <a:solidFill>
                  <a:srgbClr val="000000"/>
                </a:solidFill>
                <a:effectLst/>
                <a:latin typeface="Calibri" panose="020F0502020204030204" pitchFamily="34" charset="0"/>
                <a:ea typeface="Arial" panose="020B0604020202020204" pitchFamily="34" charset="0"/>
              </a:rPr>
              <a:t>The s</a:t>
            </a:r>
            <a:r>
              <a:rPr lang="en-ZA" sz="1800">
                <a:solidFill>
                  <a:srgbClr val="000000"/>
                </a:solidFill>
                <a:effectLst/>
                <a:highlight>
                  <a:srgbClr val="00FFFF"/>
                </a:highlight>
                <a:latin typeface="Calibri" panose="020F0502020204030204" pitchFamily="34" charset="0"/>
                <a:ea typeface="Arial" panose="020B0604020202020204" pitchFamily="34" charset="0"/>
              </a:rPr>
              <a:t>ame applies to a particular sport or hobby that you might want to do well in.</a:t>
            </a:r>
            <a:r>
              <a:rPr lang="en-ZA" sz="1800">
                <a:solidFill>
                  <a:srgbClr val="000000"/>
                </a:solidFill>
                <a:effectLst/>
                <a:latin typeface="Calibri" panose="020F0502020204030204" pitchFamily="34" charset="0"/>
                <a:ea typeface="Arial" panose="020B0604020202020204" pitchFamily="34" charset="0"/>
              </a:rPr>
              <a:t> </a:t>
            </a:r>
            <a:endParaRPr lang="en-GB"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It can help you handle challenges and setbacks more effectively, helping you to bounce back from difficulties and persist in your efforts.</a:t>
            </a:r>
            <a:endParaRPr lang="en-GB"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It can foster self-respect and confidence, which are essential for building and maintaining healthy relationships with peers, teachers, and family members.</a:t>
            </a:r>
            <a:endParaRPr lang="en-GB"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It can drive you to set and achieve personal goals, explore new interests, and develop skills that contribute to your overall growth and future success.</a:t>
            </a:r>
            <a:endParaRPr lang="en-GB" dirty="0"/>
          </a:p>
          <a:p>
            <a:endParaRPr lang="en-US" dirty="0"/>
          </a:p>
        </p:txBody>
      </p:sp>
      <p:sp>
        <p:nvSpPr>
          <p:cNvPr id="4" name="Slide Number Placeholder 3"/>
          <p:cNvSpPr>
            <a:spLocks noGrp="1"/>
          </p:cNvSpPr>
          <p:nvPr>
            <p:ph type="sldNum" sz="quarter" idx="5"/>
          </p:nvPr>
        </p:nvSpPr>
        <p:spPr/>
        <p:txBody>
          <a:bodyPr/>
          <a:lstStyle/>
          <a:p>
            <a:fld id="{CD141BAA-362A-4D3E-8D05-B15B71223F17}" type="slidenum">
              <a:rPr lang="en-US" smtClean="0"/>
              <a:t>5</a:t>
            </a:fld>
            <a:endParaRPr lang="en-US"/>
          </a:p>
        </p:txBody>
      </p:sp>
    </p:spTree>
    <p:extLst>
      <p:ext uri="{BB962C8B-B14F-4D97-AF65-F5344CB8AC3E}">
        <p14:creationId xmlns:p14="http://schemas.microsoft.com/office/powerpoint/2010/main" val="3269590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(1 min)</a:t>
            </a:r>
          </a:p>
          <a:p>
            <a:endParaRPr lang="en-GB" dirty="0"/>
          </a:p>
          <a:p>
            <a:pPr marL="171450" indent="-171450">
              <a:buFont typeface="Arial" panose="020B0604020202020204" pitchFamily="34" charset="0"/>
              <a:buChar char="•"/>
            </a:pPr>
            <a:r>
              <a:rPr lang="en-GB" dirty="0"/>
              <a:t>Although we have power over our self-concept and self-motivation, there are factors outside of our control that can </a:t>
            </a:r>
            <a:r>
              <a:rPr lang="en-ZA" sz="1800" dirty="0">
                <a:effectLst/>
                <a:latin typeface="Calibri" panose="020F0502020204030204" pitchFamily="34" charset="0"/>
                <a:ea typeface="Calibri" panose="020F0502020204030204" pitchFamily="34" charset="0"/>
              </a:rPr>
              <a:t>affect how we see ourselves and demotivate 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Being aware of these factors helps us minimise their impact on our thoughts and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kern="100" dirty="0">
                <a:effectLst/>
                <a:latin typeface="Calibri" panose="020F0502020204030204" pitchFamily="34" charset="0"/>
                <a:ea typeface="Calibri" panose="020F0502020204030204" pitchFamily="34" charset="0"/>
                <a:cs typeface="Calibri" panose="020F0502020204030204" pitchFamily="34" charset="0"/>
              </a:rPr>
              <a:t>Ignoring these influences might make it challenging to maintain our authentic identity (our true selves) or work towards our goals.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141BAA-362A-4D3E-8D05-B15B71223F17}" type="slidenum">
              <a:rPr lang="en-US" smtClean="0"/>
              <a:t>6</a:t>
            </a:fld>
            <a:endParaRPr lang="en-US"/>
          </a:p>
        </p:txBody>
      </p:sp>
    </p:spTree>
    <p:extLst>
      <p:ext uri="{BB962C8B-B14F-4D97-AF65-F5344CB8AC3E}">
        <p14:creationId xmlns:p14="http://schemas.microsoft.com/office/powerpoint/2010/main" val="176891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Video &amp; Discussion (7 min)</a:t>
            </a:r>
          </a:p>
          <a:p>
            <a:endParaRPr lang="en-GB" dirty="0"/>
          </a:p>
          <a:p>
            <a:pPr marL="171450" indent="-171450">
              <a:buFont typeface="Arial" panose="020B0604020202020204" pitchFamily="34" charset="0"/>
              <a:buChar char="•"/>
            </a:pPr>
            <a:r>
              <a:rPr lang="en-GB" dirty="0"/>
              <a:t>Let us start with one of the most influential factors nowadays, the media. </a:t>
            </a: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Media, such as social media, TV, and advertisements, greatly influence how you see yourself and what motivates you.</a:t>
            </a:r>
            <a:r>
              <a:rPr lang="en-GB" dirty="0"/>
              <a:t> </a:t>
            </a:r>
          </a:p>
          <a:p>
            <a:pPr marL="171450" indent="-171450">
              <a:buFont typeface="Arial" panose="020B0604020202020204" pitchFamily="34" charset="0"/>
              <a:buChar char="•"/>
            </a:pPr>
            <a:r>
              <a:rPr lang="en-GB" dirty="0"/>
              <a:t>I’m going to show you a video in which mothers and their daughters address harmful beauty advice on social media. While this video focuses on girls specifically, it's important to remember that such 'quick-fix' advice affects people of all genders who may feel they don’t 'fit' the mould</a:t>
            </a:r>
          </a:p>
          <a:p>
            <a:pPr marL="171450" indent="-171450">
              <a:buFont typeface="Arial" panose="020B0604020202020204" pitchFamily="34" charset="0"/>
              <a:buChar char="•"/>
            </a:pPr>
            <a:r>
              <a:rPr lang="en-GB" b="0" i="0" dirty="0">
                <a:solidFill>
                  <a:srgbClr val="131313"/>
                </a:solidFill>
                <a:effectLst/>
                <a:latin typeface="Roboto" panose="02000000000000000000" pitchFamily="2" charset="0"/>
              </a:rPr>
              <a:t>Watch: </a:t>
            </a:r>
            <a:r>
              <a:rPr lang="en-GB" sz="1800" b="1" i="1" dirty="0">
                <a:solidFill>
                  <a:srgbClr val="000000"/>
                </a:solidFill>
                <a:effectLst/>
                <a:latin typeface="Calibri" panose="020F0502020204030204" pitchFamily="34" charset="0"/>
                <a:ea typeface="Arial" panose="020B0604020202020204" pitchFamily="34" charset="0"/>
              </a:rPr>
              <a:t>Toxic Influence: A Dove Film | Dove Self-Esteem Project </a:t>
            </a:r>
            <a:r>
              <a:rPr lang="en-GB" sz="1800" u="sng" dirty="0">
                <a:solidFill>
                  <a:srgbClr val="0000FF"/>
                </a:solidFill>
                <a:effectLst/>
                <a:latin typeface="Calibri" panose="020F0502020204030204" pitchFamily="34" charset="0"/>
                <a:ea typeface="Arial" panose="020B0604020202020204" pitchFamily="34" charset="0"/>
                <a:hlinkClick r:id="rId3"/>
              </a:rPr>
              <a:t>https://www.youtube.com/watch?v=sF3iRZtkyAQ</a:t>
            </a:r>
            <a:r>
              <a:rPr lang="en-GB" sz="1800" dirty="0">
                <a:solidFill>
                  <a:srgbClr val="000000"/>
                </a:solidFill>
                <a:effectLst/>
                <a:latin typeface="Calibri" panose="020F0502020204030204" pitchFamily="34" charset="0"/>
                <a:ea typeface="Arial" panose="020B0604020202020204" pitchFamily="34" charset="0"/>
              </a:rPr>
              <a:t> (3 min 48 sec)</a:t>
            </a:r>
          </a:p>
          <a:p>
            <a:pPr marL="171450" indent="-171450">
              <a:buFont typeface="Arial" panose="020B0604020202020204" pitchFamily="34" charset="0"/>
              <a:buChar char="•"/>
            </a:pPr>
            <a:r>
              <a:rPr lang="en-US" dirty="0"/>
              <a:t>As mentioned earlier, all genders are bombarded with unrealistic expectations in the media. Ask the learners to share their experiences. Have they come across similar advice? How does this make them feel about themselves?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is also important to acknowledge the fact that media can also have a positive influence on our self-concept. It can </a:t>
            </a:r>
            <a:r>
              <a:rPr lang="en-ZA" sz="1800" dirty="0">
                <a:effectLst/>
                <a:latin typeface="Calibri" panose="020F0502020204030204" pitchFamily="34" charset="0"/>
                <a:ea typeface="Calibri" panose="020F0502020204030204" pitchFamily="34" charset="0"/>
              </a:rPr>
              <a:t>inspire us by showing us successful role models and positive messages. </a:t>
            </a:r>
            <a:r>
              <a:rPr lang="en-US" dirty="0"/>
              <a:t> </a:t>
            </a:r>
          </a:p>
        </p:txBody>
      </p:sp>
      <p:sp>
        <p:nvSpPr>
          <p:cNvPr id="4" name="Slide Number Placeholder 3"/>
          <p:cNvSpPr>
            <a:spLocks noGrp="1"/>
          </p:cNvSpPr>
          <p:nvPr>
            <p:ph type="sldNum" sz="quarter" idx="5"/>
          </p:nvPr>
        </p:nvSpPr>
        <p:spPr/>
        <p:txBody>
          <a:bodyPr/>
          <a:lstStyle/>
          <a:p>
            <a:fld id="{CD141BAA-362A-4D3E-8D05-B15B71223F17}" type="slidenum">
              <a:rPr lang="en-US" smtClean="0"/>
              <a:t>7</a:t>
            </a:fld>
            <a:endParaRPr lang="en-US"/>
          </a:p>
        </p:txBody>
      </p:sp>
    </p:spTree>
    <p:extLst>
      <p:ext uri="{BB962C8B-B14F-4D97-AF65-F5344CB8AC3E}">
        <p14:creationId xmlns:p14="http://schemas.microsoft.com/office/powerpoint/2010/main" val="23914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(10 min)</a:t>
            </a:r>
          </a:p>
          <a:p>
            <a:endParaRPr lang="en-GB" dirty="0"/>
          </a:p>
          <a:p>
            <a:pPr marL="171450" indent="-171450">
              <a:buFont typeface="Arial" panose="020B0604020202020204" pitchFamily="34" charset="0"/>
              <a:buChar char="•"/>
            </a:pPr>
            <a:r>
              <a:rPr lang="en-GB" dirty="0"/>
              <a:t>Ask the learners to interpret how the factors could have a positive or negative influence on their self-concept and self-motivation. </a:t>
            </a:r>
          </a:p>
          <a:p>
            <a:pPr marL="171450" indent="-171450">
              <a:buFont typeface="Arial" panose="020B0604020202020204" pitchFamily="34" charset="0"/>
              <a:buChar char="•"/>
            </a:pPr>
            <a:r>
              <a:rPr lang="en-GB" b="1" dirty="0"/>
              <a:t>Note to teacher: </a:t>
            </a:r>
            <a:r>
              <a:rPr lang="en-GB" dirty="0"/>
              <a:t>These discussions need to be kept brief due to time constraints. </a:t>
            </a:r>
          </a:p>
          <a:p>
            <a:pPr marL="171450" indent="-171450">
              <a:buFont typeface="Arial" panose="020B0604020202020204" pitchFamily="34" charset="0"/>
              <a:buChar char="•"/>
            </a:pPr>
            <a:endParaRPr lang="en-GB" dirty="0"/>
          </a:p>
          <a:p>
            <a:pPr marL="628650" lvl="1" indent="-171450">
              <a:buFont typeface="Arial" panose="020B0604020202020204" pitchFamily="34" charset="0"/>
              <a:buChar char="•"/>
            </a:pPr>
            <a:r>
              <a:rPr lang="en-GB" b="1" dirty="0"/>
              <a:t>ENVIRONMENT: </a:t>
            </a:r>
            <a:r>
              <a:rPr lang="en-ZA" sz="1800" dirty="0">
                <a:effectLst/>
                <a:latin typeface="Calibri" panose="020F0502020204030204" pitchFamily="34" charset="0"/>
                <a:ea typeface="Calibri" panose="020F0502020204030204" pitchFamily="34" charset="0"/>
              </a:rPr>
              <a:t>Your surroundings, including where you live and the people around you, affect your self-concept and motivation. </a:t>
            </a:r>
            <a:endParaRPr lang="en-US"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Supportive places like good schools or healthy communities can boost your confidence and growth.</a:t>
            </a:r>
            <a:endParaRPr lang="en-US"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Conversely, toxic or stressful environments can hinder self-esteem and motivation, making personal achievement more difficult.</a:t>
            </a:r>
          </a:p>
          <a:p>
            <a:pPr marL="628650" lvl="1" indent="-171450">
              <a:buFont typeface="Arial" panose="020B0604020202020204" pitchFamily="34" charset="0"/>
              <a:buChar char="•"/>
            </a:pPr>
            <a:endParaRPr lang="en-ZA" sz="1800" dirty="0">
              <a:effectLst/>
              <a:latin typeface="Calibri" panose="020F050202020403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FRIENDS &amp; PEERS:</a:t>
            </a:r>
            <a:r>
              <a:rPr lang="en-ZA" sz="1800" kern="100" dirty="0">
                <a:effectLst/>
                <a:latin typeface="Calibri" panose="020F0502020204030204" pitchFamily="34" charset="0"/>
                <a:ea typeface="Calibri" panose="020F0502020204030204" pitchFamily="34" charset="0"/>
                <a:cs typeface="Calibri" panose="020F0502020204030204" pitchFamily="34" charset="0"/>
              </a:rPr>
              <a:t> Peers and friends significantly impact self-concept and self-motivation, especially during adolescence.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Positive relationships with peers can build your self-esteem and motivate you through encouragement.</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Peer pressure and negative interactions, like bullying, can hurt your self-concept and decrease motivation.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dirty="0">
              <a:effectLst/>
              <a:latin typeface="Calibri" panose="020F050202020403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FAMILY:</a:t>
            </a:r>
            <a:r>
              <a:rPr lang="en-ZA" sz="1800" kern="100" dirty="0">
                <a:effectLst/>
                <a:latin typeface="Calibri" panose="020F0502020204030204" pitchFamily="34" charset="0"/>
                <a:ea typeface="Calibri" panose="020F0502020204030204" pitchFamily="34" charset="0"/>
                <a:cs typeface="Calibri" panose="020F0502020204030204" pitchFamily="34" charset="0"/>
              </a:rPr>
              <a:t> Family is often the biggest influence on how you see yourself and what motivates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Families that offer love, support, and encouragement help build a strong self-concept and high motivation.</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Families that are neglectful or abusive can damage your self-concept and demotivate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CULTURE:</a:t>
            </a:r>
            <a:r>
              <a:rPr lang="en-ZA" sz="1800" kern="100" dirty="0">
                <a:effectLst/>
                <a:latin typeface="Calibri" panose="020F0502020204030204" pitchFamily="34" charset="0"/>
                <a:ea typeface="Calibri" panose="020F0502020204030204" pitchFamily="34" charset="0"/>
                <a:cs typeface="Calibri" panose="020F0502020204030204" pitchFamily="34" charset="0"/>
              </a:rPr>
              <a:t> Your cultural background shapes your values, beliefs, and behaviours, which influence your self-concept and motivation.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Cultures that value personal achievement and growth can increase self-motivation.</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Cultures with strict norms can limit self-concept development and motivation.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RELIGION:</a:t>
            </a:r>
            <a:r>
              <a:rPr lang="en-ZA" sz="1800" kern="100" dirty="0">
                <a:effectLst/>
                <a:latin typeface="Calibri" panose="020F0502020204030204" pitchFamily="34" charset="0"/>
                <a:ea typeface="Calibri" panose="020F0502020204030204" pitchFamily="34" charset="0"/>
                <a:cs typeface="Calibri" panose="020F0502020204030204" pitchFamily="34" charset="0"/>
              </a:rPr>
              <a:t> Religion can give you a sense of purpose, community, and moral guidance, affecting your self-concept and motivation.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Religious teachings can improve self-worth and motivation by promoting good values like perseverance and kindness.</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Extreme religious views can sometimes limit personal growth or cause guilt and fear, hurting self-concept.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1" kern="100" dirty="0">
                <a:effectLst/>
                <a:latin typeface="Calibri" panose="020F0502020204030204" pitchFamily="34" charset="0"/>
                <a:ea typeface="Calibri" panose="020F0502020204030204" pitchFamily="34" charset="0"/>
                <a:cs typeface="Calibri" panose="020F0502020204030204" pitchFamily="34" charset="0"/>
              </a:rPr>
              <a:t>COMMUNITY:</a:t>
            </a:r>
            <a:r>
              <a:rPr lang="en-ZA" sz="1800" kern="100" dirty="0">
                <a:effectLst/>
                <a:latin typeface="Calibri" panose="020F0502020204030204" pitchFamily="34" charset="0"/>
                <a:ea typeface="Calibri" panose="020F0502020204030204" pitchFamily="34" charset="0"/>
                <a:cs typeface="Calibri" panose="020F0502020204030204" pitchFamily="34" charset="0"/>
              </a:rPr>
              <a:t> The larger community, including neighbourhoods and local organisations, also shapes your self-concept and motivation.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Communities that offer support and opportunities can enhance self-concept and motivation.</a:t>
            </a:r>
            <a:endParaRPr lang="en-ZA" sz="1800" kern="100" dirty="0">
              <a:effectLst/>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rPr>
              <a:t>Communities with problems like crime or a lack of resources can negatively affect self-concept and motivation.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D141BAA-362A-4D3E-8D05-B15B71223F17}" type="slidenum">
              <a:rPr lang="en-US" smtClean="0"/>
              <a:t>8</a:t>
            </a:fld>
            <a:endParaRPr lang="en-US" dirty="0"/>
          </a:p>
        </p:txBody>
      </p:sp>
    </p:spTree>
    <p:extLst>
      <p:ext uri="{BB962C8B-B14F-4D97-AF65-F5344CB8AC3E}">
        <p14:creationId xmlns:p14="http://schemas.microsoft.com/office/powerpoint/2010/main" val="258954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 Activity &amp; Reflection (5 min)</a:t>
            </a:r>
          </a:p>
          <a:p>
            <a:endParaRPr lang="en-GB" dirty="0"/>
          </a:p>
          <a:p>
            <a:pPr marL="171450" indent="-171450">
              <a:buFont typeface="Arial" panose="020B0604020202020204" pitchFamily="34" charset="0"/>
              <a:buChar char="•"/>
            </a:pPr>
            <a:r>
              <a:rPr lang="en-US" dirty="0"/>
              <a:t>In this activity, you </a:t>
            </a:r>
            <a:r>
              <a:rPr lang="en-GB" dirty="0"/>
              <a:t>will be creating a "Self-Concept Shield" </a:t>
            </a:r>
            <a:r>
              <a:rPr lang="en-GB"/>
              <a:t>to reflect on </a:t>
            </a:r>
            <a:r>
              <a:rPr lang="en-GB" dirty="0"/>
              <a:t>important aspects of who you are.</a:t>
            </a:r>
          </a:p>
          <a:p>
            <a:pPr marL="171450" indent="-171450">
              <a:buFont typeface="Arial" panose="020B0604020202020204" pitchFamily="34" charset="0"/>
              <a:buChar char="•"/>
            </a:pPr>
            <a:r>
              <a:rPr lang="en-GB" dirty="0"/>
              <a:t>A shield symbolises protection, identity and strength. Encourage learners to remember this shield when they are going through challenging times caused by the factors we discussed today. It should serve as a reminder to protect their self-concept, celebrate what makes them unique and face the future with inner strength. </a:t>
            </a:r>
          </a:p>
          <a:p>
            <a:pPr marL="171450" indent="-171450">
              <a:buFont typeface="Arial" panose="020B0604020202020204" pitchFamily="34" charset="0"/>
              <a:buChar char="•"/>
            </a:pPr>
            <a:r>
              <a:rPr lang="en-GB" dirty="0"/>
              <a:t>Ask the learners to refer to </a:t>
            </a:r>
            <a:r>
              <a:rPr lang="en-GB" b="1" i="1" dirty="0"/>
              <a:t>Activity 1 </a:t>
            </a:r>
            <a:r>
              <a:rPr lang="en-GB" dirty="0"/>
              <a:t>on </a:t>
            </a:r>
            <a:r>
              <a:rPr lang="en-GB" b="1" i="1" u="sng" dirty="0"/>
              <a:t>Lesson 1 – Worksheet</a:t>
            </a:r>
            <a:r>
              <a:rPr lang="en-GB" dirty="0"/>
              <a:t>. </a:t>
            </a:r>
          </a:p>
          <a:p>
            <a:pPr marL="171450" indent="-171450">
              <a:buFont typeface="Arial" panose="020B0604020202020204" pitchFamily="34" charset="0"/>
              <a:buChar char="•"/>
            </a:pPr>
            <a:r>
              <a:rPr lang="en-GB" dirty="0"/>
              <a:t>Explain that each section on the shield represents a different aspect of their self-concept.</a:t>
            </a:r>
          </a:p>
          <a:p>
            <a:pPr marL="171450" indent="-171450">
              <a:buFont typeface="Arial" panose="020B0604020202020204" pitchFamily="34" charset="0"/>
              <a:buChar char="•"/>
            </a:pPr>
            <a:r>
              <a:rPr lang="en-GB" dirty="0"/>
              <a:t>Encourage the learners to use words, drawings, or symbols to express these aspects.</a:t>
            </a:r>
          </a:p>
          <a:p>
            <a:pPr marL="171450" indent="-171450">
              <a:buFont typeface="Arial" panose="020B0604020202020204" pitchFamily="34" charset="0"/>
              <a:buChar char="•"/>
            </a:pPr>
            <a:r>
              <a:rPr lang="en-GB" dirty="0"/>
              <a:t>If learners do not have enough time to complete this activity in class, it must be assigned as </a:t>
            </a:r>
            <a:r>
              <a:rPr lang="en-GB" b="1" dirty="0"/>
              <a:t>homework</a:t>
            </a:r>
            <a:r>
              <a:rPr lang="en-GB" dirty="0"/>
              <a:t> for the next lesson. </a:t>
            </a:r>
          </a:p>
        </p:txBody>
      </p:sp>
      <p:sp>
        <p:nvSpPr>
          <p:cNvPr id="4" name="Slide Number Placeholder 3"/>
          <p:cNvSpPr>
            <a:spLocks noGrp="1"/>
          </p:cNvSpPr>
          <p:nvPr>
            <p:ph type="sldNum" sz="quarter" idx="5"/>
          </p:nvPr>
        </p:nvSpPr>
        <p:spPr/>
        <p:txBody>
          <a:bodyPr/>
          <a:lstStyle/>
          <a:p>
            <a:fld id="{CD141BAA-362A-4D3E-8D05-B15B71223F17}" type="slidenum">
              <a:rPr lang="en-US" smtClean="0"/>
              <a:t>9</a:t>
            </a:fld>
            <a:endParaRPr lang="en-US" dirty="0"/>
          </a:p>
        </p:txBody>
      </p:sp>
    </p:spTree>
    <p:extLst>
      <p:ext uri="{BB962C8B-B14F-4D97-AF65-F5344CB8AC3E}">
        <p14:creationId xmlns:p14="http://schemas.microsoft.com/office/powerpoint/2010/main" val="242435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B92B-7F25-5820-5418-9ED97C9C8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9B644-F453-BC9C-40A6-DE19A94CC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083871-34A2-F14E-B4B2-8E2A3F2B775A}"/>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825DB1B1-23B7-AE3D-C574-425B22D6C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E1C159-80F0-07E4-3FB2-C0982C155FDB}"/>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4240633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FADB-371A-A17B-0DEB-1C4489B942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9D6737-F676-FDBD-C507-84DAD479EF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8AAC6-E2EF-A9CE-5311-1CBCAA5A3547}"/>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43DF7606-EEC7-9FF1-5D16-02591C2F47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93B8F2-C4C9-19EF-AD06-8E03F0C0D19C}"/>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5400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A11CA-E59B-49D1-C9F2-C6569E8657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26DA8-E4F7-C847-957A-88CC6EBABB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2FDF3-84B5-AEB7-741D-D25DF8080241}"/>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7DB21D69-90A3-0504-3627-09A75E0A3B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442C4B-870E-863F-5D51-80D9F35EFB41}"/>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1010158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956B-11A0-FF20-22C5-48469F57E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44DF3-49E9-36E2-F328-D6F20DD5E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356D1-D661-5EE0-923B-8BABD563BFB2}"/>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207D6F3C-E02F-420F-C238-B9515EB8C6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6FD211-4963-C529-34D5-12422D8182FF}"/>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416792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5D0B-9DF7-BFB3-6CEF-FCB11C2587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B3FBC-35BC-E9C4-1D08-B384396915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861E6-E2FE-7579-1324-2EBDCEC07D92}"/>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6D7B3022-2AA3-C957-6738-E0C06D2BF1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B86C4A-EE4C-780A-7F96-3EC968BA3C9B}"/>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377524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F59D-E203-81FA-7384-60593FBF0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FA0C0-9BAB-036D-190C-4CEAF38FB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7803E5-B185-38C3-B342-FF0C102EF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2C991-0A56-E240-CCA0-2386007E1ED1}"/>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6" name="Footer Placeholder 5">
            <a:extLst>
              <a:ext uri="{FF2B5EF4-FFF2-40B4-BE49-F238E27FC236}">
                <a16:creationId xmlns:a16="http://schemas.microsoft.com/office/drawing/2014/main" id="{B0D0B655-3A56-D330-0FDB-6B990CE759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66E326-3D22-1EDA-6CDC-CB26C524E088}"/>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33995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3306-6FB0-8D77-453D-77D4AA486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5A50B-8B79-2370-EA5F-DECC6CFE9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7B860-B3A3-6993-B85E-15930C6455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3E42CA-E517-02C1-2FF8-476F4485E6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DB28B-E3F2-EAB5-C0AB-A9DCE8965E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316E53-37EA-5D16-BFAC-2EE980E7D06F}"/>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8" name="Footer Placeholder 7">
            <a:extLst>
              <a:ext uri="{FF2B5EF4-FFF2-40B4-BE49-F238E27FC236}">
                <a16:creationId xmlns:a16="http://schemas.microsoft.com/office/drawing/2014/main" id="{F06F4EAB-E6D3-AF3B-EDAF-3C0689B28E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6FAED6-3509-7052-5742-9F2F43BD3B10}"/>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383499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71C9-3CBF-83DB-D6A7-3C8EA878EE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B145A-05DD-13AC-74DD-140C40BF4D5E}"/>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4" name="Footer Placeholder 3">
            <a:extLst>
              <a:ext uri="{FF2B5EF4-FFF2-40B4-BE49-F238E27FC236}">
                <a16:creationId xmlns:a16="http://schemas.microsoft.com/office/drawing/2014/main" id="{B0322BE2-4D86-FCDF-A189-AC2A0EA367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4DE28D-0C7C-6312-3D39-608E0050E27A}"/>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44886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F69E9-BA9F-9639-FF64-035981D5C240}"/>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3" name="Footer Placeholder 2">
            <a:extLst>
              <a:ext uri="{FF2B5EF4-FFF2-40B4-BE49-F238E27FC236}">
                <a16:creationId xmlns:a16="http://schemas.microsoft.com/office/drawing/2014/main" id="{EFE8B7F7-ADEC-9C6B-F166-FF9D05D20D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2D3F48-71C7-DAEA-6122-BB81E89E7F3B}"/>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344358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53E0-F520-0F2C-F376-9F9131D29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6013A-663D-2621-BB03-8AFCF8166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296F0A-8502-D9CE-6C0B-3ABF8C323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FC586-D4A6-FF2F-D839-FEDE1AD12F01}"/>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6" name="Footer Placeholder 5">
            <a:extLst>
              <a:ext uri="{FF2B5EF4-FFF2-40B4-BE49-F238E27FC236}">
                <a16:creationId xmlns:a16="http://schemas.microsoft.com/office/drawing/2014/main" id="{22FCE85E-CC08-3989-10F4-31D1ECD50E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4A3FF3-13F2-4C73-C9FA-6DC60694304A}"/>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114451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1280-A053-8F90-7D78-198509B69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15F80-935A-6108-221D-D6B295533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A5660C-2405-9ECD-D31D-BF0D8A770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08495-41A9-3166-2745-94BE81B52731}"/>
              </a:ext>
            </a:extLst>
          </p:cNvPr>
          <p:cNvSpPr>
            <a:spLocks noGrp="1"/>
          </p:cNvSpPr>
          <p:nvPr>
            <p:ph type="dt" sz="half" idx="10"/>
          </p:nvPr>
        </p:nvSpPr>
        <p:spPr/>
        <p:txBody>
          <a:bodyPr/>
          <a:lstStyle/>
          <a:p>
            <a:fld id="{058C912B-CEA5-41B8-BA89-2B50470B2BE1}" type="datetimeFigureOut">
              <a:rPr lang="en-US" smtClean="0"/>
              <a:t>7/25/2024</a:t>
            </a:fld>
            <a:endParaRPr lang="en-US" dirty="0"/>
          </a:p>
        </p:txBody>
      </p:sp>
      <p:sp>
        <p:nvSpPr>
          <p:cNvPr id="6" name="Footer Placeholder 5">
            <a:extLst>
              <a:ext uri="{FF2B5EF4-FFF2-40B4-BE49-F238E27FC236}">
                <a16:creationId xmlns:a16="http://schemas.microsoft.com/office/drawing/2014/main" id="{8D5F5C41-4B58-CBBF-5F01-BEB0114A82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B301F9-95BD-343E-D4B2-7B9D1925DE01}"/>
              </a:ext>
            </a:extLst>
          </p:cNvPr>
          <p:cNvSpPr>
            <a:spLocks noGrp="1"/>
          </p:cNvSpPr>
          <p:nvPr>
            <p:ph type="sldNum" sz="quarter" idx="12"/>
          </p:nvPr>
        </p:nvSpPr>
        <p:spPr/>
        <p:txBody>
          <a:bodyPr/>
          <a:lstStyle/>
          <a:p>
            <a:fld id="{09BE1418-2DB4-4736-B126-07F45A79AED9}" type="slidenum">
              <a:rPr lang="en-US" smtClean="0"/>
              <a:t>‹#›</a:t>
            </a:fld>
            <a:endParaRPr lang="en-US" dirty="0"/>
          </a:p>
        </p:txBody>
      </p:sp>
    </p:spTree>
    <p:extLst>
      <p:ext uri="{BB962C8B-B14F-4D97-AF65-F5344CB8AC3E}">
        <p14:creationId xmlns:p14="http://schemas.microsoft.com/office/powerpoint/2010/main" val="364353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316F2-FC6D-AAD4-A9F1-F361E0C0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39EC8A-945D-9C2D-B35D-18DF4D3E0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40F92-B3FC-D0B6-C0A4-A734D8143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8C912B-CEA5-41B8-BA89-2B50470B2BE1}" type="datetimeFigureOut">
              <a:rPr lang="en-US" smtClean="0"/>
              <a:t>7/25/2024</a:t>
            </a:fld>
            <a:endParaRPr lang="en-US" dirty="0"/>
          </a:p>
        </p:txBody>
      </p:sp>
      <p:sp>
        <p:nvSpPr>
          <p:cNvPr id="5" name="Footer Placeholder 4">
            <a:extLst>
              <a:ext uri="{FF2B5EF4-FFF2-40B4-BE49-F238E27FC236}">
                <a16:creationId xmlns:a16="http://schemas.microsoft.com/office/drawing/2014/main" id="{23C2B0EE-6935-4886-8C19-FF765D48F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7D92815-45A9-6005-193E-EAD8B465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BE1418-2DB4-4736-B126-07F45A79AED9}" type="slidenum">
              <a:rPr lang="en-US" smtClean="0"/>
              <a:t>‹#›</a:t>
            </a:fld>
            <a:endParaRPr lang="en-US" dirty="0"/>
          </a:p>
        </p:txBody>
      </p:sp>
    </p:spTree>
    <p:extLst>
      <p:ext uri="{BB962C8B-B14F-4D97-AF65-F5344CB8AC3E}">
        <p14:creationId xmlns:p14="http://schemas.microsoft.com/office/powerpoint/2010/main" val="55605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F3iRZtkyA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2066-B486-44E4-2349-ED00C96BE45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510B740-5CE1-0182-ED4D-5D7369D3A64B}"/>
              </a:ext>
            </a:extLst>
          </p:cNvPr>
          <p:cNvSpPr>
            <a:spLocks noGrp="1"/>
          </p:cNvSpPr>
          <p:nvPr>
            <p:ph type="subTitle" idx="1"/>
          </p:nvPr>
        </p:nvSpPr>
        <p:spPr/>
        <p:txBody>
          <a:bodyPr/>
          <a:lstStyle/>
          <a:p>
            <a:endParaRPr lang="en-US" dirty="0"/>
          </a:p>
        </p:txBody>
      </p:sp>
      <p:pic>
        <p:nvPicPr>
          <p:cNvPr id="5" name="Picture 4" descr="A colorful head silhouettes with circles&#10;&#10;Description automatically generated with medium confidence">
            <a:extLst>
              <a:ext uri="{FF2B5EF4-FFF2-40B4-BE49-F238E27FC236}">
                <a16:creationId xmlns:a16="http://schemas.microsoft.com/office/drawing/2014/main" id="{CB85F2E1-497C-4C2A-9894-18FAB062C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DFA0D817-2427-05B4-B412-93EE84F7A4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27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ards and a bowl of nuts&#10;&#10;Description automatically generated">
            <a:extLst>
              <a:ext uri="{FF2B5EF4-FFF2-40B4-BE49-F238E27FC236}">
                <a16:creationId xmlns:a16="http://schemas.microsoft.com/office/drawing/2014/main" id="{F8394475-A5D1-E819-4790-DB871B258C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B1E73D-41D0-C80F-A6ED-A421C974C75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Human BINGO</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logo with a person in the middle&#10;&#10;Description automatically generated">
            <a:extLst>
              <a:ext uri="{FF2B5EF4-FFF2-40B4-BE49-F238E27FC236}">
                <a16:creationId xmlns:a16="http://schemas.microsoft.com/office/drawing/2014/main" id="{FE213D9C-9623-E6FF-B6BB-3E7059FDD8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62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7C3C23B4-14E6-6551-3C6E-2999E56E2F2B}"/>
              </a:ext>
            </a:extLst>
          </p:cNvPr>
          <p:cNvGraphicFramePr>
            <a:graphicFrameLocks noGrp="1"/>
          </p:cNvGraphicFramePr>
          <p:nvPr>
            <p:ph idx="1"/>
            <p:extLst>
              <p:ext uri="{D42A27DB-BD31-4B8C-83A1-F6EECF244321}">
                <p14:modId xmlns:p14="http://schemas.microsoft.com/office/powerpoint/2010/main" val="3891889901"/>
              </p:ext>
            </p:extLst>
          </p:nvPr>
        </p:nvGraphicFramePr>
        <p:xfrm>
          <a:off x="838200" y="701040"/>
          <a:ext cx="10515600" cy="5475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logo with a person in the middle&#10;&#10;Description automatically generated">
            <a:extLst>
              <a:ext uri="{FF2B5EF4-FFF2-40B4-BE49-F238E27FC236}">
                <a16:creationId xmlns:a16="http://schemas.microsoft.com/office/drawing/2014/main" id="{364912C2-6D03-DD14-25D7-C273991765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017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person wearing glasses and a red shirt&#10;&#10;Description automatically generated">
            <a:extLst>
              <a:ext uri="{FF2B5EF4-FFF2-40B4-BE49-F238E27FC236}">
                <a16:creationId xmlns:a16="http://schemas.microsoft.com/office/drawing/2014/main" id="{62028749-8010-21E0-F41D-EF5F9881D6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16" name="Picture 15" descr="A logo with a person in the middle&#10;&#10;Description automatically generated">
            <a:extLst>
              <a:ext uri="{FF2B5EF4-FFF2-40B4-BE49-F238E27FC236}">
                <a16:creationId xmlns:a16="http://schemas.microsoft.com/office/drawing/2014/main" id="{FC434090-9487-D4B8-B85D-2419839EFA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44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640C205-218C-672F-E272-6669A8633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331238" y="3764"/>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F1E3FC6-01B3-DA78-E38F-320B81F0A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653874" y="3320287"/>
            <a:ext cx="1507122" cy="5569131"/>
          </a:xfrm>
          <a:prstGeom prst="rect">
            <a:avLst/>
          </a:prstGeom>
          <a:gradFill>
            <a:gsLst>
              <a:gs pos="36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6093059-50E3-1D5E-549E-1D0F5B688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921534" y="1413465"/>
            <a:ext cx="1519355" cy="9382775"/>
          </a:xfrm>
          <a:prstGeom prst="rect">
            <a:avLst/>
          </a:prstGeom>
          <a:gradFill>
            <a:gsLst>
              <a:gs pos="1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DD8A2D-011A-2E23-F17F-202D4CDEB518}"/>
              </a:ext>
            </a:extLst>
          </p:cNvPr>
          <p:cNvSpPr>
            <a:spLocks noGrp="1"/>
          </p:cNvSpPr>
          <p:nvPr>
            <p:ph type="title"/>
          </p:nvPr>
        </p:nvSpPr>
        <p:spPr>
          <a:xfrm>
            <a:off x="287585" y="5647863"/>
            <a:ext cx="11604089" cy="913975"/>
          </a:xfrm>
        </p:spPr>
        <p:txBody>
          <a:bodyPr vert="horz" lIns="91440" tIns="45720" rIns="91440" bIns="45720" rtlCol="0" anchor="ctr">
            <a:normAutofit/>
          </a:bodyPr>
          <a:lstStyle/>
          <a:p>
            <a:pPr algn="ctr"/>
            <a:r>
              <a:rPr lang="en-US" b="1" dirty="0">
                <a:solidFill>
                  <a:srgbClr val="FFFFFF"/>
                </a:solidFill>
              </a:rPr>
              <a:t>Importance of Self-Concept &amp; Self-Motivation</a:t>
            </a:r>
          </a:p>
        </p:txBody>
      </p:sp>
      <p:pic>
        <p:nvPicPr>
          <p:cNvPr id="10" name="Graphic 5" descr="Cycle with people with solid fill">
            <a:extLst>
              <a:ext uri="{FF2B5EF4-FFF2-40B4-BE49-F238E27FC236}">
                <a16:creationId xmlns:a16="http://schemas.microsoft.com/office/drawing/2014/main" id="{CB1C4890-0310-FB29-0CC6-60C05B2A3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836" y="1797777"/>
            <a:ext cx="2410409" cy="2410409"/>
          </a:xfrm>
          <a:prstGeom prst="rect">
            <a:avLst/>
          </a:prstGeom>
        </p:spPr>
      </p:pic>
      <p:pic>
        <p:nvPicPr>
          <p:cNvPr id="8" name="Graphic 4" descr="Classroom with solid fill">
            <a:extLst>
              <a:ext uri="{FF2B5EF4-FFF2-40B4-BE49-F238E27FC236}">
                <a16:creationId xmlns:a16="http://schemas.microsoft.com/office/drawing/2014/main" id="{F805DEC7-CF57-3432-3A44-1A96EB79AC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1734" y="1798092"/>
            <a:ext cx="2409779" cy="2409779"/>
          </a:xfrm>
          <a:prstGeom prst="rect">
            <a:avLst/>
          </a:prstGeom>
        </p:spPr>
      </p:pic>
      <p:pic>
        <p:nvPicPr>
          <p:cNvPr id="9" name="Graphic 2" descr="Muscular arm with solid fill">
            <a:extLst>
              <a:ext uri="{FF2B5EF4-FFF2-40B4-BE49-F238E27FC236}">
                <a16:creationId xmlns:a16="http://schemas.microsoft.com/office/drawing/2014/main" id="{3F2C7E43-D773-07A0-7304-050D5A2635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2002" y="1791955"/>
            <a:ext cx="2422054" cy="2422054"/>
          </a:xfrm>
          <a:prstGeom prst="rect">
            <a:avLst/>
          </a:prstGeom>
        </p:spPr>
      </p:pic>
      <p:pic>
        <p:nvPicPr>
          <p:cNvPr id="11" name="Graphic 3" descr="Plant with solid fill">
            <a:extLst>
              <a:ext uri="{FF2B5EF4-FFF2-40B4-BE49-F238E27FC236}">
                <a16:creationId xmlns:a16="http://schemas.microsoft.com/office/drawing/2014/main" id="{D42EEABB-7D57-8D92-0534-7CE1396D7A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21385" y="1798092"/>
            <a:ext cx="2409779" cy="2409779"/>
          </a:xfrm>
          <a:prstGeom prst="rect">
            <a:avLst/>
          </a:prstGeom>
        </p:spPr>
      </p:pic>
      <p:sp>
        <p:nvSpPr>
          <p:cNvPr id="12" name="Title 1">
            <a:extLst>
              <a:ext uri="{FF2B5EF4-FFF2-40B4-BE49-F238E27FC236}">
                <a16:creationId xmlns:a16="http://schemas.microsoft.com/office/drawing/2014/main" id="{40645F1D-24F5-5E7B-4A74-F8C8CEC07DFD}"/>
              </a:ext>
            </a:extLst>
          </p:cNvPr>
          <p:cNvSpPr txBox="1">
            <a:spLocks/>
          </p:cNvSpPr>
          <p:nvPr/>
        </p:nvSpPr>
        <p:spPr>
          <a:xfrm>
            <a:off x="287585" y="4008785"/>
            <a:ext cx="3584746" cy="91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H</a:t>
            </a:r>
            <a:r>
              <a:rPr lang="en-US" sz="2400" b="1" dirty="0" err="1"/>
              <a:t>ealthy</a:t>
            </a:r>
            <a:r>
              <a:rPr lang="en-US" sz="2400" b="1" dirty="0"/>
              <a:t> Relationships</a:t>
            </a:r>
          </a:p>
        </p:txBody>
      </p:sp>
      <p:sp>
        <p:nvSpPr>
          <p:cNvPr id="13" name="Title 1">
            <a:extLst>
              <a:ext uri="{FF2B5EF4-FFF2-40B4-BE49-F238E27FC236}">
                <a16:creationId xmlns:a16="http://schemas.microsoft.com/office/drawing/2014/main" id="{CA93A335-FDCA-0031-434B-09349388A454}"/>
              </a:ext>
            </a:extLst>
          </p:cNvPr>
          <p:cNvSpPr txBox="1">
            <a:spLocks/>
          </p:cNvSpPr>
          <p:nvPr/>
        </p:nvSpPr>
        <p:spPr>
          <a:xfrm>
            <a:off x="3033035" y="1045341"/>
            <a:ext cx="3584746" cy="91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Academic Success</a:t>
            </a:r>
            <a:endParaRPr lang="en-US" sz="2400" b="1" dirty="0"/>
          </a:p>
        </p:txBody>
      </p:sp>
      <p:sp>
        <p:nvSpPr>
          <p:cNvPr id="14" name="Title 1">
            <a:extLst>
              <a:ext uri="{FF2B5EF4-FFF2-40B4-BE49-F238E27FC236}">
                <a16:creationId xmlns:a16="http://schemas.microsoft.com/office/drawing/2014/main" id="{3EB4C67D-5CE8-DED6-92C4-8D323C3750B0}"/>
              </a:ext>
            </a:extLst>
          </p:cNvPr>
          <p:cNvSpPr txBox="1">
            <a:spLocks/>
          </p:cNvSpPr>
          <p:nvPr/>
        </p:nvSpPr>
        <p:spPr>
          <a:xfrm>
            <a:off x="5803368" y="4008786"/>
            <a:ext cx="3584746" cy="91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Coping Skills</a:t>
            </a:r>
            <a:endParaRPr lang="en-US" sz="2400" b="1" dirty="0"/>
          </a:p>
        </p:txBody>
      </p:sp>
      <p:sp>
        <p:nvSpPr>
          <p:cNvPr id="15" name="Title 1">
            <a:extLst>
              <a:ext uri="{FF2B5EF4-FFF2-40B4-BE49-F238E27FC236}">
                <a16:creationId xmlns:a16="http://schemas.microsoft.com/office/drawing/2014/main" id="{5E621A4E-9263-8487-C68F-005BC562B22E}"/>
              </a:ext>
            </a:extLst>
          </p:cNvPr>
          <p:cNvSpPr txBox="1">
            <a:spLocks/>
          </p:cNvSpPr>
          <p:nvPr/>
        </p:nvSpPr>
        <p:spPr>
          <a:xfrm>
            <a:off x="8306928" y="1045341"/>
            <a:ext cx="3584746" cy="91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Personal Development</a:t>
            </a:r>
            <a:endParaRPr lang="en-US" sz="2400" b="1" dirty="0"/>
          </a:p>
        </p:txBody>
      </p:sp>
      <p:pic>
        <p:nvPicPr>
          <p:cNvPr id="20" name="Picture 19" descr="A logo with a person in the middle&#10;&#10;Description automatically generated">
            <a:extLst>
              <a:ext uri="{FF2B5EF4-FFF2-40B4-BE49-F238E27FC236}">
                <a16:creationId xmlns:a16="http://schemas.microsoft.com/office/drawing/2014/main" id="{BE30692F-613A-C145-97D6-200D12B767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79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ith her hands on her temples&#10;&#10;Description automatically generated">
            <a:extLst>
              <a:ext uri="{FF2B5EF4-FFF2-40B4-BE49-F238E27FC236}">
                <a16:creationId xmlns:a16="http://schemas.microsoft.com/office/drawing/2014/main" id="{8A85609E-B7AA-6F96-EE48-8F803AD85E9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3179C-107C-51BB-845C-91C964F101E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100">
                <a:solidFill>
                  <a:schemeClr val="tx1">
                    <a:lumMod val="85000"/>
                    <a:lumOff val="15000"/>
                  </a:schemeClr>
                </a:solidFill>
              </a:rPr>
              <a:t>Factors that Influence Self-Concept Formation and Self-Motivation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logo with a person in the middle&#10;&#10;Description automatically generated">
            <a:extLst>
              <a:ext uri="{FF2B5EF4-FFF2-40B4-BE49-F238E27FC236}">
                <a16:creationId xmlns:a16="http://schemas.microsoft.com/office/drawing/2014/main" id="{5E8B4DF6-AA28-7C69-DE66-79D57D70E7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190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079F0D2-EDD6-8DE0-E463-73EE198C89D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800" b="0" i="0">
                <a:solidFill>
                  <a:srgbClr val="FFFFFF"/>
                </a:solidFill>
                <a:effectLst/>
              </a:rPr>
              <a:t>Watch: </a:t>
            </a:r>
            <a:r>
              <a:rPr lang="en-US" sz="2800" b="1" i="1">
                <a:solidFill>
                  <a:srgbClr val="FFFFFF"/>
                </a:solidFill>
                <a:effectLst/>
              </a:rPr>
              <a:t>Toxic Influence: A Dove Film | Dove Self-Esteem Project </a:t>
            </a:r>
            <a:r>
              <a:rPr lang="en-US" sz="2800" u="sng">
                <a:solidFill>
                  <a:srgbClr val="FFFFFF"/>
                </a:solidFill>
                <a:effectLst/>
                <a:hlinkClick r:id="rId3"/>
              </a:rPr>
              <a:t>https://www.youtube.com/watch?v=sF3iRZtkyAQ</a:t>
            </a:r>
            <a:r>
              <a:rPr lang="en-US" sz="2800">
                <a:solidFill>
                  <a:srgbClr val="FFFFFF"/>
                </a:solidFill>
                <a:effectLst/>
              </a:rPr>
              <a:t> (3 min 48 sec)</a:t>
            </a:r>
            <a:br>
              <a:rPr lang="en-US" sz="2800">
                <a:solidFill>
                  <a:srgbClr val="FFFFFF"/>
                </a:solidFill>
              </a:rPr>
            </a:br>
            <a:endParaRPr lang="en-US" sz="2800">
              <a:solidFill>
                <a:srgbClr val="FFFFFF"/>
              </a:solidFill>
            </a:endParaRP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taking a picture of herself&#10;&#10;Description automatically generated">
            <a:extLst>
              <a:ext uri="{FF2B5EF4-FFF2-40B4-BE49-F238E27FC236}">
                <a16:creationId xmlns:a16="http://schemas.microsoft.com/office/drawing/2014/main" id="{53A5B2B7-868F-28A4-D305-4E1DE896404F}"/>
              </a:ext>
            </a:extLst>
          </p:cNvPr>
          <p:cNvPicPr>
            <a:picLocks noGrp="1" noChangeAspect="1"/>
          </p:cNvPicPr>
          <p:nvPr>
            <p:ph idx="1"/>
          </p:nvPr>
        </p:nvPicPr>
        <p:blipFill rotWithShape="1">
          <a:blip r:embed="rId4"/>
          <a:srcRect l="13720" r="2855" b="1"/>
          <a:stretch/>
        </p:blipFill>
        <p:spPr>
          <a:xfrm>
            <a:off x="976251" y="942538"/>
            <a:ext cx="7163222" cy="4808332"/>
          </a:xfrm>
          <a:prstGeom prst="rect">
            <a:avLst/>
          </a:prstGeom>
          <a:effectLst/>
        </p:spPr>
      </p:pic>
      <p:pic>
        <p:nvPicPr>
          <p:cNvPr id="10" name="Picture 9" descr="A logo with a person in the middle&#10;&#10;Description automatically generated">
            <a:extLst>
              <a:ext uri="{FF2B5EF4-FFF2-40B4-BE49-F238E27FC236}">
                <a16:creationId xmlns:a16="http://schemas.microsoft.com/office/drawing/2014/main" id="{517B9BA8-3789-0A17-BEB0-0B0552C3C1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09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8">
            <a:extLst>
              <a:ext uri="{FF2B5EF4-FFF2-40B4-BE49-F238E27FC236}">
                <a16:creationId xmlns:a16="http://schemas.microsoft.com/office/drawing/2014/main" id="{0D34225C-A6AA-2B4C-3C92-47177EEF1CC2}"/>
              </a:ext>
            </a:extLst>
          </p:cNvPr>
          <p:cNvSpPr>
            <a:spLocks noGrp="1"/>
          </p:cNvSpPr>
          <p:nvPr>
            <p:ph type="title"/>
          </p:nvPr>
        </p:nvSpPr>
        <p:spPr/>
        <p:txBody>
          <a:bodyPr/>
          <a:lstStyle/>
          <a:p>
            <a:pPr algn="ctr"/>
            <a:r>
              <a:rPr lang="en-GB" b="1" dirty="0"/>
              <a:t>Other Factors</a:t>
            </a:r>
            <a:endParaRPr lang="en-US" b="1" dirty="0"/>
          </a:p>
        </p:txBody>
      </p:sp>
      <p:graphicFrame>
        <p:nvGraphicFramePr>
          <p:cNvPr id="11" name="Text Placeholder 5">
            <a:extLst>
              <a:ext uri="{FF2B5EF4-FFF2-40B4-BE49-F238E27FC236}">
                <a16:creationId xmlns:a16="http://schemas.microsoft.com/office/drawing/2014/main" id="{36AA28CC-CE60-8EAE-F63E-F0BDA59B9DF8}"/>
              </a:ext>
            </a:extLst>
          </p:cNvPr>
          <p:cNvGraphicFramePr>
            <a:graphicFrameLocks noGrp="1"/>
          </p:cNvGraphicFramePr>
          <p:nvPr>
            <p:ph idx="1"/>
            <p:extLst>
              <p:ext uri="{D42A27DB-BD31-4B8C-83A1-F6EECF244321}">
                <p14:modId xmlns:p14="http://schemas.microsoft.com/office/powerpoint/2010/main" val="42492352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logo with a person in the middle&#10;&#10;Description automatically generated">
            <a:extLst>
              <a:ext uri="{FF2B5EF4-FFF2-40B4-BE49-F238E27FC236}">
                <a16:creationId xmlns:a16="http://schemas.microsoft.com/office/drawing/2014/main" id="{75F72336-EA7F-05BB-F8A4-8AA794F308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120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25F853-1645-9CF8-216C-EC6FBE63BF1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Individual Activity &amp; Reflection</a:t>
            </a:r>
          </a:p>
        </p:txBody>
      </p:sp>
      <p:pic>
        <p:nvPicPr>
          <p:cNvPr id="8" name="Content Placeholder 4" descr="A gold and blue shield&#10;&#10;Description automatically generated">
            <a:extLst>
              <a:ext uri="{FF2B5EF4-FFF2-40B4-BE49-F238E27FC236}">
                <a16:creationId xmlns:a16="http://schemas.microsoft.com/office/drawing/2014/main" id="{E8E7A260-519B-A503-4F55-E248A71FD203}"/>
              </a:ext>
            </a:extLst>
          </p:cNvPr>
          <p:cNvPicPr>
            <a:picLocks noChangeAspect="1"/>
          </p:cNvPicPr>
          <p:nvPr/>
        </p:nvPicPr>
        <p:blipFill rotWithShape="1">
          <a:blip r:embed="rId3">
            <a:extLst>
              <a:ext uri="{28A0092B-C50C-407E-A947-70E740481C1C}">
                <a14:useLocalDpi xmlns:a14="http://schemas.microsoft.com/office/drawing/2010/main" val="0"/>
              </a:ext>
            </a:extLst>
          </a:blip>
          <a:srcRect l="18095" r="21289"/>
          <a:stretch/>
        </p:blipFill>
        <p:spPr>
          <a:xfrm>
            <a:off x="5261969" y="492573"/>
            <a:ext cx="6337250" cy="5880796"/>
          </a:xfrm>
          <a:prstGeom prst="rect">
            <a:avLst/>
          </a:prstGeom>
        </p:spPr>
      </p:pic>
      <p:pic>
        <p:nvPicPr>
          <p:cNvPr id="9" name="Picture 8" descr="A logo with a person in the middle&#10;&#10;Description automatically generated">
            <a:extLst>
              <a:ext uri="{FF2B5EF4-FFF2-40B4-BE49-F238E27FC236}">
                <a16:creationId xmlns:a16="http://schemas.microsoft.com/office/drawing/2014/main" id="{7B3DF9FC-7E18-B345-2E7B-138E711F33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05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05A17E-080A-4195-BE19-2B0400CE91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75902B-163D-41AC-9323-D7C2290953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1438</TotalTime>
  <Words>2045</Words>
  <Application>Microsoft Office PowerPoint</Application>
  <PresentationFormat>Widescreen</PresentationFormat>
  <Paragraphs>150</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Calibri</vt:lpstr>
      <vt:lpstr>Noto Sans Symbols</vt:lpstr>
      <vt:lpstr>Roboto</vt:lpstr>
      <vt:lpstr>Symbol</vt:lpstr>
      <vt:lpstr>Office Theme</vt:lpstr>
      <vt:lpstr>PowerPoint Presentation</vt:lpstr>
      <vt:lpstr>Human BINGO</vt:lpstr>
      <vt:lpstr>PowerPoint Presentation</vt:lpstr>
      <vt:lpstr>PowerPoint Presentation</vt:lpstr>
      <vt:lpstr>Importance of Self-Concept &amp; Self-Motivation</vt:lpstr>
      <vt:lpstr>Factors that Influence Self-Concept Formation and Self-Motivation</vt:lpstr>
      <vt:lpstr>Watch: Toxic Influence: A Dove Film | Dove Self-Esteem Project https://www.youtube.com/watch?v=sF3iRZtkyAQ (3 min 48 sec) </vt:lpstr>
      <vt:lpstr>Other Factors</vt:lpstr>
      <vt:lpstr>Individual Activity &amp;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Melchior Botes</dc:creator>
  <cp:lastModifiedBy>Megan Botes</cp:lastModifiedBy>
  <cp:revision>2</cp:revision>
  <dcterms:created xsi:type="dcterms:W3CDTF">2024-06-10T13:51:13Z</dcterms:created>
  <dcterms:modified xsi:type="dcterms:W3CDTF">2024-07-25T06:32:35Z</dcterms:modified>
</cp:coreProperties>
</file>