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 roundtripDataSignature="AMtx7mj0G9eRTD0CQ8yrX8QRnzYzlb+X0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E7B815-790F-4EEA-BFFC-8129FC83DF25}" v="2" dt="2025-01-10T21:47:00.7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31" autoAdjust="0"/>
  </p:normalViewPr>
  <p:slideViewPr>
    <p:cSldViewPr snapToGrid="0">
      <p:cViewPr varScale="1">
        <p:scale>
          <a:sx n="62" d="100"/>
          <a:sy n="62" d="100"/>
        </p:scale>
        <p:origin x="6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Hufkie" userId="29391a07-4890-4ff5-83d8-bad57ec8345b" providerId="ADAL" clId="{B2E7B815-790F-4EEA-BFFC-8129FC83DF25}"/>
    <pc:docChg chg="undo custSel modSld">
      <pc:chgData name="Andrea Hufkie" userId="29391a07-4890-4ff5-83d8-bad57ec8345b" providerId="ADAL" clId="{B2E7B815-790F-4EEA-BFFC-8129FC83DF25}" dt="2025-01-10T21:47:00.799" v="4"/>
      <pc:docMkLst>
        <pc:docMk/>
      </pc:docMkLst>
      <pc:sldChg chg="addSp delSp mod setBg">
        <pc:chgData name="Andrea Hufkie" userId="29391a07-4890-4ff5-83d8-bad57ec8345b" providerId="ADAL" clId="{B2E7B815-790F-4EEA-BFFC-8129FC83DF25}" dt="2025-01-10T21:47:00.799" v="4"/>
        <pc:sldMkLst>
          <pc:docMk/>
          <pc:sldMk cId="0" sldId="256"/>
        </pc:sldMkLst>
        <pc:picChg chg="add del">
          <ac:chgData name="Andrea Hufkie" userId="29391a07-4890-4ff5-83d8-bad57ec8345b" providerId="ADAL" clId="{B2E7B815-790F-4EEA-BFFC-8129FC83DF25}" dt="2025-01-10T21:46:50.364" v="2" actId="478"/>
          <ac:picMkLst>
            <pc:docMk/>
            <pc:sldMk cId="0" sldId="256"/>
            <ac:picMk id="3" creationId="{63D72E18-2C93-4A52-274E-9EB9E0702C04}"/>
          </ac:picMkLst>
        </pc:picChg>
      </pc:sldChg>
    </pc:docChg>
  </pc:docChgLst>
  <pc:docChgLst>
    <pc:chgData name="Hp Unit" userId="86ec350514542ee1" providerId="LiveId" clId="{F5BDDE38-F059-47F6-A85D-716520EC2AC0}"/>
    <pc:docChg chg="undo custSel modSld">
      <pc:chgData name="Hp Unit" userId="86ec350514542ee1" providerId="LiveId" clId="{F5BDDE38-F059-47F6-A85D-716520EC2AC0}" dt="2024-08-13T11:22:25.400" v="572" actId="1076"/>
      <pc:docMkLst>
        <pc:docMk/>
      </pc:docMkLst>
      <pc:sldChg chg="modNotesTx">
        <pc:chgData name="Hp Unit" userId="86ec350514542ee1" providerId="LiveId" clId="{F5BDDE38-F059-47F6-A85D-716520EC2AC0}" dt="2024-08-13T10:24:18.189" v="276" actId="20577"/>
        <pc:sldMkLst>
          <pc:docMk/>
          <pc:sldMk cId="0" sldId="256"/>
        </pc:sldMkLst>
      </pc:sldChg>
      <pc:sldChg chg="addSp delSp modSp mod setBg modNotesTx">
        <pc:chgData name="Hp Unit" userId="86ec350514542ee1" providerId="LiveId" clId="{F5BDDE38-F059-47F6-A85D-716520EC2AC0}" dt="2024-08-13T11:08:23.682" v="379" actId="14100"/>
        <pc:sldMkLst>
          <pc:docMk/>
          <pc:sldMk cId="0" sldId="257"/>
        </pc:sldMkLst>
      </pc:sldChg>
      <pc:sldChg chg="addSp delSp modSp mod modNotesTx">
        <pc:chgData name="Hp Unit" userId="86ec350514542ee1" providerId="LiveId" clId="{F5BDDE38-F059-47F6-A85D-716520EC2AC0}" dt="2024-08-13T11:09:54.532" v="423" actId="20577"/>
        <pc:sldMkLst>
          <pc:docMk/>
          <pc:sldMk cId="0" sldId="258"/>
        </pc:sldMkLst>
      </pc:sldChg>
      <pc:sldChg chg="addSp delSp modSp mod setBg addAnim modNotesTx">
        <pc:chgData name="Hp Unit" userId="86ec350514542ee1" providerId="LiveId" clId="{F5BDDE38-F059-47F6-A85D-716520EC2AC0}" dt="2024-08-13T11:11:45.327" v="464" actId="115"/>
        <pc:sldMkLst>
          <pc:docMk/>
          <pc:sldMk cId="0" sldId="259"/>
        </pc:sldMkLst>
      </pc:sldChg>
      <pc:sldChg chg="addSp delSp modSp mod modNotesTx">
        <pc:chgData name="Hp Unit" userId="86ec350514542ee1" providerId="LiveId" clId="{F5BDDE38-F059-47F6-A85D-716520EC2AC0}" dt="2024-08-13T11:16:19.513" v="468" actId="962"/>
        <pc:sldMkLst>
          <pc:docMk/>
          <pc:sldMk cId="0" sldId="260"/>
        </pc:sldMkLst>
      </pc:sldChg>
      <pc:sldChg chg="modNotesTx">
        <pc:chgData name="Hp Unit" userId="86ec350514542ee1" providerId="LiveId" clId="{F5BDDE38-F059-47F6-A85D-716520EC2AC0}" dt="2024-08-13T10:23:12.640" v="206" actId="20577"/>
        <pc:sldMkLst>
          <pc:docMk/>
          <pc:sldMk cId="0" sldId="261"/>
        </pc:sldMkLst>
      </pc:sldChg>
      <pc:sldChg chg="modSp mod modNotesTx">
        <pc:chgData name="Hp Unit" userId="86ec350514542ee1" providerId="LiveId" clId="{F5BDDE38-F059-47F6-A85D-716520EC2AC0}" dt="2024-08-13T11:17:54.004" v="510" actId="6549"/>
        <pc:sldMkLst>
          <pc:docMk/>
          <pc:sldMk cId="0" sldId="262"/>
        </pc:sldMkLst>
      </pc:sldChg>
      <pc:sldChg chg="addSp modSp mod modNotesTx">
        <pc:chgData name="Hp Unit" userId="86ec350514542ee1" providerId="LiveId" clId="{F5BDDE38-F059-47F6-A85D-716520EC2AC0}" dt="2024-08-13T11:22:25.400" v="572" actId="1076"/>
        <pc:sldMkLst>
          <pc:docMk/>
          <pc:sldMk cId="0" sldId="263"/>
        </pc:sldMkLst>
      </pc:sldChg>
    </pc:docChg>
  </pc:docChgLst>
  <pc:docChgLst>
    <pc:chgData name="Megan Botes" userId="70568131-745a-489b-b4fe-9e78c579dd6d" providerId="ADAL" clId="{4F3D30DC-B255-4601-9127-85E5D896E036}"/>
    <pc:docChg chg="custSel modSld">
      <pc:chgData name="Megan Botes" userId="70568131-745a-489b-b4fe-9e78c579dd6d" providerId="ADAL" clId="{4F3D30DC-B255-4601-9127-85E5D896E036}" dt="2024-10-14T06:57:40.057" v="31"/>
      <pc:docMkLst>
        <pc:docMk/>
      </pc:docMkLst>
      <pc:sldChg chg="addSp modSp mod modNotesTx">
        <pc:chgData name="Megan Botes" userId="70568131-745a-489b-b4fe-9e78c579dd6d" providerId="ADAL" clId="{4F3D30DC-B255-4601-9127-85E5D896E036}" dt="2024-10-14T06:55:52.319" v="19"/>
        <pc:sldMkLst>
          <pc:docMk/>
          <pc:sldMk cId="0" sldId="256"/>
        </pc:sldMkLst>
      </pc:sldChg>
      <pc:sldChg chg="addSp delSp modSp mod modNotesTx">
        <pc:chgData name="Megan Botes" userId="70568131-745a-489b-b4fe-9e78c579dd6d" providerId="ADAL" clId="{4F3D30DC-B255-4601-9127-85E5D896E036}" dt="2024-10-14T06:56:02.763" v="20"/>
        <pc:sldMkLst>
          <pc:docMk/>
          <pc:sldMk cId="0" sldId="257"/>
        </pc:sldMkLst>
      </pc:sldChg>
      <pc:sldChg chg="addSp modSp modNotesTx">
        <pc:chgData name="Megan Botes" userId="70568131-745a-489b-b4fe-9e78c579dd6d" providerId="ADAL" clId="{4F3D30DC-B255-4601-9127-85E5D896E036}" dt="2024-10-14T06:56:15.211" v="21"/>
        <pc:sldMkLst>
          <pc:docMk/>
          <pc:sldMk cId="0" sldId="258"/>
        </pc:sldMkLst>
      </pc:sldChg>
      <pc:sldChg chg="addSp modSp modNotesTx">
        <pc:chgData name="Megan Botes" userId="70568131-745a-489b-b4fe-9e78c579dd6d" providerId="ADAL" clId="{4F3D30DC-B255-4601-9127-85E5D896E036}" dt="2024-10-14T06:56:34.558" v="23" actId="15"/>
        <pc:sldMkLst>
          <pc:docMk/>
          <pc:sldMk cId="0" sldId="259"/>
        </pc:sldMkLst>
      </pc:sldChg>
      <pc:sldChg chg="addSp modSp modNotesTx">
        <pc:chgData name="Megan Botes" userId="70568131-745a-489b-b4fe-9e78c579dd6d" providerId="ADAL" clId="{4F3D30DC-B255-4601-9127-85E5D896E036}" dt="2024-10-14T06:56:50.806" v="24"/>
        <pc:sldMkLst>
          <pc:docMk/>
          <pc:sldMk cId="0" sldId="260"/>
        </pc:sldMkLst>
      </pc:sldChg>
      <pc:sldChg chg="addSp modSp modNotesTx">
        <pc:chgData name="Megan Botes" userId="70568131-745a-489b-b4fe-9e78c579dd6d" providerId="ADAL" clId="{4F3D30DC-B255-4601-9127-85E5D896E036}" dt="2024-10-14T06:57:09.536" v="27" actId="15"/>
        <pc:sldMkLst>
          <pc:docMk/>
          <pc:sldMk cId="0" sldId="261"/>
        </pc:sldMkLst>
      </pc:sldChg>
      <pc:sldChg chg="addSp modSp modNotesTx">
        <pc:chgData name="Megan Botes" userId="70568131-745a-489b-b4fe-9e78c579dd6d" providerId="ADAL" clId="{4F3D30DC-B255-4601-9127-85E5D896E036}" dt="2024-10-14T06:57:21.210" v="29"/>
        <pc:sldMkLst>
          <pc:docMk/>
          <pc:sldMk cId="0" sldId="262"/>
        </pc:sldMkLst>
      </pc:sldChg>
      <pc:sldChg chg="addSp modSp modNotesTx">
        <pc:chgData name="Megan Botes" userId="70568131-745a-489b-b4fe-9e78c579dd6d" providerId="ADAL" clId="{4F3D30DC-B255-4601-9127-85E5D896E036}" dt="2024-10-14T06:57:40.057" v="31"/>
        <pc:sldMkLst>
          <pc:docMk/>
          <pc:sldMk cId="0"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IZwVT6WnPQ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ZA" sz="1100" dirty="0"/>
              <a:t>Introduction (4 min)</a:t>
            </a:r>
            <a:endParaRPr dirty="0"/>
          </a:p>
          <a:p>
            <a:pPr marL="0" marR="0" lvl="0" indent="0" algn="l" rtl="0">
              <a:lnSpc>
                <a:spcPct val="100000"/>
              </a:lnSpc>
              <a:spcBef>
                <a:spcPts val="0"/>
              </a:spcBef>
              <a:spcAft>
                <a:spcPts val="0"/>
              </a:spcAft>
              <a:buClr>
                <a:srgbClr val="000000"/>
              </a:buClr>
              <a:buSzPts val="1400"/>
              <a:buFont typeface="Arial"/>
              <a:buNone/>
            </a:pPr>
            <a:endParaRPr sz="1100" dirty="0"/>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Welcome back Grade 8’s! Today is our last lesson in this series on sexuality. You have learnt about what the definition of sexuality is and how friends, family and your community can influence your sexuality. In the previous lesson, you discussed different family and community norms that have impacted you.</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Turn to a member in your group and mention ONE of the norms that you identify with and why. (Allow 1 minute)</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Well done Grade 8’s. So far we have seen the influence of friends, family and the community on sexuality. The reality is that we are also strongly influenced by the media and the ideas of sexuality that the media promotes. Who can name one of these ideas the media promotes? (Allow the class to respond.)</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With the invention of the internet and the development of smartphones that provide access to information from around the world, our area of influence has expanded drastically. Before cell phones, your sexuality would have been mostly influenced by friends, family, and your community. Today, teenagers face various pressures while defining their identity. These pressures can come from many sources: friends, family, and even classmates. We refer to this as </a:t>
            </a:r>
            <a:r>
              <a:rPr lang="en-ZA" sz="1800" b="1" i="1" dirty="0">
                <a:solidFill>
                  <a:srgbClr val="000000"/>
                </a:solidFill>
                <a:effectLst/>
                <a:latin typeface="Calibri" panose="020F0502020204030204" pitchFamily="34" charset="0"/>
                <a:ea typeface="Calibri" panose="020F0502020204030204" pitchFamily="34" charset="0"/>
              </a:rPr>
              <a:t>social pressure</a:t>
            </a:r>
            <a:r>
              <a:rPr lang="en-ZA" sz="1800" dirty="0">
                <a:solidFill>
                  <a:srgbClr val="000000"/>
                </a:solidFill>
                <a:effectLst/>
                <a:latin typeface="Calibri" panose="020F0502020204030204" pitchFamily="34" charset="0"/>
                <a:ea typeface="Calibri" panose="020F0502020204030204" pitchFamily="34" charset="0"/>
              </a:rPr>
              <a:t>, which often makes you feel the need to conform to certain appearances or behaviours to be accepted. These pressures can also come from the media.</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I’m sure many of you can tell me about how the media influences your own views on sexuality. When I use the term “media”, what am I referring to? (Allow opportunity for learners to respond.)</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800" b="1" i="1" dirty="0">
                <a:solidFill>
                  <a:srgbClr val="000000"/>
                </a:solidFill>
                <a:effectLst/>
                <a:latin typeface="Calibri" panose="020F0502020204030204" pitchFamily="34" charset="0"/>
                <a:ea typeface="Calibri" panose="020F0502020204030204" pitchFamily="34" charset="0"/>
              </a:rPr>
              <a:t>Media</a:t>
            </a:r>
            <a:r>
              <a:rPr lang="en-ZA" sz="1800" dirty="0">
                <a:solidFill>
                  <a:srgbClr val="000000"/>
                </a:solidFill>
                <a:effectLst/>
                <a:latin typeface="Calibri" panose="020F0502020204030204" pitchFamily="34" charset="0"/>
                <a:ea typeface="Calibri" panose="020F0502020204030204" pitchFamily="34" charset="0"/>
              </a:rPr>
              <a:t> is not only social media but it also includes all kinds of mass communication like music, movies, magazines, radio, newspapers and TV. </a:t>
            </a:r>
            <a:endParaRPr lang="en-US" sz="1800" dirty="0">
              <a:effectLst/>
              <a:latin typeface="Times New Roman" panose="02020603050405020304" pitchFamily="18" charset="0"/>
              <a:ea typeface="Times New Roman" panose="02020603050405020304" pitchFamily="18" charset="0"/>
            </a:endParaRPr>
          </a:p>
          <a:p>
            <a:br>
              <a:rPr lang="en-ZA" sz="1800" dirty="0">
                <a:solidFill>
                  <a:srgbClr val="000000"/>
                </a:solidFill>
                <a:effectLst/>
                <a:latin typeface="Calibri" panose="020F0502020204030204" pitchFamily="34" charset="0"/>
                <a:ea typeface="Calibri" panose="020F0502020204030204" pitchFamily="34" charset="0"/>
              </a:rPr>
            </a:b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r>
              <a:rPr lang="en-ZA" sz="1800" dirty="0">
                <a:solidFill>
                  <a:srgbClr val="000000"/>
                </a:solidFill>
                <a:effectLst/>
                <a:latin typeface="Calibri" panose="020F0502020204030204" pitchFamily="34" charset="0"/>
                <a:ea typeface="Calibri" panose="020F0502020204030204" pitchFamily="34" charset="0"/>
              </a:rPr>
              <a:t>The problem is that these different platforms make you believe that there is an ideal way that you should look to be acceptable. The media can also present different values to what your parents or community express. For example, a Netflix movie labelled 'Parental Guidance' (which you love to watch) might show a couple who have just met sleeping together. While this may seem acceptable on TV, it could be completely unacceptable to your family. These differing influences can be confusing for a teenager</a:t>
            </a:r>
            <a:endParaRPr sz="1100" dirty="0"/>
          </a:p>
        </p:txBody>
      </p:sp>
      <p:sp>
        <p:nvSpPr>
          <p:cNvPr id="86" name="Google Shape;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sz="1100" dirty="0">
                <a:latin typeface="Calibri"/>
                <a:ea typeface="Calibri"/>
                <a:cs typeface="Calibri"/>
                <a:sym typeface="Calibri"/>
              </a:rPr>
              <a:t>Teaching (3 min)</a:t>
            </a:r>
            <a:endParaRPr dirty="0"/>
          </a:p>
          <a:p>
            <a:pPr marL="457200" marR="0" lvl="0" indent="-228600" algn="l" rtl="0">
              <a:lnSpc>
                <a:spcPct val="100000"/>
              </a:lnSpc>
              <a:spcBef>
                <a:spcPts val="0"/>
              </a:spcBef>
              <a:spcAft>
                <a:spcPts val="0"/>
              </a:spcAft>
              <a:buClr>
                <a:srgbClr val="000000"/>
              </a:buClr>
              <a:buSzPts val="1400"/>
              <a:buFont typeface="Arial"/>
              <a:buNone/>
            </a:pPr>
            <a:endParaRPr sz="1100" dirty="0">
              <a:latin typeface="Calibri"/>
              <a:ea typeface="Calibri"/>
              <a:cs typeface="Calibri"/>
              <a:sym typeface="Calibri"/>
            </a:endParaRPr>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Times New Roman" panose="02020603050405020304" pitchFamily="18" charset="0"/>
              </a:rPr>
              <a:t>Take a look at the images on this slide. How do you think they demonstrate the influence of social media on body image? (Allow opportunity for learners to respond.)</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I'm sure many of you have seen posts on Instagram, Snapchat, or TikTok and noticed the comments and the number of "likes" or "shares" they've received. More and more people are posting pictures of themselves with friends or taking selfies for their social media profiles. Teens today have access to photos and images of classmates online every day, almost in real-time. Because of this, body image and social media are closely intertwined. Growing up can sometimes feel like you're always in the spotlight, and as a result, many of you might feel insecure about your body image due to the comments made on social media.</a:t>
            </a:r>
            <a:endParaRPr lang="en-US" sz="18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92" name="Google Shape;9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ZA" sz="1100" dirty="0"/>
              <a:t>Group </a:t>
            </a:r>
            <a:r>
              <a:rPr lang="en-GB" sz="1100" dirty="0"/>
              <a:t>Activity (5 min)</a:t>
            </a:r>
            <a:endParaRPr dirty="0"/>
          </a:p>
          <a:p>
            <a:pPr marL="457200" marR="0" lvl="0" indent="-228600" algn="l" rtl="0">
              <a:lnSpc>
                <a:spcPct val="100000"/>
              </a:lnSpc>
              <a:spcBef>
                <a:spcPts val="0"/>
              </a:spcBef>
              <a:spcAft>
                <a:spcPts val="0"/>
              </a:spcAft>
              <a:buClr>
                <a:srgbClr val="000000"/>
              </a:buClr>
              <a:buSzPts val="1400"/>
              <a:buFont typeface="Arial"/>
              <a:buNone/>
            </a:pPr>
            <a:endParaRPr sz="1100" dirty="0"/>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So how much of an influence does the media have? Look at the statistics on selfies. In your groups, discuss the questions in </a:t>
            </a:r>
            <a:r>
              <a:rPr lang="en-ZA" sz="1200" b="1" i="1" dirty="0">
                <a:solidFill>
                  <a:srgbClr val="000000"/>
                </a:solidFill>
                <a:effectLst/>
                <a:latin typeface="Calibri" panose="020F0502020204030204" pitchFamily="34" charset="0"/>
                <a:ea typeface="Calibri" panose="020F0502020204030204" pitchFamily="34" charset="0"/>
              </a:rPr>
              <a:t>Activity 1</a:t>
            </a:r>
            <a:r>
              <a:rPr lang="en-ZA" sz="1200" i="1" dirty="0">
                <a:solidFill>
                  <a:srgbClr val="000000"/>
                </a:solidFill>
                <a:effectLst/>
                <a:latin typeface="Calibri" panose="020F0502020204030204" pitchFamily="34" charset="0"/>
                <a:ea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rPr>
              <a:t>(</a:t>
            </a:r>
            <a:r>
              <a:rPr lang="en-ZA" sz="1200" b="1" i="1" u="sng" dirty="0">
                <a:solidFill>
                  <a:srgbClr val="000000"/>
                </a:solidFill>
                <a:effectLst/>
                <a:latin typeface="Calibri" panose="020F0502020204030204" pitchFamily="34" charset="0"/>
                <a:ea typeface="Calibri" panose="020F0502020204030204" pitchFamily="34" charset="0"/>
              </a:rPr>
              <a:t>Lesson 3 – Worksheet</a:t>
            </a:r>
            <a:r>
              <a:rPr lang="en-ZA" sz="1200" dirty="0">
                <a:solidFill>
                  <a:srgbClr val="000000"/>
                </a:solidFill>
                <a:effectLst/>
                <a:latin typeface="Calibri" panose="020F0502020204030204" pitchFamily="34" charset="0"/>
                <a:ea typeface="Calibri" panose="020F0502020204030204" pitchFamily="34" charset="0"/>
              </a:rPr>
              <a:t>).</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Why do you think more girls compare their bodies on social media than boys?</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Look at the top influence on body image from men and women. Why do you think they are so different?</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What advice would you give a friend who feels despondent because their body does not match what they see on social media?</a:t>
            </a:r>
            <a:endParaRPr lang="en-US" sz="1200" dirty="0">
              <a:effectLst/>
              <a:latin typeface="Times New Roman" panose="02020603050405020304" pitchFamily="18" charset="0"/>
              <a:ea typeface="Times New Roman" panose="02020603050405020304" pitchFamily="18" charset="0"/>
            </a:endParaRPr>
          </a:p>
          <a:p>
            <a:pPr algn="just">
              <a:lnSpc>
                <a:spcPct val="115000"/>
              </a:lnSpc>
            </a:pPr>
            <a:r>
              <a:rPr lang="en-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The media affects your identity development by imposing certain standards of what is deemed acceptable. Teenagers often experience confusion as they navigate the conflicting influences of their parents’ values, their community, and the media. This confusion can lead to rebellious behaviour as they experiment and work through their own identity.</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It is important to realise that you have a choice as to how much you will allow these influences to impact how you feel about yourself. We want to celebrate each of our unique qualities rather than trying to make everyone look a certain way. The goal is to focus on being healthy, not just 'skinny.'</a:t>
            </a:r>
            <a:endParaRPr lang="en-US" sz="1200" dirty="0">
              <a:effectLst/>
              <a:latin typeface="Times New Roman" panose="02020603050405020304" pitchFamily="18" charset="0"/>
              <a:ea typeface="Times New Roman" panose="02020603050405020304" pitchFamily="18" charset="0"/>
            </a:endParaRPr>
          </a:p>
          <a:p>
            <a:br>
              <a:rPr lang="en-ZA" sz="1200" dirty="0">
                <a:solidFill>
                  <a:srgbClr val="000000"/>
                </a:solidFill>
                <a:effectLst/>
                <a:latin typeface="Calibri" panose="020F0502020204030204" pitchFamily="34" charset="0"/>
                <a:ea typeface="Calibri" panose="020F0502020204030204" pitchFamily="34" charset="0"/>
              </a:rPr>
            </a:br>
            <a:r>
              <a:rPr lang="en-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ZA" sz="1100" dirty="0">
                <a:latin typeface="Calibri"/>
                <a:ea typeface="Calibri"/>
                <a:cs typeface="Calibri"/>
                <a:sym typeface="Calibri"/>
              </a:rPr>
              <a:t>Watch Video (until 3 min 58 sec) &amp; Teaching (8 min)</a:t>
            </a:r>
          </a:p>
          <a:p>
            <a:pPr marL="457200" marR="0" lvl="0" indent="-228600" algn="l" rtl="0">
              <a:lnSpc>
                <a:spcPct val="100000"/>
              </a:lnSpc>
              <a:spcBef>
                <a:spcPts val="0"/>
              </a:spcBef>
              <a:spcAft>
                <a:spcPts val="0"/>
              </a:spcAft>
              <a:buClr>
                <a:srgbClr val="000000"/>
              </a:buClr>
              <a:buSzPts val="1400"/>
              <a:buFont typeface="Arial"/>
              <a:buNone/>
            </a:pPr>
            <a:endParaRPr sz="1100" dirty="0">
              <a:latin typeface="Calibri"/>
              <a:ea typeface="Calibri"/>
              <a:cs typeface="Calibri"/>
              <a:sym typeface="Calibri"/>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Watch: </a:t>
            </a:r>
            <a:r>
              <a:rPr lang="en-US" sz="1200" b="1" i="1" dirty="0">
                <a:solidFill>
                  <a:srgbClr val="000000"/>
                </a:solidFill>
                <a:effectLst/>
                <a:latin typeface="Calibri" panose="020F0502020204030204" pitchFamily="34" charset="0"/>
                <a:ea typeface="Calibri" panose="020F0502020204030204" pitchFamily="34" charset="0"/>
              </a:rPr>
              <a:t>Teen Voices: Sexting, Relationships, and Risks</a:t>
            </a:r>
            <a:endParaRPr lang="en-US" sz="1200" dirty="0">
              <a:effectLst/>
              <a:latin typeface="Times New Roman" panose="02020603050405020304" pitchFamily="18" charset="0"/>
              <a:ea typeface="Times New Roman" panose="02020603050405020304" pitchFamily="18" charset="0"/>
            </a:endParaRPr>
          </a:p>
          <a:p>
            <a:pPr marL="450215" algn="just">
              <a:lnSpc>
                <a:spcPct val="115000"/>
              </a:lnSpc>
            </a:pPr>
            <a:r>
              <a:rPr lang="en-ZA" sz="1200" u="sng" dirty="0">
                <a:solidFill>
                  <a:srgbClr val="0000FF"/>
                </a:solidFill>
                <a:effectLst/>
                <a:latin typeface="Calibri" panose="020F0502020204030204" pitchFamily="34" charset="0"/>
                <a:ea typeface="Calibri" panose="020F0502020204030204" pitchFamily="34" charset="0"/>
                <a:hlinkClick r:id="rId3"/>
              </a:rPr>
              <a:t>https://www.youtube.com/watch?v=IZwVT6WnPQY</a:t>
            </a:r>
            <a:r>
              <a:rPr lang="en-ZA" sz="1200" dirty="0">
                <a:solidFill>
                  <a:srgbClr val="000000"/>
                </a:solidFill>
                <a:effectLst/>
                <a:latin typeface="Calibri" panose="020F0502020204030204" pitchFamily="34" charset="0"/>
                <a:ea typeface="Calibri" panose="020F0502020204030204" pitchFamily="34" charset="0"/>
              </a:rPr>
              <a:t> (3 min 58 sec)</a:t>
            </a:r>
            <a:endParaRPr lang="en-US" sz="1200" dirty="0">
              <a:effectLst/>
              <a:latin typeface="Times New Roman" panose="02020603050405020304" pitchFamily="18" charset="0"/>
              <a:ea typeface="Times New Roman" panose="02020603050405020304" pitchFamily="18" charset="0"/>
            </a:endParaRPr>
          </a:p>
          <a:p>
            <a:pPr marL="450215" algn="just">
              <a:lnSpc>
                <a:spcPct val="115000"/>
              </a:lnSpc>
            </a:pPr>
            <a:r>
              <a:rPr lang="en-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I’m sure you have heard of some friends who made bad choices because of the influence of their friends. We’ve heard in this clip of this common form of rebellion among 13-15-year-olds called “sexting”.</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In case you’re still not too sure what </a:t>
            </a:r>
            <a:r>
              <a:rPr lang="en-ZA" sz="1200" b="1" i="1" dirty="0">
                <a:solidFill>
                  <a:srgbClr val="000000"/>
                </a:solidFill>
                <a:effectLst/>
                <a:latin typeface="Calibri" panose="020F0502020204030204" pitchFamily="34" charset="0"/>
                <a:ea typeface="Calibri" panose="020F0502020204030204" pitchFamily="34" charset="0"/>
              </a:rPr>
              <a:t>sexting</a:t>
            </a:r>
            <a:r>
              <a:rPr lang="en-ZA" sz="1200" dirty="0">
                <a:solidFill>
                  <a:srgbClr val="000000"/>
                </a:solidFill>
                <a:effectLst/>
                <a:latin typeface="Calibri" panose="020F0502020204030204" pitchFamily="34" charset="0"/>
                <a:ea typeface="Calibri" panose="020F0502020204030204" pitchFamily="34" charset="0"/>
              </a:rPr>
              <a:t> is, it can be defined as sending inappropriate pictures of minors (under 18 years) via cell phones. This may include sharing images on social media or through messaging apps that involve:</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Being partly or completely naked, or in your underwear.</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Posing in a sexual position.</a:t>
            </a:r>
            <a:endParaRPr lang="en-US" sz="1200" dirty="0">
              <a:effectLst/>
              <a:latin typeface="Times New Roman" panose="02020603050405020304" pitchFamily="18" charset="0"/>
              <a:ea typeface="Times New Roman" panose="02020603050405020304" pitchFamily="18" charset="0"/>
            </a:endParaRPr>
          </a:p>
          <a:p>
            <a:pPr algn="just">
              <a:lnSpc>
                <a:spcPct val="115000"/>
              </a:lnSpc>
            </a:pPr>
            <a:r>
              <a:rPr lang="en-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Let’s just go back to this clip we have just watched. This might seem like a harmless bit of rebellion, but the risks of being discovered can lead to stress and serious consequences.</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In your groups, you will have 2 minutes to identify as many risks associated with the dangers of sexting as you can. Here are a few to get you started:</a:t>
            </a:r>
            <a:endParaRPr lang="en-US" sz="12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Images could end up shared all over the internet and everyone at school has access to naked pictures of you.</a:t>
            </a:r>
            <a:endParaRPr lang="en-US" sz="12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It could be reported to the police for distributing child pornography.</a:t>
            </a:r>
            <a:endParaRPr lang="en-US" sz="1200" dirty="0">
              <a:effectLst/>
              <a:latin typeface="Times New Roman" panose="02020603050405020304" pitchFamily="18" charset="0"/>
              <a:ea typeface="Times New Roman" panose="02020603050405020304" pitchFamily="18" charset="0"/>
            </a:endParaRPr>
          </a:p>
          <a:p>
            <a:pPr algn="just">
              <a:lnSpc>
                <a:spcPct val="115000"/>
              </a:lnSpc>
            </a:pPr>
            <a:r>
              <a:rPr lang="en-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Remember, sexting as a minor (under the age of 18) is illegal in South Africa. It infringes on the human right of dignity and you can be prosecuted if you are caught sharing nude photos of a minor (even if you are a minor/teenager).</a:t>
            </a:r>
            <a:endParaRPr lang="en-US"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12" name="Google Shape;1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sz="1100" dirty="0">
                <a:latin typeface="Calibri"/>
                <a:ea typeface="Calibri"/>
                <a:cs typeface="Calibri"/>
                <a:sym typeface="Calibri"/>
              </a:rPr>
              <a:t>Teaching (5 min)</a:t>
            </a:r>
            <a:endParaRPr dirty="0"/>
          </a:p>
          <a:p>
            <a:pPr marL="457200" marR="0" lvl="0" indent="-228600" algn="l" rtl="0">
              <a:lnSpc>
                <a:spcPct val="100000"/>
              </a:lnSpc>
              <a:spcBef>
                <a:spcPts val="0"/>
              </a:spcBef>
              <a:spcAft>
                <a:spcPts val="0"/>
              </a:spcAft>
              <a:buClr>
                <a:srgbClr val="000000"/>
              </a:buClr>
              <a:buSzPts val="1400"/>
              <a:buFont typeface="Arial"/>
              <a:buNone/>
            </a:pPr>
            <a:endParaRPr sz="1100" b="1" i="1" dirty="0">
              <a:latin typeface="Calibri"/>
              <a:ea typeface="Calibri"/>
              <a:cs typeface="Calibri"/>
              <a:sym typeface="Calibri"/>
            </a:endParaRPr>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Being an adolescent (teenager) can sometimes be very confusing. During these years of high school, you will find that you will often ask yourself this question "Who am I?". The combination of physical, mental, and social challenges, along with serious choices, can impact your identity. During this time, you are also exploring/refining your values (what’s important to you) about things like religion, ethics, sexuality and gender.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Sometimes teenagers feel insecure and lack self-confidence. In these times it can be difficult to be amongst friends or peers that try to pressure you into doing things you don’t want to do. Can you remember from Grade 7 what the term “peer pressure” means? (Allow opportunity for learners to respond.)</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800" b="1" i="1" dirty="0">
                <a:solidFill>
                  <a:srgbClr val="000000"/>
                </a:solidFill>
                <a:effectLst/>
                <a:latin typeface="Calibri" panose="020F0502020204030204" pitchFamily="34" charset="0"/>
                <a:ea typeface="Calibri" panose="020F0502020204030204" pitchFamily="34" charset="0"/>
              </a:rPr>
              <a:t>Peer Pressure </a:t>
            </a:r>
            <a:r>
              <a:rPr lang="en-ZA" sz="1800" dirty="0">
                <a:solidFill>
                  <a:srgbClr val="000000"/>
                </a:solidFill>
                <a:effectLst/>
                <a:latin typeface="Calibri" panose="020F0502020204030204" pitchFamily="34" charset="0"/>
                <a:ea typeface="Calibri" panose="020F0502020204030204" pitchFamily="34" charset="0"/>
              </a:rPr>
              <a:t>is</a:t>
            </a:r>
            <a:r>
              <a:rPr lang="en-ZA" sz="1800" b="1" i="1" dirty="0">
                <a:solidFill>
                  <a:srgbClr val="000000"/>
                </a:solidFill>
                <a:effectLst/>
                <a:latin typeface="Calibri" panose="020F0502020204030204" pitchFamily="34" charset="0"/>
                <a:ea typeface="Calibri" panose="020F0502020204030204" pitchFamily="34" charset="0"/>
              </a:rPr>
              <a:t> </a:t>
            </a:r>
            <a:r>
              <a:rPr lang="en-ZA" sz="1800" dirty="0">
                <a:solidFill>
                  <a:srgbClr val="000000"/>
                </a:solidFill>
                <a:effectLst/>
                <a:latin typeface="Calibri" panose="020F0502020204030204" pitchFamily="34" charset="0"/>
                <a:ea typeface="Calibri" panose="020F0502020204030204" pitchFamily="34" charset="0"/>
              </a:rPr>
              <a:t>a feeling that one must do the same things as other people of one's age and social group, in order to be liked or respected by one’s peers.</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Sometimes, working through these questions can be overwhelming. It might be helpful to express your thoughts and emotions by keeping a journal. If you find it too difficult to handle on your own, consider reaching out to a trusted teacher or the school counsellor (if available).</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Let’s take a look at a very helpful strategy you can remember and practice when you find it difficult to say NO.</a:t>
            </a:r>
            <a:endParaRPr lang="en-US" sz="18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19" name="Google Shape;11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dirty="0"/>
              <a:t>Teaching (3 min)</a:t>
            </a:r>
            <a:endParaRPr dirty="0"/>
          </a:p>
          <a:p>
            <a:pPr marL="457200" marR="0" lvl="0" indent="-228600" algn="l" rtl="0">
              <a:lnSpc>
                <a:spcPct val="100000"/>
              </a:lnSpc>
              <a:spcBef>
                <a:spcPts val="0"/>
              </a:spcBef>
              <a:spcAft>
                <a:spcPts val="0"/>
              </a:spcAft>
              <a:buClr>
                <a:srgbClr val="000000"/>
              </a:buClr>
              <a:buSzPts val="1400"/>
              <a:buFont typeface="Arial"/>
              <a:buNone/>
            </a:pPr>
            <a:endParaRPr lang="en-GB" dirty="0"/>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Explain the ASK acronym to learners.</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Courier New" panose="02070309020205020404" pitchFamily="49" charset="0"/>
              <a:buChar char="o"/>
            </a:pPr>
            <a:r>
              <a:rPr lang="en-ZA" sz="1800" b="1" dirty="0">
                <a:solidFill>
                  <a:srgbClr val="000000"/>
                </a:solidFill>
                <a:effectLst/>
                <a:latin typeface="Calibri" panose="020F0502020204030204" pitchFamily="34" charset="0"/>
                <a:ea typeface="Calibri" panose="020F0502020204030204" pitchFamily="34" charset="0"/>
              </a:rPr>
              <a:t>A – Ask</a:t>
            </a:r>
            <a:r>
              <a:rPr lang="en-ZA" sz="1800" dirty="0">
                <a:solidFill>
                  <a:srgbClr val="000000"/>
                </a:solidFill>
                <a:effectLst/>
                <a:latin typeface="Calibri" panose="020F0502020204030204" pitchFamily="34" charset="0"/>
                <a:ea typeface="Calibri" panose="020F0502020204030204" pitchFamily="34" charset="0"/>
              </a:rPr>
              <a:t> yourself questions like: Is this against my beliefs, the law or my parents' rules? Can this be harmful to me or others? Will I regret doing this later? How will my friends and family feel when they find out?</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Courier New" panose="02070309020205020404" pitchFamily="49" charset="0"/>
              <a:buChar char="o"/>
            </a:pPr>
            <a:r>
              <a:rPr lang="en-ZA" sz="1800" b="1" dirty="0">
                <a:solidFill>
                  <a:srgbClr val="000000"/>
                </a:solidFill>
                <a:effectLst/>
                <a:latin typeface="Calibri" panose="020F0502020204030204" pitchFamily="34" charset="0"/>
                <a:ea typeface="Calibri" panose="020F0502020204030204" pitchFamily="34" charset="0"/>
              </a:rPr>
              <a:t>S – Say </a:t>
            </a:r>
            <a:r>
              <a:rPr lang="en-ZA" sz="1800" dirty="0">
                <a:solidFill>
                  <a:srgbClr val="000000"/>
                </a:solidFill>
                <a:effectLst/>
                <a:latin typeface="Calibri" panose="020F0502020204030204" pitchFamily="34" charset="0"/>
                <a:ea typeface="Calibri" panose="020F0502020204030204" pitchFamily="34" charset="0"/>
              </a:rPr>
              <a:t>NO to negative pressures, for example, "No, I have thought about what you have asked, and I don't want to do it."</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Courier New" panose="02070309020205020404" pitchFamily="49" charset="0"/>
              <a:buChar char="o"/>
            </a:pPr>
            <a:r>
              <a:rPr lang="en-ZA" sz="1800" b="1" dirty="0">
                <a:solidFill>
                  <a:srgbClr val="000000"/>
                </a:solidFill>
                <a:effectLst/>
                <a:latin typeface="Calibri" panose="020F0502020204030204" pitchFamily="34" charset="0"/>
                <a:ea typeface="Calibri" panose="020F0502020204030204" pitchFamily="34" charset="0"/>
              </a:rPr>
              <a:t>K – Know </a:t>
            </a:r>
            <a:r>
              <a:rPr lang="en-ZA" sz="1800" dirty="0">
                <a:solidFill>
                  <a:srgbClr val="000000"/>
                </a:solidFill>
                <a:effectLst/>
                <a:latin typeface="Calibri" panose="020F0502020204030204" pitchFamily="34" charset="0"/>
                <a:ea typeface="Calibri" panose="020F0502020204030204" pitchFamily="34" charset="0"/>
              </a:rPr>
              <a:t>positive options, for example, "I’d rather listen to music." or "I’d rather hang out with my friends and play sports."</a:t>
            </a:r>
            <a:endParaRPr lang="en-US" sz="1800" dirty="0">
              <a:effectLst/>
              <a:latin typeface="Times New Roman" panose="02020603050405020304" pitchFamily="18" charset="0"/>
              <a:ea typeface="Times New Roman" panose="02020603050405020304" pitchFamily="18" charset="0"/>
            </a:endParaRPr>
          </a:p>
          <a:p>
            <a:pPr algn="just">
              <a:lnSpc>
                <a:spcPct val="115000"/>
              </a:lnSpc>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algn="just">
              <a:lnSpc>
                <a:spcPct val="115000"/>
              </a:lnSpc>
            </a:pPr>
            <a:r>
              <a:rPr lang="en-ZA" sz="1800" dirty="0">
                <a:solidFill>
                  <a:srgbClr val="000000"/>
                </a:solidFill>
                <a:effectLst/>
                <a:latin typeface="Calibri" panose="020F0502020204030204" pitchFamily="34" charset="0"/>
                <a:ea typeface="Calibri" panose="020F0502020204030204" pitchFamily="34" charset="0"/>
              </a:rPr>
              <a:t>Hand out the </a:t>
            </a:r>
            <a:r>
              <a:rPr lang="en-ZA" sz="1800" b="1" i="1" dirty="0">
                <a:solidFill>
                  <a:srgbClr val="000000"/>
                </a:solidFill>
                <a:effectLst/>
                <a:latin typeface="Calibri" panose="020F0502020204030204" pitchFamily="34" charset="0"/>
                <a:ea typeface="Calibri" panose="020F0502020204030204" pitchFamily="34" charset="0"/>
              </a:rPr>
              <a:t>Content Summary</a:t>
            </a:r>
            <a:endParaRPr lang="en-US" sz="18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26" name="Google Shape;12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dirty="0"/>
              <a:t>Individual Activity (9 min)</a:t>
            </a:r>
            <a:endParaRPr dirty="0"/>
          </a:p>
          <a:p>
            <a:pPr marL="457200" marR="0" lvl="0" indent="-228600" algn="l" rtl="0">
              <a:lnSpc>
                <a:spcPct val="100000"/>
              </a:lnSpc>
              <a:spcBef>
                <a:spcPts val="0"/>
              </a:spcBef>
              <a:spcAft>
                <a:spcPts val="0"/>
              </a:spcAft>
              <a:buClr>
                <a:srgbClr val="000000"/>
              </a:buClr>
              <a:buSzPts val="1400"/>
              <a:buFont typeface="Arial"/>
              <a:buNone/>
            </a:pPr>
            <a:endParaRPr lang="en-GB" dirty="0"/>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Sometimes you find yourself in a difficult situation where a simple NO won’t solve the problem. In these situations, you would need to know HOW to solve it!</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Take note of the following steps. </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Don’t make the decision when you feel emotional. Wait!</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Define the problem.</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What are the possible solutions?</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What are the consequences of each solution?</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Choose a suitable solution.</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DO IT! Implement your chosen solution.</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Evaluate (at a later date) if the problem was solved.</a:t>
            </a:r>
            <a:endParaRPr lang="en-US" sz="1200" dirty="0">
              <a:effectLst/>
              <a:latin typeface="Times New Roman" panose="02020603050405020304" pitchFamily="18" charset="0"/>
              <a:ea typeface="Times New Roman" panose="02020603050405020304" pitchFamily="18" charset="0"/>
            </a:endParaRPr>
          </a:p>
          <a:p>
            <a:pPr algn="just">
              <a:lnSpc>
                <a:spcPct val="115000"/>
              </a:lnSpc>
            </a:pPr>
            <a:r>
              <a:rPr lang="en-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Now, look at the problem in </a:t>
            </a:r>
            <a:r>
              <a:rPr lang="en-ZA" sz="1200" b="1" i="1" dirty="0">
                <a:solidFill>
                  <a:srgbClr val="000000"/>
                </a:solidFill>
                <a:effectLst/>
                <a:latin typeface="Calibri" panose="020F0502020204030204" pitchFamily="34" charset="0"/>
                <a:ea typeface="Calibri" panose="020F0502020204030204" pitchFamily="34" charset="0"/>
              </a:rPr>
              <a:t>Activity 2 </a:t>
            </a:r>
            <a:r>
              <a:rPr lang="en-ZA" sz="1200" dirty="0">
                <a:solidFill>
                  <a:srgbClr val="000000"/>
                </a:solidFill>
                <a:effectLst/>
                <a:latin typeface="Calibri" panose="020F0502020204030204" pitchFamily="34" charset="0"/>
                <a:ea typeface="Calibri" panose="020F0502020204030204" pitchFamily="34" charset="0"/>
              </a:rPr>
              <a:t>(</a:t>
            </a:r>
            <a:r>
              <a:rPr lang="en-ZA" sz="1200" b="1" i="1" u="sng" dirty="0">
                <a:solidFill>
                  <a:srgbClr val="000000"/>
                </a:solidFill>
                <a:effectLst/>
                <a:latin typeface="Calibri" panose="020F0502020204030204" pitchFamily="34" charset="0"/>
                <a:ea typeface="Calibri" panose="020F0502020204030204" pitchFamily="34" charset="0"/>
              </a:rPr>
              <a:t>Lesson 3 – Worksheet</a:t>
            </a:r>
            <a:r>
              <a:rPr lang="en-ZA" sz="1200" dirty="0">
                <a:solidFill>
                  <a:srgbClr val="000000"/>
                </a:solidFill>
                <a:effectLst/>
                <a:latin typeface="Calibri" panose="020F0502020204030204" pitchFamily="34" charset="0"/>
                <a:ea typeface="Calibri" panose="020F0502020204030204" pitchFamily="34" charset="0"/>
              </a:rPr>
              <a:t>). Complete the table to help provide a solution.</a:t>
            </a:r>
            <a:endParaRPr lang="en-US"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31" name="Google Shape;13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Reflection (3 min)</a:t>
            </a:r>
            <a:endParaRPr dirty="0"/>
          </a:p>
          <a:p>
            <a:pPr marL="0" lvl="0" indent="0" algn="l" rtl="0">
              <a:lnSpc>
                <a:spcPct val="100000"/>
              </a:lnSpc>
              <a:spcBef>
                <a:spcPts val="0"/>
              </a:spcBef>
              <a:spcAft>
                <a:spcPts val="0"/>
              </a:spcAft>
              <a:buSzPts val="1400"/>
              <a:buNone/>
            </a:pPr>
            <a:endParaRPr dirty="0"/>
          </a:p>
          <a:p>
            <a:pPr marL="342900" lvl="0" indent="-342900" algn="just">
              <a:lnSpc>
                <a:spcPct val="115000"/>
              </a:lnSpc>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As we come to the last few minutes of this lesson, take a moment to reflect on the content we have covered today. Think of a catchy phrase you would put onto a bumper sticker that you could put in your room to remind you that you are precious and valuable. Complete </a:t>
            </a:r>
            <a:r>
              <a:rPr lang="en-ZA" sz="1800" b="1" i="1" dirty="0">
                <a:solidFill>
                  <a:srgbClr val="000000"/>
                </a:solidFill>
                <a:effectLst/>
                <a:latin typeface="Calibri" panose="020F0502020204030204" pitchFamily="34" charset="0"/>
                <a:ea typeface="Calibri" panose="020F0502020204030204" pitchFamily="34" charset="0"/>
              </a:rPr>
              <a:t>Activity 3</a:t>
            </a:r>
            <a:r>
              <a:rPr lang="en-ZA" sz="1800" dirty="0">
                <a:solidFill>
                  <a:srgbClr val="000000"/>
                </a:solidFill>
                <a:effectLst/>
                <a:latin typeface="Calibri" panose="020F0502020204030204" pitchFamily="34" charset="0"/>
                <a:ea typeface="Calibri" panose="020F0502020204030204" pitchFamily="34" charset="0"/>
              </a:rPr>
              <a:t> (</a:t>
            </a:r>
            <a:r>
              <a:rPr lang="en-ZA" sz="1800" b="1" i="1" u="sng" dirty="0">
                <a:solidFill>
                  <a:srgbClr val="000000"/>
                </a:solidFill>
                <a:effectLst/>
                <a:latin typeface="Calibri" panose="020F0502020204030204" pitchFamily="34" charset="0"/>
                <a:ea typeface="Calibri" panose="020F0502020204030204" pitchFamily="34" charset="0"/>
              </a:rPr>
              <a:t>Lesson 3 – Worksheet</a:t>
            </a: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457200"/>
            <a:r>
              <a:rPr lang="en-ZA" sz="1800" b="1"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800" b="1" dirty="0">
                <a:solidFill>
                  <a:srgbClr val="000000"/>
                </a:solidFill>
                <a:effectLst/>
                <a:latin typeface="Calibri" panose="020F0502020204030204" pitchFamily="34" charset="0"/>
                <a:ea typeface="Calibri" panose="020F0502020204030204" pitchFamily="34" charset="0"/>
              </a:rPr>
              <a:t>Just a reminder:</a:t>
            </a:r>
            <a:r>
              <a:rPr lang="en-ZA" sz="1800" dirty="0">
                <a:solidFill>
                  <a:srgbClr val="000000"/>
                </a:solidFill>
                <a:effectLst/>
                <a:latin typeface="Calibri" panose="020F0502020204030204" pitchFamily="34" charset="0"/>
                <a:ea typeface="Calibri" panose="020F0502020204030204" pitchFamily="34" charset="0"/>
              </a:rPr>
              <a:t> There are many things that impact your development, but YOU get to decide what you think and feel about yourself, your body and your sexuality!</a:t>
            </a:r>
            <a:endParaRPr lang="en-US" sz="180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400"/>
              <a:buNone/>
            </a:pPr>
            <a:endParaRPr sz="1100" dirty="0">
              <a:solidFill>
                <a:srgbClr val="595959"/>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38" name="Google Shape;13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3"/>
          <p:cNvSpPr>
            <a:spLocks noGrp="1"/>
          </p:cNvSpPr>
          <p:nvPr>
            <p:ph type="pic" idx="2"/>
          </p:nvPr>
        </p:nvSpPr>
        <p:spPr>
          <a:xfrm>
            <a:off x="5183188" y="987425"/>
            <a:ext cx="6172200" cy="4873625"/>
          </a:xfrm>
          <a:prstGeom prst="rect">
            <a:avLst/>
          </a:prstGeom>
          <a:noFill/>
          <a:ln>
            <a:noFill/>
          </a:ln>
        </p:spPr>
      </p:sp>
      <p:sp>
        <p:nvSpPr>
          <p:cNvPr id="67" name="Google Shape;67;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rgbClr val="D8E2F3"/>
        </a:solidFill>
        <a:effectLst/>
      </p:bgPr>
    </p:bg>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914400" y="914401"/>
            <a:ext cx="6400800" cy="6858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4000">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
          <p:cNvSpPr txBox="1">
            <a:spLocks noGrp="1"/>
          </p:cNvSpPr>
          <p:nvPr>
            <p:ph type="body" idx="1"/>
          </p:nvPr>
        </p:nvSpPr>
        <p:spPr>
          <a:xfrm>
            <a:off x="914400" y="2203704"/>
            <a:ext cx="6400800" cy="420624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sz="1800">
                <a:solidFill>
                  <a:srgbClr val="3F3F3F"/>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solidFill>
          <a:schemeClr val="accent1"/>
        </a:solidFill>
        <a:effectLst/>
      </p:bgPr>
    </p:bg>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4389119" y="946653"/>
            <a:ext cx="6857999" cy="65354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4389120" y="2062956"/>
            <a:ext cx="6858000" cy="423367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sz="1800">
                <a:solidFill>
                  <a:schemeClr val="lt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solidFill>
          <a:schemeClr val="accent4"/>
        </a:solidFill>
        <a:effectLst/>
      </p:bgPr>
    </p:bg>
    <p:spTree>
      <p:nvGrpSpPr>
        <p:cNvPr id="1" name="Shape 34"/>
        <p:cNvGrpSpPr/>
        <p:nvPr/>
      </p:nvGrpSpPr>
      <p:grpSpPr>
        <a:xfrm>
          <a:off x="0" y="0"/>
          <a:ext cx="0" cy="0"/>
          <a:chOff x="0" y="0"/>
          <a:chExt cx="0" cy="0"/>
        </a:xfrm>
      </p:grpSpPr>
      <p:pic>
        <p:nvPicPr>
          <p:cNvPr id="35" name="Google Shape;35;p33"/>
          <p:cNvPicPr preferRelativeResize="0"/>
          <p:nvPr/>
        </p:nvPicPr>
        <p:blipFill rotWithShape="1">
          <a:blip r:embed="rId2">
            <a:alphaModFix/>
          </a:blip>
          <a:srcRect b="15601"/>
          <a:stretch/>
        </p:blipFill>
        <p:spPr>
          <a:xfrm>
            <a:off x="1066800" y="523183"/>
            <a:ext cx="10058400" cy="6334817"/>
          </a:xfrm>
          <a:custGeom>
            <a:avLst/>
            <a:gdLst/>
            <a:ahLst/>
            <a:cxnLst/>
            <a:rect l="l" t="t" r="r" b="b"/>
            <a:pathLst>
              <a:path w="10058400" h="6334817" extrusionOk="0">
                <a:moveTo>
                  <a:pt x="0" y="0"/>
                </a:moveTo>
                <a:lnTo>
                  <a:pt x="10058400" y="0"/>
                </a:lnTo>
                <a:lnTo>
                  <a:pt x="10058400" y="6334817"/>
                </a:lnTo>
                <a:lnTo>
                  <a:pt x="0" y="6334817"/>
                </a:lnTo>
                <a:close/>
              </a:path>
            </a:pathLst>
          </a:custGeom>
          <a:noFill/>
          <a:ln>
            <a:noFill/>
          </a:ln>
        </p:spPr>
      </p:pic>
      <p:sp>
        <p:nvSpPr>
          <p:cNvPr id="36" name="Google Shape;36;p33"/>
          <p:cNvSpPr txBox="1">
            <a:spLocks noGrp="1"/>
          </p:cNvSpPr>
          <p:nvPr>
            <p:ph type="title"/>
          </p:nvPr>
        </p:nvSpPr>
        <p:spPr>
          <a:xfrm>
            <a:off x="2331718" y="1460692"/>
            <a:ext cx="7772402" cy="6858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400"/>
              <a:buFont typeface="Arial"/>
              <a:buNone/>
              <a:defRPr sz="4000">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3"/>
          <p:cNvSpPr txBox="1">
            <a:spLocks noGrp="1"/>
          </p:cNvSpPr>
          <p:nvPr>
            <p:ph type="body" idx="1"/>
          </p:nvPr>
        </p:nvSpPr>
        <p:spPr>
          <a:xfrm>
            <a:off x="2331720" y="2951305"/>
            <a:ext cx="7772400" cy="345643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sz="1800">
                <a:solidFill>
                  <a:srgbClr val="3F3F3F"/>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38" name="Google Shape;38;p33"/>
          <p:cNvPicPr preferRelativeResize="0"/>
          <p:nvPr/>
        </p:nvPicPr>
        <p:blipFill rotWithShape="1">
          <a:blip r:embed="rId3">
            <a:alphaModFix/>
          </a:blip>
          <a:srcRect/>
          <a:stretch/>
        </p:blipFill>
        <p:spPr>
          <a:xfrm flipH="1">
            <a:off x="3021930" y="2240374"/>
            <a:ext cx="6148139" cy="1953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7.png"/><Relationship Id="rId4" Type="http://schemas.openxmlformats.org/officeDocument/2006/relationships/hyperlink" Target="https://pinardin.com/posts/24/02/body-image-social-medi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hyperlink" Target="https://www.youtube.com/watch?v=IZwVT6WnPQ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3.png"/><Relationship Id="rId7" Type="http://schemas.openxmlformats.org/officeDocument/2006/relationships/hyperlink" Target="https://botswana.desertcart.com/product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reddit.com/r/Bumperstickers/comments/1ehfh0q/heres_a_sticker_i_found_online/" TargetMode="Externa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88" name="Google Shape;88;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 name="Picture 3" descr="A logo with a person in the middle&#10;&#10;Description automatically generated">
            <a:extLst>
              <a:ext uri="{FF2B5EF4-FFF2-40B4-BE49-F238E27FC236}">
                <a16:creationId xmlns:a16="http://schemas.microsoft.com/office/drawing/2014/main" id="{0951C14D-1D1A-CB5E-AF55-5866C3061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3"/>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6A14B83C-B379-41FC-8327-600DA7EFD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6" name="Rectangle 10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Google Shape;94;p2"/>
          <p:cNvSpPr txBox="1">
            <a:spLocks noGrp="1"/>
          </p:cNvSpPr>
          <p:nvPr>
            <p:ph type="title"/>
          </p:nvPr>
        </p:nvSpPr>
        <p:spPr>
          <a:xfrm>
            <a:off x="3467101" y="415558"/>
            <a:ext cx="5257798" cy="726224"/>
          </a:xfrm>
          <a:prstGeom prst="rect">
            <a:avLst/>
          </a:prstGeom>
        </p:spPr>
        <p:txBody>
          <a:bodyPr spcFirstLastPara="1" vert="horz" wrap="square" lIns="91440" tIns="45720" rIns="91440" bIns="45720" rtlCol="0" anchor="ctr" anchorCtr="0">
            <a:normAutofit fontScale="90000"/>
          </a:bodyPr>
          <a:lstStyle/>
          <a:p>
            <a:pPr marL="0" lvl="0" indent="0" algn="ctr">
              <a:spcBef>
                <a:spcPct val="0"/>
              </a:spcBef>
              <a:spcAft>
                <a:spcPts val="0"/>
              </a:spcAft>
              <a:buClr>
                <a:schemeClr val="dk1"/>
              </a:buClr>
              <a:buSzPts val="1800"/>
            </a:pPr>
            <a:r>
              <a:rPr lang="en-US" sz="3200" b="1" kern="1200" dirty="0">
                <a:solidFill>
                  <a:schemeClr val="tx1"/>
                </a:solidFill>
                <a:latin typeface="+mj-lt"/>
                <a:ea typeface="+mj-ea"/>
                <a:cs typeface="+mj-cs"/>
              </a:rPr>
              <a:t>Social Media &amp; Body Image</a:t>
            </a:r>
          </a:p>
        </p:txBody>
      </p:sp>
      <p:pic>
        <p:nvPicPr>
          <p:cNvPr id="97" name="Google Shape;97;p2" descr="The Struggle of Growing Up with Social Media and Body Image Issues | Smart  Parental Control, Online Safety and GPS Tracking | Pinardin"/>
          <p:cNvPicPr preferRelativeResize="0"/>
          <p:nvPr/>
        </p:nvPicPr>
        <p:blipFill rotWithShape="1">
          <a:blip r:embed="rId3"/>
          <a:stretch/>
        </p:blipFill>
        <p:spPr>
          <a:xfrm>
            <a:off x="6316846" y="1557339"/>
            <a:ext cx="5193442" cy="4752000"/>
          </a:xfrm>
          <a:prstGeom prst="rect">
            <a:avLst/>
          </a:prstGeom>
          <a:noFill/>
          <a:effectLst>
            <a:outerShdw blurRad="508000" dist="101600" dir="5400000" algn="tl" rotWithShape="0">
              <a:prstClr val="black">
                <a:alpha val="10000"/>
              </a:prstClr>
            </a:outerShdw>
          </a:effectLst>
        </p:spPr>
      </p:pic>
      <p:sp>
        <p:nvSpPr>
          <p:cNvPr id="3" name="TextBox 2">
            <a:extLst>
              <a:ext uri="{FF2B5EF4-FFF2-40B4-BE49-F238E27FC236}">
                <a16:creationId xmlns:a16="http://schemas.microsoft.com/office/drawing/2014/main" id="{CF8E474D-0841-D717-2CF7-0B4D39F84174}"/>
              </a:ext>
            </a:extLst>
          </p:cNvPr>
          <p:cNvSpPr txBox="1"/>
          <p:nvPr/>
        </p:nvSpPr>
        <p:spPr>
          <a:xfrm>
            <a:off x="6316846" y="6417119"/>
            <a:ext cx="5193442" cy="430887"/>
          </a:xfrm>
          <a:prstGeom prst="rect">
            <a:avLst/>
          </a:prstGeom>
          <a:noFill/>
        </p:spPr>
        <p:txBody>
          <a:bodyPr wrap="square">
            <a:spAutoFit/>
          </a:bodyPr>
          <a:lstStyle/>
          <a:p>
            <a:pPr algn="r"/>
            <a:r>
              <a:rPr lang="en-US" sz="1100" i="1" dirty="0">
                <a:solidFill>
                  <a:schemeClr val="bg1">
                    <a:lumMod val="50000"/>
                  </a:schemeClr>
                </a:solidFill>
              </a:rPr>
              <a:t>[Source: </a:t>
            </a:r>
            <a:r>
              <a:rPr lang="en-US" sz="1100" i="1" dirty="0">
                <a:solidFill>
                  <a:schemeClr val="bg1">
                    <a:lumMod val="50000"/>
                  </a:schemeClr>
                </a:solidFill>
                <a:hlinkClick r:id="rId4">
                  <a:extLst>
                    <a:ext uri="{A12FA001-AC4F-418D-AE19-62706E023703}">
                      <ahyp:hlinkClr xmlns:ahyp="http://schemas.microsoft.com/office/drawing/2018/hyperlinkcolor" val="tx"/>
                    </a:ext>
                  </a:extLst>
                </a:hlinkClick>
              </a:rPr>
              <a:t>https://pinardin.com/posts/24/02/body-image-social-media/</a:t>
            </a:r>
            <a:r>
              <a:rPr lang="en-US" sz="1100" i="1" dirty="0">
                <a:solidFill>
                  <a:schemeClr val="bg1">
                    <a:lumMod val="50000"/>
                  </a:schemeClr>
                </a:solidFill>
              </a:rPr>
              <a:t> Accessed on: 13 August 2024]</a:t>
            </a:r>
          </a:p>
        </p:txBody>
      </p:sp>
      <p:pic>
        <p:nvPicPr>
          <p:cNvPr id="5" name="Picture 4" descr="A person with a beard and a weight&#10;&#10;Description automatically generated with medium confidence">
            <a:extLst>
              <a:ext uri="{FF2B5EF4-FFF2-40B4-BE49-F238E27FC236}">
                <a16:creationId xmlns:a16="http://schemas.microsoft.com/office/drawing/2014/main" id="{2A0CD9E7-C3C7-CB23-42CF-64DFF77F4793}"/>
              </a:ext>
            </a:extLst>
          </p:cNvPr>
          <p:cNvPicPr>
            <a:picLocks noChangeAspect="1"/>
          </p:cNvPicPr>
          <p:nvPr/>
        </p:nvPicPr>
        <p:blipFill>
          <a:blip r:embed="rId5"/>
          <a:stretch>
            <a:fillRect/>
          </a:stretch>
        </p:blipFill>
        <p:spPr>
          <a:xfrm>
            <a:off x="630648" y="1557339"/>
            <a:ext cx="5004486" cy="5004486"/>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F1ED24CB-7C70-1917-58EF-A6A3FCB99F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4436"/>
        </a:solidFill>
        <a:effectLst/>
      </p:bgPr>
    </p:bg>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p>
        </p:txBody>
      </p:sp>
      <p:sp>
        <p:nvSpPr>
          <p:cNvPr id="105" name="Google Shape;105;p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sp>
        <p:nvSpPr>
          <p:cNvPr id="106" name="Google Shape;106;p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107" name="Google Shape;107;p3" descr="Social Media and Body Image: It's Worse Than You Think – The Roar"/>
          <p:cNvPicPr preferRelativeResize="0"/>
          <p:nvPr/>
        </p:nvPicPr>
        <p:blipFill rotWithShape="1">
          <a:blip r:embed="rId3">
            <a:alphaModFix/>
          </a:blip>
          <a:srcRect/>
          <a:stretch/>
        </p:blipFill>
        <p:spPr>
          <a:xfrm>
            <a:off x="255587" y="0"/>
            <a:ext cx="5840413" cy="6858000"/>
          </a:xfrm>
          <a:prstGeom prst="rect">
            <a:avLst/>
          </a:prstGeom>
          <a:noFill/>
          <a:ln>
            <a:noFill/>
          </a:ln>
        </p:spPr>
      </p:pic>
      <p:pic>
        <p:nvPicPr>
          <p:cNvPr id="108" name="Google Shape;108;p3" descr="Social media is affecting the way we view our bodies — and it's not good"/>
          <p:cNvPicPr preferRelativeResize="0"/>
          <p:nvPr/>
        </p:nvPicPr>
        <p:blipFill rotWithShape="1">
          <a:blip r:embed="rId4">
            <a:alphaModFix/>
          </a:blip>
          <a:srcRect/>
          <a:stretch/>
        </p:blipFill>
        <p:spPr>
          <a:xfrm>
            <a:off x="6197600" y="0"/>
            <a:ext cx="5738813" cy="6858000"/>
          </a:xfrm>
          <a:prstGeom prst="rect">
            <a:avLst/>
          </a:prstGeom>
          <a:noFill/>
          <a:ln>
            <a:noFill/>
          </a:ln>
        </p:spPr>
      </p:pic>
      <p:sp>
        <p:nvSpPr>
          <p:cNvPr id="4" name="TextBox 3">
            <a:extLst>
              <a:ext uri="{FF2B5EF4-FFF2-40B4-BE49-F238E27FC236}">
                <a16:creationId xmlns:a16="http://schemas.microsoft.com/office/drawing/2014/main" id="{20CB287F-D24C-5FA8-765F-ECF2C453207E}"/>
              </a:ext>
            </a:extLst>
          </p:cNvPr>
          <p:cNvSpPr txBox="1"/>
          <p:nvPr/>
        </p:nvSpPr>
        <p:spPr>
          <a:xfrm>
            <a:off x="6742971" y="6427113"/>
            <a:ext cx="5193442" cy="430887"/>
          </a:xfrm>
          <a:prstGeom prst="rect">
            <a:avLst/>
          </a:prstGeom>
          <a:noFill/>
        </p:spPr>
        <p:txBody>
          <a:bodyPr wrap="square">
            <a:spAutoFit/>
          </a:bodyPr>
          <a:lstStyle/>
          <a:p>
            <a:pPr algn="r"/>
            <a:r>
              <a:rPr lang="en-US" sz="1100" i="1" dirty="0">
                <a:solidFill>
                  <a:schemeClr val="tx1">
                    <a:lumMod val="85000"/>
                    <a:lumOff val="15000"/>
                  </a:schemeClr>
                </a:solidFill>
              </a:rPr>
              <a:t>[Source: https://www.today.com/style/social-media-affecting-way-we-view-our-bodies-it-s-t128500/  Accessed on: 9 July 2024]</a:t>
            </a:r>
          </a:p>
        </p:txBody>
      </p:sp>
      <p:pic>
        <p:nvPicPr>
          <p:cNvPr id="2" name="Picture 1" descr="A logo with a person in the middle&#10;&#10;Description automatically generated">
            <a:extLst>
              <a:ext uri="{FF2B5EF4-FFF2-40B4-BE49-F238E27FC236}">
                <a16:creationId xmlns:a16="http://schemas.microsoft.com/office/drawing/2014/main" id="{AD6CCAFA-AEAD-7B2F-9CF0-A4768923F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pic>
        <p:nvPicPr>
          <p:cNvPr id="3" name="Picture 2">
            <a:extLst>
              <a:ext uri="{FF2B5EF4-FFF2-40B4-BE49-F238E27FC236}">
                <a16:creationId xmlns:a16="http://schemas.microsoft.com/office/drawing/2014/main" id="{840832DF-5FEC-01AC-82F8-0D3E6B51EB70}"/>
              </a:ext>
            </a:extLst>
          </p:cNvPr>
          <p:cNvPicPr>
            <a:picLocks noChangeAspect="1"/>
          </p:cNvPicPr>
          <p:nvPr/>
        </p:nvPicPr>
        <p:blipFill>
          <a:blip r:embed="rId3"/>
          <a:srcRect/>
          <a:stretch/>
        </p:blipFill>
        <p:spPr>
          <a:xfrm>
            <a:off x="20" y="10"/>
            <a:ext cx="12191980" cy="6857990"/>
          </a:xfrm>
          <a:prstGeom prst="rect">
            <a:avLst/>
          </a:prstGeom>
        </p:spPr>
      </p:pic>
      <p:sp>
        <p:nvSpPr>
          <p:cNvPr id="119" name="Rectangle 1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Google Shape;114;p4"/>
          <p:cNvSpPr txBox="1">
            <a:spLocks noGrp="1"/>
          </p:cNvSpPr>
          <p:nvPr>
            <p:ph type="title"/>
          </p:nvPr>
        </p:nvSpPr>
        <p:spPr>
          <a:xfrm>
            <a:off x="523875" y="5317240"/>
            <a:ext cx="11210925" cy="744836"/>
          </a:xfrm>
          <a:prstGeom prst="rect">
            <a:avLst/>
          </a:prstGeom>
        </p:spPr>
        <p:txBody>
          <a:bodyPr spcFirstLastPara="1" vert="horz" lIns="91440" tIns="45720" rIns="91440" bIns="45720" rtlCol="0" anchor="ctr" anchorCtr="0">
            <a:noAutofit/>
          </a:bodyPr>
          <a:lstStyle/>
          <a:p>
            <a:pPr marL="0" lvl="0" indent="0" algn="ctr">
              <a:spcBef>
                <a:spcPct val="0"/>
              </a:spcBef>
              <a:spcAft>
                <a:spcPts val="0"/>
              </a:spcAft>
              <a:buSzPts val="4400"/>
            </a:pPr>
            <a:r>
              <a:rPr lang="en-US" sz="2400" kern="1200" dirty="0">
                <a:solidFill>
                  <a:schemeClr val="tx1">
                    <a:lumMod val="85000"/>
                    <a:lumOff val="15000"/>
                  </a:schemeClr>
                </a:solidFill>
                <a:latin typeface="+mj-lt"/>
                <a:ea typeface="+mj-ea"/>
                <a:cs typeface="+mj-cs"/>
              </a:rPr>
              <a:t>Watch: </a:t>
            </a:r>
            <a:r>
              <a:rPr lang="en-US" sz="2400" u="sng" kern="1200" dirty="0">
                <a:solidFill>
                  <a:schemeClr val="tx1">
                    <a:lumMod val="85000"/>
                    <a:lumOff val="15000"/>
                  </a:schemeClr>
                </a:solidFill>
                <a:latin typeface="+mj-lt"/>
                <a:ea typeface="+mj-ea"/>
                <a:cs typeface="+mj-cs"/>
                <a:hlinkClick r:id="rId4"/>
              </a:rPr>
              <a:t>https://www.youtube.com/watch?v=IZwVT6WnPQY</a:t>
            </a:r>
            <a:r>
              <a:rPr lang="en-US" sz="2400" kern="1200" dirty="0">
                <a:solidFill>
                  <a:schemeClr val="tx1">
                    <a:lumMod val="85000"/>
                    <a:lumOff val="15000"/>
                  </a:schemeClr>
                </a:solidFill>
                <a:latin typeface="+mj-lt"/>
                <a:ea typeface="+mj-ea"/>
                <a:cs typeface="+mj-cs"/>
              </a:rPr>
              <a:t> (3 min 58 sec)</a:t>
            </a:r>
          </a:p>
        </p:txBody>
      </p:sp>
      <p:cxnSp>
        <p:nvCxnSpPr>
          <p:cNvPr id="121" name="Straight Connector 1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logo with a person in the middle&#10;&#10;Description automatically generated">
            <a:extLst>
              <a:ext uri="{FF2B5EF4-FFF2-40B4-BE49-F238E27FC236}">
                <a16:creationId xmlns:a16="http://schemas.microsoft.com/office/drawing/2014/main" id="{734B9E63-ABBB-3E74-5FD0-11A8E7E75E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14"/>
                                        </p:tgtEl>
                                        <p:attrNameLst>
                                          <p:attrName>style.visibility</p:attrName>
                                        </p:attrNameLst>
                                      </p:cBhvr>
                                      <p:to>
                                        <p:strVal val="visible"/>
                                      </p:to>
                                    </p:set>
                                    <p:animEffect transition="in" filter="fade">
                                      <p:cBhvr>
                                        <p:cTn id="7" dur="7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5"/>
          <p:cNvSpPr txBox="1">
            <a:spLocks noGrp="1"/>
          </p:cNvSpPr>
          <p:nvPr>
            <p:ph type="title"/>
          </p:nvPr>
        </p:nvSpPr>
        <p:spPr>
          <a:xfrm>
            <a:off x="914400" y="914401"/>
            <a:ext cx="64008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endParaRPr/>
          </a:p>
        </p:txBody>
      </p:sp>
      <p:pic>
        <p:nvPicPr>
          <p:cNvPr id="3" name="Picture 2" descr="A person's profile with different images of her face&#10;&#10;Description automatically generated">
            <a:extLst>
              <a:ext uri="{FF2B5EF4-FFF2-40B4-BE49-F238E27FC236}">
                <a16:creationId xmlns:a16="http://schemas.microsoft.com/office/drawing/2014/main" id="{0B96B1C4-2497-BBFB-1751-9842D49586AF}"/>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EB727F8F-B824-74CC-B689-95FBB219E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pic>
        <p:nvPicPr>
          <p:cNvPr id="2" name="Picture 1" descr="A logo with a person in the middle&#10;&#10;Description automatically generated">
            <a:extLst>
              <a:ext uri="{FF2B5EF4-FFF2-40B4-BE49-F238E27FC236}">
                <a16:creationId xmlns:a16="http://schemas.microsoft.com/office/drawing/2014/main" id="{5F3A77C6-6ABD-5E12-63FD-F73460A2E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7"/>
          <p:cNvSpPr txBox="1">
            <a:spLocks noGrp="1"/>
          </p:cNvSpPr>
          <p:nvPr>
            <p:ph type="title"/>
          </p:nvPr>
        </p:nvSpPr>
        <p:spPr>
          <a:xfrm>
            <a:off x="2209798" y="1744898"/>
            <a:ext cx="7772402" cy="68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Arial"/>
              <a:buNone/>
            </a:pPr>
            <a:r>
              <a:rPr lang="en-ZA" dirty="0"/>
              <a:t>Solving a difficult situation</a:t>
            </a:r>
            <a:endParaRPr dirty="0"/>
          </a:p>
          <a:p>
            <a:pPr marL="0" lvl="0" indent="0" algn="ctr" rtl="0">
              <a:lnSpc>
                <a:spcPct val="90000"/>
              </a:lnSpc>
              <a:spcBef>
                <a:spcPts val="0"/>
              </a:spcBef>
              <a:spcAft>
                <a:spcPts val="0"/>
              </a:spcAft>
              <a:buSzPts val="4400"/>
              <a:buFont typeface="Arial"/>
              <a:buNone/>
            </a:pPr>
            <a:endParaRPr dirty="0"/>
          </a:p>
        </p:txBody>
      </p:sp>
      <p:sp>
        <p:nvSpPr>
          <p:cNvPr id="134" name="Google Shape;134;p7"/>
          <p:cNvSpPr txBox="1">
            <a:spLocks noGrp="1"/>
          </p:cNvSpPr>
          <p:nvPr>
            <p:ph type="body" idx="1"/>
          </p:nvPr>
        </p:nvSpPr>
        <p:spPr>
          <a:xfrm>
            <a:off x="2209800" y="2748063"/>
            <a:ext cx="7772400" cy="3474895"/>
          </a:xfrm>
          <a:prstGeom prst="rect">
            <a:avLst/>
          </a:prstGeom>
          <a:noFill/>
          <a:ln>
            <a:noFill/>
          </a:ln>
        </p:spPr>
        <p:txBody>
          <a:bodyPr spcFirstLastPara="1" wrap="square" lIns="91425" tIns="45700" rIns="91425" bIns="45700" anchor="t" anchorCtr="0">
            <a:normAutofit/>
          </a:bodyPr>
          <a:lstStyle/>
          <a:p>
            <a:pPr marL="742950" lvl="1" indent="-285750" algn="just">
              <a:lnSpc>
                <a:spcPct val="115000"/>
              </a:lnSpc>
              <a:buFont typeface="Courier New" panose="02070309020205020404" pitchFamily="49" charset="0"/>
              <a:buChar char="o"/>
            </a:pPr>
            <a:r>
              <a:rPr lang="en-ZA" sz="2200" dirty="0">
                <a:solidFill>
                  <a:srgbClr val="000000"/>
                </a:solidFill>
                <a:effectLst/>
                <a:latin typeface="Calibri" panose="020F0502020204030204" pitchFamily="34" charset="0"/>
                <a:ea typeface="Calibri" panose="020F0502020204030204" pitchFamily="34" charset="0"/>
              </a:rPr>
              <a:t>Don’t make the decision when you feel emotional. Wait!</a:t>
            </a:r>
            <a:endParaRPr lang="en-US" sz="2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2200" dirty="0">
                <a:solidFill>
                  <a:srgbClr val="000000"/>
                </a:solidFill>
                <a:effectLst/>
                <a:latin typeface="Calibri" panose="020F0502020204030204" pitchFamily="34" charset="0"/>
                <a:ea typeface="Calibri" panose="020F0502020204030204" pitchFamily="34" charset="0"/>
              </a:rPr>
              <a:t>Define the problem.</a:t>
            </a:r>
            <a:endParaRPr lang="en-US" sz="2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2200" dirty="0">
                <a:solidFill>
                  <a:srgbClr val="000000"/>
                </a:solidFill>
                <a:effectLst/>
                <a:latin typeface="Calibri" panose="020F0502020204030204" pitchFamily="34" charset="0"/>
                <a:ea typeface="Calibri" panose="020F0502020204030204" pitchFamily="34" charset="0"/>
              </a:rPr>
              <a:t>What are the possible solutions?</a:t>
            </a:r>
            <a:endParaRPr lang="en-US" sz="2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2200" dirty="0">
                <a:solidFill>
                  <a:srgbClr val="000000"/>
                </a:solidFill>
                <a:effectLst/>
                <a:latin typeface="Calibri" panose="020F0502020204030204" pitchFamily="34" charset="0"/>
                <a:ea typeface="Calibri" panose="020F0502020204030204" pitchFamily="34" charset="0"/>
              </a:rPr>
              <a:t>What are the consequences of each solution?</a:t>
            </a:r>
            <a:endParaRPr lang="en-US" sz="2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2200" dirty="0">
                <a:solidFill>
                  <a:srgbClr val="000000"/>
                </a:solidFill>
                <a:effectLst/>
                <a:latin typeface="Calibri" panose="020F0502020204030204" pitchFamily="34" charset="0"/>
                <a:ea typeface="Calibri" panose="020F0502020204030204" pitchFamily="34" charset="0"/>
              </a:rPr>
              <a:t>Choose a suitable solution.</a:t>
            </a:r>
            <a:endParaRPr lang="en-US" sz="2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2200" dirty="0">
                <a:solidFill>
                  <a:srgbClr val="000000"/>
                </a:solidFill>
                <a:effectLst/>
                <a:latin typeface="Calibri" panose="020F0502020204030204" pitchFamily="34" charset="0"/>
                <a:ea typeface="Calibri" panose="020F0502020204030204" pitchFamily="34" charset="0"/>
              </a:rPr>
              <a:t>DO IT! Implement your chosen solution.</a:t>
            </a:r>
            <a:endParaRPr lang="en-US" sz="2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2200" dirty="0">
                <a:solidFill>
                  <a:srgbClr val="000000"/>
                </a:solidFill>
                <a:effectLst/>
                <a:latin typeface="Calibri" panose="020F0502020204030204" pitchFamily="34" charset="0"/>
                <a:ea typeface="Calibri" panose="020F0502020204030204" pitchFamily="34" charset="0"/>
              </a:rPr>
              <a:t>Evaluate (at a later date) if the problem was solved.</a:t>
            </a:r>
            <a:endParaRPr sz="3000" dirty="0"/>
          </a:p>
          <a:p>
            <a:pPr marL="457200" lvl="0" indent="-228600" algn="l" rtl="0">
              <a:lnSpc>
                <a:spcPct val="90000"/>
              </a:lnSpc>
              <a:spcBef>
                <a:spcPts val="1000"/>
              </a:spcBef>
              <a:spcAft>
                <a:spcPts val="0"/>
              </a:spcAft>
              <a:buSzPct val="248888"/>
              <a:buNone/>
            </a:pPr>
            <a:endParaRPr dirty="0"/>
          </a:p>
          <a:p>
            <a:pPr marL="457200" lvl="0" indent="-228600" algn="l" rtl="0">
              <a:lnSpc>
                <a:spcPct val="90000"/>
              </a:lnSpc>
              <a:spcBef>
                <a:spcPts val="1000"/>
              </a:spcBef>
              <a:spcAft>
                <a:spcPts val="0"/>
              </a:spcAft>
              <a:buSzPct val="248888"/>
              <a:buNone/>
            </a:pPr>
            <a:endParaRPr dirty="0"/>
          </a:p>
        </p:txBody>
      </p:sp>
      <p:pic>
        <p:nvPicPr>
          <p:cNvPr id="2" name="Picture 1" descr="A logo with a person in the middle&#10;&#10;Description automatically generated">
            <a:extLst>
              <a:ext uri="{FF2B5EF4-FFF2-40B4-BE49-F238E27FC236}">
                <a16:creationId xmlns:a16="http://schemas.microsoft.com/office/drawing/2014/main" id="{FB82255E-FB00-C65A-FF45-F07206336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pic>
        <p:nvPicPr>
          <p:cNvPr id="140" name="Google Shape;140;p13" descr="Buy If You Can Read This, Funny Bumper Sticker Vinyl Decal Prank Car  Sticker Funny Gag Joke Sticker Vinyl Window Decal Online in India - Etsy"/>
          <p:cNvPicPr preferRelativeResize="0"/>
          <p:nvPr/>
        </p:nvPicPr>
        <p:blipFill rotWithShape="1">
          <a:blip r:embed="rId3">
            <a:alphaModFix/>
          </a:blip>
          <a:srcRect/>
          <a:stretch/>
        </p:blipFill>
        <p:spPr>
          <a:xfrm>
            <a:off x="0" y="0"/>
            <a:ext cx="7723187" cy="6858000"/>
          </a:xfrm>
          <a:prstGeom prst="rect">
            <a:avLst/>
          </a:prstGeom>
          <a:noFill/>
          <a:ln>
            <a:noFill/>
          </a:ln>
        </p:spPr>
      </p:pic>
      <p:pic>
        <p:nvPicPr>
          <p:cNvPr id="141" name="Google Shape;141;p13" descr="Automobile Car Bumper Sticker – Nutcase"/>
          <p:cNvPicPr preferRelativeResize="0"/>
          <p:nvPr/>
        </p:nvPicPr>
        <p:blipFill rotWithShape="1">
          <a:blip r:embed="rId4">
            <a:alphaModFix/>
          </a:blip>
          <a:srcRect/>
          <a:stretch/>
        </p:blipFill>
        <p:spPr>
          <a:xfrm>
            <a:off x="8089105" y="152400"/>
            <a:ext cx="3771900" cy="3771900"/>
          </a:xfrm>
          <a:prstGeom prst="rect">
            <a:avLst/>
          </a:prstGeom>
          <a:noFill/>
          <a:ln>
            <a:noFill/>
          </a:ln>
        </p:spPr>
      </p:pic>
      <p:pic>
        <p:nvPicPr>
          <p:cNvPr id="142" name="Google Shape;142;p13" descr="funny Bumper Sticker Car Magnet I don't need Google. My wife knows- Decal  for cars - Decal Depot STL"/>
          <p:cNvPicPr preferRelativeResize="0"/>
          <p:nvPr/>
        </p:nvPicPr>
        <p:blipFill rotWithShape="1">
          <a:blip r:embed="rId5">
            <a:alphaModFix/>
          </a:blip>
          <a:srcRect l="33736" t="41944" r="21224" b="17500"/>
          <a:stretch/>
        </p:blipFill>
        <p:spPr>
          <a:xfrm>
            <a:off x="7723187" y="4076700"/>
            <a:ext cx="4503736" cy="2781300"/>
          </a:xfrm>
          <a:prstGeom prst="rect">
            <a:avLst/>
          </a:prstGeom>
          <a:noFill/>
          <a:ln>
            <a:noFill/>
          </a:ln>
        </p:spPr>
      </p:pic>
      <p:sp>
        <p:nvSpPr>
          <p:cNvPr id="3" name="TextBox 2">
            <a:extLst>
              <a:ext uri="{FF2B5EF4-FFF2-40B4-BE49-F238E27FC236}">
                <a16:creationId xmlns:a16="http://schemas.microsoft.com/office/drawing/2014/main" id="{D1AB867A-66DA-3632-8D9A-9703983FD076}"/>
              </a:ext>
            </a:extLst>
          </p:cNvPr>
          <p:cNvSpPr txBox="1"/>
          <p:nvPr/>
        </p:nvSpPr>
        <p:spPr>
          <a:xfrm>
            <a:off x="0" y="6334780"/>
            <a:ext cx="9893067" cy="523220"/>
          </a:xfrm>
          <a:prstGeom prst="rect">
            <a:avLst/>
          </a:prstGeom>
          <a:noFill/>
        </p:spPr>
        <p:txBody>
          <a:bodyPr wrap="square">
            <a:spAutoFit/>
          </a:bodyPr>
          <a:lstStyle/>
          <a:p>
            <a:r>
              <a:rPr lang="en-US" i="1" dirty="0">
                <a:solidFill>
                  <a:schemeClr val="tx1">
                    <a:lumMod val="50000"/>
                    <a:lumOff val="50000"/>
                  </a:schemeClr>
                </a:solidFill>
              </a:rPr>
              <a:t>[Sources:  </a:t>
            </a:r>
            <a:r>
              <a:rPr lang="en-US" i="1" dirty="0">
                <a:solidFill>
                  <a:schemeClr val="tx1">
                    <a:lumMod val="50000"/>
                    <a:lumOff val="50000"/>
                  </a:schemeClr>
                </a:solidFill>
                <a:hlinkClick r:id="rId6">
                  <a:extLst>
                    <a:ext uri="{A12FA001-AC4F-418D-AE19-62706E023703}">
                      <ahyp:hlinkClr xmlns:ahyp="http://schemas.microsoft.com/office/drawing/2018/hyperlinkcolor" val="tx"/>
                    </a:ext>
                  </a:extLst>
                </a:hlinkClick>
              </a:rPr>
              <a:t>https://www.reddit.com/r/Bumperstickers/comments/1ehfh0q/heres_a_sticker_i_found_online/</a:t>
            </a:r>
            <a:r>
              <a:rPr lang="en-US" i="1" dirty="0">
                <a:solidFill>
                  <a:schemeClr val="tx1">
                    <a:lumMod val="50000"/>
                    <a:lumOff val="50000"/>
                  </a:schemeClr>
                </a:solidFill>
              </a:rPr>
              <a:t> &amp; </a:t>
            </a:r>
            <a:r>
              <a:rPr lang="en-US" i="1" dirty="0">
                <a:solidFill>
                  <a:schemeClr val="tx1">
                    <a:lumMod val="50000"/>
                    <a:lumOff val="50000"/>
                  </a:schemeClr>
                </a:solidFill>
                <a:hlinkClick r:id="rId7">
                  <a:extLst>
                    <a:ext uri="{A12FA001-AC4F-418D-AE19-62706E023703}">
                      <ahyp:hlinkClr xmlns:ahyp="http://schemas.microsoft.com/office/drawing/2018/hyperlinkcolor" val="tx"/>
                    </a:ext>
                  </a:extLst>
                </a:hlinkClick>
              </a:rPr>
              <a:t>https://botswana.desertcart.com/products</a:t>
            </a:r>
            <a:r>
              <a:rPr lang="en-US" i="1" dirty="0">
                <a:solidFill>
                  <a:schemeClr val="tx1">
                    <a:lumMod val="50000"/>
                    <a:lumOff val="50000"/>
                  </a:schemeClr>
                </a:solidFill>
              </a:rPr>
              <a:t> Accessed on: 13 August 2024]</a:t>
            </a:r>
          </a:p>
        </p:txBody>
      </p:sp>
      <p:pic>
        <p:nvPicPr>
          <p:cNvPr id="2" name="Picture 1" descr="A logo with a person in the middle&#10;&#10;Description automatically generated">
            <a:extLst>
              <a:ext uri="{FF2B5EF4-FFF2-40B4-BE49-F238E27FC236}">
                <a16:creationId xmlns:a16="http://schemas.microsoft.com/office/drawing/2014/main" id="{0D098568-033A-27E8-3318-4C8236D75C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2E64B3-F403-44DA-A0D6-3607A59F1CA4}">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2.xml><?xml version="1.0" encoding="utf-8"?>
<ds:datastoreItem xmlns:ds="http://schemas.openxmlformats.org/officeDocument/2006/customXml" ds:itemID="{17342B2C-3CAE-47C3-9971-C1D725482C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00F98B-84C2-4376-B74C-3D8BF81936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TotalTime>
  <Words>1897</Words>
  <Application>Microsoft Office PowerPoint</Application>
  <PresentationFormat>Widescreen</PresentationFormat>
  <Paragraphs>98</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Courier New</vt:lpstr>
      <vt:lpstr>Symbol</vt:lpstr>
      <vt:lpstr>Times New Roman</vt:lpstr>
      <vt:lpstr>Office Theme</vt:lpstr>
      <vt:lpstr>PowerPoint Presentation</vt:lpstr>
      <vt:lpstr>Social Media &amp; Body Image</vt:lpstr>
      <vt:lpstr>PowerPoint Presentation</vt:lpstr>
      <vt:lpstr>Watch: https://www.youtube.com/watch?v=IZwVT6WnPQY (3 min 58 sec)</vt:lpstr>
      <vt:lpstr>PowerPoint Presentation</vt:lpstr>
      <vt:lpstr>PowerPoint Presentation</vt:lpstr>
      <vt:lpstr>Solving a difficult situation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Andrea Hufkie</cp:lastModifiedBy>
  <cp:revision>1</cp:revision>
  <dcterms:created xsi:type="dcterms:W3CDTF">2021-02-27T11:19:06Z</dcterms:created>
  <dcterms:modified xsi:type="dcterms:W3CDTF">2025-01-10T21:47:01Z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