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4" r:id="rId3"/>
    <p:sldId id="265" r:id="rId4"/>
    <p:sldId id="266"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F6E41-6EB5-45A5-8DA7-F781EF981694}" v="5" dt="2022-12-04T09:45:40.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24"/>
    <p:restoredTop sz="56993" autoAdjust="0"/>
  </p:normalViewPr>
  <p:slideViewPr>
    <p:cSldViewPr snapToGrid="0" snapToObjects="1">
      <p:cViewPr varScale="1">
        <p:scale>
          <a:sx n="47" d="100"/>
          <a:sy n="47" d="100"/>
        </p:scale>
        <p:origin x="1205" y="48"/>
      </p:cViewPr>
      <p:guideLst/>
    </p:cSldViewPr>
  </p:slideViewPr>
  <p:notesTextViewPr>
    <p:cViewPr>
      <p:scale>
        <a:sx n="110" d="100"/>
        <a:sy n="110" d="100"/>
      </p:scale>
      <p:origin x="0" y="-13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dre Botes" userId="ffbe4790-9369-4ba3-9a01-6e1d80d8d5ca" providerId="ADAL" clId="{040F6E41-6EB5-45A5-8DA7-F781EF981694}"/>
    <pc:docChg chg="undo custSel modSld">
      <pc:chgData name="Jandre Botes" userId="ffbe4790-9369-4ba3-9a01-6e1d80d8d5ca" providerId="ADAL" clId="{040F6E41-6EB5-45A5-8DA7-F781EF981694}" dt="2022-12-05T12:15:41.667" v="260" actId="1037"/>
      <pc:docMkLst>
        <pc:docMk/>
      </pc:docMkLst>
      <pc:sldChg chg="addSp modSp mod modNotesTx">
        <pc:chgData name="Jandre Botes" userId="ffbe4790-9369-4ba3-9a01-6e1d80d8d5ca" providerId="ADAL" clId="{040F6E41-6EB5-45A5-8DA7-F781EF981694}" dt="2022-12-04T09:35:30.926" v="71" actId="20577"/>
        <pc:sldMkLst>
          <pc:docMk/>
          <pc:sldMk cId="1803998556" sldId="256"/>
        </pc:sldMkLst>
        <pc:spChg chg="add mod">
          <ac:chgData name="Jandre Botes" userId="ffbe4790-9369-4ba3-9a01-6e1d80d8d5ca" providerId="ADAL" clId="{040F6E41-6EB5-45A5-8DA7-F781EF981694}" dt="2022-12-04T09:34:06.279" v="45"/>
          <ac:spMkLst>
            <pc:docMk/>
            <pc:sldMk cId="1803998556" sldId="256"/>
            <ac:spMk id="3" creationId="{04A483C3-396D-6A75-A886-1B786B5EC32B}"/>
          </ac:spMkLst>
        </pc:spChg>
        <pc:picChg chg="add mod">
          <ac:chgData name="Jandre Botes" userId="ffbe4790-9369-4ba3-9a01-6e1d80d8d5ca" providerId="ADAL" clId="{040F6E41-6EB5-45A5-8DA7-F781EF981694}" dt="2022-12-04T09:33:23.230" v="42"/>
          <ac:picMkLst>
            <pc:docMk/>
            <pc:sldMk cId="1803998556" sldId="256"/>
            <ac:picMk id="4" creationId="{F34F5016-DF56-A93E-487A-E37EB4F68BD9}"/>
          </ac:picMkLst>
        </pc:picChg>
      </pc:sldChg>
      <pc:sldChg chg="addSp modSp modNotesTx">
        <pc:chgData name="Jandre Botes" userId="ffbe4790-9369-4ba3-9a01-6e1d80d8d5ca" providerId="ADAL" clId="{040F6E41-6EB5-45A5-8DA7-F781EF981694}" dt="2022-12-04T09:46:54.057" v="259" actId="20577"/>
        <pc:sldMkLst>
          <pc:docMk/>
          <pc:sldMk cId="394659431" sldId="263"/>
        </pc:sldMkLst>
        <pc:spChg chg="add mod">
          <ac:chgData name="Jandre Botes" userId="ffbe4790-9369-4ba3-9a01-6e1d80d8d5ca" providerId="ADAL" clId="{040F6E41-6EB5-45A5-8DA7-F781EF981694}" dt="2022-12-04T09:45:40.256" v="248"/>
          <ac:spMkLst>
            <pc:docMk/>
            <pc:sldMk cId="394659431" sldId="263"/>
            <ac:spMk id="4" creationId="{29B3FC8B-5D94-BB93-E368-AEC088D2FE4D}"/>
          </ac:spMkLst>
        </pc:spChg>
      </pc:sldChg>
      <pc:sldChg chg="modSp mod modNotesTx">
        <pc:chgData name="Jandre Botes" userId="ffbe4790-9369-4ba3-9a01-6e1d80d8d5ca" providerId="ADAL" clId="{040F6E41-6EB5-45A5-8DA7-F781EF981694}" dt="2022-12-04T09:38:32.800" v="104" actId="20577"/>
        <pc:sldMkLst>
          <pc:docMk/>
          <pc:sldMk cId="1324028363" sldId="264"/>
        </pc:sldMkLst>
        <pc:spChg chg="mod">
          <ac:chgData name="Jandre Botes" userId="ffbe4790-9369-4ba3-9a01-6e1d80d8d5ca" providerId="ADAL" clId="{040F6E41-6EB5-45A5-8DA7-F781EF981694}" dt="2022-12-04T09:36:24.167" v="76" actId="113"/>
          <ac:spMkLst>
            <pc:docMk/>
            <pc:sldMk cId="1324028363" sldId="264"/>
            <ac:spMk id="4" creationId="{1DE639DC-28D8-6684-6DBE-867B76CB2A28}"/>
          </ac:spMkLst>
        </pc:spChg>
      </pc:sldChg>
      <pc:sldChg chg="addSp modSp mod modNotesTx">
        <pc:chgData name="Jandre Botes" userId="ffbe4790-9369-4ba3-9a01-6e1d80d8d5ca" providerId="ADAL" clId="{040F6E41-6EB5-45A5-8DA7-F781EF981694}" dt="2022-12-04T09:42:12.569" v="171" actId="20577"/>
        <pc:sldMkLst>
          <pc:docMk/>
          <pc:sldMk cId="3225381226" sldId="265"/>
        </pc:sldMkLst>
        <pc:spChg chg="add mod">
          <ac:chgData name="Jandre Botes" userId="ffbe4790-9369-4ba3-9a01-6e1d80d8d5ca" providerId="ADAL" clId="{040F6E41-6EB5-45A5-8DA7-F781EF981694}" dt="2022-12-04T09:39:52.368" v="142" actId="1076"/>
          <ac:spMkLst>
            <pc:docMk/>
            <pc:sldMk cId="3225381226" sldId="265"/>
            <ac:spMk id="5" creationId="{E1D658F4-742B-436A-EA31-8D3FF1AC5EE6}"/>
          </ac:spMkLst>
        </pc:spChg>
      </pc:sldChg>
      <pc:sldChg chg="addSp modSp mod modNotesTx">
        <pc:chgData name="Jandre Botes" userId="ffbe4790-9369-4ba3-9a01-6e1d80d8d5ca" providerId="ADAL" clId="{040F6E41-6EB5-45A5-8DA7-F781EF981694}" dt="2022-12-05T12:15:41.667" v="260" actId="1037"/>
        <pc:sldMkLst>
          <pc:docMk/>
          <pc:sldMk cId="3603689756" sldId="266"/>
        </pc:sldMkLst>
        <pc:spChg chg="add mod">
          <ac:chgData name="Jandre Botes" userId="ffbe4790-9369-4ba3-9a01-6e1d80d8d5ca" providerId="ADAL" clId="{040F6E41-6EB5-45A5-8DA7-F781EF981694}" dt="2022-12-05T12:15:41.667" v="260" actId="1037"/>
          <ac:spMkLst>
            <pc:docMk/>
            <pc:sldMk cId="3603689756" sldId="266"/>
            <ac:spMk id="5" creationId="{A6404168-F483-FE02-FCCE-82AC0CFF97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Goeiedag, graad 11's! Welkom terug by die laaste les in hierdie reeks oor doelwitte, verhoudings en welstand. Ons gaan dadelik aan die gang kom.</a:t>
            </a: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Ons het die laaste les afgesluit deur te kyk na die positiewe </a:t>
            </a:r>
            <a:r>
              <a:rPr lang="af-ZA" sz="1800" b="1" dirty="0">
                <a:solidFill>
                  <a:srgbClr val="595959"/>
                </a:solidFill>
                <a:effectLst/>
                <a:latin typeface="Arial" panose="020B0604020202020204" pitchFamily="34" charset="0"/>
                <a:ea typeface="Times New Roman" panose="02020603050405020304" pitchFamily="18" charset="0"/>
              </a:rPr>
              <a:t>bydrae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wat jy as individu in 'n ander persoon se lewe kan bring, asook die positiewe invloed wat ander in jou lewe het. Net soos iemand 'n positiewe invloed kan wees, kan hulle ook 'n </a:t>
            </a:r>
            <a:r>
              <a:rPr lang="af-ZA" sz="1800" b="1" dirty="0">
                <a:solidFill>
                  <a:srgbClr val="595959"/>
                </a:solidFill>
                <a:effectLst/>
                <a:latin typeface="Arial" panose="020B0604020202020204" pitchFamily="34" charset="0"/>
                <a:ea typeface="Times New Roman" panose="02020603050405020304" pitchFamily="18" charset="0"/>
              </a:rPr>
              <a:t>negatiewe invloed</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hê. Ons verwys na hierdie verhoudings as </a:t>
            </a:r>
            <a:r>
              <a:rPr lang="af-ZA" sz="1800" i="1" dirty="0">
                <a:solidFill>
                  <a:srgbClr val="595959"/>
                </a:solidFill>
                <a:effectLst/>
                <a:latin typeface="Arial" panose="020B0604020202020204" pitchFamily="34" charset="0"/>
                <a:ea typeface="Times New Roman" panose="02020603050405020304" pitchFamily="18" charset="0"/>
              </a:rPr>
              <a:t>nadelig vir </a:t>
            </a:r>
            <a:r>
              <a:rPr lang="af-ZA" sz="1800" dirty="0">
                <a:solidFill>
                  <a:srgbClr val="595959"/>
                </a:solidFill>
                <a:effectLst/>
                <a:latin typeface="Arial" panose="020B0604020202020204" pitchFamily="34" charset="0"/>
                <a:ea typeface="Times New Roman" panose="02020603050405020304" pitchFamily="18" charset="0"/>
              </a:rPr>
              <a:t>jou welstand. Soms is dit moeilik om te sê of 'n verhouding positief of negatief vir jou welstand is.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Kyk na </a:t>
            </a:r>
            <a:r>
              <a:rPr lang="af-ZA" sz="1800" b="1" i="1" dirty="0">
                <a:solidFill>
                  <a:srgbClr val="595959"/>
                </a:solidFill>
                <a:effectLst/>
                <a:latin typeface="Arial" panose="020B0604020202020204" pitchFamily="34" charset="0"/>
                <a:ea typeface="Times New Roman" panose="02020603050405020304" pitchFamily="18" charset="0"/>
              </a:rPr>
              <a:t>Aktiwiteit 1</a:t>
            </a:r>
            <a:r>
              <a:rPr lang="af-ZA" sz="1800" dirty="0">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3 – Werkkaart</a:t>
            </a:r>
            <a:r>
              <a:rPr lang="af-ZA" sz="1800" dirty="0">
                <a:solidFill>
                  <a:srgbClr val="595959"/>
                </a:solidFill>
                <a:effectLst/>
                <a:latin typeface="Arial" panose="020B0604020202020204" pitchFamily="34" charset="0"/>
                <a:ea typeface="Times New Roman" panose="02020603050405020304" pitchFamily="18" charset="0"/>
              </a:rPr>
              <a:t>) en dink aan</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DRIE mense in jou lewe op die oomblik wanneer jy die vraag beantwoord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Times New Roman" panose="02020603050405020304" pitchFamily="18" charset="0"/>
              </a:rPr>
              <a:t>dit kan 'n vriend / kêrel  / vriendin / ouer wees. (Gee leerders die geleentheid om hierdie vrae te beantwoord)</a:t>
            </a:r>
            <a:endParaRPr lang="en-GB" sz="1800" dirty="0">
              <a:solidFill>
                <a:srgbClr val="595959"/>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595959"/>
                </a:solidFill>
                <a:effectLst/>
                <a:latin typeface="Arial" panose="020B0604020202020204" pitchFamily="34" charset="0"/>
                <a:ea typeface="Times New Roman" panose="02020603050405020304" pitchFamily="18" charset="0"/>
              </a:rPr>
              <a:t>(</a:t>
            </a:r>
            <a:r>
              <a:rPr lang="af-ZA" sz="1800" b="1" i="1" dirty="0">
                <a:solidFill>
                  <a:srgbClr val="595959"/>
                </a:solidFill>
                <a:effectLst/>
                <a:latin typeface="Arial" panose="020B0604020202020204" pitchFamily="34" charset="0"/>
                <a:ea typeface="Times New Roman" panose="02020603050405020304" pitchFamily="18" charset="0"/>
              </a:rPr>
              <a:t>Wenk</a:t>
            </a:r>
            <a:r>
              <a:rPr lang="af-ZA" sz="1800" dirty="0">
                <a:solidFill>
                  <a:srgbClr val="595959"/>
                </a:solidFill>
                <a:effectLst/>
                <a:latin typeface="Arial" panose="020B0604020202020204" pitchFamily="34" charset="0"/>
                <a:ea typeface="Times New Roman" panose="02020603050405020304" pitchFamily="18" charset="0"/>
              </a:rPr>
              <a:t>: Hierdie </a:t>
            </a:r>
            <a:r>
              <a:rPr lang="af-ZA" sz="1800" b="1" i="1" dirty="0">
                <a:solidFill>
                  <a:srgbClr val="595959"/>
                </a:solidFill>
                <a:effectLst/>
                <a:latin typeface="Arial" panose="020B0604020202020204" pitchFamily="34" charset="0"/>
                <a:ea typeface="Times New Roman" panose="02020603050405020304" pitchFamily="18" charset="0"/>
              </a:rPr>
              <a:t>Aktiwiteit 2</a:t>
            </a:r>
            <a:r>
              <a:rPr lang="af-ZA" sz="1800" dirty="0">
                <a:solidFill>
                  <a:srgbClr val="595959"/>
                </a:solidFill>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 moet redelik vinnig beweeg. Monitor die leerders elke paar minute. Leerders sal in groepe van SES werk. Jy moet klein stukkies papier uitdeel - ongeveer so groot soos 'n </a:t>
            </a:r>
            <a:r>
              <a:rPr lang="af-ZA" sz="1800" i="1" dirty="0">
                <a:solidFill>
                  <a:srgbClr val="595959"/>
                </a:solidFill>
                <a:effectLst/>
                <a:latin typeface="Arial" panose="020B0604020202020204" pitchFamily="34" charset="0"/>
                <a:ea typeface="Times New Roman" panose="02020603050405020304" pitchFamily="18" charset="0"/>
              </a:rPr>
              <a:t>post-it</a:t>
            </a:r>
            <a:r>
              <a:rPr lang="af-ZA" sz="1800" dirty="0">
                <a:solidFill>
                  <a:srgbClr val="595959"/>
                </a:solidFill>
                <a:effectLst/>
                <a:latin typeface="Arial" panose="020B0604020202020204" pitchFamily="34" charset="0"/>
                <a:ea typeface="Times New Roman" panose="02020603050405020304" pitchFamily="18" charset="0"/>
              </a:rPr>
              <a:t> nota. Elke groep moet TWINTIG stukke papier hê.)</a:t>
            </a:r>
            <a:br>
              <a:rPr lang="af-ZA" sz="1800" dirty="0">
                <a:solidFill>
                  <a:srgbClr val="595959"/>
                </a:solidFill>
                <a:effectLst/>
                <a:latin typeface="Arial" panose="020B0604020202020204" pitchFamily="34" charset="0"/>
                <a:ea typeface="Times New Roman" panose="02020603050405020304" pitchFamily="18" charset="0"/>
              </a:rPr>
            </a:b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Ek is seker dat jy al die goeie vriende wat jy al gehad het, kan beskryf, maar soos jy in die vorige aktiwiteit gesien het, kan 'n vriend soms 'n nadelige uitwerking op ons welstand hê. Ons verwys na hierdie vriendskappe as </a:t>
            </a:r>
            <a:r>
              <a:rPr lang="af-ZA" sz="1800" b="1" i="1" dirty="0">
                <a:solidFill>
                  <a:srgbClr val="595959"/>
                </a:solidFill>
                <a:effectLst/>
                <a:latin typeface="Arial" panose="020B0604020202020204" pitchFamily="34" charset="0"/>
                <a:ea typeface="Times New Roman" panose="02020603050405020304" pitchFamily="18" charset="0"/>
              </a:rPr>
              <a:t>toksiese vriendskappe</a:t>
            </a:r>
            <a:r>
              <a:rPr lang="af-ZA" sz="1800" dirty="0">
                <a:solidFill>
                  <a:srgbClr val="595959"/>
                </a:solidFill>
                <a:effectLst/>
                <a:latin typeface="Arial" panose="020B0604020202020204" pitchFamily="34" charset="0"/>
                <a:ea typeface="Times New Roman" panose="02020603050405020304" pitchFamily="18" charset="0"/>
              </a:rPr>
              <a:t>. Dit is belangrik om die eienskappe van 'n gesonde verhouding en 'n nadelige verhouding te kan identifiseer.</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af-ZA" sz="1800" dirty="0">
              <a:solidFill>
                <a:srgbClr val="595959"/>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In </a:t>
            </a:r>
            <a:r>
              <a:rPr lang="af-ZA" sz="1800" b="1" i="1" dirty="0">
                <a:solidFill>
                  <a:srgbClr val="595959"/>
                </a:solidFill>
                <a:effectLst/>
                <a:latin typeface="Arial" panose="020B0604020202020204" pitchFamily="34" charset="0"/>
                <a:ea typeface="Times New Roman" panose="02020603050405020304" pitchFamily="18" charset="0"/>
              </a:rPr>
              <a:t>Aktiwiteit 2</a:t>
            </a:r>
            <a:r>
              <a:rPr lang="af-ZA" sz="1800" dirty="0">
                <a:solidFill>
                  <a:srgbClr val="595959"/>
                </a:solidFill>
                <a:effectLst/>
                <a:latin typeface="Arial" panose="020B0604020202020204" pitchFamily="34" charset="0"/>
                <a:ea typeface="Times New Roman" panose="02020603050405020304" pitchFamily="18" charset="0"/>
              </a:rPr>
              <a:t> sal jy net 10min hê en vinnig as 'n groep moet werk: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Gebruik die klein stukkies papier op jul lessenaars, waar 'n groep EEN eienskap per bladsy van 'n SLEGTE VRIEND neerskryf. Sit al die stukke papier in een hoop. Herhaal nou die proses en skryf die eienskappe van 'n GOEIE VRIEND neer.</a:t>
            </a:r>
            <a:br>
              <a:rPr lang="af-ZA" sz="1800" dirty="0">
                <a:solidFill>
                  <a:srgbClr val="595959"/>
                </a:solidFill>
                <a:effectLst/>
                <a:latin typeface="Arial" panose="020B0604020202020204" pitchFamily="34" charset="0"/>
                <a:ea typeface="Times New Roman" panose="02020603050405020304" pitchFamily="18" charset="0"/>
              </a:rPr>
            </a:b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Bestee tyd om jou bevindings te ontleed deur elke hoop te vereenvoudig tot die TOP VYF</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eienskappe in elke kategorie.</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(d.w.s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Top 5 eienskappe van 'n</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SLEGTE VRIEND &amp; Top 5 eienskappe van 'n GOEIE VRIEND).</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(Jy kan 'n muur hê vir GOEIE VRIEND-eienskappe  en 'n muur vir SLEGTE VRIEND-eienskappe. Elke groep plaas hul stukke papier op die mure. Gee tyd vir 'n verteenwoordiger van elke groep om op te staan en hierdie eienskappe te lees.)</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(Die doel is om te sien of hulle in die kategorie GOEIE VRIEND of SLEGTE VRIEND pas</a:t>
            </a:r>
            <a:r>
              <a:rPr lang="af-ZA" sz="1800" dirty="0">
                <a:effectLst/>
                <a:latin typeface="Arial" panose="020B0604020202020204" pitchFamily="34" charset="0"/>
                <a:ea typeface="Times New Roman" panose="02020603050405020304" pitchFamily="18" charset="0"/>
              </a:rPr>
              <a: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(Gee twee minute vir die leerders om oor hul werkkaart na te dink)</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Is jy 'n goeie vriend of slegte vriend? Gee redes.</a:t>
            </a:r>
            <a:br>
              <a:rPr lang="af-ZA" sz="1800" dirty="0">
                <a:solidFill>
                  <a:srgbClr val="595959"/>
                </a:solidFill>
                <a:effectLst/>
                <a:latin typeface="Arial" panose="020B0604020202020204" pitchFamily="34" charset="0"/>
                <a:ea typeface="Times New Roman" panose="02020603050405020304" pitchFamily="18" charset="0"/>
              </a:rPr>
            </a:b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Gaan terug na die </a:t>
            </a:r>
            <a:r>
              <a:rPr lang="af-ZA" sz="1800" b="1" dirty="0">
                <a:solidFill>
                  <a:srgbClr val="595959"/>
                </a:solidFill>
                <a:effectLst/>
                <a:latin typeface="Arial" panose="020B0604020202020204" pitchFamily="34" charset="0"/>
                <a:ea typeface="Times New Roman" panose="02020603050405020304" pitchFamily="18" charset="0"/>
              </a:rPr>
              <a:t>lys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waardes van </a:t>
            </a:r>
            <a:r>
              <a:rPr lang="af-ZA" sz="1800" b="1" i="1" dirty="0">
                <a:solidFill>
                  <a:srgbClr val="404040"/>
                </a:solidFill>
                <a:effectLst/>
                <a:latin typeface="Arial" panose="020B0604020202020204" pitchFamily="34" charset="0"/>
                <a:ea typeface="Times New Roman" panose="02020603050405020304" pitchFamily="18" charset="0"/>
              </a:rPr>
              <a:t>Aktiwiteit</a:t>
            </a:r>
            <a:r>
              <a:rPr lang="af-ZA" sz="1800" dirty="0">
                <a:effectLst/>
                <a:latin typeface="Arial" panose="020B0604020202020204" pitchFamily="34" charset="0"/>
                <a:ea typeface="Times New Roman" panose="02020603050405020304" pitchFamily="18" charset="0"/>
              </a:rPr>
              <a:t> </a:t>
            </a:r>
            <a:r>
              <a:rPr lang="af-ZA" sz="1800" b="1" i="1" dirty="0">
                <a:solidFill>
                  <a:srgbClr val="404040"/>
                </a:solidFill>
                <a:effectLst/>
                <a:latin typeface="Arial" panose="020B0604020202020204" pitchFamily="34" charset="0"/>
                <a:ea typeface="Times New Roman" panose="02020603050405020304" pitchFamily="18" charset="0"/>
              </a:rPr>
              <a:t>2</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Watter eienskappe / waardes is vir jou belangrik in 'n vriendskap?</a:t>
            </a:r>
            <a:r>
              <a:rPr lang="af-ZA" sz="1800" b="1" i="1" u="sng" dirty="0">
                <a:solidFill>
                  <a:srgbClr val="595959"/>
                </a:solidFill>
                <a:effectLst/>
                <a:latin typeface="Arial" panose="020B0604020202020204" pitchFamily="34" charset="0"/>
                <a:ea typeface="Times New Roman" panose="02020603050405020304" pitchFamily="18" charset="0"/>
              </a:rPr>
              <a:t> </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Skryf die top VYF neer in </a:t>
            </a:r>
            <a:r>
              <a:rPr lang="af-ZA" sz="1800" b="1" i="1" dirty="0">
                <a:solidFill>
                  <a:srgbClr val="595959"/>
                </a:solidFill>
                <a:effectLst/>
                <a:latin typeface="Arial" panose="020B0604020202020204" pitchFamily="34" charset="0"/>
                <a:ea typeface="Times New Roman" panose="02020603050405020304" pitchFamily="18" charset="0"/>
              </a:rPr>
              <a:t>Aktiwiteit 2</a:t>
            </a:r>
            <a:r>
              <a:rPr lang="af-ZA" sz="1800" dirty="0">
                <a:solidFill>
                  <a:srgbClr val="595959"/>
                </a:solidFill>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3 – Werkkaart)</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2964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Om in 'n verhouding te wees, het almal verskillende regte en verantwoordelikhede. As jy in 'n langtermynverhouding wil wees wat goed is vir jou welsyn, moet jy die soort persoon wees wat bemoedigend is en ander laat waardeer en aanvaar voel.</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af-ZA" sz="1800" dirty="0">
              <a:solidFill>
                <a:srgbClr val="595959"/>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Met hierdie verantwoordelikheid kom 'n gepaste aksie. 'n Reg kan wees om gerespekteer te word, maar die verantwoordelikheid sou wees om ander te respekteer en die aksie om die waardes, opinies, gevoelens van mekaar te respekteer.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Terwyl ons deur hierdie lys werk, voltooi die inligting oor </a:t>
            </a:r>
            <a:r>
              <a:rPr lang="af-ZA" sz="1800" b="1" i="1" dirty="0">
                <a:solidFill>
                  <a:srgbClr val="595959"/>
                </a:solidFill>
                <a:effectLst/>
                <a:latin typeface="Arial" panose="020B0604020202020204" pitchFamily="34" charset="0"/>
                <a:ea typeface="Times New Roman" panose="02020603050405020304" pitchFamily="18" charset="0"/>
              </a:rPr>
              <a:t>Aktiwiteit</a:t>
            </a:r>
            <a:r>
              <a:rPr lang="af-ZA" sz="1800" dirty="0">
                <a:solidFill>
                  <a:srgbClr val="000000"/>
                </a:solidFill>
                <a:effectLst/>
                <a:latin typeface="Arial" panose="020B0604020202020204" pitchFamily="34" charset="0"/>
                <a:ea typeface="Times New Roman" panose="02020603050405020304" pitchFamily="18" charset="0"/>
              </a:rPr>
              <a:t> </a:t>
            </a:r>
            <a:r>
              <a:rPr lang="af-ZA" sz="1800" b="1" i="1" dirty="0">
                <a:solidFill>
                  <a:srgbClr val="595959"/>
                </a:solidFill>
                <a:effectLst/>
                <a:latin typeface="Arial" panose="020B0604020202020204" pitchFamily="34" charset="0"/>
                <a:ea typeface="Times New Roman" panose="02020603050405020304" pitchFamily="18" charset="0"/>
              </a:rPr>
              <a:t>3</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in jou </a:t>
            </a:r>
            <a:r>
              <a:rPr lang="af-ZA" sz="1800" b="1" i="1" u="sng" dirty="0">
                <a:solidFill>
                  <a:srgbClr val="595959"/>
                </a:solidFill>
                <a:effectLst/>
                <a:latin typeface="Arial" panose="020B0604020202020204" pitchFamily="34" charset="0"/>
                <a:ea typeface="Times New Roman" panose="02020603050405020304" pitchFamily="18" charset="0"/>
              </a:rPr>
              <a:t>Les 3 - Werkkaart</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Die </a:t>
            </a:r>
            <a:r>
              <a:rPr lang="af-ZA" sz="1800" b="1" dirty="0">
                <a:solidFill>
                  <a:srgbClr val="595959"/>
                </a:solidFill>
                <a:effectLst/>
                <a:latin typeface="Arial" panose="020B0604020202020204" pitchFamily="34" charset="0"/>
                <a:ea typeface="Times New Roman" panose="02020603050405020304" pitchFamily="18" charset="0"/>
              </a:rPr>
              <a:t>reg om gerespekteer te word</a:t>
            </a:r>
            <a:r>
              <a:rPr lang="af-ZA" sz="1800" dirty="0">
                <a:solidFill>
                  <a:srgbClr val="595959"/>
                </a:solidFill>
                <a:effectLst/>
                <a:latin typeface="Arial" panose="020B0604020202020204" pitchFamily="34" charset="0"/>
                <a:ea typeface="Times New Roman" panose="02020603050405020304" pitchFamily="18" charset="0"/>
              </a:rPr>
              <a:t> - dit beteken dat jy ook die verantwoordelikheid het om ander te respekteer. Jy kan dit doen in aksies deur hul waardes, opinies sowel as jul gevoelens vir mekaar te respekteer.</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Jy het die </a:t>
            </a:r>
            <a:r>
              <a:rPr lang="af-ZA" sz="1800" b="1" dirty="0">
                <a:solidFill>
                  <a:srgbClr val="595959"/>
                </a:solidFill>
                <a:effectLst/>
                <a:latin typeface="Arial" panose="020B0604020202020204" pitchFamily="34" charset="0"/>
                <a:ea typeface="Times New Roman" panose="02020603050405020304" pitchFamily="18" charset="0"/>
              </a:rPr>
              <a:t>reg op lojaliteit</a:t>
            </a:r>
            <a:r>
              <a:rPr lang="af-ZA" sz="1800" dirty="0">
                <a:solidFill>
                  <a:srgbClr val="595959"/>
                </a:solidFill>
                <a:effectLst/>
                <a:latin typeface="Arial" panose="020B0604020202020204" pitchFamily="34" charset="0"/>
                <a:ea typeface="Times New Roman" panose="02020603050405020304" pitchFamily="18" charset="0"/>
              </a:rPr>
              <a:t>, vertroue en waarheid: dit beteken dat jy ook lojaal en betroubaar moet wees.</a:t>
            </a:r>
            <a:r>
              <a:rPr lang="en-ZA" sz="1800" dirty="0">
                <a:solidFill>
                  <a:schemeClr val="tx1"/>
                </a:solidFill>
                <a:effectLst/>
                <a:latin typeface="Times New Roman" panose="02020603050405020304" pitchFamily="18"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Jy kan dit doen deur mekaar nooit te bedrieg, te skinder, in die verleentheid te stel of seer te maak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Die </a:t>
            </a:r>
            <a:r>
              <a:rPr lang="af-ZA" sz="1800" b="1" dirty="0">
                <a:solidFill>
                  <a:srgbClr val="595959"/>
                </a:solidFill>
                <a:effectLst/>
                <a:latin typeface="Arial" panose="020B0604020202020204" pitchFamily="34" charset="0"/>
                <a:ea typeface="Times New Roman" panose="02020603050405020304" pitchFamily="18" charset="0"/>
              </a:rPr>
              <a:t>reg om "NEE!" te sê </a:t>
            </a:r>
            <a:r>
              <a:rPr lang="af-ZA" sz="1800" dirty="0">
                <a:solidFill>
                  <a:srgbClr val="595959"/>
                </a:solidFill>
                <a:effectLst/>
                <a:latin typeface="Arial" panose="020B0604020202020204" pitchFamily="34" charset="0"/>
                <a:ea typeface="Times New Roman" panose="02020603050405020304" pitchFamily="18" charset="0"/>
              </a:rPr>
              <a:t>en om </a:t>
            </a:r>
            <a:r>
              <a:rPr lang="af-ZA" sz="1800" b="1" dirty="0">
                <a:solidFill>
                  <a:srgbClr val="595959"/>
                </a:solidFill>
                <a:effectLst/>
                <a:latin typeface="Arial" panose="020B0604020202020204" pitchFamily="34" charset="0"/>
                <a:ea typeface="Times New Roman" panose="02020603050405020304" pitchFamily="18" charset="0"/>
              </a:rPr>
              <a:t>seks te weier </a:t>
            </a:r>
            <a:r>
              <a:rPr lang="af-ZA" sz="1800" dirty="0">
                <a:solidFill>
                  <a:srgbClr val="595959"/>
                </a:solidFill>
                <a:effectLst/>
                <a:latin typeface="Arial" panose="020B0604020202020204" pitchFamily="34" charset="0"/>
                <a:ea typeface="Times New Roman" panose="02020603050405020304" pitchFamily="18" charset="0"/>
              </a:rPr>
              <a:t>- om die ander persoon</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se</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besluit te aanvaar. Moenie druk op jou maat plaas om seks te hê nie. Daar moet altyd toestemming van beide betrokke partye wees.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404040"/>
                </a:solidFill>
                <a:effectLst/>
                <a:latin typeface="Arial" panose="020B0604020202020204" pitchFamily="34" charset="0"/>
                <a:ea typeface="Times New Roman" panose="02020603050405020304" pitchFamily="18" charset="0"/>
              </a:rPr>
              <a:t>Die </a:t>
            </a:r>
            <a:r>
              <a:rPr lang="af-ZA" sz="1800" b="1" dirty="0">
                <a:solidFill>
                  <a:srgbClr val="404040"/>
                </a:solidFill>
                <a:effectLst/>
                <a:latin typeface="Arial" panose="020B0604020202020204" pitchFamily="34" charset="0"/>
                <a:ea typeface="Times New Roman" panose="02020603050405020304" pitchFamily="18" charset="0"/>
              </a:rPr>
              <a:t>reg om</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veilig te wees en ander</a:t>
            </a:r>
            <a:r>
              <a:rPr lang="af-ZA" sz="1800" dirty="0">
                <a:solidFill>
                  <a:srgbClr val="404040"/>
                </a:solidFill>
                <a:effectLst/>
                <a:latin typeface="Arial" panose="020B0604020202020204" pitchFamily="34" charset="0"/>
                <a:ea typeface="Times New Roman" panose="02020603050405020304" pitchFamily="18" charset="0"/>
              </a:rPr>
              <a:t> veilig te hou deur nie jouself en ander in gevaar te stel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Die </a:t>
            </a:r>
            <a:r>
              <a:rPr lang="af-ZA" sz="1800" b="1" dirty="0">
                <a:solidFill>
                  <a:srgbClr val="595959"/>
                </a:solidFill>
                <a:effectLst/>
                <a:latin typeface="Arial" panose="020B0604020202020204" pitchFamily="34" charset="0"/>
                <a:ea typeface="Times New Roman" panose="02020603050405020304" pitchFamily="18" charset="0"/>
              </a:rPr>
              <a:t>reg op</a:t>
            </a:r>
            <a:r>
              <a:rPr lang="af-ZA" sz="1800" dirty="0">
                <a:solidFill>
                  <a:srgbClr val="000000"/>
                </a:solidFill>
                <a:effectLst/>
                <a:latin typeface="Arial" panose="020B0604020202020204" pitchFamily="34" charset="0"/>
                <a:ea typeface="Times New Roman" panose="02020603050405020304" pitchFamily="18" charset="0"/>
              </a:rPr>
              <a:t> </a:t>
            </a:r>
            <a:r>
              <a:rPr lang="af-ZA" sz="1800" b="1" dirty="0">
                <a:solidFill>
                  <a:srgbClr val="595959"/>
                </a:solidFill>
                <a:effectLst/>
                <a:latin typeface="Arial" panose="020B0604020202020204" pitchFamily="34" charset="0"/>
                <a:ea typeface="Times New Roman" panose="02020603050405020304" pitchFamily="18" charset="0"/>
              </a:rPr>
              <a:t>privaatheid</a:t>
            </a:r>
            <a:r>
              <a:rPr lang="af-ZA" sz="1800" dirty="0">
                <a:solidFill>
                  <a:srgbClr val="595959"/>
                </a:solidFill>
                <a:effectLst/>
                <a:latin typeface="Arial" panose="020B0604020202020204" pitchFamily="34" charset="0"/>
                <a:ea typeface="Times New Roman" panose="02020603050405020304" pitchFamily="18" charset="0"/>
              </a:rPr>
              <a:t> - dit beteken dat jy ook die privaatheid van ander respekteer. Moenie privaat briewe, e-posse, dagboeke, ens., lees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320008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Ons het die afgelope twee lesse baie oor verhoudings gedek. Voordat ons verder gaan, draai na die persoon langs jou en lys EEN kwaliteit waarna jy soek in:</a:t>
            </a:r>
            <a:r>
              <a:rPr lang="af-ZA" sz="1800" dirty="0">
                <a:solidFill>
                  <a:srgbClr val="000000"/>
                </a:solidFill>
                <a:effectLst/>
                <a:latin typeface="Arial" panose="020B0604020202020204" pitchFamily="34" charset="0"/>
                <a:ea typeface="Times New Roman" panose="02020603050405020304" pitchFamily="18" charset="0"/>
              </a:rPr>
              <a:t>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'n vriendskap</a:t>
            </a:r>
            <a:r>
              <a:rPr lang="af-ZA" sz="1800" dirty="0">
                <a:solidFill>
                  <a:srgbClr val="000000"/>
                </a:solidFill>
                <a:effectLst/>
                <a:latin typeface="Arial" panose="020B0604020202020204" pitchFamily="34" charset="0"/>
                <a:ea typeface="Times New Roman" panose="02020603050405020304" pitchFamily="18" charset="0"/>
              </a:rPr>
              <a:t>, </a:t>
            </a:r>
            <a:endParaRPr lang="af-ZA" sz="1800" dirty="0">
              <a:solidFill>
                <a:srgbClr val="595959"/>
              </a:solidFill>
              <a:effectLst/>
              <a:latin typeface="Arial" panose="020B0604020202020204" pitchFamily="34" charset="0"/>
              <a:ea typeface="Times New Roman" panose="02020603050405020304" pitchFamily="18" charset="0"/>
            </a:endParaRP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romantiese verhouding, </a:t>
            </a:r>
            <a:endParaRPr lang="en-ZA"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verhouding met ‘n onderwyser. </a:t>
            </a:r>
            <a:r>
              <a:rPr lang="af-ZA" sz="1800" dirty="0">
                <a:solidFill>
                  <a:srgbClr val="000000"/>
                </a:solidFill>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endParaRPr lang="af-ZA" sz="1800" dirty="0">
              <a:solidFill>
                <a:srgbClr val="595959"/>
              </a:solidFill>
              <a:effectLst/>
              <a:latin typeface="Arial" panose="020B0604020202020204" pitchFamily="34" charset="0"/>
              <a:ea typeface="Times New Roman" panose="02020603050405020304" pitchFamily="18" charset="0"/>
            </a:endParaRPr>
          </a:p>
          <a:p>
            <a:pPr marL="0" lvl="0" indent="0">
              <a:buFontTx/>
              <a:buNone/>
            </a:pPr>
            <a:r>
              <a:rPr lang="af-ZA" sz="1800" dirty="0">
                <a:solidFill>
                  <a:srgbClr val="595959"/>
                </a:solidFill>
                <a:effectLst/>
                <a:latin typeface="Arial" panose="020B0604020202020204" pitchFamily="34" charset="0"/>
                <a:ea typeface="Times New Roman" panose="02020603050405020304" pitchFamily="18" charset="0"/>
              </a:rPr>
              <a:t>‘n Voorbeeld van 'n kwaliteit kan </a:t>
            </a:r>
            <a:r>
              <a:rPr lang="af-ZA" sz="1800" b="1" i="1" dirty="0">
                <a:solidFill>
                  <a:srgbClr val="595959"/>
                </a:solidFill>
                <a:effectLst/>
                <a:latin typeface="Arial" panose="020B0604020202020204" pitchFamily="34" charset="0"/>
                <a:ea typeface="Times New Roman" panose="02020603050405020304" pitchFamily="18" charset="0"/>
              </a:rPr>
              <a:t>eerlikheid</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wees - as jy na jou verhouding met jou </a:t>
            </a:r>
            <a:r>
              <a:rPr lang="af-ZA" sz="1800" i="1" u="sng" dirty="0">
                <a:solidFill>
                  <a:srgbClr val="595959"/>
                </a:solidFill>
                <a:effectLst/>
                <a:latin typeface="Arial" panose="020B0604020202020204" pitchFamily="34" charset="0"/>
                <a:ea typeface="Times New Roman" panose="02020603050405020304" pitchFamily="18" charset="0"/>
              </a:rPr>
              <a:t>ouers</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kyk.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r>
              <a:rPr lang="af-ZA" sz="1800" dirty="0">
                <a:solidFill>
                  <a:srgbClr val="595959"/>
                </a:solidFill>
                <a:effectLst/>
                <a:latin typeface="Arial" panose="020B0604020202020204" pitchFamily="34" charset="0"/>
                <a:ea typeface="Times New Roman" panose="02020603050405020304" pitchFamily="18" charset="0"/>
              </a:rPr>
              <a:t>Praat in jou groepe oor die artikel </a:t>
            </a:r>
            <a:br>
              <a:rPr lang="af-ZA" sz="1800" dirty="0">
                <a:solidFill>
                  <a:srgbClr val="595959"/>
                </a:solidFill>
                <a:effectLst/>
                <a:latin typeface="Arial" panose="020B0604020202020204" pitchFamily="34" charset="0"/>
                <a:ea typeface="Times New Roman" panose="02020603050405020304" pitchFamily="18" charset="0"/>
              </a:rPr>
            </a:br>
            <a:r>
              <a:rPr lang="af-ZA" sz="1800" b="1" i="1" dirty="0">
                <a:solidFill>
                  <a:srgbClr val="595959"/>
                </a:solidFill>
                <a:effectLst/>
                <a:latin typeface="Arial" panose="020B0604020202020204" pitchFamily="34" charset="0"/>
                <a:ea typeface="Times New Roman" panose="02020603050405020304" pitchFamily="18" charset="0"/>
              </a:rPr>
              <a:t> "Hoe beïnvloed sosiale media verhoudings?"</a:t>
            </a:r>
            <a:r>
              <a:rPr lang="af-ZA" sz="1800" dirty="0">
                <a:solidFill>
                  <a:srgbClr val="000000"/>
                </a:solidFill>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 wat jy klas toe gebring het (</a:t>
            </a:r>
            <a:r>
              <a:rPr lang="af-ZA" sz="1800" b="1" i="1" dirty="0">
                <a:solidFill>
                  <a:srgbClr val="595959"/>
                </a:solidFill>
                <a:effectLst/>
                <a:highlight>
                  <a:srgbClr val="FFFF00"/>
                </a:highlight>
                <a:latin typeface="Arial" panose="020B0604020202020204" pitchFamily="34" charset="0"/>
                <a:ea typeface="Times New Roman" panose="02020603050405020304" pitchFamily="18" charset="0"/>
              </a:rPr>
              <a:t>Les 2 Huiswerk</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r>
              <a:rPr lang="af-ZA" sz="1800" dirty="0">
                <a:solidFill>
                  <a:srgbClr val="595959"/>
                </a:solidFill>
                <a:effectLst/>
                <a:latin typeface="Arial" panose="020B0604020202020204" pitchFamily="34" charset="0"/>
                <a:ea typeface="Times New Roman" panose="02020603050405020304" pitchFamily="18" charset="0"/>
              </a:rPr>
              <a:t>Jy het die artikel deurgelees voordat jy klas toe gekom het sodat jy die inligting aan jou groep in hierdie aktiwiteit kan verskaf. Gebruik die inligting wat jy oor die verhoudings geleer het om VYF stellings as 'n groep te maak oor die impak van sosiale media op verhoudings.</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40385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u="none" strike="noStrike" dirty="0">
                <a:solidFill>
                  <a:srgbClr val="595959"/>
                </a:solidFill>
                <a:effectLst/>
                <a:latin typeface="Arial" panose="020B0604020202020204" pitchFamily="34" charset="0"/>
                <a:ea typeface="Times New Roman" panose="02020603050405020304" pitchFamily="18" charset="0"/>
              </a:rPr>
              <a:t>Ons het aan die einde van hierdie afdeling gekom oor doelwitte, verhoudings en die impak van sosiale media op verhoudings. Noudat ons klaar is, neem 'n paar oomblikke om na te dink oor wat jy van hierdie lesse sal wegneem en in jou eie lewe sal implementeer.</a:t>
            </a: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Watter tipe media het die grootste invloed op jou persepsies van verhoudings?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Bespreek die positiewe en negatiewe invloede / impak van rolmodelle in die media op jou lewe.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Noem TWEE eienskappe oor jouself wat jy sien as 'n "swak kwaliteit" in vriendskap en hoe jy daaraan gaan werk.</a:t>
            </a:r>
            <a:endParaRPr lang="en-ZA"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Evalueer hoe jou welstand jou verhouding met jou ouers / vriende kan beïnvloed</a:t>
            </a:r>
            <a:r>
              <a:rPr lang="af-ZA" sz="1800" dirty="0">
                <a:solidFill>
                  <a:srgbClr val="595959"/>
                </a:solidFill>
                <a:effectLst/>
                <a:highlight>
                  <a:srgbClr val="FFFF00"/>
                </a:highligh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Times New Roman" panose="02020603050405020304" pitchFamily="18" charset="0"/>
              </a:rPr>
              <a:t>(</a:t>
            </a:r>
            <a:r>
              <a:rPr lang="af-ZA" sz="1800" b="1" dirty="0">
                <a:solidFill>
                  <a:srgbClr val="FF0000"/>
                </a:solidFill>
                <a:effectLst/>
                <a:latin typeface="Arial" panose="020B0604020202020204" pitchFamily="34" charset="0"/>
                <a:ea typeface="Times New Roman" panose="02020603050405020304" pitchFamily="18" charset="0"/>
              </a:rPr>
              <a:t>Onderwysernota:</a:t>
            </a:r>
            <a:r>
              <a:rPr lang="af-ZA" sz="1800" dirty="0">
                <a:solidFill>
                  <a:srgbClr val="595959"/>
                </a:solidFill>
                <a:effectLst/>
                <a:latin typeface="Arial" panose="020B0604020202020204" pitchFamily="34" charset="0"/>
                <a:ea typeface="Times New Roman" panose="02020603050405020304" pitchFamily="18" charset="0"/>
              </a:rPr>
              <a:t> moedig die klas aan om in hierdie tyd stil te wees. Dit kan selfs help om musiek te speel. Sê vir die klas om stil te bly totdat jy sê hulle kan praat.)</a:t>
            </a:r>
            <a:endParaRPr lang="en-ZA" sz="1800" b="0" dirty="0">
              <a:solidFill>
                <a:schemeClr val="tx1"/>
              </a:solidFill>
              <a:effectLst/>
              <a:latin typeface="Times New Roman" panose="02020603050405020304" pitchFamily="18" charset="0"/>
              <a:ea typeface="Times New Roman" panose="02020603050405020304" pitchFamily="18" charset="0"/>
            </a:endParaRPr>
          </a:p>
          <a:p>
            <a:endParaRPr lang="en-ZA" sz="1800" b="0" dirty="0">
              <a:solidFill>
                <a:schemeClr val="tx1"/>
              </a:solidFill>
              <a:effectLst/>
              <a:latin typeface="Times New Roman" panose="02020603050405020304" pitchFamily="18" charset="0"/>
              <a:ea typeface="Times New Roman" panose="02020603050405020304" pitchFamily="18" charset="0"/>
            </a:endParaRPr>
          </a:p>
          <a:p>
            <a:r>
              <a:rPr lang="af-ZA" sz="1800" b="1">
                <a:solidFill>
                  <a:srgbClr val="595959"/>
                </a:solidFill>
                <a:effectLst/>
                <a:latin typeface="Arial" panose="020B0604020202020204" pitchFamily="34" charset="0"/>
                <a:ea typeface="Times New Roman" panose="02020603050405020304" pitchFamily="18" charset="0"/>
              </a:rPr>
              <a:t>HUISWERK </a:t>
            </a:r>
            <a:r>
              <a:rPr lang="af-ZA" sz="1800" b="1" dirty="0">
                <a:solidFill>
                  <a:srgbClr val="595959"/>
                </a:solidFill>
                <a:effectLst/>
                <a:latin typeface="Arial" panose="020B0604020202020204" pitchFamily="34" charset="0"/>
                <a:ea typeface="Times New Roman" panose="02020603050405020304" pitchFamily="18" charset="0"/>
              </a:rPr>
              <a:t>AKTIWITEIT </a:t>
            </a:r>
            <a:r>
              <a:rPr lang="af-ZA" sz="1800" dirty="0">
                <a:solidFill>
                  <a:srgbClr val="595959"/>
                </a:solidFill>
                <a:effectLst/>
                <a:latin typeface="Arial" panose="020B0604020202020204" pitchFamily="34" charset="0"/>
                <a:ea typeface="Times New Roman" panose="02020603050405020304" pitchFamily="18" charset="0"/>
              </a:rPr>
              <a:t>- Ten einde leerders die tyd te gee om deur uitdagende kwessies te werk, is die informele </a:t>
            </a: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oefenvrae (</a:t>
            </a:r>
            <a:r>
              <a:rPr lang="af-ZA" sz="1800" b="1" i="1" dirty="0">
                <a:solidFill>
                  <a:srgbClr val="595959"/>
                </a:solidFill>
                <a:effectLst/>
                <a:highlight>
                  <a:srgbClr val="00FFFF"/>
                </a:highlight>
                <a:latin typeface="Arial" panose="020B0604020202020204" pitchFamily="34" charset="0"/>
                <a:ea typeface="Times New Roman" panose="02020603050405020304" pitchFamily="18" charset="0"/>
              </a:rPr>
              <a:t>Aktiwiteit 5</a:t>
            </a:r>
            <a:r>
              <a:rPr lang="af-ZA" sz="1800" dirty="0">
                <a:solidFill>
                  <a:srgbClr val="595959"/>
                </a:solidFill>
                <a:effectLst/>
                <a:highlight>
                  <a:srgbClr val="00FFFF"/>
                </a:highlight>
                <a:latin typeface="Arial" panose="020B0604020202020204" pitchFamily="34" charset="0"/>
                <a:ea typeface="Times New Roman" panose="02020603050405020304" pitchFamily="18" charset="0"/>
              </a:rPr>
              <a:t>)</a:t>
            </a:r>
            <a:r>
              <a:rPr lang="af-ZA" sz="1800" dirty="0">
                <a:solidFill>
                  <a:srgbClr val="595959"/>
                </a:solidFill>
                <a:effectLst/>
                <a:latin typeface="Arial" panose="020B0604020202020204" pitchFamily="34" charset="0"/>
                <a:ea typeface="Times New Roman" panose="02020603050405020304" pitchFamily="18" charset="0"/>
              </a:rPr>
              <a:t> toegeken in die </a:t>
            </a:r>
            <a:r>
              <a:rPr lang="af-ZA" sz="1800" b="1" i="1" u="sng" dirty="0">
                <a:solidFill>
                  <a:srgbClr val="595959"/>
                </a:solidFill>
                <a:effectLst/>
                <a:latin typeface="Arial" panose="020B0604020202020204" pitchFamily="34" charset="0"/>
                <a:ea typeface="Times New Roman" panose="02020603050405020304" pitchFamily="18" charset="0"/>
              </a:rPr>
              <a:t>Les 3 – Werkkaart</a:t>
            </a:r>
            <a:r>
              <a:rPr lang="af-ZA" sz="1800" dirty="0">
                <a:solidFill>
                  <a:srgbClr val="595959"/>
                </a:solidFill>
                <a:effectLst/>
                <a:latin typeface="Arial" panose="020B0604020202020204" pitchFamily="34" charset="0"/>
                <a:ea typeface="Times New Roman" panose="02020603050405020304" pitchFamily="18" charset="0"/>
              </a:rPr>
              <a:t> vir </a:t>
            </a:r>
            <a:r>
              <a:rPr lang="af-ZA" sz="1800" dirty="0">
                <a:solidFill>
                  <a:srgbClr val="595959"/>
                </a:solidFill>
                <a:effectLst/>
                <a:highlight>
                  <a:srgbClr val="FFFF00"/>
                </a:highlight>
                <a:latin typeface="Arial" panose="020B0604020202020204" pitchFamily="34" charset="0"/>
                <a:ea typeface="Times New Roman" panose="02020603050405020304" pitchFamily="18" charset="0"/>
              </a:rPr>
              <a:t>huiswerk.</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 Moedig leerders aan om</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die </a:t>
            </a:r>
            <a:r>
              <a:rPr lang="af-ZA" sz="1800" b="1" i="1" u="sng" dirty="0">
                <a:solidFill>
                  <a:srgbClr val="595959"/>
                </a:solidFill>
                <a:effectLst/>
                <a:latin typeface="Arial" panose="020B0604020202020204" pitchFamily="34" charset="0"/>
                <a:ea typeface="Times New Roman" panose="02020603050405020304" pitchFamily="18" charset="0"/>
              </a:rPr>
              <a:t>Inhoudsopsomming</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te gebruik en die vrae in </a:t>
            </a:r>
            <a:r>
              <a:rPr lang="af-ZA" sz="1800" b="1" i="1" dirty="0">
                <a:solidFill>
                  <a:srgbClr val="595959"/>
                </a:solidFill>
                <a:effectLst/>
                <a:highlight>
                  <a:srgbClr val="00FFFF"/>
                </a:highlight>
                <a:latin typeface="Arial" panose="020B0604020202020204" pitchFamily="34" charset="0"/>
                <a:ea typeface="Times New Roman" panose="02020603050405020304" pitchFamily="18" charset="0"/>
              </a:rPr>
              <a:t>Aktiwiteit 5</a:t>
            </a:r>
            <a:r>
              <a:rPr lang="af-ZA" sz="1800" dirty="0">
                <a:solidFill>
                  <a:srgbClr val="595959"/>
                </a:solidFill>
                <a:effectLst/>
                <a:highlight>
                  <a:srgbClr val="FFFF00"/>
                </a:highlight>
                <a:latin typeface="Arial" panose="020B0604020202020204" pitchFamily="34" charset="0"/>
                <a:ea typeface="Times New Roman" panose="02020603050405020304" pitchFamily="18" charset="0"/>
              </a:rPr>
              <a:t> vir huiswerk</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te voltooi. Gee 'n paar minute aan die begin van die volgende les om die </a:t>
            </a:r>
            <a:r>
              <a:rPr lang="af-ZA" sz="1800" b="1" i="1" u="sng" dirty="0">
                <a:solidFill>
                  <a:srgbClr val="595959"/>
                </a:solidFill>
                <a:effectLst/>
                <a:latin typeface="Arial" panose="020B0604020202020204" pitchFamily="34" charset="0"/>
                <a:ea typeface="Times New Roman" panose="02020603050405020304" pitchFamily="18" charset="0"/>
              </a:rPr>
              <a:t>Les 3 – Werkkaart MEMO-antwoorde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te verskaf vir leerders om hul werk na te gaan.)</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19CAA-8B38-A060-C869-E317EC533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4A483C3-396D-6A75-A886-1B786B5EC32B}"/>
              </a:ext>
            </a:extLst>
          </p:cNvPr>
          <p:cNvSpPr/>
          <p:nvPr/>
        </p:nvSpPr>
        <p:spPr>
          <a:xfrm>
            <a:off x="190121" y="863272"/>
            <a:ext cx="5782976" cy="325152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2800" b="1" dirty="0">
                <a:effectLst/>
                <a:latin typeface="Montserrat" panose="00000500000000000000" pitchFamily="2" charset="0"/>
                <a:ea typeface="Calibri" panose="020F0502020204030204" pitchFamily="34" charset="0"/>
                <a:cs typeface="Times New Roman" panose="02020603050405020304" pitchFamily="18" charset="0"/>
              </a:rPr>
              <a:t>GRAAD 11</a:t>
            </a:r>
            <a:endParaRPr lang="en-ZA" sz="24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400" dirty="0">
                <a:effectLst/>
                <a:latin typeface="Montserrat" panose="00000500000000000000" pitchFamily="2" charset="0"/>
                <a:ea typeface="Calibri" panose="020F0502020204030204" pitchFamily="34" charset="0"/>
                <a:cs typeface="Times New Roman" panose="02020603050405020304" pitchFamily="18" charset="0"/>
              </a:rPr>
              <a:t>SELFONTWIKKELING IN DIE SAMELEWING</a:t>
            </a:r>
          </a:p>
          <a:p>
            <a:pPr>
              <a:lnSpc>
                <a:spcPct val="107000"/>
              </a:lnSpc>
              <a:spcAft>
                <a:spcPts val="800"/>
              </a:spcAft>
            </a:pPr>
            <a:endParaRPr lang="en-ZA" sz="24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ZA" sz="2400" dirty="0" err="1">
                <a:effectLst/>
                <a:latin typeface="Montserrat" panose="00000500000000000000" pitchFamily="2" charset="0"/>
                <a:ea typeface="Calibri" panose="020F0502020204030204" pitchFamily="34" charset="0"/>
                <a:cs typeface="Times New Roman" panose="02020603050405020304" pitchFamily="18" charset="0"/>
              </a:rPr>
              <a:t>Kwartaal</a:t>
            </a:r>
            <a:r>
              <a:rPr lang="en-ZA" sz="2400" dirty="0">
                <a:effectLst/>
                <a:latin typeface="Montserrat" panose="00000500000000000000" pitchFamily="2" charset="0"/>
                <a:ea typeface="Calibri" panose="020F0502020204030204" pitchFamily="34" charset="0"/>
                <a:cs typeface="Times New Roman" panose="02020603050405020304" pitchFamily="18" charset="0"/>
              </a:rPr>
              <a:t> 1  </a:t>
            </a:r>
          </a:p>
          <a:p>
            <a:pPr>
              <a:lnSpc>
                <a:spcPct val="107000"/>
              </a:lnSpc>
              <a:spcAft>
                <a:spcPts val="800"/>
              </a:spcAft>
            </a:pPr>
            <a:r>
              <a:rPr lang="en-ZA" sz="2400" dirty="0">
                <a:latin typeface="Montserrat" panose="00000500000000000000" pitchFamily="2" charset="0"/>
                <a:ea typeface="Calibri" panose="020F0502020204030204" pitchFamily="34" charset="0"/>
                <a:cs typeface="Times New Roman" panose="02020603050405020304" pitchFamily="18" charset="0"/>
              </a:rPr>
              <a:t>Les 3: </a:t>
            </a:r>
            <a:r>
              <a:rPr lang="en-ZA" sz="2400" dirty="0" err="1">
                <a:latin typeface="Montserrat" panose="00000500000000000000" pitchFamily="2" charset="0"/>
                <a:ea typeface="Calibri" panose="020F0502020204030204" pitchFamily="34" charset="0"/>
                <a:cs typeface="Times New Roman" panose="02020603050405020304" pitchFamily="18" charset="0"/>
              </a:rPr>
              <a:t>Faktore</a:t>
            </a:r>
            <a:r>
              <a:rPr lang="en-ZA" sz="2400" dirty="0">
                <a:latin typeface="Montserrat" panose="00000500000000000000" pitchFamily="2" charset="0"/>
                <a:ea typeface="Calibri" panose="020F0502020204030204" pitchFamily="34" charset="0"/>
                <a:cs typeface="Times New Roman" panose="02020603050405020304" pitchFamily="18" charset="0"/>
              </a:rPr>
              <a:t> wat </a:t>
            </a:r>
            <a:r>
              <a:rPr lang="en-ZA" sz="2400" dirty="0" err="1">
                <a:latin typeface="Montserrat" panose="00000500000000000000" pitchFamily="2" charset="0"/>
                <a:ea typeface="Calibri" panose="020F0502020204030204" pitchFamily="34" charset="0"/>
                <a:cs typeface="Times New Roman" panose="02020603050405020304" pitchFamily="18" charset="0"/>
              </a:rPr>
              <a:t>verhoudings</a:t>
            </a:r>
            <a:r>
              <a:rPr lang="en-ZA" sz="2400" dirty="0">
                <a:latin typeface="Montserrat" panose="00000500000000000000" pitchFamily="2" charset="0"/>
                <a:ea typeface="Calibri" panose="020F0502020204030204" pitchFamily="34" charset="0"/>
                <a:cs typeface="Times New Roman" panose="02020603050405020304" pitchFamily="18" charset="0"/>
              </a:rPr>
              <a:t> be</a:t>
            </a:r>
            <a:r>
              <a:rPr lang="az-Cyrl-AZ" sz="2400" dirty="0">
                <a:latin typeface="Montserrat" panose="00000500000000000000" pitchFamily="2" charset="0"/>
                <a:ea typeface="Calibri" panose="020F0502020204030204" pitchFamily="34" charset="0"/>
                <a:cs typeface="Times New Roman" panose="02020603050405020304" pitchFamily="18" charset="0"/>
              </a:rPr>
              <a:t>ї</a:t>
            </a:r>
            <a:r>
              <a:rPr lang="en-US" sz="2400" dirty="0" err="1">
                <a:latin typeface="Montserrat" panose="00000500000000000000" pitchFamily="2" charset="0"/>
                <a:ea typeface="Calibri" panose="020F0502020204030204" pitchFamily="34" charset="0"/>
                <a:cs typeface="Times New Roman" panose="02020603050405020304" pitchFamily="18" charset="0"/>
              </a:rPr>
              <a:t>nvloed</a:t>
            </a:r>
            <a:endParaRPr lang="en-ZA" sz="24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34F5016-DF56-A93E-487A-E37EB4F68BD9}"/>
              </a:ext>
            </a:extLst>
          </p:cNvPr>
          <p:cNvPicPr>
            <a:picLocks noChangeAspect="1"/>
          </p:cNvPicPr>
          <p:nvPr/>
        </p:nvPicPr>
        <p:blipFill>
          <a:blip r:embed="rId5"/>
          <a:stretch>
            <a:fillRect/>
          </a:stretch>
        </p:blipFill>
        <p:spPr>
          <a:xfrm>
            <a:off x="0" y="5541213"/>
            <a:ext cx="4030133" cy="1316787"/>
          </a:xfrm>
          <a:prstGeom prst="rect">
            <a:avLst/>
          </a:prstGeom>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0B9D-5A2C-84B9-591F-68EA118F1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933F34-5B79-7B98-C024-186EB33640E6}"/>
              </a:ext>
            </a:extLst>
          </p:cNvPr>
          <p:cNvSpPr>
            <a:spLocks noGrp="1"/>
          </p:cNvSpPr>
          <p:nvPr>
            <p:ph idx="1"/>
          </p:nvPr>
        </p:nvSpPr>
        <p:spPr/>
        <p:txBody>
          <a:bodyPr/>
          <a:lstStyle/>
          <a:p>
            <a:endParaRPr lang="en-US"/>
          </a:p>
        </p:txBody>
      </p:sp>
      <p:pic>
        <p:nvPicPr>
          <p:cNvPr id="1026" name="Picture 2" descr="How to Get Over a Toxic Relationship - Moving On From Toxic Relationship">
            <a:extLst>
              <a:ext uri="{FF2B5EF4-FFF2-40B4-BE49-F238E27FC236}">
                <a16:creationId xmlns:a16="http://schemas.microsoft.com/office/drawing/2014/main" id="{4123DEE1-D5C8-0462-2E22-AA9EBEEFE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43" y="-21772"/>
            <a:ext cx="13759543" cy="68797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DE639DC-28D8-6684-6DBE-867B76CB2A28}"/>
              </a:ext>
            </a:extLst>
          </p:cNvPr>
          <p:cNvSpPr/>
          <p:nvPr/>
        </p:nvSpPr>
        <p:spPr>
          <a:xfrm>
            <a:off x="8204677" y="5132487"/>
            <a:ext cx="3010761" cy="923330"/>
          </a:xfrm>
          <a:prstGeom prst="rect">
            <a:avLst/>
          </a:prstGeom>
          <a:noFill/>
        </p:spPr>
        <p:txBody>
          <a:bodyPr wrap="none" lIns="91440" tIns="45720" rIns="91440" bIns="45720">
            <a:spAutoFit/>
          </a:bodyPr>
          <a:lstStyle/>
          <a:p>
            <a:pPr algn="ctr"/>
            <a:r>
              <a:rPr lang="en-GB" sz="5400" b="1" dirty="0" err="1">
                <a:ln w="0"/>
                <a:effectLst>
                  <a:outerShdw blurRad="38100" dist="19050" dir="2700000" algn="tl" rotWithShape="0">
                    <a:schemeClr val="dk1">
                      <a:alpha val="40000"/>
                    </a:schemeClr>
                  </a:outerShdw>
                </a:effectLst>
                <a:latin typeface="Montserrat" panose="00000500000000000000" pitchFamily="2" charset="0"/>
              </a:rPr>
              <a:t>Vriend</a:t>
            </a:r>
            <a:r>
              <a:rPr lang="en-GB" sz="5400" b="1" dirty="0">
                <a:ln w="0"/>
                <a:effectLst>
                  <a:outerShdw blurRad="38100" dist="19050" dir="2700000" algn="tl" rotWithShape="0">
                    <a:schemeClr val="dk1">
                      <a:alpha val="40000"/>
                    </a:schemeClr>
                  </a:outerShdw>
                </a:effectLst>
                <a:latin typeface="Montserrat" panose="00000500000000000000" pitchFamily="2" charset="0"/>
              </a:rPr>
              <a:t>?</a:t>
            </a:r>
            <a:endParaRPr lang="en-GB" sz="5400" b="1" cap="none" spc="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p:txBody>
      </p:sp>
      <p:pic>
        <p:nvPicPr>
          <p:cNvPr id="5" name="Picture 4">
            <a:extLst>
              <a:ext uri="{FF2B5EF4-FFF2-40B4-BE49-F238E27FC236}">
                <a16:creationId xmlns:a16="http://schemas.microsoft.com/office/drawing/2014/main" id="{10653430-81A7-D238-4753-63105B96A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02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815C-CF5F-C38F-06E1-5A5F01C988AD}"/>
              </a:ext>
            </a:extLst>
          </p:cNvPr>
          <p:cNvSpPr>
            <a:spLocks noGrp="1"/>
          </p:cNvSpPr>
          <p:nvPr>
            <p:ph type="title"/>
          </p:nvPr>
        </p:nvSpPr>
        <p:spPr/>
        <p:txBody>
          <a:bodyPr/>
          <a:lstStyle/>
          <a:p>
            <a:r>
              <a:rPr lang="en-US" dirty="0"/>
              <a:t>The right to…</a:t>
            </a:r>
          </a:p>
        </p:txBody>
      </p:sp>
      <p:sp>
        <p:nvSpPr>
          <p:cNvPr id="3" name="Content Placeholder 2">
            <a:extLst>
              <a:ext uri="{FF2B5EF4-FFF2-40B4-BE49-F238E27FC236}">
                <a16:creationId xmlns:a16="http://schemas.microsoft.com/office/drawing/2014/main" id="{2416F0B6-8193-0D97-2FAF-AA34C51E0609}"/>
              </a:ext>
            </a:extLst>
          </p:cNvPr>
          <p:cNvSpPr>
            <a:spLocks noGrp="1"/>
          </p:cNvSpPr>
          <p:nvPr>
            <p:ph idx="1"/>
          </p:nvPr>
        </p:nvSpPr>
        <p:spPr/>
        <p:txBody>
          <a:bodyPr/>
          <a:lstStyle/>
          <a:p>
            <a:endParaRPr lang="en-US" dirty="0"/>
          </a:p>
        </p:txBody>
      </p:sp>
      <p:pic>
        <p:nvPicPr>
          <p:cNvPr id="2050" name="Picture 2" descr="10,159 Rights Responsibilities Images, Stock Photos &amp; Vectors | Shutterstock">
            <a:extLst>
              <a:ext uri="{FF2B5EF4-FFF2-40B4-BE49-F238E27FC236}">
                <a16:creationId xmlns:a16="http://schemas.microsoft.com/office/drawing/2014/main" id="{33E8B7E0-2B12-FF5A-FAC6-9DF2B8D09E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48"/>
          <a:stretch/>
        </p:blipFill>
        <p:spPr bwMode="auto">
          <a:xfrm>
            <a:off x="0" y="0"/>
            <a:ext cx="12192000" cy="7856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8C2D21-C841-5AFC-78A8-36DF69ECE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1D658F4-742B-436A-EA31-8D3FF1AC5EE6}"/>
              </a:ext>
            </a:extLst>
          </p:cNvPr>
          <p:cNvSpPr/>
          <p:nvPr/>
        </p:nvSpPr>
        <p:spPr>
          <a:xfrm>
            <a:off x="2383971" y="3755571"/>
            <a:ext cx="7413172" cy="1518558"/>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panose="00000500000000000000" pitchFamily="2" charset="0"/>
              </a:rPr>
              <a:t>VERANTWOORDELIKHEID</a:t>
            </a:r>
            <a:endParaRPr lang="en-ZA" sz="4000" b="1" dirty="0">
              <a:latin typeface="Montserrat" panose="00000500000000000000" pitchFamily="2" charset="0"/>
            </a:endParaRPr>
          </a:p>
        </p:txBody>
      </p:sp>
    </p:spTree>
    <p:extLst>
      <p:ext uri="{BB962C8B-B14F-4D97-AF65-F5344CB8AC3E}">
        <p14:creationId xmlns:p14="http://schemas.microsoft.com/office/powerpoint/2010/main" val="322538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3419-9143-C65B-58AE-FB761F9885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E78DE4-D210-0F46-4608-711E98B96399}"/>
              </a:ext>
            </a:extLst>
          </p:cNvPr>
          <p:cNvSpPr>
            <a:spLocks noGrp="1"/>
          </p:cNvSpPr>
          <p:nvPr>
            <p:ph idx="1"/>
          </p:nvPr>
        </p:nvSpPr>
        <p:spPr/>
        <p:txBody>
          <a:bodyPr/>
          <a:lstStyle/>
          <a:p>
            <a:endParaRPr lang="en-US"/>
          </a:p>
        </p:txBody>
      </p:sp>
      <p:pic>
        <p:nvPicPr>
          <p:cNvPr id="3074" name="Picture 2" descr="10 Latest Social Media News You Must Know">
            <a:extLst>
              <a:ext uri="{FF2B5EF4-FFF2-40B4-BE49-F238E27FC236}">
                <a16:creationId xmlns:a16="http://schemas.microsoft.com/office/drawing/2014/main" id="{BD3D42EE-60C4-1F0C-3FFE-022573C16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900"/>
            <a:ext cx="13232190" cy="6946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C94347-2E95-9AC8-2AB4-F9664FBA9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6404168-F483-FE02-FCCE-82AC0CFF97B2}"/>
              </a:ext>
            </a:extLst>
          </p:cNvPr>
          <p:cNvSpPr/>
          <p:nvPr/>
        </p:nvSpPr>
        <p:spPr>
          <a:xfrm>
            <a:off x="179614" y="1159329"/>
            <a:ext cx="3804557" cy="435133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Montserrat" panose="00000500000000000000" pitchFamily="2" charset="0"/>
              </a:rPr>
              <a:t>SOSIALE MEDIA</a:t>
            </a:r>
          </a:p>
          <a:p>
            <a:pPr algn="ctr"/>
            <a:r>
              <a:rPr lang="en-US" sz="3200" b="1" dirty="0">
                <a:solidFill>
                  <a:schemeClr val="tx1"/>
                </a:solidFill>
                <a:latin typeface="Montserrat" panose="00000500000000000000" pitchFamily="2" charset="0"/>
              </a:rPr>
              <a:t>NUUS</a:t>
            </a:r>
            <a:endParaRPr lang="en-ZA" sz="32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60368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838200" y="638009"/>
            <a:ext cx="10515600" cy="1325563"/>
          </a:xfrm>
        </p:spPr>
        <p:txBody>
          <a:bodyPr>
            <a:normAutofit/>
          </a:bodyPr>
          <a:lstStyle/>
          <a:p>
            <a:pPr algn="ctr"/>
            <a:r>
              <a:rPr lang="en-US" sz="5000" b="1" dirty="0"/>
              <a:t>R	E	F	L	E	C	T	I	O	N</a:t>
            </a:r>
          </a:p>
        </p:txBody>
      </p:sp>
      <p:pic>
        <p:nvPicPr>
          <p:cNvPr id="3074" name="Picture 2" descr="Reflection: Looking Back and Looking Forward">
            <a:extLst>
              <a:ext uri="{FF2B5EF4-FFF2-40B4-BE49-F238E27FC236}">
                <a16:creationId xmlns:a16="http://schemas.microsoft.com/office/drawing/2014/main" id="{F10417B2-55A1-4FA1-C53E-DE3EB77E0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6" y="0"/>
            <a:ext cx="13105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4F1E74-3A3D-1CCE-12F7-8DE556C33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B3FC8B-5D94-BB93-E368-AEC088D2FE4D}"/>
              </a:ext>
            </a:extLst>
          </p:cNvPr>
          <p:cNvSpPr/>
          <p:nvPr/>
        </p:nvSpPr>
        <p:spPr>
          <a:xfrm>
            <a:off x="1070424" y="1277008"/>
            <a:ext cx="6130159" cy="316531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800" b="1" dirty="0">
                <a:solidFill>
                  <a:schemeClr val="tx1"/>
                </a:solidFill>
                <a:latin typeface="Abadi" panose="020B0604020104020204" pitchFamily="34" charset="0"/>
              </a:rPr>
              <a:t>REFLEKSIE:</a:t>
            </a:r>
          </a:p>
          <a:p>
            <a:pPr algn="ctr"/>
            <a:r>
              <a:rPr lang="en-ZA" sz="4800" b="1" dirty="0" err="1">
                <a:solidFill>
                  <a:schemeClr val="tx1"/>
                </a:solidFill>
                <a:latin typeface="Abadi" panose="020B0604020104020204" pitchFamily="34" charset="0"/>
              </a:rPr>
              <a:t>Kyk</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terug</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én</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vorentoe</a:t>
            </a:r>
            <a:endParaRPr lang="en-ZA" sz="4800" b="1" dirty="0">
              <a:solidFill>
                <a:schemeClr val="tx1"/>
              </a:solidFill>
              <a:latin typeface="Abadi" panose="020B0604020104020204" pitchFamily="34" charset="0"/>
            </a:endParaRPr>
          </a:p>
        </p:txBody>
      </p:sp>
    </p:spTree>
    <p:extLst>
      <p:ext uri="{BB962C8B-B14F-4D97-AF65-F5344CB8AC3E}">
        <p14:creationId xmlns:p14="http://schemas.microsoft.com/office/powerpoint/2010/main" val="39465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18092</TotalTime>
  <Words>1260</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Abadi</vt:lpstr>
      <vt:lpstr>Arial</vt:lpstr>
      <vt:lpstr>Calibri</vt:lpstr>
      <vt:lpstr>Calibri Light</vt:lpstr>
      <vt:lpstr>Montserrat</vt:lpstr>
      <vt:lpstr>Symbol</vt:lpstr>
      <vt:lpstr>Times New Roman</vt:lpstr>
      <vt:lpstr>Wingdings</vt:lpstr>
      <vt:lpstr>Office Theme</vt:lpstr>
      <vt:lpstr>PowerPoint Presentation</vt:lpstr>
      <vt:lpstr>PowerPoint Presentation</vt:lpstr>
      <vt:lpstr>The right to…</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Jandre Botes</cp:lastModifiedBy>
  <cp:revision>6</cp:revision>
  <dcterms:created xsi:type="dcterms:W3CDTF">2022-07-24T18:05:18Z</dcterms:created>
  <dcterms:modified xsi:type="dcterms:W3CDTF">2022-12-05T12:15:52Z</dcterms:modified>
</cp:coreProperties>
</file>