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Lst>
  <p:notesMasterIdLst>
    <p:notesMasterId r:id="rId13"/>
  </p:notesMasterIdLst>
  <p:sldIdLst>
    <p:sldId id="256" r:id="rId4"/>
    <p:sldId id="266" r:id="rId5"/>
    <p:sldId id="261" r:id="rId6"/>
    <p:sldId id="262" r:id="rId7"/>
    <p:sldId id="258" r:id="rId8"/>
    <p:sldId id="264" r:id="rId9"/>
    <p:sldId id="265" r:id="rId10"/>
    <p:sldId id="257" r:id="rId11"/>
    <p:sldId id="260"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jeC6IaV/wEv+hZgTm0SC9yMctN2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1C2F"/>
    <a:srgbClr val="171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D4B958-5A9C-4FDE-86DE-B4017C23C73A}" v="2" dt="2024-09-18T05:34:45.354"/>
    <p1510:client id="{A7CACD53-154E-4D85-A1F8-B6F9EA95EE80}" v="15" dt="2024-09-17T09:20:23.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41"/>
    <p:restoredTop sz="69281" autoAdjust="0"/>
  </p:normalViewPr>
  <p:slideViewPr>
    <p:cSldViewPr snapToGrid="0">
      <p:cViewPr varScale="1">
        <p:scale>
          <a:sx n="54" d="100"/>
          <a:sy n="54" d="100"/>
        </p:scale>
        <p:origin x="98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customschemas.google.com/relationships/presentationmetadata" Target="metadata"/><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customXml" Target="../customXml/item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3DD4B958-5A9C-4FDE-86DE-B4017C23C73A}"/>
    <pc:docChg chg="modSld">
      <pc:chgData name="Megan Botes" userId="70568131-745a-489b-b4fe-9e78c579dd6d" providerId="ADAL" clId="{3DD4B958-5A9C-4FDE-86DE-B4017C23C73A}" dt="2024-09-18T05:34:45.354" v="1"/>
      <pc:docMkLst>
        <pc:docMk/>
      </pc:docMkLst>
      <pc:sldChg chg="addSp modSp">
        <pc:chgData name="Megan Botes" userId="70568131-745a-489b-b4fe-9e78c579dd6d" providerId="ADAL" clId="{3DD4B958-5A9C-4FDE-86DE-B4017C23C73A}" dt="2024-09-18T05:34:42.817" v="0"/>
        <pc:sldMkLst>
          <pc:docMk/>
          <pc:sldMk cId="3014780877" sldId="264"/>
        </pc:sldMkLst>
        <pc:picChg chg="add mod">
          <ac:chgData name="Megan Botes" userId="70568131-745a-489b-b4fe-9e78c579dd6d" providerId="ADAL" clId="{3DD4B958-5A9C-4FDE-86DE-B4017C23C73A}" dt="2024-09-18T05:34:42.817" v="0"/>
          <ac:picMkLst>
            <pc:docMk/>
            <pc:sldMk cId="3014780877" sldId="264"/>
            <ac:picMk id="3" creationId="{ECFABEA6-4235-3A49-84F9-95B01628EE16}"/>
          </ac:picMkLst>
        </pc:picChg>
      </pc:sldChg>
      <pc:sldChg chg="addSp modSp">
        <pc:chgData name="Megan Botes" userId="70568131-745a-489b-b4fe-9e78c579dd6d" providerId="ADAL" clId="{3DD4B958-5A9C-4FDE-86DE-B4017C23C73A}" dt="2024-09-18T05:34:45.354" v="1"/>
        <pc:sldMkLst>
          <pc:docMk/>
          <pc:sldMk cId="2925555787" sldId="265"/>
        </pc:sldMkLst>
        <pc:picChg chg="add mod">
          <ac:chgData name="Megan Botes" userId="70568131-745a-489b-b4fe-9e78c579dd6d" providerId="ADAL" clId="{3DD4B958-5A9C-4FDE-86DE-B4017C23C73A}" dt="2024-09-18T05:34:45.354" v="1"/>
          <ac:picMkLst>
            <pc:docMk/>
            <pc:sldMk cId="2925555787" sldId="265"/>
            <ac:picMk id="3" creationId="{3A31F15D-9F51-7160-34FB-8CE6A29D10ED}"/>
          </ac:picMkLst>
        </pc:picChg>
      </pc:sldChg>
    </pc:docChg>
  </pc:docChgLst>
  <pc:docChgLst>
    <pc:chgData name="Hp Unit" userId="86ec350514542ee1" providerId="LiveId" clId="{A7CACD53-154E-4D85-A1F8-B6F9EA95EE80}"/>
    <pc:docChg chg="undo custSel modSld">
      <pc:chgData name="Hp Unit" userId="86ec350514542ee1" providerId="LiveId" clId="{A7CACD53-154E-4D85-A1F8-B6F9EA95EE80}" dt="2024-09-17T09:28:57.232" v="309"/>
      <pc:docMkLst>
        <pc:docMk/>
      </pc:docMkLst>
      <pc:sldChg chg="addSp modSp modNotesTx">
        <pc:chgData name="Hp Unit" userId="86ec350514542ee1" providerId="LiveId" clId="{A7CACD53-154E-4D85-A1F8-B6F9EA95EE80}" dt="2024-09-17T09:27:02.667" v="298"/>
        <pc:sldMkLst>
          <pc:docMk/>
          <pc:sldMk cId="0" sldId="256"/>
        </pc:sldMkLst>
        <pc:picChg chg="add mod">
          <ac:chgData name="Hp Unit" userId="86ec350514542ee1" providerId="LiveId" clId="{A7CACD53-154E-4D85-A1F8-B6F9EA95EE80}" dt="2024-09-17T09:19:33.394" v="132"/>
          <ac:picMkLst>
            <pc:docMk/>
            <pc:sldMk cId="0" sldId="256"/>
            <ac:picMk id="2" creationId="{AF5E61BF-4F1B-354E-48BC-319CB6324394}"/>
          </ac:picMkLst>
        </pc:picChg>
      </pc:sldChg>
      <pc:sldChg chg="addSp delSp modSp mod modNotesTx">
        <pc:chgData name="Hp Unit" userId="86ec350514542ee1" providerId="LiveId" clId="{A7CACD53-154E-4D85-A1F8-B6F9EA95EE80}" dt="2024-09-17T09:28:45.707" v="308"/>
        <pc:sldMkLst>
          <pc:docMk/>
          <pc:sldMk cId="287284723" sldId="257"/>
        </pc:sldMkLst>
        <pc:spChg chg="add del">
          <ac:chgData name="Hp Unit" userId="86ec350514542ee1" providerId="LiveId" clId="{A7CACD53-154E-4D85-A1F8-B6F9EA95EE80}" dt="2024-09-17T09:15:38.527" v="72" actId="22"/>
          <ac:spMkLst>
            <pc:docMk/>
            <pc:sldMk cId="287284723" sldId="257"/>
            <ac:spMk id="5" creationId="{84C0D6BB-4241-230E-A9A3-F97A1BCD1C7F}"/>
          </ac:spMkLst>
        </pc:spChg>
        <pc:spChg chg="add mod">
          <ac:chgData name="Hp Unit" userId="86ec350514542ee1" providerId="LiveId" clId="{A7CACD53-154E-4D85-A1F8-B6F9EA95EE80}" dt="2024-09-17T09:17:02.743" v="84" actId="207"/>
          <ac:spMkLst>
            <pc:docMk/>
            <pc:sldMk cId="287284723" sldId="257"/>
            <ac:spMk id="6" creationId="{3F16D7DE-446E-7446-A0E8-F7F8598BE68B}"/>
          </ac:spMkLst>
        </pc:spChg>
        <pc:picChg chg="add mod">
          <ac:chgData name="Hp Unit" userId="86ec350514542ee1" providerId="LiveId" clId="{A7CACD53-154E-4D85-A1F8-B6F9EA95EE80}" dt="2024-09-17T09:19:54.538" v="137"/>
          <ac:picMkLst>
            <pc:docMk/>
            <pc:sldMk cId="287284723" sldId="257"/>
            <ac:picMk id="7" creationId="{5894983B-C9A9-723D-8F4D-5C28804FE7F1}"/>
          </ac:picMkLst>
        </pc:picChg>
      </pc:sldChg>
      <pc:sldChg chg="addSp modSp modNotesTx">
        <pc:chgData name="Hp Unit" userId="86ec350514542ee1" providerId="LiveId" clId="{A7CACD53-154E-4D85-A1F8-B6F9EA95EE80}" dt="2024-09-17T09:28:11.706" v="305" actId="5793"/>
        <pc:sldMkLst>
          <pc:docMk/>
          <pc:sldMk cId="2970953450" sldId="258"/>
        </pc:sldMkLst>
        <pc:picChg chg="add mod">
          <ac:chgData name="Hp Unit" userId="86ec350514542ee1" providerId="LiveId" clId="{A7CACD53-154E-4D85-A1F8-B6F9EA95EE80}" dt="2024-09-17T09:19:51.133" v="136"/>
          <ac:picMkLst>
            <pc:docMk/>
            <pc:sldMk cId="2970953450" sldId="258"/>
            <ac:picMk id="4" creationId="{CBF51D3B-65AE-11D8-61F9-5CA775BFC1B2}"/>
          </ac:picMkLst>
        </pc:picChg>
      </pc:sldChg>
      <pc:sldChg chg="addSp modSp mod modNotesTx">
        <pc:chgData name="Hp Unit" userId="86ec350514542ee1" providerId="LiveId" clId="{A7CACD53-154E-4D85-A1F8-B6F9EA95EE80}" dt="2024-09-17T09:28:57.232" v="309"/>
        <pc:sldMkLst>
          <pc:docMk/>
          <pc:sldMk cId="2735233640" sldId="260"/>
        </pc:sldMkLst>
        <pc:spChg chg="add mod">
          <ac:chgData name="Hp Unit" userId="86ec350514542ee1" providerId="LiveId" clId="{A7CACD53-154E-4D85-A1F8-B6F9EA95EE80}" dt="2024-09-17T09:18:37.969" v="131" actId="1076"/>
          <ac:spMkLst>
            <pc:docMk/>
            <pc:sldMk cId="2735233640" sldId="260"/>
            <ac:spMk id="5" creationId="{DCF222AD-6DBE-D9CE-DF79-939D461BDC57}"/>
          </ac:spMkLst>
        </pc:spChg>
        <pc:picChg chg="add mod">
          <ac:chgData name="Hp Unit" userId="86ec350514542ee1" providerId="LiveId" clId="{A7CACD53-154E-4D85-A1F8-B6F9EA95EE80}" dt="2024-09-17T09:19:57.898" v="138"/>
          <ac:picMkLst>
            <pc:docMk/>
            <pc:sldMk cId="2735233640" sldId="260"/>
            <ac:picMk id="6" creationId="{14CBF350-EF12-D8EA-512C-7C7DD805033E}"/>
          </ac:picMkLst>
        </pc:picChg>
        <pc:picChg chg="mod">
          <ac:chgData name="Hp Unit" userId="86ec350514542ee1" providerId="LiveId" clId="{A7CACD53-154E-4D85-A1F8-B6F9EA95EE80}" dt="2024-09-17T09:20:23.732" v="140" actId="732"/>
          <ac:picMkLst>
            <pc:docMk/>
            <pc:sldMk cId="2735233640" sldId="260"/>
            <ac:picMk id="5122" creationId="{518FC735-444E-E496-5628-AAB0860D5024}"/>
          </ac:picMkLst>
        </pc:picChg>
      </pc:sldChg>
      <pc:sldChg chg="addSp modSp modNotesTx">
        <pc:chgData name="Hp Unit" userId="86ec350514542ee1" providerId="LiveId" clId="{A7CACD53-154E-4D85-A1F8-B6F9EA95EE80}" dt="2024-09-17T09:27:41.692" v="300"/>
        <pc:sldMkLst>
          <pc:docMk/>
          <pc:sldMk cId="1649534446" sldId="261"/>
        </pc:sldMkLst>
        <pc:picChg chg="add mod">
          <ac:chgData name="Hp Unit" userId="86ec350514542ee1" providerId="LiveId" clId="{A7CACD53-154E-4D85-A1F8-B6F9EA95EE80}" dt="2024-09-17T09:19:43.804" v="134"/>
          <ac:picMkLst>
            <pc:docMk/>
            <pc:sldMk cId="1649534446" sldId="261"/>
            <ac:picMk id="3" creationId="{22221DCB-E3F9-527E-B80E-3F1E6415DF22}"/>
          </ac:picMkLst>
        </pc:picChg>
      </pc:sldChg>
      <pc:sldChg chg="addSp modSp modNotesTx">
        <pc:chgData name="Hp Unit" userId="86ec350514542ee1" providerId="LiveId" clId="{A7CACD53-154E-4D85-A1F8-B6F9EA95EE80}" dt="2024-09-17T09:27:54.993" v="301"/>
        <pc:sldMkLst>
          <pc:docMk/>
          <pc:sldMk cId="3834845736" sldId="262"/>
        </pc:sldMkLst>
        <pc:picChg chg="add mod">
          <ac:chgData name="Hp Unit" userId="86ec350514542ee1" providerId="LiveId" clId="{A7CACD53-154E-4D85-A1F8-B6F9EA95EE80}" dt="2024-09-17T09:19:47.886" v="135"/>
          <ac:picMkLst>
            <pc:docMk/>
            <pc:sldMk cId="3834845736" sldId="262"/>
            <ac:picMk id="19" creationId="{6E42E2D0-DB94-7E4A-959F-10695AFA79A1}"/>
          </ac:picMkLst>
        </pc:picChg>
      </pc:sldChg>
      <pc:sldChg chg="addSp modSp mod modNotesTx">
        <pc:chgData name="Hp Unit" userId="86ec350514542ee1" providerId="LiveId" clId="{A7CACD53-154E-4D85-A1F8-B6F9EA95EE80}" dt="2024-09-17T09:28:22.550" v="306"/>
        <pc:sldMkLst>
          <pc:docMk/>
          <pc:sldMk cId="3014780877" sldId="264"/>
        </pc:sldMkLst>
        <pc:spChg chg="mod">
          <ac:chgData name="Hp Unit" userId="86ec350514542ee1" providerId="LiveId" clId="{A7CACD53-154E-4D85-A1F8-B6F9EA95EE80}" dt="2024-09-17T08:48:32.142" v="17" actId="113"/>
          <ac:spMkLst>
            <pc:docMk/>
            <pc:sldMk cId="3014780877" sldId="264"/>
            <ac:spMk id="2" creationId="{FDBD8D2C-37F6-4ED2-A5D8-9DE47F10D64C}"/>
          </ac:spMkLst>
        </pc:spChg>
        <pc:spChg chg="add mod">
          <ac:chgData name="Hp Unit" userId="86ec350514542ee1" providerId="LiveId" clId="{A7CACD53-154E-4D85-A1F8-B6F9EA95EE80}" dt="2024-09-17T09:16:00.388" v="75" actId="207"/>
          <ac:spMkLst>
            <pc:docMk/>
            <pc:sldMk cId="3014780877" sldId="264"/>
            <ac:spMk id="4" creationId="{FA391B56-B0EC-25BD-ACC2-15A709973D5E}"/>
          </ac:spMkLst>
        </pc:spChg>
        <pc:spChg chg="mod">
          <ac:chgData name="Hp Unit" userId="86ec350514542ee1" providerId="LiveId" clId="{A7CACD53-154E-4D85-A1F8-B6F9EA95EE80}" dt="2024-09-17T08:47:50.356" v="2" actId="20577"/>
          <ac:spMkLst>
            <pc:docMk/>
            <pc:sldMk cId="3014780877" sldId="264"/>
            <ac:spMk id="5" creationId="{21FDDAF2-289A-4083-BD86-841A71BC89B6}"/>
          </ac:spMkLst>
        </pc:spChg>
      </pc:sldChg>
      <pc:sldChg chg="addSp modSp mod modNotesTx">
        <pc:chgData name="Hp Unit" userId="86ec350514542ee1" providerId="LiveId" clId="{A7CACD53-154E-4D85-A1F8-B6F9EA95EE80}" dt="2024-09-17T09:28:32.147" v="307"/>
        <pc:sldMkLst>
          <pc:docMk/>
          <pc:sldMk cId="2925555787" sldId="265"/>
        </pc:sldMkLst>
        <pc:spChg chg="add mod">
          <ac:chgData name="Hp Unit" userId="86ec350514542ee1" providerId="LiveId" clId="{A7CACD53-154E-4D85-A1F8-B6F9EA95EE80}" dt="2024-09-17T09:16:15.431" v="76" actId="207"/>
          <ac:spMkLst>
            <pc:docMk/>
            <pc:sldMk cId="2925555787" sldId="265"/>
            <ac:spMk id="2" creationId="{B845EB15-E978-33DB-AA2A-E4A4B12D56FF}"/>
          </ac:spMkLst>
        </pc:spChg>
        <pc:spChg chg="mod">
          <ac:chgData name="Hp Unit" userId="86ec350514542ee1" providerId="LiveId" clId="{A7CACD53-154E-4D85-A1F8-B6F9EA95EE80}" dt="2024-09-17T08:48:47.632" v="19" actId="20577"/>
          <ac:spMkLst>
            <pc:docMk/>
            <pc:sldMk cId="2925555787" sldId="265"/>
            <ac:spMk id="11" creationId="{06C7A6C0-DEE5-4C42-BCC1-BABEC4D7DF99}"/>
          </ac:spMkLst>
        </pc:spChg>
      </pc:sldChg>
      <pc:sldChg chg="addSp modSp modNotesTx">
        <pc:chgData name="Hp Unit" userId="86ec350514542ee1" providerId="LiveId" clId="{A7CACD53-154E-4D85-A1F8-B6F9EA95EE80}" dt="2024-09-17T09:27:30" v="299"/>
        <pc:sldMkLst>
          <pc:docMk/>
          <pc:sldMk cId="2407319025" sldId="266"/>
        </pc:sldMkLst>
        <pc:picChg chg="add mod">
          <ac:chgData name="Hp Unit" userId="86ec350514542ee1" providerId="LiveId" clId="{A7CACD53-154E-4D85-A1F8-B6F9EA95EE80}" dt="2024-09-17T09:19:35.021" v="133"/>
          <ac:picMkLst>
            <pc:docMk/>
            <pc:sldMk cId="2407319025" sldId="266"/>
            <ac:picMk id="4" creationId="{C6370BCA-E9D8-0B65-F2B2-259D2E41CF5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dirty="0"/>
              <a:t>Introduction (2 min)</a:t>
            </a:r>
            <a:endParaRPr dirty="0"/>
          </a:p>
          <a:p>
            <a:pPr marL="0" lvl="0" indent="0" algn="l" rtl="0">
              <a:spcBef>
                <a:spcPts val="0"/>
              </a:spcBef>
              <a:spcAft>
                <a:spcPts val="0"/>
              </a:spcAft>
              <a:buNone/>
            </a:pPr>
            <a:endParaRPr dirty="0"/>
          </a:p>
          <a:p>
            <a:pPr marL="342900" lvl="0" indent="-342900" algn="just">
              <a:lnSpc>
                <a:spcPct val="115000"/>
              </a:lnSpc>
              <a:buFont typeface="Symbol" panose="05050102010706020507" pitchFamily="18" charset="2"/>
              <a:buChar char=""/>
            </a:pPr>
            <a:r>
              <a:rPr lang="en-ZA" sz="1800" b="1" dirty="0">
                <a:solidFill>
                  <a:srgbClr val="FF0000"/>
                </a:solidFill>
                <a:effectLst/>
                <a:latin typeface="Calibri" panose="020F0502020204030204" pitchFamily="34" charset="0"/>
                <a:ea typeface="Calibri" panose="020F0502020204030204" pitchFamily="34" charset="0"/>
              </a:rPr>
              <a:t>Note to teacher:</a:t>
            </a:r>
            <a:r>
              <a:rPr lang="en-ZA" sz="1800" dirty="0">
                <a:solidFill>
                  <a:srgbClr val="FF0000"/>
                </a:solidFill>
                <a:effectLst/>
                <a:latin typeface="Calibri" panose="020F0502020204030204" pitchFamily="34" charset="0"/>
                <a:ea typeface="Calibri" panose="020F0502020204030204" pitchFamily="34" charset="0"/>
              </a:rPr>
              <a:t> The discussion around religions could sometimes be sensitive for certain learners. Encourage learners to listen and respect one another regardless of their beliefs.</a:t>
            </a:r>
            <a:endParaRPr lang="en-US" sz="1800" dirty="0">
              <a:effectLst/>
              <a:latin typeface="Times New Roman" panose="02020603050405020304" pitchFamily="18" charset="0"/>
              <a:ea typeface="Times New Roman" panose="02020603050405020304" pitchFamily="18" charset="0"/>
            </a:endParaRPr>
          </a:p>
          <a:p>
            <a:pPr marL="457200" algn="just">
              <a:lnSpc>
                <a:spcPct val="115000"/>
              </a:lnSpc>
            </a:pPr>
            <a:r>
              <a:rPr lang="en-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Good day, Grade 10s. Today we start a new series of lessons in Democracy and Human Rights for the next three lessons. In Grade 8 you learnt about the cultural diversity we have in South Africa and how we as South Africans should respect our diversity and celebrate our similarities.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As South Africans, we are fortunate to live in a country where we have freedom of religion because of our constitution. You might know someone who belongs to a different religion than what you know. By understanding the </a:t>
            </a:r>
            <a:r>
              <a:rPr lang="en-ZA" sz="1800" u="sng" dirty="0">
                <a:solidFill>
                  <a:srgbClr val="000000"/>
                </a:solidFill>
                <a:effectLst/>
                <a:latin typeface="Calibri" panose="020F0502020204030204" pitchFamily="34" charset="0"/>
                <a:ea typeface="Calibri" panose="020F0502020204030204" pitchFamily="34" charset="0"/>
              </a:rPr>
              <a:t>ethical teachings</a:t>
            </a:r>
            <a:r>
              <a:rPr lang="en-ZA" sz="1800" dirty="0">
                <a:solidFill>
                  <a:srgbClr val="000000"/>
                </a:solidFill>
                <a:effectLst/>
                <a:latin typeface="Calibri" panose="020F0502020204030204" pitchFamily="34" charset="0"/>
                <a:ea typeface="Calibri" panose="020F0502020204030204" pitchFamily="34" charset="0"/>
              </a:rPr>
              <a:t> and </a:t>
            </a:r>
            <a:r>
              <a:rPr lang="en-ZA" sz="1800" u="sng" dirty="0">
                <a:solidFill>
                  <a:srgbClr val="000000"/>
                </a:solidFill>
                <a:effectLst/>
                <a:latin typeface="Calibri" panose="020F0502020204030204" pitchFamily="34" charset="0"/>
                <a:ea typeface="Calibri" panose="020F0502020204030204" pitchFamily="34" charset="0"/>
              </a:rPr>
              <a:t>religious laws</a:t>
            </a:r>
            <a:r>
              <a:rPr lang="en-ZA" sz="1800" dirty="0">
                <a:solidFill>
                  <a:srgbClr val="000000"/>
                </a:solidFill>
                <a:effectLst/>
                <a:latin typeface="Calibri" panose="020F0502020204030204" pitchFamily="34" charset="0"/>
                <a:ea typeface="Calibri" panose="020F0502020204030204" pitchFamily="34" charset="0"/>
              </a:rPr>
              <a:t> of the different religions in South Africa, we can learn from one another and become better South Africans.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A </a:t>
            </a:r>
            <a:r>
              <a:rPr lang="en-ZA" sz="1800" b="1" dirty="0">
                <a:solidFill>
                  <a:srgbClr val="000000"/>
                </a:solidFill>
                <a:effectLst/>
                <a:latin typeface="Calibri" panose="020F0502020204030204" pitchFamily="34" charset="0"/>
                <a:ea typeface="Calibri" panose="020F0502020204030204" pitchFamily="34" charset="0"/>
              </a:rPr>
              <a:t>religion</a:t>
            </a:r>
            <a:r>
              <a:rPr lang="en-ZA" sz="1800" dirty="0">
                <a:solidFill>
                  <a:srgbClr val="000000"/>
                </a:solidFill>
                <a:effectLst/>
                <a:latin typeface="Calibri" panose="020F0502020204030204" pitchFamily="34" charset="0"/>
                <a:ea typeface="Calibri" panose="020F0502020204030204" pitchFamily="34" charset="0"/>
              </a:rPr>
              <a:t> defines a system of values/ideas that a group of people believe. Many people choose not to believe in a specific religion but still carry a set of beliefs around traditions and values they have adopted. E.g. An atheist does not believe in religion but can still celebrate Christmas if they have adopted a traditional Christian holiday as their own family </a:t>
            </a:r>
            <a:r>
              <a:rPr lang="en-ZA" sz="1800" b="1" dirty="0">
                <a:solidFill>
                  <a:srgbClr val="000000"/>
                </a:solidFill>
                <a:effectLst/>
                <a:latin typeface="Calibri" panose="020F0502020204030204" pitchFamily="34" charset="0"/>
                <a:ea typeface="Calibri" panose="020F0502020204030204" pitchFamily="34" charset="0"/>
              </a:rPr>
              <a:t>tradition</a:t>
            </a:r>
            <a:r>
              <a:rPr lang="en-ZA" sz="1800" dirty="0">
                <a:solidFill>
                  <a:srgbClr val="000000"/>
                </a:solidFill>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&amp; Teaching (6 min)</a:t>
            </a:r>
          </a:p>
          <a:p>
            <a:endParaRPr lang="en-US" dirty="0"/>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Let’s take a moment to see what religions are represented in our class. As a group, we will now collect information on how many of your group members belong to different religions. Then one group member will give the statistics back to the class.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One person will be appointed to collect the class data.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Remember we do not need to know the specific members of the group and what religion they have. The aim is to record the statistics of the entire class. Remember, having no religion is still a religion. (Allow 3 min per group and 2 min class feedback.)</a:t>
            </a:r>
            <a:endParaRPr lang="en-US" sz="1800" dirty="0">
              <a:effectLst/>
              <a:latin typeface="Times New Roman" panose="02020603050405020304" pitchFamily="18" charset="0"/>
              <a:ea typeface="Times New Roman" panose="02020603050405020304" pitchFamily="18" charset="0"/>
            </a:endParaRPr>
          </a:p>
          <a:p>
            <a:pPr marL="457200" algn="just">
              <a:lnSpc>
                <a:spcPct val="115000"/>
              </a:lnSpc>
            </a:pPr>
            <a:r>
              <a:rPr lang="en-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Well done class. It’s lovely to see the variety of religions represented in our class. However, we are a small percentage that represents the people of South Africa. Sometimes we tend to be </a:t>
            </a:r>
            <a:r>
              <a:rPr lang="en-ZA" sz="1800" b="1" dirty="0">
                <a:solidFill>
                  <a:srgbClr val="000000"/>
                </a:solidFill>
                <a:effectLst/>
                <a:latin typeface="Calibri" panose="020F0502020204030204" pitchFamily="34" charset="0"/>
                <a:ea typeface="Calibri" panose="020F0502020204030204" pitchFamily="34" charset="0"/>
              </a:rPr>
              <a:t>prejudicial</a:t>
            </a:r>
            <a:r>
              <a:rPr lang="en-ZA" sz="1800" dirty="0">
                <a:solidFill>
                  <a:srgbClr val="000000"/>
                </a:solidFill>
                <a:effectLst/>
                <a:latin typeface="Calibri" panose="020F0502020204030204" pitchFamily="34" charset="0"/>
                <a:ea typeface="Calibri" panose="020F0502020204030204" pitchFamily="34" charset="0"/>
              </a:rPr>
              <a:t> (something that causes harm or unfair bias, often based on preconceived opinions or judgments) towards people because we do not understand some of their practices. It is important that we respect one another, regardless of our differences in beliefs and daily practices.</a:t>
            </a:r>
            <a:endParaRPr lang="en-US" sz="1800" dirty="0">
              <a:effectLst/>
              <a:latin typeface="Times New Roman" panose="02020603050405020304" pitchFamily="18" charset="0"/>
              <a:ea typeface="Times New Roman" panose="02020603050405020304" pitchFamily="18" charset="0"/>
            </a:endParaRPr>
          </a:p>
          <a:p>
            <a:pPr marL="457200">
              <a:lnSpc>
                <a:spcPct val="115000"/>
              </a:lnSpc>
            </a:pPr>
            <a:r>
              <a:rPr lang="en-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South Africa has seven major religions. Would you be able to name them? (Allow the opportunity for the class to respond.)</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0547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 Activity (5 min)</a:t>
            </a:r>
          </a:p>
          <a:p>
            <a:endParaRPr lang="en-US" dirty="0"/>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Well done! Take a look at this slide. Can you identify the names of these religions? Record the name of the religion next to the symbol in </a:t>
            </a:r>
            <a:r>
              <a:rPr lang="en-ZA" sz="1800" b="1" i="1" dirty="0">
                <a:solidFill>
                  <a:srgbClr val="000000"/>
                </a:solidFill>
                <a:effectLst/>
                <a:latin typeface="Calibri" panose="020F0502020204030204" pitchFamily="34" charset="0"/>
                <a:ea typeface="Calibri" panose="020F0502020204030204" pitchFamily="34" charset="0"/>
              </a:rPr>
              <a:t>Activity 1 (</a:t>
            </a:r>
            <a:r>
              <a:rPr lang="en-ZA" sz="1800" b="1" i="1" u="sng" dirty="0">
                <a:solidFill>
                  <a:srgbClr val="000000"/>
                </a:solidFill>
                <a:effectLst/>
                <a:latin typeface="Calibri" panose="020F0502020204030204" pitchFamily="34" charset="0"/>
                <a:ea typeface="Calibri" panose="020F0502020204030204" pitchFamily="34" charset="0"/>
              </a:rPr>
              <a:t>Lesson 1 – Worksheet</a:t>
            </a:r>
            <a:r>
              <a:rPr lang="en-ZA" sz="1800" b="1" i="1" dirty="0">
                <a:solidFill>
                  <a:srgbClr val="000000"/>
                </a:solidFill>
                <a:effectLst/>
                <a:latin typeface="Calibri" panose="020F0502020204030204" pitchFamily="34" charset="0"/>
                <a:ea typeface="Calibri" panose="020F0502020204030204" pitchFamily="34" charset="0"/>
              </a:rPr>
              <a:t>)</a:t>
            </a:r>
            <a:r>
              <a:rPr lang="en-ZA" sz="1800" dirty="0">
                <a:solidFill>
                  <a:srgbClr val="000000"/>
                </a:solidFill>
                <a:effectLst/>
                <a:latin typeface="Calibri" panose="020F0502020204030204" pitchFamily="34" charset="0"/>
                <a:ea typeface="Calibri" panose="020F0502020204030204" pitchFamily="34" charset="0"/>
              </a:rPr>
              <a:t>. Write ONE fact you know about each of these religions on your worksheet. (Allow 5 min)</a:t>
            </a:r>
            <a:endParaRPr lang="en-US" sz="1800" dirty="0">
              <a:noFill/>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Judaism</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Christianity</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Islam</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Buddhism</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Hinduism</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Bahai</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Courier New" panose="02070309020205020404" pitchFamily="49" charset="0"/>
              <a:buChar char="o"/>
            </a:pPr>
            <a:r>
              <a:rPr lang="en-ZA" sz="18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African Traditional Religions</a:t>
            </a:r>
            <a:endParaRPr lang="en-US" sz="18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4766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 Activity (3 min)</a:t>
            </a:r>
          </a:p>
          <a:p>
            <a:endParaRPr lang="en-US" dirty="0"/>
          </a:p>
          <a:p>
            <a:pPr marL="342900" lvl="0" indent="-342900" algn="just">
              <a:lnSpc>
                <a:spcPct val="115000"/>
              </a:lnSpc>
              <a:buClr>
                <a:srgbClr val="000000"/>
              </a:buClr>
              <a:buFont typeface="Symbol" panose="05050102010706020507" pitchFamily="18" charset="2"/>
              <a:buChar char=""/>
            </a:pPr>
            <a:r>
              <a:rPr lang="en-ZA" sz="1800" b="1" dirty="0">
                <a:solidFill>
                  <a:srgbClr val="FF0000"/>
                </a:solidFill>
                <a:effectLst/>
                <a:latin typeface="Calibri" panose="020F0502020204030204" pitchFamily="34" charset="0"/>
                <a:ea typeface="Calibri" panose="020F0502020204030204" pitchFamily="34" charset="0"/>
              </a:rPr>
              <a:t>Note to teacher:</a:t>
            </a:r>
            <a:r>
              <a:rPr lang="en-ZA" sz="1800" dirty="0">
                <a:solidFill>
                  <a:srgbClr val="FF0000"/>
                </a:solidFill>
                <a:effectLst/>
                <a:latin typeface="Calibri" panose="020F0502020204030204" pitchFamily="34" charset="0"/>
                <a:ea typeface="Calibri" panose="020F0502020204030204" pitchFamily="34" charset="0"/>
              </a:rPr>
              <a:t> This slide includes animations. Each click will reveal the name of the religion. Encourage learners to make corrections on their worksheets.</a:t>
            </a:r>
            <a:endParaRPr lang="en-US" sz="1800" dirty="0">
              <a:noFill/>
              <a:effectLst/>
              <a:latin typeface="Times New Roman" panose="02020603050405020304" pitchFamily="18" charset="0"/>
              <a:ea typeface="Times New Roman" panose="02020603050405020304" pitchFamily="18" charset="0"/>
            </a:endParaRPr>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Let’s see how many of you identified the religion correctly. Make corrections on your worksheet.</a:t>
            </a:r>
            <a:endParaRPr lang="en-US" sz="1800" dirty="0">
              <a:no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4620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Activity (12 min)</a:t>
            </a:r>
          </a:p>
          <a:p>
            <a:endParaRPr lang="en-US" dirty="0"/>
          </a:p>
          <a:p>
            <a:pPr marL="342900" lvl="0" indent="-342900" algn="just">
              <a:lnSpc>
                <a:spcPct val="115000"/>
              </a:lnSpc>
              <a:buClr>
                <a:srgbClr val="000000"/>
              </a:buClr>
              <a:buFont typeface="Symbol" panose="05050102010706020507" pitchFamily="18" charset="2"/>
              <a:buChar char=""/>
            </a:pPr>
            <a:r>
              <a:rPr lang="en-ZA" sz="1800" b="1" dirty="0">
                <a:solidFill>
                  <a:srgbClr val="FF0000"/>
                </a:solidFill>
                <a:effectLst/>
                <a:latin typeface="Calibri" panose="020F0502020204030204" pitchFamily="34" charset="0"/>
                <a:ea typeface="Calibri" panose="020F0502020204030204" pitchFamily="34" charset="0"/>
              </a:rPr>
              <a:t>Note to teacher:</a:t>
            </a:r>
            <a:r>
              <a:rPr lang="en-ZA" sz="1800" dirty="0">
                <a:solidFill>
                  <a:srgbClr val="FF0000"/>
                </a:solidFill>
                <a:effectLst/>
                <a:latin typeface="Calibri" panose="020F0502020204030204" pitchFamily="34" charset="0"/>
                <a:ea typeface="Calibri" panose="020F0502020204030204" pitchFamily="34" charset="0"/>
              </a:rPr>
              <a:t> If you are teaching more than one class, it might be helpful to allocate a place on your class wall for the responses to this activity. The two classes will learn from one another.</a:t>
            </a:r>
            <a:endParaRPr lang="en-US" sz="1800" dirty="0">
              <a:noFill/>
              <a:effectLst/>
              <a:latin typeface="Times New Roman" panose="02020603050405020304" pitchFamily="18" charset="0"/>
              <a:ea typeface="Times New Roman" panose="02020603050405020304" pitchFamily="18" charset="0"/>
            </a:endParaRPr>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We mentioned earlier that it is in understanding these different religions that we learn from their beliefs/ practices. This, in turn, can positively influence our beliefs and practices. </a:t>
            </a:r>
            <a:endParaRPr lang="en-US" sz="1800" dirty="0">
              <a:noFill/>
              <a:effectLst/>
              <a:latin typeface="Times New Roman" panose="02020603050405020304" pitchFamily="18" charset="0"/>
              <a:ea typeface="Times New Roman" panose="02020603050405020304" pitchFamily="18" charset="0"/>
            </a:endParaRPr>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Hand out the </a:t>
            </a:r>
            <a:r>
              <a:rPr lang="en-ZA" sz="1800" b="1" i="1" u="sng" dirty="0">
                <a:solidFill>
                  <a:srgbClr val="000000"/>
                </a:solidFill>
                <a:effectLst/>
                <a:latin typeface="Calibri" panose="020F0502020204030204" pitchFamily="34" charset="0"/>
                <a:ea typeface="Calibri" panose="020F0502020204030204" pitchFamily="34" charset="0"/>
              </a:rPr>
              <a:t>Lesson 1 – Religions Info Sheet</a:t>
            </a:r>
            <a:r>
              <a:rPr lang="en-ZA" sz="1800" dirty="0">
                <a:solidFill>
                  <a:srgbClr val="000000"/>
                </a:solidFill>
                <a:effectLst/>
                <a:latin typeface="Calibri" panose="020F0502020204030204" pitchFamily="34" charset="0"/>
                <a:ea typeface="Calibri" panose="020F0502020204030204" pitchFamily="34" charset="0"/>
              </a:rPr>
              <a:t>. In your groups, you will quickly need to read through the information about the different major religions in South Africa.  </a:t>
            </a:r>
            <a:endParaRPr lang="en-US" sz="1800" dirty="0">
              <a:noFill/>
              <a:effectLst/>
              <a:latin typeface="Times New Roman" panose="02020603050405020304" pitchFamily="18" charset="0"/>
              <a:ea typeface="Times New Roman" panose="02020603050405020304" pitchFamily="18" charset="0"/>
            </a:endParaRPr>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Then you need to complete </a:t>
            </a:r>
            <a:r>
              <a:rPr lang="en-ZA" sz="1800" b="1" i="1" dirty="0">
                <a:solidFill>
                  <a:srgbClr val="000000"/>
                </a:solidFill>
                <a:effectLst/>
                <a:latin typeface="Calibri" panose="020F0502020204030204" pitchFamily="34" charset="0"/>
                <a:ea typeface="Calibri" panose="020F0502020204030204" pitchFamily="34" charset="0"/>
              </a:rPr>
              <a:t>Activity 2 (</a:t>
            </a:r>
            <a:r>
              <a:rPr lang="en-ZA" sz="1800" b="1" i="1" u="sng" dirty="0">
                <a:solidFill>
                  <a:srgbClr val="000000"/>
                </a:solidFill>
                <a:effectLst/>
                <a:latin typeface="Calibri" panose="020F0502020204030204" pitchFamily="34" charset="0"/>
                <a:ea typeface="Calibri" panose="020F0502020204030204" pitchFamily="34" charset="0"/>
              </a:rPr>
              <a:t>Lesson 1 – Worksheet</a:t>
            </a:r>
            <a:r>
              <a:rPr lang="en-ZA" sz="1800" b="1" i="1" dirty="0">
                <a:solidFill>
                  <a:srgbClr val="000000"/>
                </a:solidFill>
                <a:effectLst/>
                <a:latin typeface="Calibri" panose="020F0502020204030204" pitchFamily="34" charset="0"/>
                <a:ea typeface="Calibri" panose="020F0502020204030204" pitchFamily="34" charset="0"/>
              </a:rPr>
              <a:t>) </a:t>
            </a:r>
            <a:r>
              <a:rPr lang="en-ZA" sz="1800" dirty="0">
                <a:solidFill>
                  <a:srgbClr val="000000"/>
                </a:solidFill>
                <a:effectLst/>
                <a:latin typeface="Calibri" panose="020F0502020204030204" pitchFamily="34" charset="0"/>
                <a:ea typeface="Calibri" panose="020F0502020204030204" pitchFamily="34" charset="0"/>
              </a:rPr>
              <a:t>on the poster (</a:t>
            </a:r>
            <a:r>
              <a:rPr lang="en-ZA" sz="1800" b="1" i="1" u="sng" dirty="0">
                <a:solidFill>
                  <a:srgbClr val="000000"/>
                </a:solidFill>
                <a:effectLst/>
                <a:latin typeface="Calibri" panose="020F0502020204030204" pitchFamily="34" charset="0"/>
                <a:ea typeface="Calibri" panose="020F0502020204030204" pitchFamily="34" charset="0"/>
              </a:rPr>
              <a:t>Lesson 1 – Poster</a:t>
            </a:r>
            <a:r>
              <a:rPr lang="en-ZA" sz="1800" dirty="0">
                <a:solidFill>
                  <a:srgbClr val="000000"/>
                </a:solidFill>
                <a:effectLst/>
                <a:latin typeface="Calibri" panose="020F0502020204030204" pitchFamily="34" charset="0"/>
                <a:ea typeface="Calibri" panose="020F0502020204030204" pitchFamily="34" charset="0"/>
              </a:rPr>
              <a:t>) provided. Use the questions on your worksheet to guide your creativity.</a:t>
            </a:r>
            <a:endParaRPr lang="en-US" sz="1800" dirty="0">
              <a:noFill/>
              <a:effectLst/>
              <a:latin typeface="Times New Roman" panose="02020603050405020304" pitchFamily="18" charset="0"/>
              <a:ea typeface="Times New Roman" panose="02020603050405020304" pitchFamily="18" charset="0"/>
            </a:endParaRPr>
          </a:p>
          <a:p>
            <a:pPr marL="0" lvl="0" indent="0" algn="just">
              <a:lnSpc>
                <a:spcPct val="115000"/>
              </a:lnSpc>
              <a:buFont typeface="Arial" panose="020B0604020202020204" pitchFamily="34" charset="0"/>
              <a:buNone/>
            </a:pPr>
            <a:endParaRPr lang="en-US" sz="1800" dirty="0">
              <a:effectLst/>
              <a:latin typeface="Noto Sans Symbols"/>
              <a:ea typeface="Noto Sans Symbols"/>
              <a:cs typeface="Noto Sans Symbols"/>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0050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(4 min)</a:t>
            </a:r>
          </a:p>
          <a:p>
            <a:endParaRPr lang="en-ZA" dirty="0"/>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Before South Africa was colonised there were different indigenous groups that already had a belief system. Yes, over the years they have been influenced by Christianity, Islam, and Judaism but many African people still hold onto their religious "African roots" and traditions.  </a:t>
            </a:r>
            <a:endParaRPr lang="en-US" sz="1800" dirty="0">
              <a:noFill/>
              <a:effectLst/>
              <a:latin typeface="Times New Roman" panose="02020603050405020304" pitchFamily="18" charset="0"/>
              <a:ea typeface="Times New Roman" panose="02020603050405020304" pitchFamily="18" charset="0"/>
            </a:endParaRPr>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Let’s briefly take a look at the </a:t>
            </a:r>
            <a:r>
              <a:rPr lang="en-ZA" sz="1800" b="1" dirty="0">
                <a:solidFill>
                  <a:srgbClr val="000000"/>
                </a:solidFill>
                <a:effectLst/>
                <a:latin typeface="Calibri" panose="020F0502020204030204" pitchFamily="34" charset="0"/>
                <a:ea typeface="Calibri" panose="020F0502020204030204" pitchFamily="34" charset="0"/>
              </a:rPr>
              <a:t>origins</a:t>
            </a:r>
            <a:r>
              <a:rPr lang="en-ZA" sz="1800" dirty="0">
                <a:solidFill>
                  <a:srgbClr val="000000"/>
                </a:solidFill>
                <a:effectLst/>
                <a:latin typeface="Calibri" panose="020F0502020204030204" pitchFamily="34" charset="0"/>
                <a:ea typeface="Calibri" panose="020F0502020204030204" pitchFamily="34" charset="0"/>
              </a:rPr>
              <a:t> of the indigenous belief systems. These religions have been around for about 1500 years. Many of these indigenous belief systems are built around the traditions of stories told by the elders in the tribes. These oral traditions are passed on and followed. These elders are respected and very important in the tribe.</a:t>
            </a:r>
            <a:endParaRPr lang="en-US" sz="1800" dirty="0">
              <a:noFill/>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7FBB2E6B-8E98-4517-93D1-208BE7CA5D02}" type="slidenum">
              <a:rPr lang="en-ZA" smtClean="0"/>
              <a:t>6</a:t>
            </a:fld>
            <a:endParaRPr lang="en-ZA"/>
          </a:p>
        </p:txBody>
      </p:sp>
    </p:spTree>
    <p:extLst>
      <p:ext uri="{BB962C8B-B14F-4D97-AF65-F5344CB8AC3E}">
        <p14:creationId xmlns:p14="http://schemas.microsoft.com/office/powerpoint/2010/main" val="285607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(2 min)</a:t>
            </a:r>
          </a:p>
          <a:p>
            <a:endParaRPr lang="en-ZA" dirty="0"/>
          </a:p>
          <a:p>
            <a:pPr marL="0" indent="0" algn="l">
              <a:buFont typeface="Arial" panose="020B0604020202020204" pitchFamily="34" charset="0"/>
              <a:buNone/>
            </a:pPr>
            <a:r>
              <a:rPr lang="en-ZA" sz="1800" dirty="0">
                <a:solidFill>
                  <a:srgbClr val="000000"/>
                </a:solidFill>
                <a:effectLst/>
                <a:latin typeface="Calibri" panose="020F0502020204030204" pitchFamily="34" charset="0"/>
                <a:ea typeface="Calibri" panose="020F0502020204030204" pitchFamily="34" charset="0"/>
              </a:rPr>
              <a:t>Spiritual leaders &amp; Ancestors: </a:t>
            </a:r>
            <a:r>
              <a:rPr lang="en-ZA" sz="1800" dirty="0" err="1">
                <a:solidFill>
                  <a:srgbClr val="000000"/>
                </a:solidFill>
                <a:effectLst/>
                <a:latin typeface="Calibri" panose="020F0502020204030204" pitchFamily="34" charset="0"/>
                <a:ea typeface="Calibri" panose="020F0502020204030204" pitchFamily="34" charset="0"/>
              </a:rPr>
              <a:t>Sangomas</a:t>
            </a:r>
            <a:r>
              <a:rPr lang="en-ZA" sz="1800" dirty="0">
                <a:solidFill>
                  <a:srgbClr val="000000"/>
                </a:solidFill>
                <a:effectLst/>
                <a:latin typeface="Calibri" panose="020F0502020204030204" pitchFamily="34" charset="0"/>
                <a:ea typeface="Calibri" panose="020F0502020204030204" pitchFamily="34" charset="0"/>
              </a:rPr>
              <a:t> are seen as spiritual leaders. They believe they are called by their ancestors to learn how to use herbs for healing and how to tell what will happen in the future. During special events like weddings, the ancestors are honoured by slaughtering a cow or sheep. </a:t>
            </a:r>
            <a:endParaRPr lang="en-ZA" dirty="0"/>
          </a:p>
        </p:txBody>
      </p:sp>
      <p:sp>
        <p:nvSpPr>
          <p:cNvPr id="4" name="Slide Number Placeholder 3"/>
          <p:cNvSpPr>
            <a:spLocks noGrp="1"/>
          </p:cNvSpPr>
          <p:nvPr>
            <p:ph type="sldNum" sz="quarter" idx="5"/>
          </p:nvPr>
        </p:nvSpPr>
        <p:spPr/>
        <p:txBody>
          <a:bodyPr/>
          <a:lstStyle/>
          <a:p>
            <a:fld id="{7FBB2E6B-8E98-4517-93D1-208BE7CA5D02}" type="slidenum">
              <a:rPr lang="en-ZA" smtClean="0"/>
              <a:t>7</a:t>
            </a:fld>
            <a:endParaRPr lang="en-ZA"/>
          </a:p>
        </p:txBody>
      </p:sp>
    </p:spTree>
    <p:extLst>
      <p:ext uri="{BB962C8B-B14F-4D97-AF65-F5344CB8AC3E}">
        <p14:creationId xmlns:p14="http://schemas.microsoft.com/office/powerpoint/2010/main" val="3340205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Teaching (2 min)</a:t>
            </a:r>
          </a:p>
          <a:p>
            <a:endParaRPr lang="en-ZA" dirty="0"/>
          </a:p>
          <a:p>
            <a:pPr marL="342900" lvl="0" indent="-342900" algn="just">
              <a:lnSpc>
                <a:spcPct val="115000"/>
              </a:lnSpc>
              <a:buClr>
                <a:srgbClr val="000000"/>
              </a:buClr>
              <a:buFont typeface="Symbol" panose="05050102010706020507" pitchFamily="18" charset="2"/>
              <a:buChar char=""/>
            </a:pPr>
            <a:r>
              <a:rPr lang="en-ZA" sz="1800" dirty="0">
                <a:solidFill>
                  <a:srgbClr val="000000"/>
                </a:solidFill>
                <a:effectLst/>
                <a:latin typeface="Calibri" panose="020F0502020204030204" pitchFamily="34" charset="0"/>
                <a:ea typeface="Calibri" panose="020F0502020204030204" pitchFamily="34" charset="0"/>
              </a:rPr>
              <a:t>Followers believe in wearing charms or bracelets to help protect them from evil or to bring good luck. Peace is important in the tribe. Family heads and political leaders in most African societies are </a:t>
            </a:r>
            <a:r>
              <a:rPr lang="en-ZA" sz="1800" dirty="0" err="1">
                <a:solidFill>
                  <a:srgbClr val="000000"/>
                </a:solidFill>
                <a:effectLst/>
                <a:latin typeface="Calibri" panose="020F0502020204030204" pitchFamily="34" charset="0"/>
                <a:ea typeface="Calibri" panose="020F0502020204030204" pitchFamily="34" charset="0"/>
              </a:rPr>
              <a:t>peacemaking</a:t>
            </a:r>
            <a:r>
              <a:rPr lang="en-ZA" sz="1800" dirty="0">
                <a:solidFill>
                  <a:srgbClr val="000000"/>
                </a:solidFill>
                <a:effectLst/>
                <a:latin typeface="Calibri" panose="020F0502020204030204" pitchFamily="34" charset="0"/>
                <a:ea typeface="Calibri" panose="020F0502020204030204" pitchFamily="34" charset="0"/>
              </a:rPr>
              <a:t>. This includes settling arguments and offering prayers.</a:t>
            </a:r>
            <a:endParaRPr lang="en-US" sz="1800" dirty="0">
              <a:noFill/>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7FBB2E6B-8E98-4517-93D1-208BE7CA5D02}" type="slidenum">
              <a:rPr lang="en-ZA" smtClean="0"/>
              <a:t>8</a:t>
            </a:fld>
            <a:endParaRPr lang="en-ZA"/>
          </a:p>
        </p:txBody>
      </p:sp>
    </p:spTree>
    <p:extLst>
      <p:ext uri="{BB962C8B-B14F-4D97-AF65-F5344CB8AC3E}">
        <p14:creationId xmlns:p14="http://schemas.microsoft.com/office/powerpoint/2010/main" val="916984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Reflection: Graffiti Wall (4 min)</a:t>
            </a:r>
          </a:p>
          <a:p>
            <a:endParaRPr lang="en-US" dirty="0"/>
          </a:p>
          <a:p>
            <a:pPr marL="342900" lvl="0" indent="-342900" algn="just">
              <a:lnSpc>
                <a:spcPct val="115000"/>
              </a:lnSpc>
              <a:buClr>
                <a:srgbClr val="000000"/>
              </a:buClr>
              <a:buFont typeface="Symbol" panose="05050102010706020507" pitchFamily="18" charset="2"/>
              <a:buChar char=""/>
            </a:pPr>
            <a:r>
              <a:rPr lang="en-ZA" sz="1200" b="1" dirty="0">
                <a:solidFill>
                  <a:srgbClr val="FF0000"/>
                </a:solidFill>
                <a:effectLst/>
                <a:latin typeface="Calibri" panose="020F0502020204030204" pitchFamily="34" charset="0"/>
                <a:ea typeface="Calibri" panose="020F0502020204030204" pitchFamily="34" charset="0"/>
              </a:rPr>
              <a:t>Note to teacher:</a:t>
            </a:r>
            <a:r>
              <a:rPr lang="en-ZA" sz="1200" dirty="0">
                <a:solidFill>
                  <a:srgbClr val="FF0000"/>
                </a:solidFill>
                <a:effectLst/>
                <a:latin typeface="Calibri" panose="020F0502020204030204" pitchFamily="34" charset="0"/>
                <a:ea typeface="Calibri" panose="020F0502020204030204" pitchFamily="34" charset="0"/>
              </a:rPr>
              <a:t> This graffiti wall would be a lovely reflective space for learners to read one another’s comments and questions. You could use the questions to start the next lesson. You could cut scrap paper into squares and have learners write on it or use pre-bought Post-it notes. This reflective space will be added in each lesson. </a:t>
            </a:r>
            <a:r>
              <a:rPr lang="en-ZA" sz="1200" u="sng" dirty="0">
                <a:solidFill>
                  <a:srgbClr val="FF0000"/>
                </a:solidFill>
                <a:effectLst/>
                <a:latin typeface="Calibri" panose="020F0502020204030204" pitchFamily="34" charset="0"/>
                <a:ea typeface="Calibri" panose="020F0502020204030204" pitchFamily="34" charset="0"/>
              </a:rPr>
              <a:t>It would be helpful to have three different colours of paper for each lesson or have three separate headings on your wall for learners to respond to</a:t>
            </a:r>
            <a:r>
              <a:rPr lang="en-ZA" sz="1200" dirty="0">
                <a:solidFill>
                  <a:srgbClr val="FF0000"/>
                </a:solidFill>
                <a:effectLst/>
                <a:latin typeface="Calibri" panose="020F0502020204030204" pitchFamily="34" charset="0"/>
                <a:ea typeface="Calibri" panose="020F0502020204030204" pitchFamily="34" charset="0"/>
              </a:rPr>
              <a:t>.</a:t>
            </a:r>
            <a:endParaRPr lang="en-US" sz="1200" dirty="0">
              <a:no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a:solidFill>
                  <a:srgbClr val="FF0000"/>
                </a:solidFill>
                <a:effectLst/>
                <a:latin typeface="Calibri" panose="020F0502020204030204" pitchFamily="34" charset="0"/>
                <a:ea typeface="Calibri" panose="020F0502020204030204" pitchFamily="34" charset="0"/>
              </a:rPr>
              <a:t>Lesson 1: Religions in South Africa</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a:solidFill>
                  <a:srgbClr val="FF0000"/>
                </a:solidFill>
                <a:effectLst/>
                <a:latin typeface="Calibri" panose="020F0502020204030204" pitchFamily="34" charset="0"/>
                <a:ea typeface="Calibri" panose="020F0502020204030204" pitchFamily="34" charset="0"/>
              </a:rPr>
              <a:t>Lesson 2: Sports Coverage in South Africa</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a:solidFill>
                  <a:srgbClr val="FF0000"/>
                </a:solidFill>
                <a:effectLst/>
                <a:latin typeface="Calibri" panose="020F0502020204030204" pitchFamily="34" charset="0"/>
                <a:ea typeface="Calibri" panose="020F0502020204030204" pitchFamily="34" charset="0"/>
              </a:rPr>
              <a:t>Lesson 3: Unfair practice in sport</a:t>
            </a:r>
            <a:endParaRPr lang="en-US" sz="1200" dirty="0">
              <a:effectLst/>
              <a:latin typeface="Times New Roman" panose="02020603050405020304" pitchFamily="18" charset="0"/>
              <a:ea typeface="Times New Roman" panose="02020603050405020304" pitchFamily="18" charset="0"/>
            </a:endParaRPr>
          </a:p>
          <a:p>
            <a:pPr marL="457200" algn="just">
              <a:lnSpc>
                <a:spcPct val="115000"/>
              </a:lnSpc>
            </a:pPr>
            <a:r>
              <a:rPr lang="en-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In this lesson, I believe some of you have learnt something about other religions that you didn’t know before. It’s important for us to reflect and think of how we have been positively influenced by what we have learnt from other religions</a:t>
            </a:r>
            <a:r>
              <a:rPr lang="en-ZA" sz="1200" dirty="0">
                <a:noFill/>
                <a:effectLst/>
                <a:latin typeface="Times New Roman" panose="02020603050405020304" pitchFamily="18" charset="0"/>
                <a:ea typeface="Times New Roman" panose="02020603050405020304" pitchFamily="18" charset="0"/>
              </a:rPr>
              <a:t> </a:t>
            </a:r>
            <a:r>
              <a:rPr lang="en-ZA" sz="1200" dirty="0">
                <a:noFill/>
                <a:effectLst/>
                <a:latin typeface="Calibri" panose="020F0502020204030204" pitchFamily="34" charset="0"/>
                <a:ea typeface="Times New Roman" panose="02020603050405020304" pitchFamily="18" charset="0"/>
              </a:rPr>
              <a:t>In this final activity, you will reflect on an </a:t>
            </a:r>
            <a:r>
              <a:rPr lang="en-ZA" sz="1200" u="sng" dirty="0">
                <a:noFill/>
                <a:effectLst/>
                <a:latin typeface="Calibri" panose="020F0502020204030204" pitchFamily="34" charset="0"/>
                <a:ea typeface="Times New Roman" panose="02020603050405020304" pitchFamily="18" charset="0"/>
              </a:rPr>
              <a:t>ethical/moral</a:t>
            </a:r>
            <a:r>
              <a:rPr lang="en-ZA" sz="1200" dirty="0">
                <a:noFill/>
                <a:effectLst/>
                <a:latin typeface="Calibri" panose="020F0502020204030204" pitchFamily="34" charset="0"/>
                <a:ea typeface="Times New Roman" panose="02020603050405020304" pitchFamily="18" charset="0"/>
              </a:rPr>
              <a:t> (</a:t>
            </a:r>
            <a:r>
              <a:rPr lang="en-ZA" sz="1200" dirty="0">
                <a:solidFill>
                  <a:srgbClr val="000000"/>
                </a:solidFill>
                <a:effectLst/>
                <a:latin typeface="Calibri" panose="020F0502020204030204" pitchFamily="34" charset="0"/>
                <a:ea typeface="Calibri" panose="020F0502020204030204" pitchFamily="34" charset="0"/>
              </a:rPr>
              <a:t>what you believe is right or wrong or important)</a:t>
            </a:r>
            <a:r>
              <a:rPr lang="en-ZA" sz="1200" dirty="0">
                <a:noFill/>
                <a:effectLst/>
                <a:latin typeface="Calibri" panose="020F0502020204030204" pitchFamily="34" charset="0"/>
                <a:ea typeface="Times New Roman" panose="02020603050405020304" pitchFamily="18" charset="0"/>
              </a:rPr>
              <a:t> way of living that has inspired you from today's lesson.</a:t>
            </a:r>
            <a:r>
              <a:rPr lang="en-ZA" sz="1200" dirty="0">
                <a:noFill/>
                <a:effectLst/>
                <a:latin typeface="Times New Roman" panose="02020603050405020304" pitchFamily="18" charset="0"/>
                <a:ea typeface="Times New Roman" panose="02020603050405020304" pitchFamily="18" charset="0"/>
              </a:rPr>
              <a:t> </a:t>
            </a:r>
            <a:r>
              <a:rPr lang="en-ZA" sz="1200" dirty="0">
                <a:solidFill>
                  <a:srgbClr val="000000"/>
                </a:solidFill>
                <a:effectLst/>
                <a:latin typeface="Calibri" panose="020F0502020204030204" pitchFamily="34" charset="0"/>
                <a:ea typeface="Calibri" panose="020F0502020204030204" pitchFamily="34" charset="0"/>
              </a:rPr>
              <a:t>Allow learners to complete </a:t>
            </a:r>
            <a:r>
              <a:rPr lang="en-ZA" sz="1200" b="1" i="1" dirty="0">
                <a:solidFill>
                  <a:srgbClr val="000000"/>
                </a:solidFill>
                <a:effectLst/>
                <a:latin typeface="Calibri" panose="020F0502020204030204" pitchFamily="34" charset="0"/>
                <a:ea typeface="Calibri" panose="020F0502020204030204" pitchFamily="34" charset="0"/>
              </a:rPr>
              <a:t>Activity 3</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1 – Worksheet</a:t>
            </a:r>
            <a:r>
              <a:rPr lang="en-ZA" sz="1200" dirty="0">
                <a:solidFill>
                  <a:srgbClr val="000000"/>
                </a:solidFill>
                <a:effectLst/>
                <a:latin typeface="Calibri" panose="020F0502020204030204" pitchFamily="34" charset="0"/>
                <a:ea typeface="Calibri" panose="020F0502020204030204" pitchFamily="34" charset="0"/>
              </a:rPr>
              <a:t>). </a:t>
            </a:r>
            <a:endParaRPr lang="en-US" sz="1200" dirty="0">
              <a:noFill/>
              <a:effectLst/>
              <a:latin typeface="Times New Roman" panose="02020603050405020304" pitchFamily="18" charset="0"/>
              <a:ea typeface="Times New Roman" panose="02020603050405020304" pitchFamily="18" charset="0"/>
            </a:endParaRPr>
          </a:p>
          <a:p>
            <a:pPr marL="630555" algn="just">
              <a:lnSpc>
                <a:spcPct val="115000"/>
              </a:lnSpc>
            </a:pPr>
            <a:r>
              <a:rPr lang="en-ZA" sz="1200">
                <a:solidFill>
                  <a:srgbClr val="000000"/>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3685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s://arcuyo.blogspot.com/p/tudumishe-uasili-wetuutamaduni-wetu.html?m=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s://www.sacap.edu.za/blog/applied-psychology/traditional-medicin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s://commons.m.wikimedia.org/wiki/File:Koku_Dancer.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digitallearningmap.nhs.scot/the-training-evaluation-toolkit/tools-to-measure-reac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AF5E61BF-4F1B-354E-48BC-319CB632439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CE3A-793A-CC8F-4351-791381621FD9}"/>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E483151-3E9C-CE7B-E8C5-05903960CEC8}"/>
              </a:ext>
            </a:extLst>
          </p:cNvPr>
          <p:cNvSpPr>
            <a:spLocks noGrp="1"/>
          </p:cNvSpPr>
          <p:nvPr>
            <p:ph type="body" idx="1"/>
          </p:nvPr>
        </p:nvSpPr>
        <p:spPr/>
        <p:txBody>
          <a:bodyPr/>
          <a:lstStyle/>
          <a:p>
            <a:endParaRPr lang="en-US"/>
          </a:p>
        </p:txBody>
      </p:sp>
      <p:pic>
        <p:nvPicPr>
          <p:cNvPr id="5" name="Picture 4" descr="A group of people standing together&#10;&#10;Description automatically generated">
            <a:extLst>
              <a:ext uri="{FF2B5EF4-FFF2-40B4-BE49-F238E27FC236}">
                <a16:creationId xmlns:a16="http://schemas.microsoft.com/office/drawing/2014/main" id="{7C2C88C0-D0B1-6A23-68BD-93C04FD8A3AF}"/>
              </a:ext>
            </a:extLst>
          </p:cNvPr>
          <p:cNvPicPr>
            <a:picLocks noChangeAspect="1"/>
          </p:cNvPicPr>
          <p:nvPr/>
        </p:nvPicPr>
        <p:blipFill>
          <a:blip r:embed="rId3"/>
          <a:stretch>
            <a:fillRect/>
          </a:stretch>
        </p:blipFill>
        <p:spPr>
          <a:xfrm>
            <a:off x="0" y="-779134"/>
            <a:ext cx="12192000" cy="9482666"/>
          </a:xfrm>
          <a:prstGeom prst="rect">
            <a:avLst/>
          </a:prstGeom>
        </p:spPr>
      </p:pic>
      <p:sp>
        <p:nvSpPr>
          <p:cNvPr id="6" name="Rectangle 5">
            <a:extLst>
              <a:ext uri="{FF2B5EF4-FFF2-40B4-BE49-F238E27FC236}">
                <a16:creationId xmlns:a16="http://schemas.microsoft.com/office/drawing/2014/main" id="{554EA7FF-6820-145D-D33D-4164C40BC56F}"/>
              </a:ext>
            </a:extLst>
          </p:cNvPr>
          <p:cNvSpPr/>
          <p:nvPr/>
        </p:nvSpPr>
        <p:spPr>
          <a:xfrm>
            <a:off x="6462551" y="1425405"/>
            <a:ext cx="772969" cy="1246495"/>
          </a:xfrm>
          <a:prstGeom prst="rect">
            <a:avLst/>
          </a:prstGeom>
          <a:noFill/>
        </p:spPr>
        <p:txBody>
          <a:bodyPr wrap="none" lIns="91440" tIns="45720" rIns="91440" bIns="45720">
            <a:spAutoFit/>
          </a:bodyPr>
          <a:lstStyle/>
          <a:p>
            <a:pPr algn="ctr"/>
            <a:r>
              <a:rPr lang="en-GB" sz="75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7" name="Rectangle 6">
            <a:extLst>
              <a:ext uri="{FF2B5EF4-FFF2-40B4-BE49-F238E27FC236}">
                <a16:creationId xmlns:a16="http://schemas.microsoft.com/office/drawing/2014/main" id="{2C6D3CE4-C9C6-A58D-80FE-3E983CC8CDFD}"/>
              </a:ext>
            </a:extLst>
          </p:cNvPr>
          <p:cNvSpPr/>
          <p:nvPr/>
        </p:nvSpPr>
        <p:spPr>
          <a:xfrm>
            <a:off x="10574481" y="0"/>
            <a:ext cx="772969" cy="1246495"/>
          </a:xfrm>
          <a:prstGeom prst="rect">
            <a:avLst/>
          </a:prstGeom>
          <a:noFill/>
        </p:spPr>
        <p:txBody>
          <a:bodyPr wrap="none" lIns="91440" tIns="45720" rIns="91440" bIns="45720">
            <a:spAutoFit/>
          </a:bodyPr>
          <a:lstStyle/>
          <a:p>
            <a:pPr algn="ctr"/>
            <a:r>
              <a:rPr lang="en-GB" sz="75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8" name="Rectangle 7">
            <a:extLst>
              <a:ext uri="{FF2B5EF4-FFF2-40B4-BE49-F238E27FC236}">
                <a16:creationId xmlns:a16="http://schemas.microsoft.com/office/drawing/2014/main" id="{4DCDDCC1-D61E-27F0-70DE-2BA51797BD08}"/>
              </a:ext>
            </a:extLst>
          </p:cNvPr>
          <p:cNvSpPr/>
          <p:nvPr/>
        </p:nvSpPr>
        <p:spPr>
          <a:xfrm>
            <a:off x="1818832" y="3061884"/>
            <a:ext cx="772969" cy="1246495"/>
          </a:xfrm>
          <a:prstGeom prst="rect">
            <a:avLst/>
          </a:prstGeom>
          <a:noFill/>
        </p:spPr>
        <p:txBody>
          <a:bodyPr wrap="none" lIns="91440" tIns="45720" rIns="91440" bIns="45720">
            <a:spAutoFit/>
          </a:bodyPr>
          <a:lstStyle/>
          <a:p>
            <a:pPr algn="ctr"/>
            <a:r>
              <a:rPr lang="en-GB" sz="75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9" name="Rectangle 8">
            <a:extLst>
              <a:ext uri="{FF2B5EF4-FFF2-40B4-BE49-F238E27FC236}">
                <a16:creationId xmlns:a16="http://schemas.microsoft.com/office/drawing/2014/main" id="{8A916E0C-9665-D803-850D-170B3FE9BF43}"/>
              </a:ext>
            </a:extLst>
          </p:cNvPr>
          <p:cNvSpPr/>
          <p:nvPr/>
        </p:nvSpPr>
        <p:spPr>
          <a:xfrm>
            <a:off x="786025" y="68829"/>
            <a:ext cx="772969" cy="1246495"/>
          </a:xfrm>
          <a:prstGeom prst="rect">
            <a:avLst/>
          </a:prstGeom>
          <a:noFill/>
        </p:spPr>
        <p:txBody>
          <a:bodyPr wrap="none" lIns="91440" tIns="45720" rIns="91440" bIns="45720">
            <a:spAutoFit/>
          </a:bodyPr>
          <a:lstStyle/>
          <a:p>
            <a:pPr algn="ctr"/>
            <a:r>
              <a:rPr lang="en-GB" sz="75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10" name="Rectangle 9">
            <a:extLst>
              <a:ext uri="{FF2B5EF4-FFF2-40B4-BE49-F238E27FC236}">
                <a16:creationId xmlns:a16="http://schemas.microsoft.com/office/drawing/2014/main" id="{71502A93-251C-EC23-EF63-564CA4A0774D}"/>
              </a:ext>
            </a:extLst>
          </p:cNvPr>
          <p:cNvSpPr/>
          <p:nvPr/>
        </p:nvSpPr>
        <p:spPr>
          <a:xfrm>
            <a:off x="3650749" y="406951"/>
            <a:ext cx="772969" cy="1246495"/>
          </a:xfrm>
          <a:prstGeom prst="rect">
            <a:avLst/>
          </a:prstGeom>
          <a:noFill/>
        </p:spPr>
        <p:txBody>
          <a:bodyPr wrap="none" lIns="91440" tIns="45720" rIns="91440" bIns="45720">
            <a:spAutoFit/>
          </a:bodyPr>
          <a:lstStyle/>
          <a:p>
            <a:pPr algn="ctr"/>
            <a:r>
              <a:rPr lang="en-GB" sz="75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11" name="Rectangle 10">
            <a:extLst>
              <a:ext uri="{FF2B5EF4-FFF2-40B4-BE49-F238E27FC236}">
                <a16:creationId xmlns:a16="http://schemas.microsoft.com/office/drawing/2014/main" id="{C9896EDD-4103-E73F-C4AD-56C5E0D2C0B7}"/>
              </a:ext>
            </a:extLst>
          </p:cNvPr>
          <p:cNvSpPr/>
          <p:nvPr/>
        </p:nvSpPr>
        <p:spPr>
          <a:xfrm>
            <a:off x="8021545" y="178910"/>
            <a:ext cx="772969" cy="1246495"/>
          </a:xfrm>
          <a:prstGeom prst="rect">
            <a:avLst/>
          </a:prstGeom>
          <a:noFill/>
        </p:spPr>
        <p:txBody>
          <a:bodyPr wrap="none" lIns="91440" tIns="45720" rIns="91440" bIns="45720">
            <a:spAutoFit/>
          </a:bodyPr>
          <a:lstStyle/>
          <a:p>
            <a:pPr algn="ctr"/>
            <a:r>
              <a:rPr lang="en-GB" sz="75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pic>
        <p:nvPicPr>
          <p:cNvPr id="4" name="Picture 3" descr="A logo with a person in the middle&#10;&#10;Description automatically generated">
            <a:extLst>
              <a:ext uri="{FF2B5EF4-FFF2-40B4-BE49-F238E27FC236}">
                <a16:creationId xmlns:a16="http://schemas.microsoft.com/office/drawing/2014/main" id="{C6370BCA-E9D8-0B65-F2B2-259D2E41CF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7319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2DE1E-D2B2-056E-F33F-212E442F2B43}"/>
              </a:ext>
            </a:extLst>
          </p:cNvPr>
          <p:cNvSpPr>
            <a:spLocks noGrp="1"/>
          </p:cNvSpPr>
          <p:nvPr>
            <p:ph type="title"/>
          </p:nvPr>
        </p:nvSpPr>
        <p:spPr>
          <a:xfrm>
            <a:off x="838200" y="388939"/>
            <a:ext cx="10515600" cy="1114741"/>
          </a:xfrm>
        </p:spPr>
        <p:txBody>
          <a:bodyPr/>
          <a:lstStyle/>
          <a:p>
            <a:r>
              <a:rPr lang="en-US" dirty="0">
                <a:solidFill>
                  <a:schemeClr val="bg1"/>
                </a:solidFill>
              </a:rPr>
              <a:t>Major Religions of South Africa</a:t>
            </a:r>
          </a:p>
        </p:txBody>
      </p:sp>
      <p:pic>
        <p:nvPicPr>
          <p:cNvPr id="5" name="Picture 4" descr="A blue star of david&#10;&#10;Description automatically generated">
            <a:extLst>
              <a:ext uri="{FF2B5EF4-FFF2-40B4-BE49-F238E27FC236}">
                <a16:creationId xmlns:a16="http://schemas.microsoft.com/office/drawing/2014/main" id="{F63CFC47-E9DD-CD1C-4577-E794F6C40DC6}"/>
              </a:ext>
            </a:extLst>
          </p:cNvPr>
          <p:cNvPicPr>
            <a:picLocks noChangeAspect="1"/>
          </p:cNvPicPr>
          <p:nvPr/>
        </p:nvPicPr>
        <p:blipFill rotWithShape="1">
          <a:blip r:embed="rId3"/>
          <a:srcRect l="20451" r="16713" b="4966"/>
          <a:stretch/>
        </p:blipFill>
        <p:spPr>
          <a:xfrm>
            <a:off x="838200" y="1835150"/>
            <a:ext cx="1774927" cy="1783080"/>
          </a:xfrm>
          <a:prstGeom prst="rect">
            <a:avLst/>
          </a:prstGeom>
        </p:spPr>
      </p:pic>
      <p:pic>
        <p:nvPicPr>
          <p:cNvPr id="1026" name="Picture 2" descr="More Canadians view different religions positively - Anglican Journal">
            <a:extLst>
              <a:ext uri="{FF2B5EF4-FFF2-40B4-BE49-F238E27FC236}">
                <a16:creationId xmlns:a16="http://schemas.microsoft.com/office/drawing/2014/main" id="{1CACA036-7A99-7986-9862-E702130F6E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26" t="15756" r="71678" b="50000"/>
          <a:stretch/>
        </p:blipFill>
        <p:spPr bwMode="auto">
          <a:xfrm>
            <a:off x="2954020" y="18351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re Canadians view different religions positively - Anglican Journal">
            <a:extLst>
              <a:ext uri="{FF2B5EF4-FFF2-40B4-BE49-F238E27FC236}">
                <a16:creationId xmlns:a16="http://schemas.microsoft.com/office/drawing/2014/main" id="{89E5D489-AEB5-7706-C291-46799ADDAE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70" t="14537" r="51034" b="51219"/>
          <a:stretch/>
        </p:blipFill>
        <p:spPr bwMode="auto">
          <a:xfrm>
            <a:off x="5131004" y="17843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ore Canadians view different religions positively - Anglican Journal">
            <a:extLst>
              <a:ext uri="{FF2B5EF4-FFF2-40B4-BE49-F238E27FC236}">
                <a16:creationId xmlns:a16="http://schemas.microsoft.com/office/drawing/2014/main" id="{972A2248-0DA2-A489-E110-357F688E1D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1453" t="14658" r="6451" b="51098"/>
          <a:stretch/>
        </p:blipFill>
        <p:spPr bwMode="auto">
          <a:xfrm>
            <a:off x="7205447" y="17843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ore Canadians view different religions positively - Anglican Journal">
            <a:extLst>
              <a:ext uri="{FF2B5EF4-FFF2-40B4-BE49-F238E27FC236}">
                <a16:creationId xmlns:a16="http://schemas.microsoft.com/office/drawing/2014/main" id="{FED29838-5276-9B38-6DF7-16475A2239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744" t="51250" r="29160" b="14506"/>
          <a:stretch/>
        </p:blipFill>
        <p:spPr bwMode="auto">
          <a:xfrm>
            <a:off x="9286240" y="18351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Jpg Royalty Free Africa Clipart Religion - African Traditional Religion  Symbol PNG Transparent With Clear Background ID 196448 | TOPpng">
            <a:extLst>
              <a:ext uri="{FF2B5EF4-FFF2-40B4-BE49-F238E27FC236}">
                <a16:creationId xmlns:a16="http://schemas.microsoft.com/office/drawing/2014/main" id="{BEB2798E-537E-6A7E-E202-925752C44A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0954" y="3947879"/>
            <a:ext cx="1739900" cy="17794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ymbol religions in south africa - Clip Art Library">
            <a:extLst>
              <a:ext uri="{FF2B5EF4-FFF2-40B4-BE49-F238E27FC236}">
                <a16:creationId xmlns:a16="http://schemas.microsoft.com/office/drawing/2014/main" id="{F6C5615C-4D6B-D755-D0D4-E27729C0F86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5037" t="62517" r="39592" b="11535"/>
          <a:stretch/>
        </p:blipFill>
        <p:spPr bwMode="auto">
          <a:xfrm>
            <a:off x="3823970" y="3947879"/>
            <a:ext cx="1739900" cy="17794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22221DCB-E3F9-527E-B80E-3F1E6415DF2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9534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379F4-FE1A-4991-D9EC-5FE78DEFF024}"/>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D076BBB5-94A8-B9FA-2291-E42FD43A6B8F}"/>
              </a:ext>
            </a:extLst>
          </p:cNvPr>
          <p:cNvSpPr>
            <a:spLocks noGrp="1"/>
          </p:cNvSpPr>
          <p:nvPr>
            <p:ph type="body" idx="1"/>
          </p:nvPr>
        </p:nvSpPr>
        <p:spPr/>
        <p:txBody>
          <a:bodyPr/>
          <a:lstStyle/>
          <a:p>
            <a:endParaRPr lang="en-US"/>
          </a:p>
        </p:txBody>
      </p:sp>
      <p:pic>
        <p:nvPicPr>
          <p:cNvPr id="4" name="Picture 3" descr="A blue star of david&#10;&#10;Description automatically generated">
            <a:extLst>
              <a:ext uri="{FF2B5EF4-FFF2-40B4-BE49-F238E27FC236}">
                <a16:creationId xmlns:a16="http://schemas.microsoft.com/office/drawing/2014/main" id="{2225998A-9D38-32D8-4CB2-5ADAD22EED62}"/>
              </a:ext>
            </a:extLst>
          </p:cNvPr>
          <p:cNvPicPr>
            <a:picLocks noChangeAspect="1"/>
          </p:cNvPicPr>
          <p:nvPr/>
        </p:nvPicPr>
        <p:blipFill rotWithShape="1">
          <a:blip r:embed="rId3"/>
          <a:srcRect l="20451" r="16713" b="4966"/>
          <a:stretch/>
        </p:blipFill>
        <p:spPr>
          <a:xfrm>
            <a:off x="319037" y="1682750"/>
            <a:ext cx="1774927" cy="1783080"/>
          </a:xfrm>
          <a:prstGeom prst="rect">
            <a:avLst/>
          </a:prstGeom>
        </p:spPr>
      </p:pic>
      <p:pic>
        <p:nvPicPr>
          <p:cNvPr id="5" name="Picture 2" descr="More Canadians view different religions positively - Anglican Journal">
            <a:extLst>
              <a:ext uri="{FF2B5EF4-FFF2-40B4-BE49-F238E27FC236}">
                <a16:creationId xmlns:a16="http://schemas.microsoft.com/office/drawing/2014/main" id="{3279295B-D99B-F607-E71C-439923DECA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26" t="15756" r="71678" b="50000"/>
          <a:stretch/>
        </p:blipFill>
        <p:spPr bwMode="auto">
          <a:xfrm>
            <a:off x="2665064" y="16827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re Canadians view different religions positively - Anglican Journal">
            <a:extLst>
              <a:ext uri="{FF2B5EF4-FFF2-40B4-BE49-F238E27FC236}">
                <a16:creationId xmlns:a16="http://schemas.microsoft.com/office/drawing/2014/main" id="{2151A7CC-A9A5-7758-BDFE-529ED0EF0E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70" t="14537" r="51034" b="51219"/>
          <a:stretch/>
        </p:blipFill>
        <p:spPr bwMode="auto">
          <a:xfrm>
            <a:off x="5131004" y="17843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ore Canadians view different religions positively - Anglican Journal">
            <a:extLst>
              <a:ext uri="{FF2B5EF4-FFF2-40B4-BE49-F238E27FC236}">
                <a16:creationId xmlns:a16="http://schemas.microsoft.com/office/drawing/2014/main" id="{683DE804-39B0-3823-ABE4-0949F0C483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1453" t="14658" r="6451" b="51098"/>
          <a:stretch/>
        </p:blipFill>
        <p:spPr bwMode="auto">
          <a:xfrm>
            <a:off x="7205447" y="17843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ore Canadians view different religions positively - Anglican Journal">
            <a:extLst>
              <a:ext uri="{FF2B5EF4-FFF2-40B4-BE49-F238E27FC236}">
                <a16:creationId xmlns:a16="http://schemas.microsoft.com/office/drawing/2014/main" id="{DA04FE9E-26FD-70C8-0D06-AE57AC2E5D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744" t="51250" r="29160" b="14506"/>
          <a:stretch/>
        </p:blipFill>
        <p:spPr bwMode="auto">
          <a:xfrm>
            <a:off x="9286240" y="1835150"/>
            <a:ext cx="1739900" cy="1783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Jpg Royalty Free Africa Clipart Religion - African Traditional Religion  Symbol PNG Transparent With Clear Background ID 196448 | TOPpng">
            <a:extLst>
              <a:ext uri="{FF2B5EF4-FFF2-40B4-BE49-F238E27FC236}">
                <a16:creationId xmlns:a16="http://schemas.microsoft.com/office/drawing/2014/main" id="{9DED27A2-9B17-EA6E-3B94-7920908210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4125" y="4419109"/>
            <a:ext cx="1739900" cy="17794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symbol religions in south africa - Clip Art Library">
            <a:extLst>
              <a:ext uri="{FF2B5EF4-FFF2-40B4-BE49-F238E27FC236}">
                <a16:creationId xmlns:a16="http://schemas.microsoft.com/office/drawing/2014/main" id="{18802C16-A1DA-B899-3CD1-38DACDEAC3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5037" t="62517" r="39592" b="11535"/>
          <a:stretch/>
        </p:blipFill>
        <p:spPr bwMode="auto">
          <a:xfrm>
            <a:off x="3391104" y="4310207"/>
            <a:ext cx="1739900" cy="1779443"/>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4E823AD4-8B41-5AEA-C6C8-BA96D46151A0}"/>
              </a:ext>
            </a:extLst>
          </p:cNvPr>
          <p:cNvSpPr txBox="1">
            <a:spLocks/>
          </p:cNvSpPr>
          <p:nvPr/>
        </p:nvSpPr>
        <p:spPr>
          <a:xfrm>
            <a:off x="838200" y="388939"/>
            <a:ext cx="10515600" cy="1114741"/>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a:solidFill>
                  <a:schemeClr val="bg1"/>
                </a:solidFill>
              </a:rPr>
              <a:t>Major Religions of South Africa</a:t>
            </a:r>
          </a:p>
        </p:txBody>
      </p:sp>
      <p:sp>
        <p:nvSpPr>
          <p:cNvPr id="12" name="Rectangle 11">
            <a:extLst>
              <a:ext uri="{FF2B5EF4-FFF2-40B4-BE49-F238E27FC236}">
                <a16:creationId xmlns:a16="http://schemas.microsoft.com/office/drawing/2014/main" id="{39AA1C51-200F-4178-1CBC-19E26BBFD675}"/>
              </a:ext>
            </a:extLst>
          </p:cNvPr>
          <p:cNvSpPr/>
          <p:nvPr/>
        </p:nvSpPr>
        <p:spPr>
          <a:xfrm>
            <a:off x="112372" y="3671888"/>
            <a:ext cx="1981592" cy="553998"/>
          </a:xfrm>
          <a:prstGeom prst="rect">
            <a:avLst/>
          </a:prstGeom>
          <a:noFill/>
        </p:spPr>
        <p:txBody>
          <a:bodyPr wrap="squar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Judaism</a:t>
            </a:r>
          </a:p>
        </p:txBody>
      </p:sp>
      <p:sp>
        <p:nvSpPr>
          <p:cNvPr id="13" name="Rectangle 12">
            <a:extLst>
              <a:ext uri="{FF2B5EF4-FFF2-40B4-BE49-F238E27FC236}">
                <a16:creationId xmlns:a16="http://schemas.microsoft.com/office/drawing/2014/main" id="{A8C24D5A-0206-DC23-1D92-3D1C796CFD93}"/>
              </a:ext>
            </a:extLst>
          </p:cNvPr>
          <p:cNvSpPr/>
          <p:nvPr/>
        </p:nvSpPr>
        <p:spPr>
          <a:xfrm>
            <a:off x="2093964" y="3661820"/>
            <a:ext cx="2559254" cy="553998"/>
          </a:xfrm>
          <a:prstGeom prst="rect">
            <a:avLst/>
          </a:prstGeom>
          <a:noFill/>
        </p:spPr>
        <p:txBody>
          <a:bodyPr wrap="squar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Christianity</a:t>
            </a:r>
          </a:p>
        </p:txBody>
      </p:sp>
      <p:sp>
        <p:nvSpPr>
          <p:cNvPr id="14" name="Rectangle 13">
            <a:extLst>
              <a:ext uri="{FF2B5EF4-FFF2-40B4-BE49-F238E27FC236}">
                <a16:creationId xmlns:a16="http://schemas.microsoft.com/office/drawing/2014/main" id="{ECC27077-0352-BB92-DB6B-850142390AFD}"/>
              </a:ext>
            </a:extLst>
          </p:cNvPr>
          <p:cNvSpPr/>
          <p:nvPr/>
        </p:nvSpPr>
        <p:spPr>
          <a:xfrm>
            <a:off x="4784498" y="3709015"/>
            <a:ext cx="2559254" cy="553998"/>
          </a:xfrm>
          <a:prstGeom prst="rect">
            <a:avLst/>
          </a:prstGeom>
          <a:noFill/>
        </p:spPr>
        <p:txBody>
          <a:bodyPr wrap="squar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Islam</a:t>
            </a:r>
          </a:p>
        </p:txBody>
      </p:sp>
      <p:sp>
        <p:nvSpPr>
          <p:cNvPr id="15" name="Rectangle 14">
            <a:extLst>
              <a:ext uri="{FF2B5EF4-FFF2-40B4-BE49-F238E27FC236}">
                <a16:creationId xmlns:a16="http://schemas.microsoft.com/office/drawing/2014/main" id="{6037A85E-3164-8987-7648-F3E61C90E225}"/>
              </a:ext>
            </a:extLst>
          </p:cNvPr>
          <p:cNvSpPr/>
          <p:nvPr/>
        </p:nvSpPr>
        <p:spPr>
          <a:xfrm>
            <a:off x="6783603" y="3638510"/>
            <a:ext cx="2559254" cy="553998"/>
          </a:xfrm>
          <a:prstGeom prst="rect">
            <a:avLst/>
          </a:prstGeom>
          <a:noFill/>
        </p:spPr>
        <p:txBody>
          <a:bodyPr wrap="squar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Buddhism</a:t>
            </a:r>
          </a:p>
        </p:txBody>
      </p:sp>
      <p:sp>
        <p:nvSpPr>
          <p:cNvPr id="16" name="Rectangle 15">
            <a:extLst>
              <a:ext uri="{FF2B5EF4-FFF2-40B4-BE49-F238E27FC236}">
                <a16:creationId xmlns:a16="http://schemas.microsoft.com/office/drawing/2014/main" id="{AAE7FFA5-6423-3B30-988C-55C00E215C89}"/>
              </a:ext>
            </a:extLst>
          </p:cNvPr>
          <p:cNvSpPr/>
          <p:nvPr/>
        </p:nvSpPr>
        <p:spPr>
          <a:xfrm>
            <a:off x="9065527" y="3638510"/>
            <a:ext cx="2559254" cy="553998"/>
          </a:xfrm>
          <a:prstGeom prst="rect">
            <a:avLst/>
          </a:prstGeom>
          <a:noFill/>
        </p:spPr>
        <p:txBody>
          <a:bodyPr wrap="square" lIns="91440" tIns="45720" rIns="91440" bIns="45720">
            <a:spAutoFit/>
          </a:bodyPr>
          <a:lstStyle/>
          <a:p>
            <a:pPr algn="ctr"/>
            <a:r>
              <a:rPr lang="en-GB" sz="3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Hinduism</a:t>
            </a:r>
            <a:endPar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7" name="Rectangle 16">
            <a:extLst>
              <a:ext uri="{FF2B5EF4-FFF2-40B4-BE49-F238E27FC236}">
                <a16:creationId xmlns:a16="http://schemas.microsoft.com/office/drawing/2014/main" id="{1AA93369-1352-CEBC-15B8-00ABBCA07DA8}"/>
              </a:ext>
            </a:extLst>
          </p:cNvPr>
          <p:cNvSpPr/>
          <p:nvPr/>
        </p:nvSpPr>
        <p:spPr>
          <a:xfrm>
            <a:off x="2835644" y="6046133"/>
            <a:ext cx="2559254" cy="553998"/>
          </a:xfrm>
          <a:prstGeom prst="rect">
            <a:avLst/>
          </a:prstGeom>
          <a:noFill/>
        </p:spPr>
        <p:txBody>
          <a:bodyPr wrap="squar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Bahai Faith</a:t>
            </a:r>
          </a:p>
        </p:txBody>
      </p:sp>
      <p:sp>
        <p:nvSpPr>
          <p:cNvPr id="18" name="Rectangle 17">
            <a:extLst>
              <a:ext uri="{FF2B5EF4-FFF2-40B4-BE49-F238E27FC236}">
                <a16:creationId xmlns:a16="http://schemas.microsoft.com/office/drawing/2014/main" id="{0AECF3B3-8F78-9BFF-E881-0BF6C04CEB08}"/>
              </a:ext>
            </a:extLst>
          </p:cNvPr>
          <p:cNvSpPr/>
          <p:nvPr/>
        </p:nvSpPr>
        <p:spPr>
          <a:xfrm>
            <a:off x="6407758" y="6116638"/>
            <a:ext cx="3335278" cy="553998"/>
          </a:xfrm>
          <a:prstGeom prst="rect">
            <a:avLst/>
          </a:prstGeom>
          <a:noFill/>
        </p:spPr>
        <p:txBody>
          <a:bodyPr wrap="squar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African Religion</a:t>
            </a:r>
          </a:p>
        </p:txBody>
      </p:sp>
      <p:pic>
        <p:nvPicPr>
          <p:cNvPr id="19" name="Picture 18" descr="A logo with a person in the middle&#10;&#10;Description automatically generated">
            <a:extLst>
              <a:ext uri="{FF2B5EF4-FFF2-40B4-BE49-F238E27FC236}">
                <a16:creationId xmlns:a16="http://schemas.microsoft.com/office/drawing/2014/main" id="{6E42E2D0-DB94-7E4A-959F-10695AFA79A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484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ppt_x"/>
                                          </p:val>
                                        </p:tav>
                                        <p:tav tm="100000">
                                          <p:val>
                                            <p:strVal val="#ppt_x"/>
                                          </p:val>
                                        </p:tav>
                                      </p:tavLst>
                                    </p:anim>
                                    <p:anim calcmode="lin" valueType="num">
                                      <p:cBhvr additive="base">
                                        <p:cTn id="48" dur="500" fill="hold"/>
                                        <p:tgtEl>
                                          <p:spTgt spid="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500" fill="hold"/>
                                        <p:tgtEl>
                                          <p:spTgt spid="9"/>
                                        </p:tgtEl>
                                        <p:attrNameLst>
                                          <p:attrName>ppt_x</p:attrName>
                                        </p:attrNameLst>
                                      </p:cBhvr>
                                      <p:tavLst>
                                        <p:tav tm="0">
                                          <p:val>
                                            <p:strVal val="#ppt_x"/>
                                          </p:val>
                                        </p:tav>
                                        <p:tav tm="100000">
                                          <p:val>
                                            <p:strVal val="#ppt_x"/>
                                          </p:val>
                                        </p:tav>
                                      </p:tavLst>
                                    </p:anim>
                                    <p:anim calcmode="lin" valueType="num">
                                      <p:cBhvr additive="base">
                                        <p:cTn id="68" dur="500" fill="hold"/>
                                        <p:tgtEl>
                                          <p:spTgt spid="9"/>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ppt_x"/>
                                          </p:val>
                                        </p:tav>
                                        <p:tav tm="100000">
                                          <p:val>
                                            <p:strVal val="#ppt_x"/>
                                          </p:val>
                                        </p:tav>
                                      </p:tavLst>
                                    </p:anim>
                                    <p:anim calcmode="lin" valueType="num">
                                      <p:cBhvr additive="base">
                                        <p:cTn id="7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71C2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B807-74A4-FA30-D4A0-32876D238CDE}"/>
              </a:ext>
            </a:extLst>
          </p:cNvPr>
          <p:cNvSpPr>
            <a:spLocks noGrp="1"/>
          </p:cNvSpPr>
          <p:nvPr>
            <p:ph type="title"/>
          </p:nvPr>
        </p:nvSpPr>
        <p:spPr>
          <a:xfrm>
            <a:off x="7715250" y="2395539"/>
            <a:ext cx="3638550" cy="1053782"/>
          </a:xfrm>
        </p:spPr>
        <p:txBody>
          <a:bodyPr>
            <a:noAutofit/>
          </a:bodyPr>
          <a:lstStyle/>
          <a:p>
            <a:pPr algn="ctr"/>
            <a:r>
              <a:rPr lang="en-US" b="1" dirty="0">
                <a:solidFill>
                  <a:srgbClr val="FFC000"/>
                </a:solidFill>
              </a:rPr>
              <a:t>Group Activity</a:t>
            </a:r>
          </a:p>
        </p:txBody>
      </p:sp>
      <p:sp>
        <p:nvSpPr>
          <p:cNvPr id="3" name="Text Placeholder 2">
            <a:extLst>
              <a:ext uri="{FF2B5EF4-FFF2-40B4-BE49-F238E27FC236}">
                <a16:creationId xmlns:a16="http://schemas.microsoft.com/office/drawing/2014/main" id="{B7BF5EA9-4DCA-1D5A-F359-FA1326E0A661}"/>
              </a:ext>
            </a:extLst>
          </p:cNvPr>
          <p:cNvSpPr>
            <a:spLocks noGrp="1"/>
          </p:cNvSpPr>
          <p:nvPr>
            <p:ph type="body" idx="1"/>
          </p:nvPr>
        </p:nvSpPr>
        <p:spPr/>
        <p:txBody>
          <a:bodyPr/>
          <a:lstStyle/>
          <a:p>
            <a:endParaRPr lang="en-US"/>
          </a:p>
        </p:txBody>
      </p:sp>
      <p:pic>
        <p:nvPicPr>
          <p:cNvPr id="5" name="Picture 4" descr="A group of people standing around a light bulb&#10;&#10;Description automatically generated">
            <a:extLst>
              <a:ext uri="{FF2B5EF4-FFF2-40B4-BE49-F238E27FC236}">
                <a16:creationId xmlns:a16="http://schemas.microsoft.com/office/drawing/2014/main" id="{D1EF37AF-88BC-D5A1-20CF-2A9A44B10B98}"/>
              </a:ext>
            </a:extLst>
          </p:cNvPr>
          <p:cNvPicPr>
            <a:picLocks noChangeAspect="1"/>
          </p:cNvPicPr>
          <p:nvPr/>
        </p:nvPicPr>
        <p:blipFill>
          <a:blip r:embed="rId3"/>
          <a:stretch>
            <a:fillRect/>
          </a:stretch>
        </p:blipFill>
        <p:spPr>
          <a:xfrm>
            <a:off x="844550" y="0"/>
            <a:ext cx="6858000" cy="6858000"/>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CBF51D3B-65AE-11D8-61F9-5CA775BFC1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953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South Africa's Traditional African Food">
            <a:extLst>
              <a:ext uri="{FF2B5EF4-FFF2-40B4-BE49-F238E27FC236}">
                <a16:creationId xmlns:a16="http://schemas.microsoft.com/office/drawing/2014/main" id="{38365B5C-3BDD-2C17-CA28-D22B344292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218" r="-1" b="37487"/>
          <a:stretch/>
        </p:blipFill>
        <p:spPr bwMode="auto">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BD8D2C-37F6-4ED2-A5D8-9DE47F10D64C}"/>
              </a:ext>
            </a:extLst>
          </p:cNvPr>
          <p:cNvSpPr>
            <a:spLocks noGrp="1"/>
          </p:cNvSpPr>
          <p:nvPr>
            <p:ph type="title"/>
          </p:nvPr>
        </p:nvSpPr>
        <p:spPr>
          <a:xfrm>
            <a:off x="207715" y="2904454"/>
            <a:ext cx="3161940" cy="2640247"/>
          </a:xfrm>
        </p:spPr>
        <p:txBody>
          <a:bodyPr vert="horz" lIns="91440" tIns="45720" rIns="91440" bIns="45720" rtlCol="0" anchor="b">
            <a:noAutofit/>
          </a:bodyPr>
          <a:lstStyle/>
          <a:p>
            <a:pPr algn="ctr">
              <a:spcBef>
                <a:spcPct val="0"/>
              </a:spcBef>
            </a:pPr>
            <a:r>
              <a:rPr lang="en-US" sz="3600" b="1" kern="1200" dirty="0">
                <a:solidFill>
                  <a:schemeClr val="tx1">
                    <a:lumMod val="85000"/>
                    <a:lumOff val="15000"/>
                  </a:schemeClr>
                </a:solidFill>
                <a:latin typeface="+mj-lt"/>
                <a:ea typeface="+mj-ea"/>
                <a:cs typeface="+mj-cs"/>
              </a:rPr>
              <a:t>ORIGINS</a:t>
            </a:r>
            <a:r>
              <a:rPr lang="en-US" sz="3600" kern="1200" dirty="0">
                <a:solidFill>
                  <a:schemeClr val="tx1">
                    <a:lumMod val="85000"/>
                    <a:lumOff val="15000"/>
                  </a:schemeClr>
                </a:solidFill>
                <a:latin typeface="+mj-lt"/>
                <a:ea typeface="+mj-ea"/>
                <a:cs typeface="+mj-cs"/>
              </a:rPr>
              <a:t> &amp; </a:t>
            </a:r>
            <a:r>
              <a:rPr lang="en-US" sz="3600" b="1" kern="1200" dirty="0">
                <a:solidFill>
                  <a:schemeClr val="tx1">
                    <a:lumMod val="85000"/>
                    <a:lumOff val="15000"/>
                  </a:schemeClr>
                </a:solidFill>
                <a:latin typeface="+mj-lt"/>
                <a:ea typeface="+mj-ea"/>
                <a:cs typeface="+mj-cs"/>
              </a:rPr>
              <a:t>PRACTICES</a:t>
            </a:r>
            <a:r>
              <a:rPr lang="en-US" sz="3600" kern="1200" dirty="0">
                <a:solidFill>
                  <a:schemeClr val="tx1">
                    <a:lumMod val="85000"/>
                    <a:lumOff val="15000"/>
                  </a:schemeClr>
                </a:solidFill>
                <a:latin typeface="+mj-lt"/>
                <a:ea typeface="+mj-ea"/>
                <a:cs typeface="+mj-cs"/>
              </a:rPr>
              <a:t> OF </a:t>
            </a:r>
            <a:r>
              <a:rPr lang="en-US" sz="3600" b="1" kern="1200" dirty="0">
                <a:solidFill>
                  <a:schemeClr val="tx1">
                    <a:lumMod val="85000"/>
                    <a:lumOff val="15000"/>
                  </a:schemeClr>
                </a:solidFill>
                <a:latin typeface="+mj-lt"/>
                <a:ea typeface="+mj-ea"/>
                <a:cs typeface="+mj-cs"/>
              </a:rPr>
              <a:t>INDIGENOUS</a:t>
            </a:r>
            <a:r>
              <a:rPr lang="en-US" sz="3600" kern="1200" dirty="0">
                <a:solidFill>
                  <a:schemeClr val="tx1">
                    <a:lumMod val="85000"/>
                    <a:lumOff val="15000"/>
                  </a:schemeClr>
                </a:solidFill>
                <a:latin typeface="+mj-lt"/>
                <a:ea typeface="+mj-ea"/>
                <a:cs typeface="+mj-cs"/>
              </a:rPr>
              <a:t> </a:t>
            </a:r>
            <a:r>
              <a:rPr lang="en-US" sz="3600" b="1" kern="1200" dirty="0">
                <a:solidFill>
                  <a:schemeClr val="tx1">
                    <a:lumMod val="85000"/>
                    <a:lumOff val="15000"/>
                  </a:schemeClr>
                </a:solidFill>
                <a:latin typeface="+mj-lt"/>
                <a:ea typeface="+mj-ea"/>
                <a:cs typeface="+mj-cs"/>
              </a:rPr>
              <a:t>BELIEF</a:t>
            </a:r>
            <a:r>
              <a:rPr lang="en-US" sz="3600" kern="1200" dirty="0">
                <a:solidFill>
                  <a:schemeClr val="tx1">
                    <a:lumMod val="85000"/>
                    <a:lumOff val="15000"/>
                  </a:schemeClr>
                </a:solidFill>
                <a:latin typeface="+mj-lt"/>
                <a:ea typeface="+mj-ea"/>
                <a:cs typeface="+mj-cs"/>
              </a:rPr>
              <a:t> </a:t>
            </a:r>
            <a:r>
              <a:rPr lang="en-US" sz="3600" b="1" kern="1200" dirty="0">
                <a:solidFill>
                  <a:schemeClr val="tx1">
                    <a:lumMod val="85000"/>
                    <a:lumOff val="15000"/>
                  </a:schemeClr>
                </a:solidFill>
                <a:latin typeface="+mj-lt"/>
                <a:ea typeface="+mj-ea"/>
                <a:cs typeface="+mj-cs"/>
              </a:rPr>
              <a:t>SYSTEMS</a:t>
            </a:r>
            <a:r>
              <a:rPr lang="en-US" sz="3600" kern="1200" dirty="0">
                <a:solidFill>
                  <a:schemeClr val="tx1">
                    <a:lumMod val="85000"/>
                    <a:lumOff val="15000"/>
                  </a:schemeClr>
                </a:solidFill>
                <a:latin typeface="+mj-lt"/>
                <a:ea typeface="+mj-ea"/>
                <a:cs typeface="+mj-cs"/>
              </a:rPr>
              <a:t> IN SOUTH AFRICA.</a:t>
            </a:r>
          </a:p>
        </p:txBody>
      </p:sp>
      <p:sp>
        <p:nvSpPr>
          <p:cNvPr id="5" name="TextBox 4">
            <a:extLst>
              <a:ext uri="{FF2B5EF4-FFF2-40B4-BE49-F238E27FC236}">
                <a16:creationId xmlns:a16="http://schemas.microsoft.com/office/drawing/2014/main" id="{21FDDAF2-289A-4083-BD86-841A71BC89B6}"/>
              </a:ext>
            </a:extLst>
          </p:cNvPr>
          <p:cNvSpPr txBox="1"/>
          <p:nvPr/>
        </p:nvSpPr>
        <p:spPr>
          <a:xfrm>
            <a:off x="207715" y="5676901"/>
            <a:ext cx="3760289" cy="665802"/>
          </a:xfrm>
          <a:prstGeom prst="rect">
            <a:avLst/>
          </a:prstGeom>
        </p:spPr>
        <p:txBody>
          <a:bodyPr vert="horz" lIns="91440" tIns="45720" rIns="91440" bIns="45720" rtlCol="0">
            <a:noAutofit/>
          </a:bodyPr>
          <a:lstStyle/>
          <a:p>
            <a:pPr>
              <a:lnSpc>
                <a:spcPct val="90000"/>
              </a:lnSpc>
              <a:spcBef>
                <a:spcPts val="1000"/>
              </a:spcBef>
            </a:pPr>
            <a:r>
              <a:rPr lang="en-US" sz="1800" kern="1200" dirty="0">
                <a:solidFill>
                  <a:schemeClr val="tx1">
                    <a:lumMod val="85000"/>
                    <a:lumOff val="15000"/>
                  </a:schemeClr>
                </a:solidFill>
                <a:latin typeface="+mn-lt"/>
                <a:ea typeface="+mn-ea"/>
                <a:cs typeface="+mn-cs"/>
              </a:rPr>
              <a:t>Did you know these religions have been around for about 1500 years?</a:t>
            </a:r>
          </a:p>
        </p:txBody>
      </p:sp>
      <p:sp>
        <p:nvSpPr>
          <p:cNvPr id="4" name="TextBox 3">
            <a:extLst>
              <a:ext uri="{FF2B5EF4-FFF2-40B4-BE49-F238E27FC236}">
                <a16:creationId xmlns:a16="http://schemas.microsoft.com/office/drawing/2014/main" id="{FA391B56-B0EC-25BD-ACC2-15A709973D5E}"/>
              </a:ext>
            </a:extLst>
          </p:cNvPr>
          <p:cNvSpPr txBox="1"/>
          <p:nvPr/>
        </p:nvSpPr>
        <p:spPr>
          <a:xfrm>
            <a:off x="5890667" y="6232059"/>
            <a:ext cx="6093618" cy="523220"/>
          </a:xfrm>
          <a:prstGeom prst="rect">
            <a:avLst/>
          </a:prstGeom>
          <a:noFill/>
        </p:spPr>
        <p:txBody>
          <a:bodyPr wrap="square">
            <a:spAutoFit/>
          </a:bodyPr>
          <a:lstStyle/>
          <a:p>
            <a:pPr algn="r"/>
            <a:r>
              <a:rPr lang="en-US" dirty="0">
                <a:solidFill>
                  <a:schemeClr val="tx1"/>
                </a:solidFill>
              </a:rPr>
              <a:t>[Source: </a:t>
            </a:r>
            <a:r>
              <a:rPr lang="en-US" dirty="0">
                <a:solidFill>
                  <a:schemeClr val="tx1"/>
                </a:solidFill>
                <a:hlinkClick r:id="rId4">
                  <a:extLst>
                    <a:ext uri="{A12FA001-AC4F-418D-AE19-62706E023703}">
                      <ahyp:hlinkClr xmlns:ahyp="http://schemas.microsoft.com/office/drawing/2018/hyperlinkcolor" val="tx"/>
                    </a:ext>
                  </a:extLst>
                </a:hlinkClick>
              </a:rPr>
              <a:t>https://arcuyo.blogspot.com/p/tudumishe-uasili-wetuutamaduni-wetu.html?m=1</a:t>
            </a:r>
            <a:r>
              <a:rPr lang="en-US" dirty="0">
                <a:solidFill>
                  <a:schemeClr val="tx1"/>
                </a:solidFill>
              </a:rPr>
              <a:t> Accessed on: 17 September 2024]</a:t>
            </a:r>
          </a:p>
        </p:txBody>
      </p:sp>
      <p:pic>
        <p:nvPicPr>
          <p:cNvPr id="3" name="Picture 2" descr="A logo with a person in the middle&#10;&#10;Description automatically generated">
            <a:extLst>
              <a:ext uri="{FF2B5EF4-FFF2-40B4-BE49-F238E27FC236}">
                <a16:creationId xmlns:a16="http://schemas.microsoft.com/office/drawing/2014/main" id="{ECFABEA6-4235-3A49-84F9-95B01628EE1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780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70+ Sangoma Stock Photos, Pictures &amp; Royalty-Free Images - iStock |  Traditional healer, Muti, Witch doctor">
            <a:extLst>
              <a:ext uri="{FF2B5EF4-FFF2-40B4-BE49-F238E27FC236}">
                <a16:creationId xmlns:a16="http://schemas.microsoft.com/office/drawing/2014/main" id="{ECAC3B50-2E25-CF1D-612A-48E55C4A4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7804" b="2"/>
          <a:stretch/>
        </p:blipFill>
        <p:spPr bwMode="auto">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2057" name="Freeform: Shape 2056">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59" name="Freeform: Shape 2058">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06C7A6C0-DEE5-4C42-BCC1-BABEC4D7DF99}"/>
              </a:ext>
            </a:extLst>
          </p:cNvPr>
          <p:cNvSpPr txBox="1">
            <a:spLocks/>
          </p:cNvSpPr>
          <p:nvPr/>
        </p:nvSpPr>
        <p:spPr>
          <a:xfrm>
            <a:off x="477981" y="1122363"/>
            <a:ext cx="4023360" cy="320413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800" dirty="0"/>
              <a:t>Spiritual Leaders &amp;</a:t>
            </a:r>
            <a:br>
              <a:rPr lang="en-US" sz="4800" dirty="0"/>
            </a:br>
            <a:r>
              <a:rPr lang="en-US" sz="4800" dirty="0"/>
              <a:t>Ancestors</a:t>
            </a:r>
          </a:p>
        </p:txBody>
      </p:sp>
      <p:sp>
        <p:nvSpPr>
          <p:cNvPr id="2061" name="Rectangle 206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3" name="Rectangle 206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845EB15-E978-33DB-AA2A-E4A4B12D56FF}"/>
              </a:ext>
            </a:extLst>
          </p:cNvPr>
          <p:cNvSpPr txBox="1"/>
          <p:nvPr/>
        </p:nvSpPr>
        <p:spPr>
          <a:xfrm>
            <a:off x="5890667" y="6232059"/>
            <a:ext cx="6093618" cy="523220"/>
          </a:xfrm>
          <a:prstGeom prst="rect">
            <a:avLst/>
          </a:prstGeom>
          <a:noFill/>
        </p:spPr>
        <p:txBody>
          <a:bodyPr wrap="square">
            <a:spAutoFit/>
          </a:bodyPr>
          <a:lstStyle/>
          <a:p>
            <a:pPr algn="r"/>
            <a:r>
              <a:rPr lang="en-US" dirty="0">
                <a:solidFill>
                  <a:schemeClr val="tx2">
                    <a:lumMod val="25000"/>
                  </a:schemeClr>
                </a:solidFill>
              </a:rPr>
              <a:t>[Source: </a:t>
            </a:r>
            <a:r>
              <a:rPr lang="en-US" dirty="0">
                <a:solidFill>
                  <a:schemeClr val="tx2">
                    <a:lumMod val="25000"/>
                  </a:schemeClr>
                </a:solidFill>
                <a:hlinkClick r:id="rId4">
                  <a:extLst>
                    <a:ext uri="{A12FA001-AC4F-418D-AE19-62706E023703}">
                      <ahyp:hlinkClr xmlns:ahyp="http://schemas.microsoft.com/office/drawing/2018/hyperlinkcolor" val="tx"/>
                    </a:ext>
                  </a:extLst>
                </a:hlinkClick>
              </a:rPr>
              <a:t>https://www.sacap.edu.za/blog/applied-psychology/traditional-medicine/</a:t>
            </a:r>
            <a:r>
              <a:rPr lang="en-US" dirty="0">
                <a:solidFill>
                  <a:schemeClr val="tx2">
                    <a:lumMod val="25000"/>
                  </a:schemeClr>
                </a:solidFill>
              </a:rPr>
              <a:t> Accessed on: 17 September 2024]</a:t>
            </a:r>
          </a:p>
        </p:txBody>
      </p:sp>
      <p:pic>
        <p:nvPicPr>
          <p:cNvPr id="3" name="Picture 2" descr="A logo with a person in the middle&#10;&#10;Description automatically generated">
            <a:extLst>
              <a:ext uri="{FF2B5EF4-FFF2-40B4-BE49-F238E27FC236}">
                <a16:creationId xmlns:a16="http://schemas.microsoft.com/office/drawing/2014/main" id="{3A31F15D-9F51-7160-34FB-8CE6A29D10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5555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FD1FC-768F-4377-8DA8-A269ACC76291}"/>
              </a:ext>
            </a:extLst>
          </p:cNvPr>
          <p:cNvSpPr>
            <a:spLocks noGrp="1"/>
          </p:cNvSpPr>
          <p:nvPr>
            <p:ph type="title"/>
          </p:nvPr>
        </p:nvSpPr>
        <p:spPr>
          <a:xfrm>
            <a:off x="6806412" y="2103437"/>
            <a:ext cx="5006336" cy="1325563"/>
          </a:xfrm>
        </p:spPr>
        <p:txBody>
          <a:bodyPr>
            <a:normAutofit/>
          </a:bodyPr>
          <a:lstStyle/>
          <a:p>
            <a:r>
              <a:rPr lang="en-ZA" sz="6000" dirty="0">
                <a:solidFill>
                  <a:srgbClr val="FFC000"/>
                </a:solidFill>
              </a:rPr>
              <a:t>Followers</a:t>
            </a:r>
          </a:p>
        </p:txBody>
      </p:sp>
      <p:pic>
        <p:nvPicPr>
          <p:cNvPr id="4" name="Picture 3">
            <a:extLst>
              <a:ext uri="{FF2B5EF4-FFF2-40B4-BE49-F238E27FC236}">
                <a16:creationId xmlns:a16="http://schemas.microsoft.com/office/drawing/2014/main" id="{9647A19E-80C4-4868-86C7-D845A7E01F71}"/>
              </a:ext>
            </a:extLst>
          </p:cNvPr>
          <p:cNvPicPr>
            <a:picLocks noChangeAspect="1"/>
          </p:cNvPicPr>
          <p:nvPr/>
        </p:nvPicPr>
        <p:blipFill rotWithShape="1">
          <a:blip r:embed="rId3"/>
          <a:srcRect r="-2" b="8925"/>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6" name="TextBox 5">
            <a:extLst>
              <a:ext uri="{FF2B5EF4-FFF2-40B4-BE49-F238E27FC236}">
                <a16:creationId xmlns:a16="http://schemas.microsoft.com/office/drawing/2014/main" id="{3F16D7DE-446E-7446-A0E8-F7F8598BE68B}"/>
              </a:ext>
            </a:extLst>
          </p:cNvPr>
          <p:cNvSpPr txBox="1"/>
          <p:nvPr/>
        </p:nvSpPr>
        <p:spPr>
          <a:xfrm>
            <a:off x="74230" y="6174910"/>
            <a:ext cx="6093618" cy="523220"/>
          </a:xfrm>
          <a:prstGeom prst="rect">
            <a:avLst/>
          </a:prstGeom>
          <a:noFill/>
        </p:spPr>
        <p:txBody>
          <a:bodyPr wrap="square">
            <a:spAutoFit/>
          </a:bodyPr>
          <a:lstStyle/>
          <a:p>
            <a:r>
              <a:rPr lang="en-US" dirty="0">
                <a:solidFill>
                  <a:schemeClr val="tx2"/>
                </a:solidFill>
              </a:rPr>
              <a:t>[Source: </a:t>
            </a:r>
            <a:r>
              <a:rPr lang="en-US" dirty="0">
                <a:solidFill>
                  <a:schemeClr val="tx2"/>
                </a:solidFill>
                <a:hlinkClick r:id="rId4">
                  <a:extLst>
                    <a:ext uri="{A12FA001-AC4F-418D-AE19-62706E023703}">
                      <ahyp:hlinkClr xmlns:ahyp="http://schemas.microsoft.com/office/drawing/2018/hyperlinkcolor" val="tx"/>
                    </a:ext>
                  </a:extLst>
                </a:hlinkClick>
              </a:rPr>
              <a:t>https://commons.m.wikimedia.org/wiki/File:Koku_Dancer.jpg</a:t>
            </a:r>
            <a:r>
              <a:rPr lang="en-US" dirty="0">
                <a:solidFill>
                  <a:schemeClr val="tx2"/>
                </a:solidFill>
              </a:rPr>
              <a:t> Accessed on: 17 September 2024]</a:t>
            </a:r>
          </a:p>
        </p:txBody>
      </p:sp>
      <p:pic>
        <p:nvPicPr>
          <p:cNvPr id="7" name="Picture 6" descr="A logo with a person in the middle&#10;&#10;Description automatically generated">
            <a:extLst>
              <a:ext uri="{FF2B5EF4-FFF2-40B4-BE49-F238E27FC236}">
                <a16:creationId xmlns:a16="http://schemas.microsoft.com/office/drawing/2014/main" id="{5894983B-C9A9-723D-8F4D-5C28804FE7F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84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0A100-63DE-4E7F-1090-4751049378C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42222E1-BE91-75F3-CF8A-E1516133FF8F}"/>
              </a:ext>
            </a:extLst>
          </p:cNvPr>
          <p:cNvSpPr>
            <a:spLocks noGrp="1"/>
          </p:cNvSpPr>
          <p:nvPr>
            <p:ph type="body" idx="1"/>
          </p:nvPr>
        </p:nvSpPr>
        <p:spPr/>
        <p:txBody>
          <a:bodyPr/>
          <a:lstStyle/>
          <a:p>
            <a:endParaRPr lang="en-US"/>
          </a:p>
        </p:txBody>
      </p:sp>
      <p:pic>
        <p:nvPicPr>
          <p:cNvPr id="5122" name="Picture 2" descr="Feedback Wall | Essex Family Forum">
            <a:extLst>
              <a:ext uri="{FF2B5EF4-FFF2-40B4-BE49-F238E27FC236}">
                <a16:creationId xmlns:a16="http://schemas.microsoft.com/office/drawing/2014/main" id="{518FC735-444E-E496-5628-AAB0860D50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625" b="-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CF222AD-6DBE-D9CE-DF79-939D461BDC57}"/>
              </a:ext>
            </a:extLst>
          </p:cNvPr>
          <p:cNvSpPr txBox="1"/>
          <p:nvPr/>
        </p:nvSpPr>
        <p:spPr>
          <a:xfrm>
            <a:off x="6089650" y="6212215"/>
            <a:ext cx="6093618" cy="523220"/>
          </a:xfrm>
          <a:prstGeom prst="rect">
            <a:avLst/>
          </a:prstGeom>
          <a:noFill/>
        </p:spPr>
        <p:txBody>
          <a:bodyPr wrap="square">
            <a:spAutoFit/>
          </a:bodyPr>
          <a:lstStyle/>
          <a:p>
            <a:pPr algn="r"/>
            <a:r>
              <a:rPr lang="en-US" dirty="0">
                <a:solidFill>
                  <a:schemeClr val="tx2">
                    <a:lumMod val="75000"/>
                  </a:schemeClr>
                </a:solidFill>
              </a:rPr>
              <a:t>[Source: </a:t>
            </a:r>
            <a:r>
              <a:rPr lang="en-US" dirty="0">
                <a:solidFill>
                  <a:schemeClr val="tx2">
                    <a:lumMod val="75000"/>
                  </a:schemeClr>
                </a:solidFill>
                <a:hlinkClick r:id="rId4">
                  <a:extLst>
                    <a:ext uri="{A12FA001-AC4F-418D-AE19-62706E023703}">
                      <ahyp:hlinkClr xmlns:ahyp="http://schemas.microsoft.com/office/drawing/2018/hyperlinkcolor" val="tx"/>
                    </a:ext>
                  </a:extLst>
                </a:hlinkClick>
              </a:rPr>
              <a:t>https://www.digitallearningmap.nhs.scot/the-training-evaluation-toolkit/tools-to-measure-reaction/</a:t>
            </a:r>
            <a:r>
              <a:rPr lang="en-US" dirty="0">
                <a:solidFill>
                  <a:schemeClr val="tx2">
                    <a:lumMod val="75000"/>
                  </a:schemeClr>
                </a:solidFill>
              </a:rPr>
              <a:t> Accessed on: 17 September 2024]</a:t>
            </a:r>
          </a:p>
        </p:txBody>
      </p:sp>
      <p:pic>
        <p:nvPicPr>
          <p:cNvPr id="6" name="Picture 5" descr="A logo with a person in the middle&#10;&#10;Description automatically generated">
            <a:extLst>
              <a:ext uri="{FF2B5EF4-FFF2-40B4-BE49-F238E27FC236}">
                <a16:creationId xmlns:a16="http://schemas.microsoft.com/office/drawing/2014/main" id="{14CBF350-EF12-D8EA-512C-7C7DD805033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523364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275E4F-80C1-46D7-BF59-C0F198D11434}">
  <ds:schemaRefs>
    <ds:schemaRef ds:uri="http://schemas.microsoft.com/sharepoint/v3/contenttype/forms"/>
  </ds:schemaRefs>
</ds:datastoreItem>
</file>

<file path=customXml/itemProps2.xml><?xml version="1.0" encoding="utf-8"?>
<ds:datastoreItem xmlns:ds="http://schemas.openxmlformats.org/officeDocument/2006/customXml" ds:itemID="{E24E10F4-0697-4CC9-A18D-3EE80A9940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4230</TotalTime>
  <Words>1345</Words>
  <Application>Microsoft Office PowerPoint</Application>
  <PresentationFormat>Widescreen</PresentationFormat>
  <Paragraphs>88</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Courier New</vt:lpstr>
      <vt:lpstr>Noto Sans Symbols</vt:lpstr>
      <vt:lpstr>Symbol</vt:lpstr>
      <vt:lpstr>Times New Roman</vt:lpstr>
      <vt:lpstr>Office Theme</vt:lpstr>
      <vt:lpstr>PowerPoint Presentation</vt:lpstr>
      <vt:lpstr>PowerPoint Presentation</vt:lpstr>
      <vt:lpstr>Major Religions of South Africa</vt:lpstr>
      <vt:lpstr>PowerPoint Presentation</vt:lpstr>
      <vt:lpstr>Group Activity</vt:lpstr>
      <vt:lpstr>ORIGINS &amp; PRACTICES OF INDIGENOUS BELIEF SYSTEMS IN SOUTH AFRICA.</vt:lpstr>
      <vt:lpstr>PowerPoint Presentation</vt:lpstr>
      <vt:lpstr>Followers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Megan Botes</cp:lastModifiedBy>
  <cp:revision>14</cp:revision>
  <dcterms:created xsi:type="dcterms:W3CDTF">2021-02-27T11:19:06Z</dcterms:created>
  <dcterms:modified xsi:type="dcterms:W3CDTF">2024-09-18T05:34:45Z</dcterms:modified>
</cp:coreProperties>
</file>