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
  </p:notesMasterIdLst>
  <p:sldIdLst>
    <p:sldId id="256" r:id="rId2"/>
    <p:sldId id="261" r:id="rId3"/>
    <p:sldId id="265" r:id="rId4"/>
    <p:sldId id="266" r:id="rId5"/>
    <p:sldId id="267" r:id="rId6"/>
    <p:sldId id="268" r:id="rId7"/>
    <p:sldId id="264" r:id="rId8"/>
    <p:sldId id="270" r:id="rId9"/>
    <p:sldId id="258"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jeC6IaV/wEv+hZgTm0SC9yMctN2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9D0BCF-1FB2-41AB-8EA9-C4E37F1A75BA}" v="27" dt="2024-09-17T14:21:24.2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41"/>
    <p:restoredTop sz="41564"/>
  </p:normalViewPr>
  <p:slideViewPr>
    <p:cSldViewPr snapToGrid="0">
      <p:cViewPr>
        <p:scale>
          <a:sx n="57" d="100"/>
          <a:sy n="57" d="100"/>
        </p:scale>
        <p:origin x="274"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customschemas.google.com/relationships/presentationmetadata" Target="metadata"/><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25" Type="http://schemas.openxmlformats.org/officeDocument/2006/relationships/customXml" Target="../customXml/item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microsoft.com/office/2015/10/relationships/revisionInfo" Target="revisionInfo.xml"/><Relationship Id="rId5" Type="http://schemas.openxmlformats.org/officeDocument/2006/relationships/slide" Target="slides/slide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4F9D0BCF-1FB2-41AB-8EA9-C4E37F1A75BA}"/>
    <pc:docChg chg="undo custSel modSld">
      <pc:chgData name="Hp Unit" userId="86ec350514542ee1" providerId="LiveId" clId="{4F9D0BCF-1FB2-41AB-8EA9-C4E37F1A75BA}" dt="2024-09-17T14:21:24.267" v="171"/>
      <pc:docMkLst>
        <pc:docMk/>
      </pc:docMkLst>
      <pc:sldChg chg="addSp modSp modNotesTx">
        <pc:chgData name="Hp Unit" userId="86ec350514542ee1" providerId="LiveId" clId="{4F9D0BCF-1FB2-41AB-8EA9-C4E37F1A75BA}" dt="2024-09-17T14:16:32.990" v="138"/>
        <pc:sldMkLst>
          <pc:docMk/>
          <pc:sldMk cId="0" sldId="256"/>
        </pc:sldMkLst>
        <pc:picChg chg="add mod">
          <ac:chgData name="Hp Unit" userId="86ec350514542ee1" providerId="LiveId" clId="{4F9D0BCF-1FB2-41AB-8EA9-C4E37F1A75BA}" dt="2024-09-17T14:16:32.990" v="138"/>
          <ac:picMkLst>
            <pc:docMk/>
            <pc:sldMk cId="0" sldId="256"/>
            <ac:picMk id="2" creationId="{3FE2133D-10F9-F509-CEA4-052FF7A5EB79}"/>
          </ac:picMkLst>
        </pc:picChg>
      </pc:sldChg>
      <pc:sldChg chg="addSp delSp modSp modNotesTx">
        <pc:chgData name="Hp Unit" userId="86ec350514542ee1" providerId="LiveId" clId="{4F9D0BCF-1FB2-41AB-8EA9-C4E37F1A75BA}" dt="2024-09-17T14:21:24.267" v="171"/>
        <pc:sldMkLst>
          <pc:docMk/>
          <pc:sldMk cId="2970953450" sldId="258"/>
        </pc:sldMkLst>
        <pc:spChg chg="add del">
          <ac:chgData name="Hp Unit" userId="86ec350514542ee1" providerId="LiveId" clId="{4F9D0BCF-1FB2-41AB-8EA9-C4E37F1A75BA}" dt="2024-09-17T14:21:18.824" v="170" actId="478"/>
          <ac:spMkLst>
            <pc:docMk/>
            <pc:sldMk cId="2970953450" sldId="258"/>
            <ac:spMk id="4" creationId="{EF4F0E4A-0A18-7EF2-C6FD-6B1C28AD79CF}"/>
          </ac:spMkLst>
        </pc:spChg>
        <pc:picChg chg="add mod">
          <ac:chgData name="Hp Unit" userId="86ec350514542ee1" providerId="LiveId" clId="{4F9D0BCF-1FB2-41AB-8EA9-C4E37F1A75BA}" dt="2024-09-17T14:21:24.267" v="171"/>
          <ac:picMkLst>
            <pc:docMk/>
            <pc:sldMk cId="2970953450" sldId="258"/>
            <ac:picMk id="6" creationId="{7F453FC5-E52E-ED76-6078-73E85A575291}"/>
          </ac:picMkLst>
        </pc:picChg>
      </pc:sldChg>
      <pc:sldChg chg="addSp modSp mod modNotesTx">
        <pc:chgData name="Hp Unit" userId="86ec350514542ee1" providerId="LiveId" clId="{4F9D0BCF-1FB2-41AB-8EA9-C4E37F1A75BA}" dt="2024-09-17T14:16:41.892" v="144" actId="20577"/>
        <pc:sldMkLst>
          <pc:docMk/>
          <pc:sldMk cId="428409820" sldId="261"/>
        </pc:sldMkLst>
        <pc:spChg chg="mod">
          <ac:chgData name="Hp Unit" userId="86ec350514542ee1" providerId="LiveId" clId="{4F9D0BCF-1FB2-41AB-8EA9-C4E37F1A75BA}" dt="2024-09-17T14:16:41.892" v="144" actId="20577"/>
          <ac:spMkLst>
            <pc:docMk/>
            <pc:sldMk cId="428409820" sldId="261"/>
            <ac:spMk id="2" creationId="{8656E30B-4CCF-4600-9891-C21EA9478949}"/>
          </ac:spMkLst>
        </pc:spChg>
        <pc:picChg chg="add mod">
          <ac:chgData name="Hp Unit" userId="86ec350514542ee1" providerId="LiveId" clId="{4F9D0BCF-1FB2-41AB-8EA9-C4E37F1A75BA}" dt="2024-09-17T14:16:34.499" v="139"/>
          <ac:picMkLst>
            <pc:docMk/>
            <pc:sldMk cId="428409820" sldId="261"/>
            <ac:picMk id="3" creationId="{9019F15C-1CF8-2216-607E-AE2D60223AC5}"/>
          </ac:picMkLst>
        </pc:picChg>
      </pc:sldChg>
      <pc:sldChg chg="addSp modSp mod modNotesTx">
        <pc:chgData name="Hp Unit" userId="86ec350514542ee1" providerId="LiveId" clId="{4F9D0BCF-1FB2-41AB-8EA9-C4E37F1A75BA}" dt="2024-09-17T14:19:59.841" v="154"/>
        <pc:sldMkLst>
          <pc:docMk/>
          <pc:sldMk cId="2681523781" sldId="264"/>
        </pc:sldMkLst>
        <pc:spChg chg="mod">
          <ac:chgData name="Hp Unit" userId="86ec350514542ee1" providerId="LiveId" clId="{4F9D0BCF-1FB2-41AB-8EA9-C4E37F1A75BA}" dt="2024-09-17T14:17:46.521" v="150" actId="20577"/>
          <ac:spMkLst>
            <pc:docMk/>
            <pc:sldMk cId="2681523781" sldId="264"/>
            <ac:spMk id="5" creationId="{D8413F99-ECAA-DDCE-FE29-FAA5EABF1F7C}"/>
          </ac:spMkLst>
        </pc:spChg>
        <pc:spChg chg="mod">
          <ac:chgData name="Hp Unit" userId="86ec350514542ee1" providerId="LiveId" clId="{4F9D0BCF-1FB2-41AB-8EA9-C4E37F1A75BA}" dt="2024-09-17T14:17:53.213" v="153" actId="20577"/>
          <ac:spMkLst>
            <pc:docMk/>
            <pc:sldMk cId="2681523781" sldId="264"/>
            <ac:spMk id="9" creationId="{EAA01690-E0E4-801A-9D33-48DB0662721B}"/>
          </ac:spMkLst>
        </pc:spChg>
        <pc:picChg chg="add mod">
          <ac:chgData name="Hp Unit" userId="86ec350514542ee1" providerId="LiveId" clId="{4F9D0BCF-1FB2-41AB-8EA9-C4E37F1A75BA}" dt="2024-09-17T14:19:59.841" v="154"/>
          <ac:picMkLst>
            <pc:docMk/>
            <pc:sldMk cId="2681523781" sldId="264"/>
            <ac:picMk id="2" creationId="{666F0736-F2D2-A3FC-8D22-9684A7C889BB}"/>
          </ac:picMkLst>
        </pc:picChg>
      </pc:sldChg>
      <pc:sldChg chg="addSp modSp modNotesTx">
        <pc:chgData name="Hp Unit" userId="86ec350514542ee1" providerId="LiveId" clId="{4F9D0BCF-1FB2-41AB-8EA9-C4E37F1A75BA}" dt="2024-09-17T14:16:48.657" v="145"/>
        <pc:sldMkLst>
          <pc:docMk/>
          <pc:sldMk cId="2031399201" sldId="265"/>
        </pc:sldMkLst>
        <pc:picChg chg="add mod">
          <ac:chgData name="Hp Unit" userId="86ec350514542ee1" providerId="LiveId" clId="{4F9D0BCF-1FB2-41AB-8EA9-C4E37F1A75BA}" dt="2024-09-17T14:16:48.657" v="145"/>
          <ac:picMkLst>
            <pc:docMk/>
            <pc:sldMk cId="2031399201" sldId="265"/>
            <ac:picMk id="4" creationId="{685E764F-5ECE-FD3A-4DC0-1D549924C29F}"/>
          </ac:picMkLst>
        </pc:picChg>
      </pc:sldChg>
      <pc:sldChg chg="addSp modSp modNotesTx">
        <pc:chgData name="Hp Unit" userId="86ec350514542ee1" providerId="LiveId" clId="{4F9D0BCF-1FB2-41AB-8EA9-C4E37F1A75BA}" dt="2024-09-17T14:16:50.791" v="146"/>
        <pc:sldMkLst>
          <pc:docMk/>
          <pc:sldMk cId="4121079365" sldId="266"/>
        </pc:sldMkLst>
        <pc:picChg chg="add mod">
          <ac:chgData name="Hp Unit" userId="86ec350514542ee1" providerId="LiveId" clId="{4F9D0BCF-1FB2-41AB-8EA9-C4E37F1A75BA}" dt="2024-09-17T14:16:50.791" v="146"/>
          <ac:picMkLst>
            <pc:docMk/>
            <pc:sldMk cId="4121079365" sldId="266"/>
            <ac:picMk id="4" creationId="{247E3B49-45AD-1C1C-0B35-A3EE265D5367}"/>
          </ac:picMkLst>
        </pc:picChg>
      </pc:sldChg>
      <pc:sldChg chg="addSp modSp mod modNotesTx">
        <pc:chgData name="Hp Unit" userId="86ec350514542ee1" providerId="LiveId" clId="{4F9D0BCF-1FB2-41AB-8EA9-C4E37F1A75BA}" dt="2024-09-17T14:17:02.570" v="148" actId="313"/>
        <pc:sldMkLst>
          <pc:docMk/>
          <pc:sldMk cId="136816910" sldId="267"/>
        </pc:sldMkLst>
        <pc:spChg chg="mod">
          <ac:chgData name="Hp Unit" userId="86ec350514542ee1" providerId="LiveId" clId="{4F9D0BCF-1FB2-41AB-8EA9-C4E37F1A75BA}" dt="2024-09-17T14:17:02.570" v="148" actId="313"/>
          <ac:spMkLst>
            <pc:docMk/>
            <pc:sldMk cId="136816910" sldId="267"/>
            <ac:spMk id="3" creationId="{D3F812AF-2256-4A66-A825-845B5C60DF36}"/>
          </ac:spMkLst>
        </pc:spChg>
        <pc:picChg chg="add mod">
          <ac:chgData name="Hp Unit" userId="86ec350514542ee1" providerId="LiveId" clId="{4F9D0BCF-1FB2-41AB-8EA9-C4E37F1A75BA}" dt="2024-09-17T14:16:53.689" v="147"/>
          <ac:picMkLst>
            <pc:docMk/>
            <pc:sldMk cId="136816910" sldId="267"/>
            <ac:picMk id="5" creationId="{D494EFB9-053A-9BE8-8334-C95CC6FE8ACF}"/>
          </ac:picMkLst>
        </pc:picChg>
      </pc:sldChg>
      <pc:sldChg chg="addSp modSp modNotesTx">
        <pc:chgData name="Hp Unit" userId="86ec350514542ee1" providerId="LiveId" clId="{4F9D0BCF-1FB2-41AB-8EA9-C4E37F1A75BA}" dt="2024-09-17T14:17:42.695" v="149"/>
        <pc:sldMkLst>
          <pc:docMk/>
          <pc:sldMk cId="1351404258" sldId="268"/>
        </pc:sldMkLst>
        <pc:picChg chg="add mod">
          <ac:chgData name="Hp Unit" userId="86ec350514542ee1" providerId="LiveId" clId="{4F9D0BCF-1FB2-41AB-8EA9-C4E37F1A75BA}" dt="2024-09-17T14:17:42.695" v="149"/>
          <ac:picMkLst>
            <pc:docMk/>
            <pc:sldMk cId="1351404258" sldId="268"/>
            <ac:picMk id="4" creationId="{196602D5-2CB9-C042-F993-DEDBF03EF97B}"/>
          </ac:picMkLst>
        </pc:picChg>
      </pc:sldChg>
      <pc:sldChg chg="addSp modSp mod modAnim modNotesTx">
        <pc:chgData name="Hp Unit" userId="86ec350514542ee1" providerId="LiveId" clId="{4F9D0BCF-1FB2-41AB-8EA9-C4E37F1A75BA}" dt="2024-09-17T14:20:38.688" v="168" actId="1076"/>
        <pc:sldMkLst>
          <pc:docMk/>
          <pc:sldMk cId="2437146685" sldId="270"/>
        </pc:sldMkLst>
        <pc:spChg chg="add">
          <ac:chgData name="Hp Unit" userId="86ec350514542ee1" providerId="LiveId" clId="{4F9D0BCF-1FB2-41AB-8EA9-C4E37F1A75BA}" dt="2024-09-17T14:20:20.493" v="157"/>
          <ac:spMkLst>
            <pc:docMk/>
            <pc:sldMk cId="2437146685" sldId="270"/>
            <ac:spMk id="4" creationId="{E98FFE4B-5C0E-5E81-79B0-6898A53F7D3D}"/>
          </ac:spMkLst>
        </pc:spChg>
        <pc:spChg chg="mod">
          <ac:chgData name="Hp Unit" userId="86ec350514542ee1" providerId="LiveId" clId="{4F9D0BCF-1FB2-41AB-8EA9-C4E37F1A75BA}" dt="2024-09-17T14:20:38.688" v="168" actId="1076"/>
          <ac:spMkLst>
            <pc:docMk/>
            <pc:sldMk cId="2437146685" sldId="270"/>
            <ac:spMk id="12" creationId="{39470F90-F82D-59A4-8246-35C6680C8BE1}"/>
          </ac:spMkLst>
        </pc:spChg>
        <pc:picChg chg="add mod">
          <ac:chgData name="Hp Unit" userId="86ec350514542ee1" providerId="LiveId" clId="{4F9D0BCF-1FB2-41AB-8EA9-C4E37F1A75BA}" dt="2024-09-17T14:20:03.342" v="155"/>
          <ac:picMkLst>
            <pc:docMk/>
            <pc:sldMk cId="2437146685" sldId="270"/>
            <ac:picMk id="3" creationId="{579D32E0-4B4B-E419-0ADD-B05D3765838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dirty="0"/>
              <a:t>Recap Activity (5 min)</a:t>
            </a:r>
            <a:endParaRPr dirty="0"/>
          </a:p>
          <a:p>
            <a:pPr marL="0" lvl="0" indent="0" algn="l" rtl="0">
              <a:spcBef>
                <a:spcPts val="0"/>
              </a:spcBef>
              <a:spcAft>
                <a:spcPts val="0"/>
              </a:spcAft>
              <a:buNone/>
            </a:pPr>
            <a:endParaRPr dirty="0"/>
          </a:p>
          <a:p>
            <a:pPr marL="342900" lvl="0" indent="-342900" algn="just">
              <a:lnSpc>
                <a:spcPct val="115000"/>
              </a:lnSpc>
              <a:buFont typeface="Symbol" panose="05050102010706020507" pitchFamily="18" charset="2"/>
              <a:buChar char=""/>
            </a:pPr>
            <a:r>
              <a:rPr lang="en-ZA" sz="1100" dirty="0">
                <a:solidFill>
                  <a:srgbClr val="595959"/>
                </a:solidFill>
                <a:latin typeface="Arial"/>
                <a:ea typeface="Arial"/>
                <a:cs typeface="Arial"/>
                <a:sym typeface="Arial"/>
              </a:rPr>
              <a:t> </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Welcome Grade 10s, to the last lesson in this series on Democracy and Human Rights. It’s been an exciting year with the Olympics and coverage of many different sporting codes. I wonder how many of you were following the Olympics and the conversations around gender equality? This year the Olympics in Paris took pride in the fact that male and female sports received the same sports coverage time online.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630555" algn="just">
              <a:lnSpc>
                <a:spcPct val="115000"/>
              </a:lnSpc>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Let’s see how many of you can remember what we learnt in the last lesson.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Turn to a person in your group, pick TWO of these terms and give an example/description of the term (give only one sentence per term, it shouldn't be a long discussion).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Example</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I’ve noticed </a:t>
            </a:r>
            <a:r>
              <a:rPr lang="en-ZA"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gender bias</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the </a:t>
            </a:r>
            <a:r>
              <a:rPr lang="en-ZA"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sports coverage</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 women’s tennis, where more attention is given to their outfits than their athletic performance.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Gender bias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Racial prejudice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Sports code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Sports coverage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Well done class! It’s great to hear the discussion and how well some of you remember from the previous lesson. Today we will look into the “dark side” of sports coverage. We have seen how prejudice is an example of one of many unfair practices in sports. Today we will look further into how people act unethically in sports.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Let’s get started.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Group Activity (7 min)</a:t>
            </a:r>
          </a:p>
          <a:p>
            <a:endParaRPr lang="en-ZA" dirty="0"/>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There has been an increase in performance-enhancing drugs (</a:t>
            </a:r>
            <a:r>
              <a:rPr lang="en-ZA"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PEDs</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both professional and school sports. Some athletes feel that the pressure to perform is too high which leads them to use these drugs. Another term for these </a:t>
            </a:r>
            <a:r>
              <a:rPr lang="en-ZA"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PEDs</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is </a:t>
            </a:r>
            <a:r>
              <a:rPr lang="en-ZA"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steroids</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which help people build muscles. There are also </a:t>
            </a:r>
            <a:r>
              <a:rPr lang="en-ZA"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PEDs</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which increase stamina and stop athletes from getting tired.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0215" algn="just">
              <a:lnSpc>
                <a:spcPct val="115000"/>
              </a:lnSpc>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your groups discuss </a:t>
            </a:r>
            <a:r>
              <a:rPr lang="en-ZA"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drug-taking</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sports. Refer to the questions in </a:t>
            </a:r>
            <a:r>
              <a:rPr lang="en-ZA" sz="18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1 (</a:t>
            </a:r>
            <a:r>
              <a:rPr lang="en-ZA" sz="18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a:t>
            </a:r>
            <a:r>
              <a:rPr lang="en-ZA" sz="18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Choose a spokesperson to summarise your group's responses. (Allow 4 min for discussion and  3 min class feedback.)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Well done class and thank you for your insight and feedback. We have certainly seen an increase in teenagers using supplements like shakes and vitamins to build muscle. While these supplements are not classified as drugs, some teens may find them insufficient and begin experimenting with steroids to achieve their desired results.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reality is that, although performance-enhancing drugs (</a:t>
            </a:r>
            <a:r>
              <a:rPr lang="en-ZA"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PEDs</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might seem less harmful compared to other substances, long-term use can lead to addiction and serious side effects. For instance, some women who use steroids may experience elevated testosterone levels, which can result in increased body and facial hair and disrupt their menstrual cycle.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C69AEEC-F36D-4E99-AF5A-F3CB71D31C6B}" type="slidenum">
              <a:rPr lang="en-ZA" smtClean="0"/>
              <a:t>2</a:t>
            </a:fld>
            <a:endParaRPr lang="en-ZA"/>
          </a:p>
        </p:txBody>
      </p:sp>
    </p:spTree>
    <p:extLst>
      <p:ext uri="{BB962C8B-B14F-4D97-AF65-F5344CB8AC3E}">
        <p14:creationId xmlns:p14="http://schemas.microsoft.com/office/powerpoint/2010/main" val="1570743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Teaching (1 min)</a:t>
            </a:r>
          </a:p>
          <a:p>
            <a:endParaRPr lang="en-ZA" dirty="0"/>
          </a:p>
          <a:p>
            <a:pPr marL="342900" lvl="0" indent="-342900" algn="just">
              <a:lnSpc>
                <a:spcPct val="115000"/>
              </a:lnSpc>
              <a:buFont typeface="Symbol" panose="05050102010706020507" pitchFamily="18" charset="2"/>
              <a:buChar char=""/>
            </a:pPr>
            <a:r>
              <a:rPr lang="en-ZA"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These three slides include animations to visually engage the learners.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Let’s take a look at some of the dangers of taking anabolic steroids. Did you know that:</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(click on slide)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Men may develop: </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Prominent breasts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Shrunken testicles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Infertility</a:t>
            </a:r>
            <a:endParaRPr lang="en-US" sz="1800" dirty="0">
              <a:solidFill>
                <a:schemeClr val="dk1"/>
              </a:solidFill>
              <a:effectLst/>
              <a:latin typeface="Courier New" panose="02070309020205020404" pitchFamily="49" charset="0"/>
              <a:ea typeface="Calibri" panose="020F0502020204030204" pitchFamily="34"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alibri" panose="020F0502020204030204" pitchFamily="34" charset="0"/>
                <a:ea typeface="Calibri" panose="020F0502020204030204" pitchFamily="34" charset="0"/>
              </a:rPr>
              <a:t>Prostate gland enlargement</a:t>
            </a:r>
            <a:endParaRPr lang="en-GB" sz="1200" b="0" i="0" dirty="0">
              <a:solidFill>
                <a:srgbClr val="111111"/>
              </a:solidFill>
              <a:effectLst/>
              <a:latin typeface="Helvetica" panose="020B0604020202020204" pitchFamily="34" charset="0"/>
            </a:endParaRPr>
          </a:p>
          <a:p>
            <a:endParaRPr lang="en-ZA" dirty="0"/>
          </a:p>
        </p:txBody>
      </p:sp>
      <p:sp>
        <p:nvSpPr>
          <p:cNvPr id="4" name="Slide Number Placeholder 3"/>
          <p:cNvSpPr>
            <a:spLocks noGrp="1"/>
          </p:cNvSpPr>
          <p:nvPr>
            <p:ph type="sldNum" sz="quarter" idx="5"/>
          </p:nvPr>
        </p:nvSpPr>
        <p:spPr/>
        <p:txBody>
          <a:bodyPr/>
          <a:lstStyle/>
          <a:p>
            <a:fld id="{4C69AEEC-F36D-4E99-AF5A-F3CB71D31C6B}" type="slidenum">
              <a:rPr lang="en-ZA" smtClean="0"/>
              <a:t>3</a:t>
            </a:fld>
            <a:endParaRPr lang="en-ZA"/>
          </a:p>
        </p:txBody>
      </p:sp>
    </p:spTree>
    <p:extLst>
      <p:ext uri="{BB962C8B-B14F-4D97-AF65-F5344CB8AC3E}">
        <p14:creationId xmlns:p14="http://schemas.microsoft.com/office/powerpoint/2010/main" val="889804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Teaching (1 min)</a:t>
            </a:r>
          </a:p>
          <a:p>
            <a:endParaRPr lang="en-ZA" dirty="0"/>
          </a:p>
          <a:p>
            <a:pPr marL="342900" lvl="0" indent="-342900" algn="just">
              <a:lnSpc>
                <a:spcPct val="115000"/>
              </a:lnSpc>
              <a:buFont typeface="Symbol" panose="05050102010706020507" pitchFamily="18" charset="2"/>
              <a:buChar char=""/>
            </a:pP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Women may develop: </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A deeper voice, which may be irreversible</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An enlarged clitoris, which may be irreversible</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Increased body hair</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Baldness, which may be irreversible</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Infrequent or absent periods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algn="l">
              <a:buFont typeface="Arial" panose="020B0604020202020204" pitchFamily="34" charset="0"/>
              <a:buNone/>
            </a:pPr>
            <a:endParaRPr lang="en-GB" sz="1200" b="0" i="0" dirty="0">
              <a:solidFill>
                <a:srgbClr val="111111"/>
              </a:solidFill>
              <a:effectLst/>
              <a:latin typeface="Helvetica" panose="020B0604020202020204" pitchFamily="34" charset="0"/>
            </a:endParaRPr>
          </a:p>
          <a:p>
            <a:pPr algn="l">
              <a:buFont typeface="Arial" panose="020B0604020202020204" pitchFamily="34" charset="0"/>
              <a:buNone/>
            </a:pPr>
            <a:endParaRPr lang="en-GB" sz="1200" b="0" i="0" dirty="0">
              <a:solidFill>
                <a:srgbClr val="111111"/>
              </a:solidFill>
              <a:effectLst/>
              <a:latin typeface="Helvetica" panose="020B0604020202020204" pitchFamily="34" charset="0"/>
            </a:endParaRPr>
          </a:p>
          <a:p>
            <a:endParaRPr lang="en-ZA" dirty="0"/>
          </a:p>
        </p:txBody>
      </p:sp>
      <p:sp>
        <p:nvSpPr>
          <p:cNvPr id="4" name="Slide Number Placeholder 3"/>
          <p:cNvSpPr>
            <a:spLocks noGrp="1"/>
          </p:cNvSpPr>
          <p:nvPr>
            <p:ph type="sldNum" sz="quarter" idx="5"/>
          </p:nvPr>
        </p:nvSpPr>
        <p:spPr/>
        <p:txBody>
          <a:bodyPr/>
          <a:lstStyle/>
          <a:p>
            <a:fld id="{4C69AEEC-F36D-4E99-AF5A-F3CB71D31C6B}" type="slidenum">
              <a:rPr lang="en-ZA" smtClean="0"/>
              <a:t>4</a:t>
            </a:fld>
            <a:endParaRPr lang="en-ZA"/>
          </a:p>
        </p:txBody>
      </p:sp>
    </p:spTree>
    <p:extLst>
      <p:ext uri="{BB962C8B-B14F-4D97-AF65-F5344CB8AC3E}">
        <p14:creationId xmlns:p14="http://schemas.microsoft.com/office/powerpoint/2010/main" val="2479803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Teaching (3 min)</a:t>
            </a:r>
          </a:p>
          <a:p>
            <a:endParaRPr lang="en-ZA" dirty="0"/>
          </a:p>
          <a:p>
            <a:pPr marL="342900" lvl="0" indent="-342900" algn="just">
              <a:lnSpc>
                <a:spcPct val="115000"/>
              </a:lnSpc>
              <a:buFont typeface="Symbol" panose="05050102010706020507" pitchFamily="18" charset="2"/>
              <a:buChar char=""/>
            </a:pP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Both men and women might experience: </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Severe acne</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Increased risk of tendinitis and tendon rupture</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Liver abnormalities and tumours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High blood pressure (hypertension)</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Heart and blood circulation problems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en-ZA" sz="1800" b="1"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As well as: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Aggressive behaviours, rage or violence</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Psychiatric disorders, such as depression</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Drug dependence</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Infections or diseases such as HIV or hepatitis, if you're injecting the drugs.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Inhibited growth and development, and risk of future health problems in teenagers.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ZA" dirty="0"/>
          </a:p>
        </p:txBody>
      </p:sp>
      <p:sp>
        <p:nvSpPr>
          <p:cNvPr id="4" name="Slide Number Placeholder 3"/>
          <p:cNvSpPr>
            <a:spLocks noGrp="1"/>
          </p:cNvSpPr>
          <p:nvPr>
            <p:ph type="sldNum" sz="quarter" idx="5"/>
          </p:nvPr>
        </p:nvSpPr>
        <p:spPr/>
        <p:txBody>
          <a:bodyPr/>
          <a:lstStyle/>
          <a:p>
            <a:fld id="{4C69AEEC-F36D-4E99-AF5A-F3CB71D31C6B}" type="slidenum">
              <a:rPr lang="en-ZA" smtClean="0"/>
              <a:t>5</a:t>
            </a:fld>
            <a:endParaRPr lang="en-ZA"/>
          </a:p>
        </p:txBody>
      </p:sp>
    </p:spTree>
    <p:extLst>
      <p:ext uri="{BB962C8B-B14F-4D97-AF65-F5344CB8AC3E}">
        <p14:creationId xmlns:p14="http://schemas.microsoft.com/office/powerpoint/2010/main" val="2736080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Individual Activity (6 min)</a:t>
            </a:r>
          </a:p>
          <a:p>
            <a:endParaRPr lang="en-US" dirty="0"/>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 will now have the opportunity to reflect on what you have learnt by completing </a:t>
            </a:r>
            <a:r>
              <a:rPr lang="en-ZA" sz="18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2</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8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ZA"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Possible answers are available on the </a:t>
            </a:r>
            <a:r>
              <a:rPr lang="en-ZA" sz="18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 MEMO</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4509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Teaching (4 min)</a:t>
            </a:r>
          </a:p>
          <a:p>
            <a:endParaRPr lang="en-ZA" dirty="0"/>
          </a:p>
          <a:p>
            <a:pPr marL="342900" lvl="0" indent="-342900" algn="just">
              <a:lnSpc>
                <a:spcPct val="115000"/>
              </a:lnSpc>
              <a:buFont typeface="Symbol" panose="05050102010706020507" pitchFamily="18" charset="2"/>
              <a:buChar char=""/>
            </a:pPr>
            <a:r>
              <a:rPr lang="en-ZA"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This slide includes animations to enhance learning.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Let us discuss THREE </a:t>
            </a:r>
            <a:r>
              <a:rPr lang="en-ZA" sz="1200" dirty="0">
                <a:effectLst/>
                <a:latin typeface="Calibri" panose="020F0502020204030204" pitchFamily="34" charset="0"/>
                <a:ea typeface="Times New Roman" panose="02020603050405020304" pitchFamily="18" charset="0"/>
                <a:cs typeface="Times New Roman" panose="02020603050405020304" pitchFamily="18" charset="0"/>
              </a:rPr>
              <a:t>other </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forms of unfair practices in sports. </a:t>
            </a:r>
            <a:r>
              <a:rPr lang="en-ZA"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lnSpc>
                <a:spcPct val="115000"/>
              </a:lnSpc>
              <a:spcAft>
                <a:spcPts val="1200"/>
              </a:spcAft>
              <a:buFont typeface="Courier New" panose="02070309020205020404" pitchFamily="49" charset="0"/>
              <a:buChar char="o"/>
            </a:pPr>
            <a:r>
              <a:rPr lang="en-ZA" sz="1200" b="1" dirty="0">
                <a:effectLst/>
                <a:latin typeface="Calibri" panose="020F0502020204030204" pitchFamily="34" charset="0"/>
                <a:ea typeface="Calibri" panose="020F0502020204030204" pitchFamily="34" charset="0"/>
                <a:cs typeface="Calibri" panose="020F0502020204030204" pitchFamily="34" charset="0"/>
              </a:rPr>
              <a:t>Match fixing</a:t>
            </a:r>
            <a:r>
              <a:rPr lang="en-ZA" sz="1200" dirty="0">
                <a:effectLst/>
                <a:latin typeface="Calibri" panose="020F0502020204030204" pitchFamily="34" charset="0"/>
                <a:ea typeface="Calibri" panose="020F0502020204030204" pitchFamily="34" charset="0"/>
                <a:cs typeface="Calibri" panose="020F0502020204030204" pitchFamily="34" charset="0"/>
              </a:rPr>
              <a:t>: Match fixing occurs when players deliberately perform poorly to influence the outcome of a game, often to benefit those who have bet on the player or team. This practice is both unfair and unethical, as it undermines the principle of fair competition that is central to the integrity of the sport. </a:t>
            </a:r>
            <a:r>
              <a:rPr lang="en-ZA"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lnSpc>
                <a:spcPct val="115000"/>
              </a:lnSpc>
              <a:spcAft>
                <a:spcPts val="1200"/>
              </a:spcAft>
              <a:buFont typeface="Courier New" panose="02070309020205020404" pitchFamily="49" charset="0"/>
              <a:buChar char="o"/>
            </a:pPr>
            <a:r>
              <a:rPr lang="en-ZA" sz="1200" b="1" dirty="0">
                <a:effectLst/>
                <a:latin typeface="Calibri" panose="020F0502020204030204" pitchFamily="34" charset="0"/>
                <a:ea typeface="Calibri" panose="020F0502020204030204" pitchFamily="34" charset="0"/>
                <a:cs typeface="Calibri" panose="020F0502020204030204" pitchFamily="34" charset="0"/>
              </a:rPr>
              <a:t>Subjective umpiring</a:t>
            </a:r>
            <a:r>
              <a:rPr lang="en-ZA" sz="1200" dirty="0">
                <a:effectLst/>
                <a:latin typeface="Calibri" panose="020F0502020204030204" pitchFamily="34" charset="0"/>
                <a:ea typeface="Calibri" panose="020F0502020204030204" pitchFamily="34" charset="0"/>
                <a:cs typeface="Calibri" panose="020F0502020204030204" pitchFamily="34" charset="0"/>
              </a:rPr>
              <a:t>: This occurs when a referee fails to take appropriate action in a game which can lead to injuries or unfair disadvantages of players. This situation can escalate if the team reacts aggressively, potentially resulting in a fight. For example, in soccer, if one player is sent off for a serious high boot, but a similar incident by another player goes unpunished, it demonstrates a lack of fairness. Officials should always be fair and consistent in their decisions to ensure equal treatment for all players. </a:t>
            </a:r>
            <a:r>
              <a:rPr lang="en-ZA"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b="1" dirty="0">
                <a:effectLst/>
                <a:latin typeface="Calibri" panose="020F0502020204030204" pitchFamily="34" charset="0"/>
                <a:ea typeface="Calibri" panose="020F0502020204030204" pitchFamily="34" charset="0"/>
                <a:cs typeface="Calibri" panose="020F0502020204030204" pitchFamily="34" charset="0"/>
              </a:rPr>
              <a:t>Maladministration in sport</a:t>
            </a:r>
            <a:r>
              <a:rPr lang="en-ZA" sz="1200" dirty="0">
                <a:effectLst/>
                <a:latin typeface="Calibri" panose="020F0502020204030204" pitchFamily="34" charset="0"/>
                <a:ea typeface="Calibri" panose="020F0502020204030204" pitchFamily="34" charset="0"/>
                <a:cs typeface="Calibri" panose="020F0502020204030204" pitchFamily="34" charset="0"/>
              </a:rPr>
              <a:t>: Maladministration occurs when those responsible for managing a sport fail to do so properly. This includes the misuse or waste of funds, poor planning of sporting events that jeopardise the safety of players and spectators, and instances of corruption for personal or corporate gain.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4C69AEEC-F36D-4E99-AF5A-F3CB71D31C6B}" type="slidenum">
              <a:rPr lang="en-ZA" smtClean="0"/>
              <a:t>7</a:t>
            </a:fld>
            <a:endParaRPr lang="en-ZA"/>
          </a:p>
        </p:txBody>
      </p:sp>
    </p:spTree>
    <p:extLst>
      <p:ext uri="{BB962C8B-B14F-4D97-AF65-F5344CB8AC3E}">
        <p14:creationId xmlns:p14="http://schemas.microsoft.com/office/powerpoint/2010/main" val="4088822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Teaching (5 min)</a:t>
            </a:r>
          </a:p>
          <a:p>
            <a:endParaRPr lang="en-ZA" dirty="0"/>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 we come to the end of this lesson series, we can see that the media can be affected by unfair practices and bias. As an individual, you must learn to analyse and critically evaluate the information presented by questioning what you see in the media.</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Let’s take a moment to define HOW you can become a critical analyst of sports coverage in the media: Analysing and evaluating requires you to do </a:t>
            </a:r>
            <a:r>
              <a:rPr lang="en-ZA"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research</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a:t>
            </a:r>
            <a:r>
              <a:rPr lang="en-ZA"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gather evidence</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to support your argument. You can find this evidence by cross-referencing different sports news outlets or articles, as well as posing questions on different social media platforms. </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Ask yourself: </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(click on slide)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What did I find in the media about sports coverage? </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How does this support my viewpoint? </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Have I found evidence of bias or prejudice in sports?</a:t>
            </a:r>
            <a:r>
              <a:rPr lang="en-ZA" sz="1800" dirty="0">
                <a:effectLst/>
                <a:latin typeface="Courier New" panose="02070309020205020404" pitchFamily="49" charset="0"/>
                <a:ea typeface="Courier New" panose="02070309020205020404" pitchFamily="49" charset="0"/>
                <a:cs typeface="Courier New" panose="02070309020205020404" pitchFamily="49" charset="0"/>
              </a:rPr>
              <a:t>     </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lgn="just">
              <a:lnSpc>
                <a:spcPct val="115000"/>
              </a:lnSpc>
              <a:buFont typeface="Courier New" panose="02070309020205020404" pitchFamily="49" charset="0"/>
              <a:buChar char="o"/>
            </a:pPr>
            <a:r>
              <a:rPr lang="en-ZA" sz="1800" dirty="0">
                <a:solidFill>
                  <a:srgbClr val="000000"/>
                </a:solidFill>
                <a:effectLst/>
                <a:latin typeface="Courier New" panose="02070309020205020404" pitchFamily="49" charset="0"/>
                <a:ea typeface="Calibri" panose="020F0502020204030204" pitchFamily="34" charset="0"/>
                <a:cs typeface="Calibri" panose="020F0502020204030204" pitchFamily="34" charset="0"/>
              </a:rPr>
              <a:t>Does being critical change the way I view sports?</a:t>
            </a:r>
            <a:r>
              <a:rPr lang="en-ZA" sz="1800" dirty="0">
                <a:effectLst/>
                <a:latin typeface="Courier New" panose="02070309020205020404" pitchFamily="49" charset="0"/>
                <a:ea typeface="Courier New" panose="02070309020205020404" pitchFamily="49" charset="0"/>
                <a:cs typeface="Courier New" panose="02070309020205020404" pitchFamily="49" charset="0"/>
              </a:rPr>
              <a:t>     </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450215" algn="just">
              <a:lnSpc>
                <a:spcPct val="115000"/>
              </a:lnSpc>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Once you’ve done all this research, present a critical argument with your evidence. If someone else opposes your viewpoint, take time to listen to them and carefully evaluate what they have said. Stay calm, do not argue! Try to counter their responses with evidence.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4C69AEEC-F36D-4E99-AF5A-F3CB71D31C6B}" type="slidenum">
              <a:rPr lang="en-ZA" smtClean="0"/>
              <a:t>8</a:t>
            </a:fld>
            <a:endParaRPr lang="en-ZA"/>
          </a:p>
        </p:txBody>
      </p:sp>
    </p:spTree>
    <p:extLst>
      <p:ext uri="{BB962C8B-B14F-4D97-AF65-F5344CB8AC3E}">
        <p14:creationId xmlns:p14="http://schemas.microsoft.com/office/powerpoint/2010/main" val="334584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Poster &amp; Sentence Reflection (8 min)</a:t>
            </a:r>
          </a:p>
          <a:p>
            <a:endParaRPr lang="en-US" dirty="0"/>
          </a:p>
          <a:p>
            <a:pPr marL="342900" lvl="0" indent="-342900" algn="just">
              <a:lnSpc>
                <a:spcPct val="115000"/>
              </a:lnSpc>
              <a:buFont typeface="Symbol" panose="05050102010706020507" pitchFamily="18" charset="2"/>
              <a:buChar char=""/>
            </a:pPr>
            <a:r>
              <a:rPr lang="en-ZA"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This slide will end the lesson but there is a group reflection and an individual response for learners to complete. Arrange a space on your graffiti wall to include their posters. Learners will need to walk and read some of the comments on the wall and then reflect individually in their workbooks/worksheets.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Hand out </a:t>
            </a:r>
            <a:r>
              <a:rPr lang="en-ZA" sz="1800" b="1" i="1" u="sng" dirty="0">
                <a:effectLst/>
                <a:latin typeface="Calibri" panose="020F0502020204030204" pitchFamily="34" charset="0"/>
                <a:ea typeface="Calibri" panose="020F0502020204030204" pitchFamily="34" charset="0"/>
                <a:cs typeface="Calibri" panose="020F0502020204030204" pitchFamily="34" charset="0"/>
              </a:rPr>
              <a:t>Lesson 3 – Poster</a:t>
            </a:r>
            <a:r>
              <a:rPr lang="en-ZA" sz="1800" dirty="0">
                <a:effectLst/>
                <a:latin typeface="Calibri" panose="020F0502020204030204" pitchFamily="34" charset="0"/>
                <a:ea typeface="Calibri" panose="020F0502020204030204" pitchFamily="34" charset="0"/>
                <a:cs typeface="Calibri" panose="020F0502020204030204" pitchFamily="34" charset="0"/>
              </a:rPr>
              <a:t> to each group.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we come to the end of this lesson series, consider everything you have learnt on bias in sports coverage and unfair practices in sports. </a:t>
            </a:r>
            <a:r>
              <a:rPr lang="en-ZA"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use the </a:t>
            </a:r>
            <a:r>
              <a:rPr lang="en-ZA" sz="1800" b="1" i="1"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Lesson 3 – Poster</a:t>
            </a:r>
            <a:r>
              <a:rPr lang="en-ZA"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to list EIGHT rules that could be implemented in a school environment to address unfair practices in sports.</a:t>
            </a: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Once completed, add your poster to the graffiti wall in your class and look at the other posters to see what your peers have written. (Learners can refer to </a:t>
            </a:r>
            <a:r>
              <a:rPr lang="en-ZA"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 3.1</a:t>
            </a: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 </a:t>
            </a:r>
            <a:r>
              <a:rPr lang="en-ZA" sz="18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Activity 3</a:t>
            </a: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ZA" sz="1800" b="1" i="1"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Lesson 3 – Worksheet</a:t>
            </a: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this activity.)</a:t>
            </a:r>
          </a:p>
          <a:p>
            <a:pPr marL="0" lvl="0" indent="0" algn="just">
              <a:lnSpc>
                <a:spcPct val="115000"/>
              </a:lnSpc>
              <a:buFont typeface="Symbol" panose="05050102010706020507" pitchFamily="18" charset="2"/>
              <a:buNone/>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Once you have completed this activity, you need to complete </a:t>
            </a:r>
            <a:r>
              <a:rPr lang="en-ZA"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 3.2</a:t>
            </a: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 </a:t>
            </a:r>
            <a:r>
              <a:rPr lang="en-ZA" sz="18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Activity 3</a:t>
            </a: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ZA" sz="1800" b="1" i="1"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Lesson 3 – Worksheet</a:t>
            </a: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individually. </a:t>
            </a:r>
          </a:p>
          <a:p>
            <a:pPr marL="0" lvl="0" indent="0" algn="just">
              <a:lnSpc>
                <a:spcPct val="115000"/>
              </a:lnSpc>
              <a:buFont typeface="Symbol" panose="05050102010706020507" pitchFamily="18" charset="2"/>
              <a:buNone/>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Hand out the </a:t>
            </a:r>
            <a:r>
              <a:rPr lang="en-ZA" sz="18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Content Summary</a:t>
            </a: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to the learners before they leave the classroom.</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9306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3FE2133D-10F9-F509-CEA4-052FF7A5EB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erson holding a bottle of pills&#10;&#10;Description automatically generated">
            <a:extLst>
              <a:ext uri="{FF2B5EF4-FFF2-40B4-BE49-F238E27FC236}">
                <a16:creationId xmlns:a16="http://schemas.microsoft.com/office/drawing/2014/main" id="{6B0703A0-021C-ACC6-4D21-F1410F1C66F2}"/>
              </a:ext>
            </a:extLst>
          </p:cNvPr>
          <p:cNvPicPr>
            <a:picLocks noGrp="1" noChangeAspect="1"/>
          </p:cNvPicPr>
          <p:nvPr>
            <p:ph idx="1"/>
          </p:nvPr>
        </p:nvPicPr>
        <p:blipFill>
          <a:blip r:embed="rId3">
            <a:alphaModFix amt="50000"/>
          </a:blip>
          <a:srcRect b="1747"/>
          <a:stretch/>
        </p:blipFill>
        <p:spPr>
          <a:xfrm>
            <a:off x="20" y="1"/>
            <a:ext cx="12191980" cy="6857999"/>
          </a:xfrm>
          <a:prstGeom prst="rect">
            <a:avLst/>
          </a:prstGeom>
        </p:spPr>
      </p:pic>
      <p:sp>
        <p:nvSpPr>
          <p:cNvPr id="2" name="Title 1">
            <a:extLst>
              <a:ext uri="{FF2B5EF4-FFF2-40B4-BE49-F238E27FC236}">
                <a16:creationId xmlns:a16="http://schemas.microsoft.com/office/drawing/2014/main" id="{8656E30B-4CCF-4600-9891-C21EA9478949}"/>
              </a:ext>
            </a:extLst>
          </p:cNvPr>
          <p:cNvSpPr>
            <a:spLocks noGrp="1"/>
          </p:cNvSpPr>
          <p:nvPr>
            <p:ph type="title"/>
          </p:nvPr>
        </p:nvSpPr>
        <p:spPr>
          <a:xfrm>
            <a:off x="5848865" y="2887191"/>
            <a:ext cx="6095980" cy="2900518"/>
          </a:xfrm>
        </p:spPr>
        <p:txBody>
          <a:bodyPr vert="horz" lIns="91440" tIns="45720" rIns="91440" bIns="45720" rtlCol="0" anchor="b">
            <a:normAutofit/>
          </a:bodyPr>
          <a:lstStyle/>
          <a:p>
            <a:pPr algn="ctr">
              <a:spcBef>
                <a:spcPct val="0"/>
              </a:spcBef>
            </a:pPr>
            <a:r>
              <a:rPr lang="en-US" sz="6000" kern="1200" dirty="0">
                <a:solidFill>
                  <a:srgbClr val="FFFFFF"/>
                </a:solidFill>
                <a:latin typeface="+mj-lt"/>
                <a:ea typeface="+mj-ea"/>
                <a:cs typeface="+mj-cs"/>
              </a:rPr>
              <a:t>Unfair Practices in Sports</a:t>
            </a:r>
          </a:p>
        </p:txBody>
      </p:sp>
      <p:sp>
        <p:nvSpPr>
          <p:cNvPr id="4" name="TextBox 3">
            <a:extLst>
              <a:ext uri="{FF2B5EF4-FFF2-40B4-BE49-F238E27FC236}">
                <a16:creationId xmlns:a16="http://schemas.microsoft.com/office/drawing/2014/main" id="{F584A711-4B89-4FA7-8FA8-0B998257271D}"/>
              </a:ext>
            </a:extLst>
          </p:cNvPr>
          <p:cNvSpPr txBox="1"/>
          <p:nvPr/>
        </p:nvSpPr>
        <p:spPr>
          <a:xfrm>
            <a:off x="4324855" y="5963490"/>
            <a:ext cx="9144000" cy="1098395"/>
          </a:xfrm>
          <a:prstGeom prst="rect">
            <a:avLst/>
          </a:prstGeom>
        </p:spPr>
        <p:txBody>
          <a:bodyPr vert="horz" lIns="91440" tIns="45720" rIns="91440" bIns="45720" rtlCol="0">
            <a:normAutofit/>
          </a:bodyPr>
          <a:lstStyle/>
          <a:p>
            <a:pPr algn="ctr">
              <a:lnSpc>
                <a:spcPct val="90000"/>
              </a:lnSpc>
              <a:spcBef>
                <a:spcPts val="1000"/>
              </a:spcBef>
            </a:pPr>
            <a:r>
              <a:rPr lang="en-US" sz="2400" kern="1200" dirty="0">
                <a:solidFill>
                  <a:srgbClr val="FFFFFF"/>
                </a:solidFill>
                <a:latin typeface="+mn-lt"/>
                <a:ea typeface="+mn-ea"/>
                <a:cs typeface="+mn-cs"/>
              </a:rPr>
              <a:t>DRUG- TAKING</a:t>
            </a:r>
          </a:p>
        </p:txBody>
      </p:sp>
      <p:pic>
        <p:nvPicPr>
          <p:cNvPr id="3" name="Picture 2" descr="A logo with a person in the middle&#10;&#10;Description automatically generated">
            <a:extLst>
              <a:ext uri="{FF2B5EF4-FFF2-40B4-BE49-F238E27FC236}">
                <a16:creationId xmlns:a16="http://schemas.microsoft.com/office/drawing/2014/main" id="{9019F15C-1CF8-2216-607E-AE2D60223A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0982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D8D2C-37F6-4ED2-A5D8-9DE47F10D64C}"/>
              </a:ext>
            </a:extLst>
          </p:cNvPr>
          <p:cNvSpPr>
            <a:spLocks noGrp="1"/>
          </p:cNvSpPr>
          <p:nvPr>
            <p:ph type="title"/>
          </p:nvPr>
        </p:nvSpPr>
        <p:spPr>
          <a:xfrm>
            <a:off x="-123092" y="439615"/>
            <a:ext cx="12467492" cy="885948"/>
          </a:xfrm>
          <a:solidFill>
            <a:srgbClr val="FFC000"/>
          </a:solidFill>
        </p:spPr>
        <p:txBody>
          <a:bodyPr>
            <a:normAutofit fontScale="90000"/>
          </a:bodyPr>
          <a:lstStyle/>
          <a:p>
            <a:pPr algn="ctr"/>
            <a:br>
              <a:rPr lang="en-ZA" dirty="0">
                <a:solidFill>
                  <a:srgbClr val="FFC000"/>
                </a:solidFill>
                <a:latin typeface="Chalkduster" panose="03050602040202020205" pitchFamily="66" charset="77"/>
              </a:rPr>
            </a:br>
            <a:r>
              <a:rPr lang="en-ZA" dirty="0">
                <a:solidFill>
                  <a:schemeClr val="tx1"/>
                </a:solidFill>
                <a:latin typeface="Chalkduster" panose="03050602040202020205" pitchFamily="66" charset="77"/>
              </a:rPr>
              <a:t>Side effects of Anabolic Steroids</a:t>
            </a:r>
            <a:br>
              <a:rPr lang="en-ZA" dirty="0">
                <a:solidFill>
                  <a:schemeClr val="tx1"/>
                </a:solidFill>
                <a:latin typeface="Chalkduster" panose="03050602040202020205" pitchFamily="66" charset="77"/>
              </a:rPr>
            </a:br>
            <a:endParaRPr lang="en-ZA" dirty="0">
              <a:solidFill>
                <a:schemeClr val="tx1"/>
              </a:solidFill>
              <a:latin typeface="Chalkduster" panose="03050602040202020205" pitchFamily="66" charset="77"/>
            </a:endParaRPr>
          </a:p>
        </p:txBody>
      </p:sp>
      <p:sp>
        <p:nvSpPr>
          <p:cNvPr id="3" name="Content Placeholder 2">
            <a:extLst>
              <a:ext uri="{FF2B5EF4-FFF2-40B4-BE49-F238E27FC236}">
                <a16:creationId xmlns:a16="http://schemas.microsoft.com/office/drawing/2014/main" id="{D3F812AF-2256-4A66-A825-845B5C60DF36}"/>
              </a:ext>
            </a:extLst>
          </p:cNvPr>
          <p:cNvSpPr>
            <a:spLocks noGrp="1"/>
          </p:cNvSpPr>
          <p:nvPr>
            <p:ph idx="1"/>
          </p:nvPr>
        </p:nvSpPr>
        <p:spPr>
          <a:xfrm>
            <a:off x="3610707" y="3675917"/>
            <a:ext cx="7098324" cy="2742468"/>
          </a:xfrm>
        </p:spPr>
        <p:txBody>
          <a:bodyPr>
            <a:normAutofit/>
          </a:bodyPr>
          <a:lstStyle/>
          <a:p>
            <a:pPr algn="l">
              <a:buFont typeface="Arial" panose="020B0604020202020204" pitchFamily="34" charset="0"/>
              <a:buChar char="•"/>
            </a:pPr>
            <a:r>
              <a:rPr lang="en-GB" sz="3000" b="0" i="0" dirty="0">
                <a:solidFill>
                  <a:schemeClr val="tx1"/>
                </a:solidFill>
                <a:effectLst/>
                <a:latin typeface="Helvetica" panose="020B0604020202020204" pitchFamily="34" charset="0"/>
              </a:rPr>
              <a:t>Prominent breasts</a:t>
            </a:r>
          </a:p>
          <a:p>
            <a:pPr algn="l">
              <a:buFont typeface="Arial" panose="020B0604020202020204" pitchFamily="34" charset="0"/>
              <a:buChar char="•"/>
            </a:pPr>
            <a:r>
              <a:rPr lang="en-GB" sz="3000" b="0" i="0" dirty="0">
                <a:solidFill>
                  <a:schemeClr val="tx1"/>
                </a:solidFill>
                <a:effectLst/>
                <a:latin typeface="Helvetica" panose="020B0604020202020204" pitchFamily="34" charset="0"/>
              </a:rPr>
              <a:t>Shrunken testicles</a:t>
            </a:r>
          </a:p>
          <a:p>
            <a:pPr algn="l">
              <a:buFont typeface="Arial" panose="020B0604020202020204" pitchFamily="34" charset="0"/>
              <a:buChar char="•"/>
            </a:pPr>
            <a:r>
              <a:rPr lang="en-GB" sz="3000" b="0" i="0" dirty="0">
                <a:solidFill>
                  <a:schemeClr val="tx1"/>
                </a:solidFill>
                <a:effectLst/>
                <a:latin typeface="Helvetica" panose="020B0604020202020204" pitchFamily="34" charset="0"/>
              </a:rPr>
              <a:t>Infertility</a:t>
            </a:r>
          </a:p>
          <a:p>
            <a:pPr algn="l">
              <a:buFont typeface="Arial" panose="020B0604020202020204" pitchFamily="34" charset="0"/>
              <a:buChar char="•"/>
            </a:pPr>
            <a:r>
              <a:rPr lang="en-GB" sz="3000" b="0" i="0" dirty="0">
                <a:solidFill>
                  <a:schemeClr val="tx1"/>
                </a:solidFill>
                <a:effectLst/>
                <a:latin typeface="Helvetica" panose="020B0604020202020204" pitchFamily="34" charset="0"/>
              </a:rPr>
              <a:t>Prostate gland enlargement</a:t>
            </a:r>
          </a:p>
        </p:txBody>
      </p:sp>
      <p:pic>
        <p:nvPicPr>
          <p:cNvPr id="6" name="Picture 5" descr="A person holding a bottle of pills&#10;&#10;Description automatically generated">
            <a:extLst>
              <a:ext uri="{FF2B5EF4-FFF2-40B4-BE49-F238E27FC236}">
                <a16:creationId xmlns:a16="http://schemas.microsoft.com/office/drawing/2014/main" id="{C646F8D9-44C8-EA32-8EC7-016B3A1196A8}"/>
              </a:ext>
            </a:extLst>
          </p:cNvPr>
          <p:cNvPicPr>
            <a:picLocks noChangeAspect="1"/>
          </p:cNvPicPr>
          <p:nvPr/>
        </p:nvPicPr>
        <p:blipFill>
          <a:blip r:embed="rId3"/>
          <a:srcRect r="44797"/>
          <a:stretch/>
        </p:blipFill>
        <p:spPr>
          <a:xfrm>
            <a:off x="-1400710" y="1670538"/>
            <a:ext cx="5011417" cy="5187462"/>
          </a:xfrm>
          <a:prstGeom prst="rect">
            <a:avLst/>
          </a:prstGeom>
        </p:spPr>
      </p:pic>
      <p:sp>
        <p:nvSpPr>
          <p:cNvPr id="7" name="Left Arrow 6">
            <a:extLst>
              <a:ext uri="{FF2B5EF4-FFF2-40B4-BE49-F238E27FC236}">
                <a16:creationId xmlns:a16="http://schemas.microsoft.com/office/drawing/2014/main" id="{2662CC03-3A57-8CBE-FC4A-287FC7E3E1B0}"/>
              </a:ext>
            </a:extLst>
          </p:cNvPr>
          <p:cNvSpPr/>
          <p:nvPr/>
        </p:nvSpPr>
        <p:spPr>
          <a:xfrm>
            <a:off x="3868615" y="1563566"/>
            <a:ext cx="6471138" cy="1618517"/>
          </a:xfrm>
          <a:prstGeom prst="lef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bg1"/>
                </a:solidFill>
                <a:latin typeface="Chalkduster" panose="03050602040202020205" pitchFamily="66" charset="77"/>
              </a:rPr>
              <a:t>MEN MAY DEVELOP:</a:t>
            </a:r>
          </a:p>
        </p:txBody>
      </p:sp>
      <p:pic>
        <p:nvPicPr>
          <p:cNvPr id="4" name="Picture 3" descr="A logo with a person in the middle&#10;&#10;Description automatically generated">
            <a:extLst>
              <a:ext uri="{FF2B5EF4-FFF2-40B4-BE49-F238E27FC236}">
                <a16:creationId xmlns:a16="http://schemas.microsoft.com/office/drawing/2014/main" id="{685E764F-5ECE-FD3A-4DC0-1D549924C2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139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D8D2C-37F6-4ED2-A5D8-9DE47F10D64C}"/>
              </a:ext>
            </a:extLst>
          </p:cNvPr>
          <p:cNvSpPr>
            <a:spLocks noGrp="1"/>
          </p:cNvSpPr>
          <p:nvPr>
            <p:ph type="title"/>
          </p:nvPr>
        </p:nvSpPr>
        <p:spPr>
          <a:xfrm>
            <a:off x="-123092" y="439615"/>
            <a:ext cx="12467492" cy="885948"/>
          </a:xfrm>
          <a:solidFill>
            <a:srgbClr val="FFC000"/>
          </a:solidFill>
        </p:spPr>
        <p:txBody>
          <a:bodyPr>
            <a:normAutofit fontScale="90000"/>
          </a:bodyPr>
          <a:lstStyle/>
          <a:p>
            <a:pPr algn="ctr"/>
            <a:br>
              <a:rPr lang="en-ZA" dirty="0">
                <a:solidFill>
                  <a:srgbClr val="FFC000"/>
                </a:solidFill>
                <a:latin typeface="Chalkduster" panose="03050602040202020205" pitchFamily="66" charset="77"/>
              </a:rPr>
            </a:br>
            <a:r>
              <a:rPr lang="en-ZA" dirty="0">
                <a:solidFill>
                  <a:schemeClr val="tx1"/>
                </a:solidFill>
                <a:latin typeface="Chalkduster" panose="03050602040202020205" pitchFamily="66" charset="77"/>
              </a:rPr>
              <a:t>Side effects of Anabolic Steroids</a:t>
            </a:r>
            <a:br>
              <a:rPr lang="en-ZA" dirty="0">
                <a:solidFill>
                  <a:schemeClr val="tx1"/>
                </a:solidFill>
                <a:latin typeface="Chalkduster" panose="03050602040202020205" pitchFamily="66" charset="77"/>
              </a:rPr>
            </a:br>
            <a:endParaRPr lang="en-ZA" dirty="0">
              <a:solidFill>
                <a:schemeClr val="tx1"/>
              </a:solidFill>
              <a:latin typeface="Chalkduster" panose="03050602040202020205" pitchFamily="66" charset="77"/>
            </a:endParaRPr>
          </a:p>
        </p:txBody>
      </p:sp>
      <p:sp>
        <p:nvSpPr>
          <p:cNvPr id="3" name="Content Placeholder 2">
            <a:extLst>
              <a:ext uri="{FF2B5EF4-FFF2-40B4-BE49-F238E27FC236}">
                <a16:creationId xmlns:a16="http://schemas.microsoft.com/office/drawing/2014/main" id="{D3F812AF-2256-4A66-A825-845B5C60DF36}"/>
              </a:ext>
            </a:extLst>
          </p:cNvPr>
          <p:cNvSpPr>
            <a:spLocks noGrp="1"/>
          </p:cNvSpPr>
          <p:nvPr>
            <p:ph idx="1"/>
          </p:nvPr>
        </p:nvSpPr>
        <p:spPr>
          <a:xfrm>
            <a:off x="3610707" y="3420086"/>
            <a:ext cx="7098324" cy="2998299"/>
          </a:xfrm>
        </p:spPr>
        <p:txBody>
          <a:bodyPr>
            <a:normAutofit fontScale="92500" lnSpcReduction="20000"/>
          </a:bodyPr>
          <a:lstStyle/>
          <a:p>
            <a:pPr>
              <a:buFont typeface="Arial" panose="020B0604020202020204" pitchFamily="34" charset="0"/>
              <a:buChar char="•"/>
            </a:pPr>
            <a:r>
              <a:rPr lang="en-GB" sz="3200" dirty="0">
                <a:solidFill>
                  <a:srgbClr val="111111"/>
                </a:solidFill>
                <a:latin typeface="Helvetica" panose="020B0604020202020204" pitchFamily="34" charset="0"/>
              </a:rPr>
              <a:t>A deeper voice, which may be irreversible</a:t>
            </a:r>
          </a:p>
          <a:p>
            <a:pPr>
              <a:buFont typeface="Arial" panose="020B0604020202020204" pitchFamily="34" charset="0"/>
              <a:buChar char="•"/>
            </a:pPr>
            <a:r>
              <a:rPr lang="en-GB" sz="3200" dirty="0">
                <a:solidFill>
                  <a:srgbClr val="111111"/>
                </a:solidFill>
                <a:latin typeface="Helvetica" panose="020B0604020202020204" pitchFamily="34" charset="0"/>
              </a:rPr>
              <a:t>An enlarged clitoris, which may be irreversible</a:t>
            </a:r>
          </a:p>
          <a:p>
            <a:pPr>
              <a:buFont typeface="Arial" panose="020B0604020202020204" pitchFamily="34" charset="0"/>
              <a:buChar char="•"/>
            </a:pPr>
            <a:r>
              <a:rPr lang="en-GB" sz="3200" dirty="0">
                <a:solidFill>
                  <a:srgbClr val="111111"/>
                </a:solidFill>
                <a:latin typeface="Helvetica" panose="020B0604020202020204" pitchFamily="34" charset="0"/>
              </a:rPr>
              <a:t>Increased body hair</a:t>
            </a:r>
          </a:p>
          <a:p>
            <a:pPr>
              <a:buFont typeface="Arial" panose="020B0604020202020204" pitchFamily="34" charset="0"/>
              <a:buChar char="•"/>
            </a:pPr>
            <a:r>
              <a:rPr lang="en-GB" sz="3200" dirty="0">
                <a:solidFill>
                  <a:srgbClr val="111111"/>
                </a:solidFill>
                <a:latin typeface="Helvetica" panose="020B0604020202020204" pitchFamily="34" charset="0"/>
              </a:rPr>
              <a:t>Baldness, which may be irreversible</a:t>
            </a:r>
          </a:p>
          <a:p>
            <a:pPr>
              <a:buFont typeface="Arial" panose="020B0604020202020204" pitchFamily="34" charset="0"/>
              <a:buChar char="•"/>
            </a:pPr>
            <a:r>
              <a:rPr lang="en-GB" sz="3200" dirty="0">
                <a:solidFill>
                  <a:srgbClr val="111111"/>
                </a:solidFill>
                <a:latin typeface="Helvetica" panose="020B0604020202020204" pitchFamily="34" charset="0"/>
              </a:rPr>
              <a:t>Infrequent or absent periods</a:t>
            </a:r>
          </a:p>
        </p:txBody>
      </p:sp>
      <p:sp>
        <p:nvSpPr>
          <p:cNvPr id="7" name="Left Arrow 6">
            <a:extLst>
              <a:ext uri="{FF2B5EF4-FFF2-40B4-BE49-F238E27FC236}">
                <a16:creationId xmlns:a16="http://schemas.microsoft.com/office/drawing/2014/main" id="{2662CC03-3A57-8CBE-FC4A-287FC7E3E1B0}"/>
              </a:ext>
            </a:extLst>
          </p:cNvPr>
          <p:cNvSpPr/>
          <p:nvPr/>
        </p:nvSpPr>
        <p:spPr>
          <a:xfrm>
            <a:off x="3868615" y="1563566"/>
            <a:ext cx="6471138" cy="1618517"/>
          </a:xfrm>
          <a:prstGeom prst="lef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bg1"/>
                </a:solidFill>
                <a:latin typeface="Chalkduster" panose="03050602040202020205" pitchFamily="66" charset="77"/>
              </a:rPr>
              <a:t>WOMEN MAY DEVELOP:</a:t>
            </a:r>
          </a:p>
        </p:txBody>
      </p:sp>
      <p:pic>
        <p:nvPicPr>
          <p:cNvPr id="5" name="Picture 4" descr="A person holding a bottle of pills&#10;&#10;Description automatically generated">
            <a:extLst>
              <a:ext uri="{FF2B5EF4-FFF2-40B4-BE49-F238E27FC236}">
                <a16:creationId xmlns:a16="http://schemas.microsoft.com/office/drawing/2014/main" id="{CD4AA394-FB1A-0F4E-37B5-BE5396D0907F}"/>
              </a:ext>
            </a:extLst>
          </p:cNvPr>
          <p:cNvPicPr>
            <a:picLocks noChangeAspect="1"/>
          </p:cNvPicPr>
          <p:nvPr/>
        </p:nvPicPr>
        <p:blipFill>
          <a:blip r:embed="rId3"/>
          <a:srcRect r="40733"/>
          <a:stretch/>
        </p:blipFill>
        <p:spPr>
          <a:xfrm>
            <a:off x="-1992925" y="1563566"/>
            <a:ext cx="5603632" cy="5402769"/>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247E3B49-45AD-1C1C-0B35-A3EE265D536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107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D8D2C-37F6-4ED2-A5D8-9DE47F10D64C}"/>
              </a:ext>
            </a:extLst>
          </p:cNvPr>
          <p:cNvSpPr>
            <a:spLocks noGrp="1"/>
          </p:cNvSpPr>
          <p:nvPr>
            <p:ph type="title"/>
          </p:nvPr>
        </p:nvSpPr>
        <p:spPr>
          <a:xfrm>
            <a:off x="-123092" y="439615"/>
            <a:ext cx="12467492" cy="885948"/>
          </a:xfrm>
          <a:solidFill>
            <a:srgbClr val="FFC000"/>
          </a:solidFill>
        </p:spPr>
        <p:txBody>
          <a:bodyPr>
            <a:normAutofit fontScale="90000"/>
          </a:bodyPr>
          <a:lstStyle/>
          <a:p>
            <a:pPr algn="ctr"/>
            <a:br>
              <a:rPr lang="en-ZA" dirty="0">
                <a:solidFill>
                  <a:srgbClr val="FFC000"/>
                </a:solidFill>
                <a:latin typeface="Chalkduster" panose="03050602040202020205" pitchFamily="66" charset="77"/>
              </a:rPr>
            </a:br>
            <a:r>
              <a:rPr lang="en-ZA" dirty="0">
                <a:solidFill>
                  <a:schemeClr val="tx1"/>
                </a:solidFill>
                <a:latin typeface="Chalkduster" panose="03050602040202020205" pitchFamily="66" charset="77"/>
              </a:rPr>
              <a:t>Side effects of Anabolic Steroids</a:t>
            </a:r>
            <a:br>
              <a:rPr lang="en-ZA" dirty="0">
                <a:solidFill>
                  <a:schemeClr val="tx1"/>
                </a:solidFill>
                <a:latin typeface="Chalkduster" panose="03050602040202020205" pitchFamily="66" charset="77"/>
              </a:rPr>
            </a:br>
            <a:endParaRPr lang="en-ZA" dirty="0">
              <a:solidFill>
                <a:schemeClr val="tx1"/>
              </a:solidFill>
              <a:latin typeface="Chalkduster" panose="03050602040202020205" pitchFamily="66" charset="77"/>
            </a:endParaRPr>
          </a:p>
        </p:txBody>
      </p:sp>
      <p:sp>
        <p:nvSpPr>
          <p:cNvPr id="3" name="Content Placeholder 2">
            <a:extLst>
              <a:ext uri="{FF2B5EF4-FFF2-40B4-BE49-F238E27FC236}">
                <a16:creationId xmlns:a16="http://schemas.microsoft.com/office/drawing/2014/main" id="{D3F812AF-2256-4A66-A825-845B5C60DF36}"/>
              </a:ext>
            </a:extLst>
          </p:cNvPr>
          <p:cNvSpPr>
            <a:spLocks noGrp="1"/>
          </p:cNvSpPr>
          <p:nvPr>
            <p:ph idx="1"/>
          </p:nvPr>
        </p:nvSpPr>
        <p:spPr>
          <a:xfrm>
            <a:off x="2902226" y="3222594"/>
            <a:ext cx="7727292" cy="2998299"/>
          </a:xfrm>
        </p:spPr>
        <p:txBody>
          <a:bodyPr>
            <a:normAutofit fontScale="92500" lnSpcReduction="10000"/>
          </a:bodyPr>
          <a:lstStyle/>
          <a:p>
            <a:pPr>
              <a:buFont typeface="Arial" panose="020B0604020202020204" pitchFamily="34" charset="0"/>
              <a:buChar char="•"/>
            </a:pPr>
            <a:r>
              <a:rPr lang="en-GB" sz="3200" dirty="0">
                <a:solidFill>
                  <a:srgbClr val="111111"/>
                </a:solidFill>
                <a:latin typeface="Helvetica" panose="020B0604020202020204" pitchFamily="34" charset="0"/>
              </a:rPr>
              <a:t>Severe acne</a:t>
            </a:r>
          </a:p>
          <a:p>
            <a:pPr>
              <a:buFont typeface="Arial" panose="020B0604020202020204" pitchFamily="34" charset="0"/>
              <a:buChar char="•"/>
            </a:pPr>
            <a:r>
              <a:rPr lang="en-GB" sz="3200" dirty="0">
                <a:solidFill>
                  <a:srgbClr val="111111"/>
                </a:solidFill>
                <a:latin typeface="Helvetica" panose="020B0604020202020204" pitchFamily="34" charset="0"/>
              </a:rPr>
              <a:t>Increased risk of tendinitis and tendon rupture</a:t>
            </a:r>
          </a:p>
          <a:p>
            <a:pPr>
              <a:buFont typeface="Arial" panose="020B0604020202020204" pitchFamily="34" charset="0"/>
              <a:buChar char="•"/>
            </a:pPr>
            <a:r>
              <a:rPr lang="en-GB" sz="3200" dirty="0">
                <a:solidFill>
                  <a:srgbClr val="111111"/>
                </a:solidFill>
                <a:latin typeface="Helvetica" panose="020B0604020202020204" pitchFamily="34" charset="0"/>
              </a:rPr>
              <a:t>Liver abnormalities and tumours</a:t>
            </a:r>
          </a:p>
          <a:p>
            <a:pPr>
              <a:buFont typeface="Arial" panose="020B0604020202020204" pitchFamily="34" charset="0"/>
              <a:buChar char="•"/>
            </a:pPr>
            <a:r>
              <a:rPr lang="en-GB" sz="3200" dirty="0">
                <a:solidFill>
                  <a:srgbClr val="111111"/>
                </a:solidFill>
                <a:latin typeface="Helvetica" panose="020B0604020202020204" pitchFamily="34" charset="0"/>
              </a:rPr>
              <a:t>High blood pressure (hypertension)</a:t>
            </a:r>
          </a:p>
          <a:p>
            <a:pPr>
              <a:buFont typeface="Arial" panose="020B0604020202020204" pitchFamily="34" charset="0"/>
              <a:buChar char="•"/>
            </a:pPr>
            <a:r>
              <a:rPr lang="en-GB" sz="3200" dirty="0">
                <a:solidFill>
                  <a:srgbClr val="111111"/>
                </a:solidFill>
                <a:latin typeface="Helvetica" panose="020B0604020202020204" pitchFamily="34" charset="0"/>
              </a:rPr>
              <a:t>Heart and blood circulation problems</a:t>
            </a:r>
          </a:p>
        </p:txBody>
      </p:sp>
      <p:sp>
        <p:nvSpPr>
          <p:cNvPr id="7" name="Left Arrow 6">
            <a:extLst>
              <a:ext uri="{FF2B5EF4-FFF2-40B4-BE49-F238E27FC236}">
                <a16:creationId xmlns:a16="http://schemas.microsoft.com/office/drawing/2014/main" id="{2662CC03-3A57-8CBE-FC4A-287FC7E3E1B0}"/>
              </a:ext>
            </a:extLst>
          </p:cNvPr>
          <p:cNvSpPr/>
          <p:nvPr/>
        </p:nvSpPr>
        <p:spPr>
          <a:xfrm>
            <a:off x="2709715" y="1439972"/>
            <a:ext cx="4503885" cy="1618517"/>
          </a:xfrm>
          <a:prstGeom prst="lef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latin typeface="Chalkduster" panose="03050602040202020205" pitchFamily="66" charset="77"/>
              </a:rPr>
              <a:t>BOTH MEN AND WOMEN MIGHT</a:t>
            </a:r>
          </a:p>
        </p:txBody>
      </p:sp>
      <p:pic>
        <p:nvPicPr>
          <p:cNvPr id="4" name="Picture 3" descr="A person holding a bottle of pills&#10;&#10;Description automatically generated">
            <a:extLst>
              <a:ext uri="{FF2B5EF4-FFF2-40B4-BE49-F238E27FC236}">
                <a16:creationId xmlns:a16="http://schemas.microsoft.com/office/drawing/2014/main" id="{BF1A9DF2-ABA2-40AB-0AB5-8FA4B6F94388}"/>
              </a:ext>
            </a:extLst>
          </p:cNvPr>
          <p:cNvPicPr>
            <a:picLocks noChangeAspect="1"/>
          </p:cNvPicPr>
          <p:nvPr/>
        </p:nvPicPr>
        <p:blipFill>
          <a:blip r:embed="rId3"/>
          <a:srcRect r="44797"/>
          <a:stretch/>
        </p:blipFill>
        <p:spPr>
          <a:xfrm>
            <a:off x="-2617079" y="1439973"/>
            <a:ext cx="5234157" cy="5418027"/>
          </a:xfrm>
          <a:prstGeom prst="rect">
            <a:avLst/>
          </a:prstGeom>
        </p:spPr>
      </p:pic>
      <p:sp>
        <p:nvSpPr>
          <p:cNvPr id="6" name="Right Arrow 5">
            <a:extLst>
              <a:ext uri="{FF2B5EF4-FFF2-40B4-BE49-F238E27FC236}">
                <a16:creationId xmlns:a16="http://schemas.microsoft.com/office/drawing/2014/main" id="{462094A8-3B4A-9CB7-D352-A29B5187C6F6}"/>
              </a:ext>
            </a:extLst>
          </p:cNvPr>
          <p:cNvSpPr/>
          <p:nvPr/>
        </p:nvSpPr>
        <p:spPr>
          <a:xfrm>
            <a:off x="7213600" y="1439972"/>
            <a:ext cx="2957958" cy="1618517"/>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latin typeface="Chalkduster" panose="03050602040202020205" pitchFamily="66" charset="77"/>
              </a:rPr>
              <a:t>EXPERIENCE</a:t>
            </a:r>
            <a:r>
              <a:rPr lang="en-US" sz="2500" dirty="0">
                <a:latin typeface="Chalkduster" panose="03050602040202020205" pitchFamily="66" charset="77"/>
              </a:rPr>
              <a:t>…</a:t>
            </a:r>
          </a:p>
        </p:txBody>
      </p:sp>
      <p:pic>
        <p:nvPicPr>
          <p:cNvPr id="9" name="Picture 8" descr="A person holding a bottle of pills&#10;&#10;Description automatically generated">
            <a:extLst>
              <a:ext uri="{FF2B5EF4-FFF2-40B4-BE49-F238E27FC236}">
                <a16:creationId xmlns:a16="http://schemas.microsoft.com/office/drawing/2014/main" id="{59A3A88B-E03E-1DFE-41E5-E0D13A165B8B}"/>
              </a:ext>
            </a:extLst>
          </p:cNvPr>
          <p:cNvPicPr>
            <a:picLocks noChangeAspect="1"/>
          </p:cNvPicPr>
          <p:nvPr/>
        </p:nvPicPr>
        <p:blipFill>
          <a:blip r:embed="rId4"/>
          <a:srcRect l="45230"/>
          <a:stretch/>
        </p:blipFill>
        <p:spPr>
          <a:xfrm>
            <a:off x="10171558" y="1439973"/>
            <a:ext cx="5193043" cy="5418027"/>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D494EFB9-053A-9BE8-8334-C95CC6FE8AC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1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DC364-9CC7-DA04-C023-E0AC444151F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697714F-AC18-F26D-7053-7E89F16C6994}"/>
              </a:ext>
            </a:extLst>
          </p:cNvPr>
          <p:cNvSpPr>
            <a:spLocks noGrp="1"/>
          </p:cNvSpPr>
          <p:nvPr>
            <p:ph type="body" idx="1"/>
          </p:nvPr>
        </p:nvSpPr>
        <p:spPr/>
        <p:txBody>
          <a:bodyPr/>
          <a:lstStyle/>
          <a:p>
            <a:endParaRPr lang="en-US"/>
          </a:p>
        </p:txBody>
      </p:sp>
      <p:pic>
        <p:nvPicPr>
          <p:cNvPr id="5" name="Picture 4" descr="A person writing on a book&#10;&#10;Description automatically generated">
            <a:extLst>
              <a:ext uri="{FF2B5EF4-FFF2-40B4-BE49-F238E27FC236}">
                <a16:creationId xmlns:a16="http://schemas.microsoft.com/office/drawing/2014/main" id="{1EC38C4E-4AF8-D3B9-4BE5-ECD3B1784A78}"/>
              </a:ext>
            </a:extLst>
          </p:cNvPr>
          <p:cNvPicPr>
            <a:picLocks noChangeAspect="1"/>
          </p:cNvPicPr>
          <p:nvPr/>
        </p:nvPicPr>
        <p:blipFill>
          <a:blip r:embed="rId3"/>
          <a:stretch>
            <a:fillRect/>
          </a:stretch>
        </p:blipFill>
        <p:spPr>
          <a:xfrm>
            <a:off x="0" y="-54429"/>
            <a:ext cx="12192000" cy="6966857"/>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196602D5-2CB9-C042-F993-DEDBF03EF9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1404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holding a puppet&#10;&#10;Description automatically generated with medium confidence">
            <a:extLst>
              <a:ext uri="{FF2B5EF4-FFF2-40B4-BE49-F238E27FC236}">
                <a16:creationId xmlns:a16="http://schemas.microsoft.com/office/drawing/2014/main" id="{6C8CC835-2A6B-015A-3A2C-662664C621FF}"/>
              </a:ext>
            </a:extLst>
          </p:cNvPr>
          <p:cNvPicPr>
            <a:picLocks noChangeAspect="1"/>
          </p:cNvPicPr>
          <p:nvPr/>
        </p:nvPicPr>
        <p:blipFill>
          <a:blip r:embed="rId3"/>
          <a:srcRect l="17002" r="15695"/>
          <a:stretch/>
        </p:blipFill>
        <p:spPr>
          <a:xfrm>
            <a:off x="298173" y="1547191"/>
            <a:ext cx="5318643" cy="4515679"/>
          </a:xfrm>
          <a:prstGeom prst="rect">
            <a:avLst/>
          </a:prstGeom>
        </p:spPr>
      </p:pic>
      <p:sp>
        <p:nvSpPr>
          <p:cNvPr id="5" name="Title 1">
            <a:extLst>
              <a:ext uri="{FF2B5EF4-FFF2-40B4-BE49-F238E27FC236}">
                <a16:creationId xmlns:a16="http://schemas.microsoft.com/office/drawing/2014/main" id="{D8413F99-ECAA-DDCE-FE29-FAA5EABF1F7C}"/>
              </a:ext>
            </a:extLst>
          </p:cNvPr>
          <p:cNvSpPr>
            <a:spLocks noGrp="1"/>
          </p:cNvSpPr>
          <p:nvPr>
            <p:ph type="title"/>
          </p:nvPr>
        </p:nvSpPr>
        <p:spPr>
          <a:xfrm>
            <a:off x="-123092" y="439615"/>
            <a:ext cx="12467492" cy="885948"/>
          </a:xfrm>
          <a:solidFill>
            <a:srgbClr val="FFC000"/>
          </a:solidFill>
        </p:spPr>
        <p:txBody>
          <a:bodyPr>
            <a:normAutofit fontScale="90000"/>
          </a:bodyPr>
          <a:lstStyle/>
          <a:p>
            <a:pPr algn="ctr"/>
            <a:br>
              <a:rPr lang="en-ZA" dirty="0">
                <a:solidFill>
                  <a:srgbClr val="FFC000"/>
                </a:solidFill>
                <a:latin typeface="Chalkduster" panose="03050602040202020205" pitchFamily="66" charset="77"/>
              </a:rPr>
            </a:br>
            <a:r>
              <a:rPr lang="en-ZA" dirty="0">
                <a:solidFill>
                  <a:schemeClr val="tx1"/>
                </a:solidFill>
                <a:latin typeface="Chalkduster" panose="03050602040202020205" pitchFamily="66" charset="77"/>
              </a:rPr>
              <a:t>Unfair Practices in Sports</a:t>
            </a:r>
            <a:br>
              <a:rPr lang="en-ZA" dirty="0">
                <a:solidFill>
                  <a:schemeClr val="tx1"/>
                </a:solidFill>
                <a:latin typeface="Chalkduster" panose="03050602040202020205" pitchFamily="66" charset="77"/>
              </a:rPr>
            </a:br>
            <a:endParaRPr lang="en-ZA" dirty="0">
              <a:solidFill>
                <a:schemeClr val="tx1"/>
              </a:solidFill>
              <a:latin typeface="Chalkduster" panose="03050602040202020205" pitchFamily="66" charset="77"/>
            </a:endParaRPr>
          </a:p>
        </p:txBody>
      </p:sp>
      <p:sp>
        <p:nvSpPr>
          <p:cNvPr id="6" name="Left Arrow 5">
            <a:extLst>
              <a:ext uri="{FF2B5EF4-FFF2-40B4-BE49-F238E27FC236}">
                <a16:creationId xmlns:a16="http://schemas.microsoft.com/office/drawing/2014/main" id="{91ED4789-EAB1-29AB-CB17-76E20848499C}"/>
              </a:ext>
            </a:extLst>
          </p:cNvPr>
          <p:cNvSpPr/>
          <p:nvPr/>
        </p:nvSpPr>
        <p:spPr>
          <a:xfrm>
            <a:off x="6040886" y="1547191"/>
            <a:ext cx="5318643" cy="1533939"/>
          </a:xfrm>
          <a:prstGeom prst="lef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500" dirty="0">
                <a:latin typeface="Calibri" panose="020F0502020204030204" pitchFamily="34" charset="0"/>
                <a:cs typeface="Calibri" panose="020F0502020204030204" pitchFamily="34" charset="0"/>
              </a:rPr>
              <a:t>MATCH FIXING</a:t>
            </a:r>
          </a:p>
        </p:txBody>
      </p:sp>
      <p:sp>
        <p:nvSpPr>
          <p:cNvPr id="9" name="Left Arrow 8">
            <a:extLst>
              <a:ext uri="{FF2B5EF4-FFF2-40B4-BE49-F238E27FC236}">
                <a16:creationId xmlns:a16="http://schemas.microsoft.com/office/drawing/2014/main" id="{EAA01690-E0E4-801A-9D33-48DB0662721B}"/>
              </a:ext>
            </a:extLst>
          </p:cNvPr>
          <p:cNvSpPr/>
          <p:nvPr/>
        </p:nvSpPr>
        <p:spPr>
          <a:xfrm>
            <a:off x="6110654" y="3302758"/>
            <a:ext cx="5318643" cy="1533939"/>
          </a:xfrm>
          <a:prstGeom prst="lef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500" dirty="0">
                <a:latin typeface="Calibri" panose="020F0502020204030204" pitchFamily="34" charset="0"/>
                <a:cs typeface="Calibri" panose="020F0502020204030204" pitchFamily="34" charset="0"/>
              </a:rPr>
              <a:t>SUBJECTIVE UMPIRING</a:t>
            </a:r>
          </a:p>
        </p:txBody>
      </p:sp>
      <p:sp>
        <p:nvSpPr>
          <p:cNvPr id="10" name="Left Arrow 9">
            <a:extLst>
              <a:ext uri="{FF2B5EF4-FFF2-40B4-BE49-F238E27FC236}">
                <a16:creationId xmlns:a16="http://schemas.microsoft.com/office/drawing/2014/main" id="{67D3E466-DC0C-B1FF-3B2D-7A0A2FA47965}"/>
              </a:ext>
            </a:extLst>
          </p:cNvPr>
          <p:cNvSpPr/>
          <p:nvPr/>
        </p:nvSpPr>
        <p:spPr>
          <a:xfrm>
            <a:off x="6110654" y="5058325"/>
            <a:ext cx="5318643" cy="1533939"/>
          </a:xfrm>
          <a:prstGeom prst="lef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500" dirty="0">
                <a:latin typeface="Calibri" panose="020F0502020204030204" pitchFamily="34" charset="0"/>
                <a:cs typeface="Calibri" panose="020F0502020204030204" pitchFamily="34" charset="0"/>
              </a:rPr>
              <a:t>MALADMINISTRATION</a:t>
            </a:r>
          </a:p>
        </p:txBody>
      </p:sp>
      <p:pic>
        <p:nvPicPr>
          <p:cNvPr id="2" name="Picture 1" descr="A logo with a person in the middle&#10;&#10;Description automatically generated">
            <a:extLst>
              <a:ext uri="{FF2B5EF4-FFF2-40B4-BE49-F238E27FC236}">
                <a16:creationId xmlns:a16="http://schemas.microsoft.com/office/drawing/2014/main" id="{666F0736-F2D2-A3FC-8D22-9684A7C889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152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30E0-6289-4D11-B79E-D275EB584705}"/>
              </a:ext>
            </a:extLst>
          </p:cNvPr>
          <p:cNvSpPr>
            <a:spLocks noGrp="1"/>
          </p:cNvSpPr>
          <p:nvPr>
            <p:ph type="title"/>
          </p:nvPr>
        </p:nvSpPr>
        <p:spPr/>
        <p:txBody>
          <a:bodyPr/>
          <a:lstStyle/>
          <a:p>
            <a:endParaRPr lang="en-ZA"/>
          </a:p>
        </p:txBody>
      </p:sp>
      <p:pic>
        <p:nvPicPr>
          <p:cNvPr id="8" name="Content Placeholder 7" descr="A person with a brain&#10;&#10;Description automatically generated">
            <a:extLst>
              <a:ext uri="{FF2B5EF4-FFF2-40B4-BE49-F238E27FC236}">
                <a16:creationId xmlns:a16="http://schemas.microsoft.com/office/drawing/2014/main" id="{98CFA780-F1A5-DB63-2964-C1780BFF6420}"/>
              </a:ext>
            </a:extLst>
          </p:cNvPr>
          <p:cNvPicPr>
            <a:picLocks noGrp="1" noChangeAspect="1"/>
          </p:cNvPicPr>
          <p:nvPr>
            <p:ph idx="1"/>
          </p:nvPr>
        </p:nvPicPr>
        <p:blipFill>
          <a:blip r:embed="rId3"/>
          <a:stretch>
            <a:fillRect/>
          </a:stretch>
        </p:blipFill>
        <p:spPr>
          <a:xfrm>
            <a:off x="7099179" y="1765178"/>
            <a:ext cx="5092822" cy="5092822"/>
          </a:xfrm>
        </p:spPr>
      </p:pic>
      <p:sp>
        <p:nvSpPr>
          <p:cNvPr id="6" name="Title 1">
            <a:extLst>
              <a:ext uri="{FF2B5EF4-FFF2-40B4-BE49-F238E27FC236}">
                <a16:creationId xmlns:a16="http://schemas.microsoft.com/office/drawing/2014/main" id="{CDE9E6DA-4048-2382-414B-A0E936784125}"/>
              </a:ext>
            </a:extLst>
          </p:cNvPr>
          <p:cNvSpPr txBox="1">
            <a:spLocks/>
          </p:cNvSpPr>
          <p:nvPr/>
        </p:nvSpPr>
        <p:spPr>
          <a:xfrm>
            <a:off x="-123092" y="439615"/>
            <a:ext cx="12467492" cy="885948"/>
          </a:xfrm>
          <a:prstGeom prst="rect">
            <a:avLst/>
          </a:prstGeom>
          <a:solidFill>
            <a:schemeClr val="accent6">
              <a:lumMod val="60000"/>
              <a:lumOff val="40000"/>
            </a:schemeClr>
          </a:solidFill>
          <a:ln>
            <a:noFill/>
          </a:ln>
        </p:spPr>
        <p:txBody>
          <a:bodyPr spcFirstLastPara="1" wrap="square" lIns="91425" tIns="45700" rIns="91425" bIns="45700" anchor="ctr" anchorCtr="0">
            <a:normAutofit fontScale="525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r>
              <a:rPr lang="en-ZA" dirty="0">
                <a:solidFill>
                  <a:srgbClr val="FFC000"/>
                </a:solidFill>
                <a:latin typeface="Chalkduster" panose="03050602040202020205" pitchFamily="66" charset="77"/>
              </a:rPr>
            </a:br>
            <a:r>
              <a:rPr lang="en-ZA" dirty="0">
                <a:solidFill>
                  <a:schemeClr val="tx1"/>
                </a:solidFill>
                <a:latin typeface="Chalkduster" panose="03050602040202020205" pitchFamily="66" charset="77"/>
              </a:rPr>
              <a:t>How to become a critical analyst of sports coverage?</a:t>
            </a:r>
            <a:br>
              <a:rPr lang="en-ZA" dirty="0">
                <a:solidFill>
                  <a:schemeClr val="tx1"/>
                </a:solidFill>
                <a:latin typeface="Chalkduster" panose="03050602040202020205" pitchFamily="66" charset="77"/>
              </a:rPr>
            </a:br>
            <a:endParaRPr lang="en-ZA" dirty="0">
              <a:solidFill>
                <a:schemeClr val="tx1"/>
              </a:solidFill>
              <a:latin typeface="Chalkduster" panose="03050602040202020205" pitchFamily="66" charset="77"/>
            </a:endParaRPr>
          </a:p>
        </p:txBody>
      </p:sp>
      <p:sp>
        <p:nvSpPr>
          <p:cNvPr id="10" name="TextBox 9">
            <a:extLst>
              <a:ext uri="{FF2B5EF4-FFF2-40B4-BE49-F238E27FC236}">
                <a16:creationId xmlns:a16="http://schemas.microsoft.com/office/drawing/2014/main" id="{727F38D7-9EA6-68B1-F148-157DFEB6AAFD}"/>
              </a:ext>
            </a:extLst>
          </p:cNvPr>
          <p:cNvSpPr txBox="1"/>
          <p:nvPr/>
        </p:nvSpPr>
        <p:spPr>
          <a:xfrm>
            <a:off x="425553" y="1765178"/>
            <a:ext cx="6234544" cy="630942"/>
          </a:xfrm>
          <a:prstGeom prst="rect">
            <a:avLst/>
          </a:prstGeom>
          <a:noFill/>
        </p:spPr>
        <p:txBody>
          <a:bodyPr wrap="square">
            <a:spAutoFit/>
          </a:bodyPr>
          <a:lstStyle/>
          <a:p>
            <a:r>
              <a:rPr lang="en-GB" sz="3500" dirty="0">
                <a:solidFill>
                  <a:schemeClr val="tx1"/>
                </a:solidFill>
              </a:rPr>
              <a:t>Ask yourself…</a:t>
            </a:r>
          </a:p>
        </p:txBody>
      </p:sp>
      <p:sp>
        <p:nvSpPr>
          <p:cNvPr id="12" name="TextBox 11">
            <a:extLst>
              <a:ext uri="{FF2B5EF4-FFF2-40B4-BE49-F238E27FC236}">
                <a16:creationId xmlns:a16="http://schemas.microsoft.com/office/drawing/2014/main" id="{39470F90-F82D-59A4-8246-35C6680C8BE1}"/>
              </a:ext>
            </a:extLst>
          </p:cNvPr>
          <p:cNvSpPr txBox="1"/>
          <p:nvPr/>
        </p:nvSpPr>
        <p:spPr>
          <a:xfrm>
            <a:off x="383989" y="2470610"/>
            <a:ext cx="6276108" cy="4031873"/>
          </a:xfrm>
          <a:prstGeom prst="rect">
            <a:avLst/>
          </a:prstGeom>
          <a:noFill/>
        </p:spPr>
        <p:txBody>
          <a:bodyPr wrap="square">
            <a:spAutoFit/>
          </a:bodyPr>
          <a:lstStyle/>
          <a:p>
            <a:pPr marL="342900" indent="-342900">
              <a:buFont typeface="Arial" panose="020B0604020202020204" pitchFamily="34" charset="0"/>
              <a:buChar char="•"/>
            </a:pPr>
            <a:r>
              <a:rPr lang="en-GB" sz="3200" dirty="0">
                <a:solidFill>
                  <a:schemeClr val="tx1"/>
                </a:solidFill>
              </a:rPr>
              <a:t>What did I find in the media about sports coverage? </a:t>
            </a:r>
          </a:p>
          <a:p>
            <a:pPr marL="342900" indent="-342900">
              <a:buFont typeface="Arial" panose="020B0604020202020204" pitchFamily="34" charset="0"/>
              <a:buChar char="•"/>
            </a:pPr>
            <a:r>
              <a:rPr lang="en-GB" sz="3200" dirty="0">
                <a:solidFill>
                  <a:schemeClr val="tx1"/>
                </a:solidFill>
              </a:rPr>
              <a:t>How does this support my viewpoint? </a:t>
            </a:r>
          </a:p>
          <a:p>
            <a:pPr marL="342900" indent="-342900">
              <a:buFont typeface="Arial" panose="020B0604020202020204" pitchFamily="34" charset="0"/>
              <a:buChar char="•"/>
            </a:pPr>
            <a:r>
              <a:rPr lang="en-GB" sz="3200" dirty="0">
                <a:solidFill>
                  <a:schemeClr val="tx1"/>
                </a:solidFill>
              </a:rPr>
              <a:t>Have I found evidence of bias or prejudice in sports?</a:t>
            </a:r>
          </a:p>
          <a:p>
            <a:pPr marL="342900" indent="-342900">
              <a:buFont typeface="Arial" panose="020B0604020202020204" pitchFamily="34" charset="0"/>
              <a:buChar char="•"/>
            </a:pPr>
            <a:r>
              <a:rPr lang="en-GB" sz="3200" dirty="0">
                <a:solidFill>
                  <a:schemeClr val="tx1"/>
                </a:solidFill>
              </a:rPr>
              <a:t>Does being critical change the way I view sports? </a:t>
            </a:r>
          </a:p>
        </p:txBody>
      </p:sp>
      <p:pic>
        <p:nvPicPr>
          <p:cNvPr id="3" name="Picture 2" descr="A logo with a person in the middle&#10;&#10;Description automatically generated">
            <a:extLst>
              <a:ext uri="{FF2B5EF4-FFF2-40B4-BE49-F238E27FC236}">
                <a16:creationId xmlns:a16="http://schemas.microsoft.com/office/drawing/2014/main" id="{579D32E0-4B4B-E419-0ADD-B05D376583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146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 calcmode="lin" valueType="num">
                                      <p:cBhvr additive="base">
                                        <p:cTn id="1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 calcmode="lin" valueType="num">
                                      <p:cBhvr additive="base">
                                        <p:cTn id="21"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anim calcmode="lin" valueType="num">
                                      <p:cBhvr additive="base">
                                        <p:cTn id="25"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anim calcmode="lin" valueType="num">
                                      <p:cBhvr additive="base">
                                        <p:cTn id="29"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EB807-74A4-FA30-D4A0-32876D238CD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7BF5EA9-4DCA-1D5A-F359-FA1326E0A661}"/>
              </a:ext>
            </a:extLst>
          </p:cNvPr>
          <p:cNvSpPr>
            <a:spLocks noGrp="1"/>
          </p:cNvSpPr>
          <p:nvPr>
            <p:ph type="body" idx="1"/>
          </p:nvPr>
        </p:nvSpPr>
        <p:spPr/>
        <p:txBody>
          <a:bodyPr/>
          <a:lstStyle/>
          <a:p>
            <a:endParaRPr lang="en-US"/>
          </a:p>
        </p:txBody>
      </p:sp>
      <p:pic>
        <p:nvPicPr>
          <p:cNvPr id="5" name="Picture 4" descr="A group of people around a table&#10;&#10;Description automatically generated">
            <a:extLst>
              <a:ext uri="{FF2B5EF4-FFF2-40B4-BE49-F238E27FC236}">
                <a16:creationId xmlns:a16="http://schemas.microsoft.com/office/drawing/2014/main" id="{ACC4BD7B-C2F5-66F6-7290-57619A5F886E}"/>
              </a:ext>
            </a:extLst>
          </p:cNvPr>
          <p:cNvPicPr>
            <a:picLocks noChangeAspect="1"/>
          </p:cNvPicPr>
          <p:nvPr/>
        </p:nvPicPr>
        <p:blipFill>
          <a:blip r:embed="rId3"/>
          <a:stretch>
            <a:fillRect/>
          </a:stretch>
        </p:blipFill>
        <p:spPr>
          <a:xfrm>
            <a:off x="-1" y="0"/>
            <a:ext cx="12349371" cy="7056783"/>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F453FC5-E52E-ED76-6078-73E85A5752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95345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1878E4-084D-4A67-B75F-959448E560BD}"/>
</file>

<file path=customXml/itemProps2.xml><?xml version="1.0" encoding="utf-8"?>
<ds:datastoreItem xmlns:ds="http://schemas.openxmlformats.org/officeDocument/2006/customXml" ds:itemID="{92E93DEF-C437-4FB9-9B80-025370020C98}"/>
</file>

<file path=docProps/app.xml><?xml version="1.0" encoding="utf-8"?>
<Properties xmlns="http://schemas.openxmlformats.org/officeDocument/2006/extended-properties" xmlns:vt="http://schemas.openxmlformats.org/officeDocument/2006/docPropsVTypes">
  <TotalTime>2139</TotalTime>
  <Words>1585</Words>
  <Application>Microsoft Office PowerPoint</Application>
  <PresentationFormat>Widescreen</PresentationFormat>
  <Paragraphs>131</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Chalkduster</vt:lpstr>
      <vt:lpstr>Courier New</vt:lpstr>
      <vt:lpstr>Helvetica</vt:lpstr>
      <vt:lpstr>Symbol</vt:lpstr>
      <vt:lpstr>Office Theme</vt:lpstr>
      <vt:lpstr>PowerPoint Presentation</vt:lpstr>
      <vt:lpstr>Unfair Practices in Sports</vt:lpstr>
      <vt:lpstr> Side effects of Anabolic Steroids </vt:lpstr>
      <vt:lpstr> Side effects of Anabolic Steroids </vt:lpstr>
      <vt:lpstr> Side effects of Anabolic Steroids </vt:lpstr>
      <vt:lpstr>PowerPoint Presentation</vt:lpstr>
      <vt:lpstr> Unfair Practices in Sports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Megan Botes</cp:lastModifiedBy>
  <cp:revision>10</cp:revision>
  <dcterms:created xsi:type="dcterms:W3CDTF">2021-02-27T11:19:06Z</dcterms:created>
  <dcterms:modified xsi:type="dcterms:W3CDTF">2024-09-17T14:21:27Z</dcterms:modified>
</cp:coreProperties>
</file>