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
  </p:notesMasterIdLst>
  <p:sldIdLst>
    <p:sldId id="256" r:id="rId3"/>
    <p:sldId id="258" r:id="rId4"/>
    <p:sldId id="259" r:id="rId5"/>
    <p:sldId id="261" r:id="rId6"/>
    <p:sldId id="262"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a/dI4EY2Mj+t1AlSWHHiUAKOq0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4472C4"/>
    <a:srgbClr val="262E31"/>
    <a:srgbClr val="894F8A"/>
    <a:srgbClr val="2F4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3204F-60F3-420A-A52A-62738BF79656}" v="3" dt="2024-07-08T13:17:37.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1111" autoAdjust="0"/>
  </p:normalViewPr>
  <p:slideViewPr>
    <p:cSldViewPr snapToGrid="0">
      <p:cViewPr varScale="1">
        <p:scale>
          <a:sx n="38" d="100"/>
          <a:sy n="38" d="100"/>
        </p:scale>
        <p:origin x="23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customschemas.google.com/relationships/presentationmetadata" Target="metadata"/><Relationship Id="rId18"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viewProps" Target="viewProps.xml"/><Relationship Id="rId19" Type="http://schemas.microsoft.com/office/2015/10/relationships/revisionInfo" Target="revisionInfo.xml"/><Relationship Id="rId4"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do Pretorius" userId="fda81b51-2e2f-466a-a5d4-d1afe3dc8be0" providerId="ADAL" clId="{C55018B3-D387-40C8-81A2-DF8A0EBBEF5C}"/>
    <pc:docChg chg="undo custSel modSld">
      <pc:chgData name="Ferdo Pretorius" userId="fda81b51-2e2f-466a-a5d4-d1afe3dc8be0" providerId="ADAL" clId="{C55018B3-D387-40C8-81A2-DF8A0EBBEF5C}" dt="2024-06-11T07:24:54.370" v="1489" actId="20577"/>
      <pc:docMkLst>
        <pc:docMk/>
      </pc:docMkLst>
      <pc:sldChg chg="modSp mod modNotesTx">
        <pc:chgData name="Ferdo Pretorius" userId="fda81b51-2e2f-466a-a5d4-d1afe3dc8be0" providerId="ADAL" clId="{C55018B3-D387-40C8-81A2-DF8A0EBBEF5C}" dt="2024-05-28T12:38:57.214" v="1395" actId="20577"/>
        <pc:sldMkLst>
          <pc:docMk/>
          <pc:sldMk cId="0" sldId="256"/>
        </pc:sldMkLst>
        <pc:spChg chg="mod">
          <ac:chgData name="Ferdo Pretorius" userId="fda81b51-2e2f-466a-a5d4-d1afe3dc8be0" providerId="ADAL" clId="{C55018B3-D387-40C8-81A2-DF8A0EBBEF5C}" dt="2024-05-28T12:38:43.463" v="1380" actId="20577"/>
          <ac:spMkLst>
            <pc:docMk/>
            <pc:sldMk cId="0" sldId="256"/>
            <ac:spMk id="12" creationId="{73460F97-8B01-D82E-C63D-87AC01C9BE7B}"/>
          </ac:spMkLst>
        </pc:spChg>
      </pc:sldChg>
      <pc:sldChg chg="addSp modSp mod modNotesTx">
        <pc:chgData name="Ferdo Pretorius" userId="fda81b51-2e2f-466a-a5d4-d1afe3dc8be0" providerId="ADAL" clId="{C55018B3-D387-40C8-81A2-DF8A0EBBEF5C}" dt="2024-06-11T07:17:28.988" v="1480" actId="113"/>
        <pc:sldMkLst>
          <pc:docMk/>
          <pc:sldMk cId="0" sldId="258"/>
        </pc:sldMkLst>
        <pc:spChg chg="add mod">
          <ac:chgData name="Ferdo Pretorius" userId="fda81b51-2e2f-466a-a5d4-d1afe3dc8be0" providerId="ADAL" clId="{C55018B3-D387-40C8-81A2-DF8A0EBBEF5C}" dt="2024-05-20T10:31:18.032" v="508" actId="14100"/>
          <ac:spMkLst>
            <pc:docMk/>
            <pc:sldMk cId="0" sldId="258"/>
            <ac:spMk id="4" creationId="{C101BF24-2F88-5D7D-0F36-FAFB906513C4}"/>
          </ac:spMkLst>
        </pc:spChg>
        <pc:picChg chg="mod modCrop">
          <ac:chgData name="Ferdo Pretorius" userId="fda81b51-2e2f-466a-a5d4-d1afe3dc8be0" providerId="ADAL" clId="{C55018B3-D387-40C8-81A2-DF8A0EBBEF5C}" dt="2024-05-20T10:28:34.664" v="499"/>
          <ac:picMkLst>
            <pc:docMk/>
            <pc:sldMk cId="0" sldId="258"/>
            <ac:picMk id="10" creationId="{A3C03F66-4AA9-1C9E-3B0D-C0F6E93C52B9}"/>
          </ac:picMkLst>
        </pc:picChg>
      </pc:sldChg>
      <pc:sldChg chg="modSp mod modNotesTx">
        <pc:chgData name="Ferdo Pretorius" userId="fda81b51-2e2f-466a-a5d4-d1afe3dc8be0" providerId="ADAL" clId="{C55018B3-D387-40C8-81A2-DF8A0EBBEF5C}" dt="2024-05-28T12:41:36.680" v="1437" actId="20577"/>
        <pc:sldMkLst>
          <pc:docMk/>
          <pc:sldMk cId="0" sldId="259"/>
        </pc:sldMkLst>
        <pc:spChg chg="mod">
          <ac:chgData name="Ferdo Pretorius" userId="fda81b51-2e2f-466a-a5d4-d1afe3dc8be0" providerId="ADAL" clId="{C55018B3-D387-40C8-81A2-DF8A0EBBEF5C}" dt="2024-05-28T12:39:42.428" v="1413" actId="20577"/>
          <ac:spMkLst>
            <pc:docMk/>
            <pc:sldMk cId="0" sldId="259"/>
            <ac:spMk id="3" creationId="{70695132-EB3B-0622-769E-A87FAB2C85FF}"/>
          </ac:spMkLst>
        </pc:spChg>
        <pc:spChg chg="mod">
          <ac:chgData name="Ferdo Pretorius" userId="fda81b51-2e2f-466a-a5d4-d1afe3dc8be0" providerId="ADAL" clId="{C55018B3-D387-40C8-81A2-DF8A0EBBEF5C}" dt="2024-05-20T10:41:47.096" v="696" actId="20577"/>
          <ac:spMkLst>
            <pc:docMk/>
            <pc:sldMk cId="0" sldId="259"/>
            <ac:spMk id="140" creationId="{00000000-0000-0000-0000-000000000000}"/>
          </ac:spMkLst>
        </pc:spChg>
      </pc:sldChg>
      <pc:sldChg chg="addSp delSp modSp mod modNotesTx">
        <pc:chgData name="Ferdo Pretorius" userId="fda81b51-2e2f-466a-a5d4-d1afe3dc8be0" providerId="ADAL" clId="{C55018B3-D387-40C8-81A2-DF8A0EBBEF5C}" dt="2024-06-11T07:24:54.370" v="1489" actId="20577"/>
        <pc:sldMkLst>
          <pc:docMk/>
          <pc:sldMk cId="0" sldId="261"/>
        </pc:sldMkLst>
        <pc:spChg chg="add mod">
          <ac:chgData name="Ferdo Pretorius" userId="fda81b51-2e2f-466a-a5d4-d1afe3dc8be0" providerId="ADAL" clId="{C55018B3-D387-40C8-81A2-DF8A0EBBEF5C}" dt="2024-05-20T12:46:59.162" v="1000"/>
          <ac:spMkLst>
            <pc:docMk/>
            <pc:sldMk cId="0" sldId="261"/>
            <ac:spMk id="4" creationId="{838FA1FF-DD1A-FD1E-93EF-2D11D45CA4CE}"/>
          </ac:spMkLst>
        </pc:spChg>
        <pc:spChg chg="mod">
          <ac:chgData name="Ferdo Pretorius" userId="fda81b51-2e2f-466a-a5d4-d1afe3dc8be0" providerId="ADAL" clId="{C55018B3-D387-40C8-81A2-DF8A0EBBEF5C}" dt="2024-05-20T13:12:30.662" v="1073" actId="14100"/>
          <ac:spMkLst>
            <pc:docMk/>
            <pc:sldMk cId="0" sldId="261"/>
            <ac:spMk id="156" creationId="{00000000-0000-0000-0000-000000000000}"/>
          </ac:spMkLst>
        </pc:spChg>
        <pc:spChg chg="mod ord topLvl">
          <ac:chgData name="Ferdo Pretorius" userId="fda81b51-2e2f-466a-a5d4-d1afe3dc8be0" providerId="ADAL" clId="{C55018B3-D387-40C8-81A2-DF8A0EBBEF5C}" dt="2024-05-20T13:13:05.395" v="1078" actId="167"/>
          <ac:spMkLst>
            <pc:docMk/>
            <pc:sldMk cId="0" sldId="261"/>
            <ac:spMk id="158" creationId="{00000000-0000-0000-0000-000000000000}"/>
          </ac:spMkLst>
        </pc:spChg>
        <pc:spChg chg="mod">
          <ac:chgData name="Ferdo Pretorius" userId="fda81b51-2e2f-466a-a5d4-d1afe3dc8be0" providerId="ADAL" clId="{C55018B3-D387-40C8-81A2-DF8A0EBBEF5C}" dt="2024-05-20T12:36:31.316" v="950" actId="20577"/>
          <ac:spMkLst>
            <pc:docMk/>
            <pc:sldMk cId="0" sldId="261"/>
            <ac:spMk id="159" creationId="{00000000-0000-0000-0000-000000000000}"/>
          </ac:spMkLst>
        </pc:spChg>
        <pc:grpChg chg="add del mod">
          <ac:chgData name="Ferdo Pretorius" userId="fda81b51-2e2f-466a-a5d4-d1afe3dc8be0" providerId="ADAL" clId="{C55018B3-D387-40C8-81A2-DF8A0EBBEF5C}" dt="2024-05-20T12:41:21.739" v="991" actId="165"/>
          <ac:grpSpMkLst>
            <pc:docMk/>
            <pc:sldMk cId="0" sldId="261"/>
            <ac:grpSpMk id="3" creationId="{4BE30D18-236E-8CA5-E3CB-2C4F55D55CFD}"/>
          </ac:grpSpMkLst>
        </pc:grpChg>
        <pc:picChg chg="mod ord topLvl">
          <ac:chgData name="Ferdo Pretorius" userId="fda81b51-2e2f-466a-a5d4-d1afe3dc8be0" providerId="ADAL" clId="{C55018B3-D387-40C8-81A2-DF8A0EBBEF5C}" dt="2024-05-20T13:12:57.096" v="1076" actId="167"/>
          <ac:picMkLst>
            <pc:docMk/>
            <pc:sldMk cId="0" sldId="261"/>
            <ac:picMk id="157" creationId="{00000000-0000-0000-0000-000000000000}"/>
          </ac:picMkLst>
        </pc:picChg>
      </pc:sldChg>
      <pc:sldChg chg="addSp modSp mod modNotesTx">
        <pc:chgData name="Ferdo Pretorius" userId="fda81b51-2e2f-466a-a5d4-d1afe3dc8be0" providerId="ADAL" clId="{C55018B3-D387-40C8-81A2-DF8A0EBBEF5C}" dt="2024-05-28T12:46:28.218" v="1471" actId="115"/>
        <pc:sldMkLst>
          <pc:docMk/>
          <pc:sldMk cId="0" sldId="262"/>
        </pc:sldMkLst>
        <pc:spChg chg="add mod">
          <ac:chgData name="Ferdo Pretorius" userId="fda81b51-2e2f-466a-a5d4-d1afe3dc8be0" providerId="ADAL" clId="{C55018B3-D387-40C8-81A2-DF8A0EBBEF5C}" dt="2024-05-20T13:29:18.043" v="1301" actId="403"/>
          <ac:spMkLst>
            <pc:docMk/>
            <pc:sldMk cId="0" sldId="262"/>
            <ac:spMk id="3" creationId="{024C2C83-2F8E-9EC5-7222-68D4747188CC}"/>
          </ac:spMkLst>
        </pc:spChg>
      </pc:sldChg>
    </pc:docChg>
  </pc:docChgLst>
  <pc:docChgLst>
    <pc:chgData name="Hp Unit" userId="86ec350514542ee1" providerId="LiveId" clId="{C923204F-60F3-420A-A52A-62738BF79656}"/>
    <pc:docChg chg="undo custSel addSld delSld modSld">
      <pc:chgData name="Hp Unit" userId="86ec350514542ee1" providerId="LiveId" clId="{C923204F-60F3-420A-A52A-62738BF79656}" dt="2024-07-15T14:21:39.578" v="104" actId="20577"/>
      <pc:docMkLst>
        <pc:docMk/>
      </pc:docMkLst>
      <pc:sldChg chg="modNotesTx">
        <pc:chgData name="Hp Unit" userId="86ec350514542ee1" providerId="LiveId" clId="{C923204F-60F3-420A-A52A-62738BF79656}" dt="2024-07-15T14:20:22.177" v="87" actId="20577"/>
        <pc:sldMkLst>
          <pc:docMk/>
          <pc:sldMk cId="0" sldId="256"/>
        </pc:sldMkLst>
      </pc:sldChg>
      <pc:sldChg chg="modSp mod modNotesTx">
        <pc:chgData name="Hp Unit" userId="86ec350514542ee1" providerId="LiveId" clId="{C923204F-60F3-420A-A52A-62738BF79656}" dt="2024-07-15T14:20:18.779" v="86" actId="20577"/>
        <pc:sldMkLst>
          <pc:docMk/>
          <pc:sldMk cId="0" sldId="258"/>
        </pc:sldMkLst>
        <pc:spChg chg="mod">
          <ac:chgData name="Hp Unit" userId="86ec350514542ee1" providerId="LiveId" clId="{C923204F-60F3-420A-A52A-62738BF79656}" dt="2024-07-15T14:18:59.335" v="37" actId="1076"/>
          <ac:spMkLst>
            <pc:docMk/>
            <pc:sldMk cId="0" sldId="258"/>
            <ac:spMk id="4" creationId="{C101BF24-2F88-5D7D-0F36-FAFB906513C4}"/>
          </ac:spMkLst>
        </pc:spChg>
      </pc:sldChg>
      <pc:sldChg chg="modSp mod modNotesTx">
        <pc:chgData name="Hp Unit" userId="86ec350514542ee1" providerId="LiveId" clId="{C923204F-60F3-420A-A52A-62738BF79656}" dt="2024-07-15T14:20:44.441" v="89" actId="15"/>
        <pc:sldMkLst>
          <pc:docMk/>
          <pc:sldMk cId="0" sldId="259"/>
        </pc:sldMkLst>
        <pc:spChg chg="mod">
          <ac:chgData name="Hp Unit" userId="86ec350514542ee1" providerId="LiveId" clId="{C923204F-60F3-420A-A52A-62738BF79656}" dt="2024-07-15T14:20:05.926" v="79" actId="20577"/>
          <ac:spMkLst>
            <pc:docMk/>
            <pc:sldMk cId="0" sldId="259"/>
            <ac:spMk id="3" creationId="{70695132-EB3B-0622-769E-A87FAB2C85FF}"/>
          </ac:spMkLst>
        </pc:spChg>
        <pc:spChg chg="mod">
          <ac:chgData name="Hp Unit" userId="86ec350514542ee1" providerId="LiveId" clId="{C923204F-60F3-420A-A52A-62738BF79656}" dt="2024-07-15T14:19:59.956" v="77" actId="20577"/>
          <ac:spMkLst>
            <pc:docMk/>
            <pc:sldMk cId="0" sldId="259"/>
            <ac:spMk id="140" creationId="{00000000-0000-0000-0000-000000000000}"/>
          </ac:spMkLst>
        </pc:spChg>
      </pc:sldChg>
      <pc:sldChg chg="modNotesTx">
        <pc:chgData name="Hp Unit" userId="86ec350514542ee1" providerId="LiveId" clId="{C923204F-60F3-420A-A52A-62738BF79656}" dt="2024-07-15T14:21:11.178" v="92"/>
        <pc:sldMkLst>
          <pc:docMk/>
          <pc:sldMk cId="0" sldId="261"/>
        </pc:sldMkLst>
      </pc:sldChg>
      <pc:sldChg chg="addSp delSp modSp add del mod setBg delDesignElem modNotesTx">
        <pc:chgData name="Hp Unit" userId="86ec350514542ee1" providerId="LiveId" clId="{C923204F-60F3-420A-A52A-62738BF79656}" dt="2024-07-15T14:21:39.578" v="104" actId="20577"/>
        <pc:sldMkLst>
          <pc:docMk/>
          <pc:sldMk cId="0" sldId="262"/>
        </pc:sldMkLst>
        <pc:spChg chg="mod">
          <ac:chgData name="Hp Unit" userId="86ec350514542ee1" providerId="LiveId" clId="{C923204F-60F3-420A-A52A-62738BF79656}" dt="2024-07-08T13:18:12.111" v="17" actId="20577"/>
          <ac:spMkLst>
            <pc:docMk/>
            <pc:sldMk cId="0" sldId="262"/>
            <ac:spMk id="7" creationId="{5125ABC8-1B1D-900B-E325-EA28C796FAAE}"/>
          </ac:spMkLst>
        </pc:spChg>
        <pc:spChg chg="add del">
          <ac:chgData name="Hp Unit" userId="86ec350514542ee1" providerId="LiveId" clId="{C923204F-60F3-420A-A52A-62738BF79656}" dt="2024-07-08T13:17:37.752" v="3"/>
          <ac:spMkLst>
            <pc:docMk/>
            <pc:sldMk cId="0" sldId="262"/>
            <ac:spMk id="177" creationId="{9DBC8166-481C-4473-95F5-9A5B9073B7F1}"/>
          </ac:spMkLst>
        </pc:spChg>
        <pc:spChg chg="add del">
          <ac:chgData name="Hp Unit" userId="86ec350514542ee1" providerId="LiveId" clId="{C923204F-60F3-420A-A52A-62738BF79656}" dt="2024-07-08T13:17:37.752" v="3"/>
          <ac:spMkLst>
            <pc:docMk/>
            <pc:sldMk cId="0" sldId="262"/>
            <ac:spMk id="179" creationId="{A5A5CE6E-90AF-4D43-A014-1F9EC83EB93D}"/>
          </ac:spMkLst>
        </pc:spChg>
        <pc:picChg chg="mod">
          <ac:chgData name="Hp Unit" userId="86ec350514542ee1" providerId="LiveId" clId="{C923204F-60F3-420A-A52A-62738BF79656}" dt="2024-07-08T13:18:07.057" v="6" actId="1076"/>
          <ac:picMkLst>
            <pc:docMk/>
            <pc:sldMk cId="0" sldId="262"/>
            <ac:picMk id="15" creationId="{A76D2486-AAA0-A7BE-5E26-9631D0646B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y-F0z13elC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G06Aa4eW5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kolisifoundation.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Inleiding</a:t>
            </a:r>
            <a:r>
              <a:rPr lang="en-ZA" dirty="0"/>
              <a:t> </a:t>
            </a:r>
            <a:r>
              <a:rPr lang="en-ZA" dirty="0" err="1"/>
              <a:t>en</a:t>
            </a:r>
            <a:r>
              <a:rPr lang="en-ZA" dirty="0"/>
              <a:t> </a:t>
            </a:r>
            <a:r>
              <a:rPr lang="en-ZA" dirty="0" err="1"/>
              <a:t>Groepbespreking</a:t>
            </a:r>
            <a:r>
              <a:rPr lang="en-ZA" dirty="0"/>
              <a:t> (8 min)</a:t>
            </a:r>
          </a:p>
          <a:p>
            <a:pPr marL="0" lvl="0" indent="0" algn="l" rtl="0">
              <a:lnSpc>
                <a:spcPct val="100000"/>
              </a:lnSpc>
              <a:spcBef>
                <a:spcPts val="0"/>
              </a:spcBef>
              <a:spcAft>
                <a:spcPts val="0"/>
              </a:spcAft>
              <a:buSzPts val="1400"/>
              <a:buNone/>
            </a:pPr>
            <a:endParaRPr lang="en-ZA" dirty="0"/>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Welkom by hierdie reeks lesse in Demokrasie en Menseregte. As graad 12's word baie van julle vanjaar 18. Ek is seker baie van julle is opgewonde om hierdie volgende hoofstuk van onafhanklikheid en volwassenheid in julle lewens te begin. Om 18 in Suid-Afrika te wees, beteken dat jy stemgeregtig is. Dit is die tyd in jou lewe wanneer jy 'n verskil kan maak aan sommige van die kwessies in Suid-Afrika waaroor jy ontevrede voel. Het jy al ooit na die TV-nuus gekyk en gesien hoeveel Suid-Afrikaners nog in armoede leef? Het jy al ooit gedink: "Maar dit is nie regverdig nie! Hoekom ly so baie Suid-Afrikaners?" Jy kan 'n verskil maak! Al wat jy nodig het, is die kennis om te weet wat dit beteken om 'n verantwoordelike burger in Suid-Afrika te wees en wat jy kan doen om 'n verskil te maak.</a:t>
            </a:r>
            <a:br>
              <a:rPr lang="af-ZA" sz="1200" dirty="0">
                <a:effectLst/>
                <a:latin typeface="Times New Roman" panose="02020603050405020304" pitchFamily="18"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Bespreek kortliks in groepverband die volgende:</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Lys DRIE van die mees algemene menseregteskendings in Suid-Afrika waarvan jy bewus is. </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Voltooi die volgende: As menseregteskendings in 'n samelewing nie hanteer word nie, sal dit die volgende gevolge inhou: ... </a:t>
            </a:r>
            <a:br>
              <a:rPr lang="af-ZA" sz="1200" dirty="0">
                <a:solidFill>
                  <a:srgbClr val="000000"/>
                </a:solidFill>
                <a:effectLst/>
                <a:latin typeface="Calibri" panose="020F0502020204030204" pitchFamily="34" charset="0"/>
                <a:ea typeface="Calibri" panose="020F0502020204030204" pitchFamily="34" charset="0"/>
              </a:rPr>
            </a:br>
            <a:r>
              <a:rPr lang="af-ZA"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Baie van julle het waarskynlik menseregteskendings soos </a:t>
            </a:r>
            <a:r>
              <a:rPr lang="af-ZA" sz="1200" dirty="0" err="1">
                <a:solidFill>
                  <a:srgbClr val="000000"/>
                </a:solidFill>
                <a:effectLst/>
                <a:latin typeface="Calibri" panose="020F0502020204030204" pitchFamily="34" charset="0"/>
                <a:ea typeface="Calibri" panose="020F0502020204030204" pitchFamily="34" charset="0"/>
              </a:rPr>
              <a:t>geslagsgebaseerde</a:t>
            </a:r>
            <a:r>
              <a:rPr lang="af-ZA" sz="1200" dirty="0">
                <a:solidFill>
                  <a:srgbClr val="000000"/>
                </a:solidFill>
                <a:effectLst/>
                <a:latin typeface="Calibri" panose="020F0502020204030204" pitchFamily="34" charset="0"/>
                <a:ea typeface="Calibri" panose="020F0502020204030204" pitchFamily="34" charset="0"/>
              </a:rPr>
              <a:t> geweld, rassisme en xenofobie genoem. Miskien het sommige van julle gesê dat daar nie toegang tot basiese dienste is nie. Ander oortredings sluit in: Die gebrek aan toegang tot skoon water, onvoldoende sanitêre geriewe, substandaard behuising en lewensomstandighede, diskriminasie in die werkplek, ongelyke toegang tot onderwys, ongelyke toegang tot gesondheidsorg en diskriminerende wette. </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As ons nie menseregteskendings aanspreek nie, loop ons die risiko om 'n siklus van onreg te herhaal. Ons samelewing sal sosiaal en ekonomies afgebreek word en ons sal vertroue in mekaar en ons verkose leiers verloor. Ons voel ontevrede met ons lewensomstandighede en dit kan tot onrus en selfs konflik in die samelewing lei. Ons sal  dan nie meer 'n demokratiese, gelyke samelewing hê nie. Die land sal ekonomies ly en 'n swak reputasie in die internasionale gemeenskap kry.  </a:t>
            </a:r>
            <a:br>
              <a:rPr lang="af-ZA" sz="1200" dirty="0">
                <a:solidFill>
                  <a:srgbClr val="000000"/>
                </a:solidFill>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Daarom kan ons sê dat verantwoordelike burgerskap beteken om jou deel as burger van 'n land doen. Jou regte gaan gepaard met sekere verantwoordelikhede. </a:t>
            </a:r>
            <a:br>
              <a:rPr lang="af-ZA" sz="1200" dirty="0">
                <a:solidFill>
                  <a:srgbClr val="000000"/>
                </a:solidFill>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solidFill>
                  <a:srgbClr val="000000"/>
                </a:solidFill>
                <a:effectLst/>
                <a:latin typeface="Calibri" panose="020F0502020204030204" pitchFamily="34" charset="0"/>
                <a:ea typeface="Calibri" panose="020F0502020204030204" pitchFamily="34" charset="0"/>
              </a:rPr>
              <a:t>Sommige van hierdie verantwoordelikhede sluit in:</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Bewustheid, respek en bevordering van menseregte in jou gemeenskap.</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Besorgdheid oor die welsyn van ander. </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Deelname aan </a:t>
            </a:r>
            <a:r>
              <a:rPr lang="af-ZA" sz="1200" dirty="0" err="1">
                <a:solidFill>
                  <a:srgbClr val="000000"/>
                </a:solidFill>
                <a:effectLst/>
                <a:latin typeface="Calibri" panose="020F0502020204030204" pitchFamily="34" charset="0"/>
                <a:ea typeface="Calibri" panose="020F0502020204030204" pitchFamily="34" charset="0"/>
              </a:rPr>
              <a:t>anti-menseregteskendingsveldtogte</a:t>
            </a:r>
            <a:r>
              <a:rPr lang="af-ZA" sz="1200" dirty="0">
                <a:solidFill>
                  <a:srgbClr val="000000"/>
                </a:solidFill>
                <a:effectLst/>
                <a:latin typeface="Calibri" panose="020F0502020204030204" pitchFamily="34" charset="0"/>
                <a:ea typeface="Calibri" panose="020F0502020204030204" pitchFamily="34" charset="0"/>
              </a:rPr>
              <a:t> en geleenthede. </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Wetsgehoorsaamheid. </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Deelname aan burgerlike en politieke aktiwiteite, byvoorbeeld verkiesings. </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dirty="0">
                <a:solidFill>
                  <a:srgbClr val="000000"/>
                </a:solidFill>
                <a:effectLst/>
                <a:latin typeface="Calibri" panose="020F0502020204030204" pitchFamily="34" charset="0"/>
                <a:ea typeface="Calibri" panose="020F0502020204030204" pitchFamily="34" charset="0"/>
              </a:rPr>
              <a:t>Betaling van inkomstebelasting indien jy 'n salaris/inkomste verdien.</a:t>
            </a:r>
            <a:endParaRPr lang="en-US" sz="12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sz="1400" dirty="0" err="1">
                <a:latin typeface="Calibri"/>
                <a:ea typeface="Calibri"/>
                <a:cs typeface="Calibri"/>
                <a:sym typeface="Calibri"/>
              </a:rPr>
              <a:t>Onderrig</a:t>
            </a:r>
            <a:r>
              <a:rPr lang="en-ZA" sz="1400" dirty="0">
                <a:latin typeface="Calibri"/>
                <a:ea typeface="Calibri"/>
                <a:cs typeface="Calibri"/>
                <a:sym typeface="Calibri"/>
              </a:rPr>
              <a:t> </a:t>
            </a:r>
            <a:r>
              <a:rPr lang="en-ZA" sz="1400" dirty="0" err="1">
                <a:latin typeface="Calibri"/>
                <a:ea typeface="Calibri"/>
                <a:cs typeface="Calibri"/>
                <a:sym typeface="Calibri"/>
              </a:rPr>
              <a:t>en</a:t>
            </a:r>
            <a:r>
              <a:rPr lang="en-ZA" sz="1400" dirty="0">
                <a:latin typeface="Calibri"/>
                <a:ea typeface="Calibri"/>
                <a:cs typeface="Calibri"/>
                <a:sym typeface="Calibri"/>
              </a:rPr>
              <a:t> </a:t>
            </a:r>
            <a:r>
              <a:rPr lang="en-ZA" sz="1400" dirty="0" err="1">
                <a:latin typeface="Calibri"/>
                <a:ea typeface="Calibri"/>
                <a:cs typeface="Calibri"/>
                <a:sym typeface="Calibri"/>
              </a:rPr>
              <a:t>Groepaktiwiteit</a:t>
            </a:r>
            <a:r>
              <a:rPr lang="en-ZA" sz="1400" dirty="0"/>
              <a:t> (12</a:t>
            </a:r>
            <a:r>
              <a:rPr lang="en-ZA" sz="1400" dirty="0">
                <a:latin typeface="Calibri"/>
                <a:ea typeface="Calibri"/>
                <a:cs typeface="Calibri"/>
                <a:sym typeface="Calibri"/>
              </a:rPr>
              <a:t> min) </a:t>
            </a:r>
            <a:endParaRPr sz="800" dirty="0"/>
          </a:p>
          <a:p>
            <a:pPr marL="457200" marR="0" lvl="0" indent="-228600" algn="l" rtl="0">
              <a:lnSpc>
                <a:spcPct val="100000"/>
              </a:lnSpc>
              <a:spcBef>
                <a:spcPts val="0"/>
              </a:spcBef>
              <a:spcAft>
                <a:spcPts val="0"/>
              </a:spcAft>
              <a:buSzPts val="1400"/>
              <a:buNone/>
            </a:pPr>
            <a:endParaRPr sz="1800" dirty="0">
              <a:latin typeface="Calibri"/>
              <a:ea typeface="Calibri"/>
              <a:cs typeface="Calibri"/>
              <a:sym typeface="Calibri"/>
            </a:endParaRPr>
          </a:p>
          <a:p>
            <a:pPr marL="342900" lvl="0" indent="-342900">
              <a:buSzPts val="1100"/>
              <a:buFont typeface="Symbol" panose="05050102010706020507" pitchFamily="18" charset="2"/>
              <a:buChar char=""/>
            </a:pPr>
            <a:r>
              <a:rPr lang="af-ZA" sz="1200" b="1" dirty="0">
                <a:solidFill>
                  <a:srgbClr val="FF0000"/>
                </a:solidFill>
                <a:effectLst/>
                <a:latin typeface="Calibri" panose="020F0502020204030204" pitchFamily="34" charset="0"/>
                <a:ea typeface="Calibri" panose="020F0502020204030204" pitchFamily="34" charset="0"/>
              </a:rPr>
              <a:t>Nota aan onderwyser</a:t>
            </a:r>
            <a:r>
              <a:rPr lang="af-ZA" sz="1200" dirty="0">
                <a:solidFill>
                  <a:srgbClr val="FF0000"/>
                </a:solidFill>
                <a:effectLst/>
                <a:latin typeface="Calibri" panose="020F0502020204030204" pitchFamily="34" charset="0"/>
                <a:ea typeface="Calibri" panose="020F0502020204030204" pitchFamily="34" charset="0"/>
              </a:rPr>
              <a:t>: As u voel u moet die Handves van Regte hersien, is hierdie video nuttig:  </a:t>
            </a:r>
            <a:r>
              <a:rPr lang="af-ZA" sz="1200" b="1" u="sng" dirty="0">
                <a:solidFill>
                  <a:srgbClr val="0000FF"/>
                </a:solidFill>
                <a:effectLst/>
                <a:latin typeface="Calibri" panose="020F0502020204030204" pitchFamily="34" charset="0"/>
                <a:ea typeface="Calibri" panose="020F0502020204030204" pitchFamily="34" charset="0"/>
                <a:hlinkClick r:id="rId3"/>
              </a:rPr>
              <a:t>https://www.youtube.com/watch?v=y-F0z13elCY</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As verantwoordelike burgers moet ons ons reaksies op diskriminasie en menseregteskendings evalueer. Ons moet ons menings en standpunte opweeg teen Die Handves van Regte in Suid-Afrika. Die Handves van Regte is ‘n deel van ons Grondwet en gee 'n uiteensetting van die basiese regte van alle mense wat in Suid-Afrika woon. Die Handves van Regte bevorder die demokratiese waardes van menswaardigheid, gelykheid en vryheid. </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Hierdie </a:t>
            </a:r>
            <a:r>
              <a:rPr lang="af-ZA" sz="1200" b="1" dirty="0">
                <a:effectLst/>
                <a:latin typeface="Calibri" panose="020F0502020204030204" pitchFamily="34" charset="0"/>
                <a:ea typeface="Calibri" panose="020F0502020204030204" pitchFamily="34" charset="0"/>
              </a:rPr>
              <a:t>regte</a:t>
            </a:r>
            <a:r>
              <a:rPr lang="af-ZA" sz="1200" dirty="0">
                <a:effectLst/>
                <a:latin typeface="Calibri" panose="020F0502020204030204" pitchFamily="34" charset="0"/>
                <a:ea typeface="Calibri" panose="020F0502020204030204" pitchFamily="34" charset="0"/>
              </a:rPr>
              <a:t> kan in VIER kategorieë verdeel word:</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b="1" dirty="0">
                <a:effectLst/>
                <a:latin typeface="Calibri" panose="020F0502020204030204" pitchFamily="34" charset="0"/>
                <a:ea typeface="Calibri" panose="020F0502020204030204" pitchFamily="34" charset="0"/>
              </a:rPr>
              <a:t>BASIESE </a:t>
            </a:r>
            <a:r>
              <a:rPr lang="af-ZA" sz="1200" dirty="0">
                <a:effectLst/>
                <a:latin typeface="Calibri" panose="020F0502020204030204" pitchFamily="34" charset="0"/>
                <a:ea typeface="Calibri" panose="020F0502020204030204" pitchFamily="34" charset="0"/>
              </a:rPr>
              <a:t>regte, insluitend gelykheid, waardigheid en die reg op lewe.</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b="1" dirty="0">
                <a:effectLst/>
                <a:latin typeface="Calibri" panose="020F0502020204030204" pitchFamily="34" charset="0"/>
                <a:ea typeface="Calibri" panose="020F0502020204030204" pitchFamily="34" charset="0"/>
              </a:rPr>
              <a:t>BURGERREGTE, </a:t>
            </a:r>
            <a:r>
              <a:rPr lang="af-ZA" sz="1200" dirty="0">
                <a:effectLst/>
                <a:latin typeface="Calibri" panose="020F0502020204030204" pitchFamily="34" charset="0"/>
                <a:ea typeface="Calibri" panose="020F0502020204030204" pitchFamily="34" charset="0"/>
              </a:rPr>
              <a:t>insluitend vryheid, veiligheid, privaatheid en die reg op lewe.</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b="1" dirty="0">
                <a:effectLst/>
                <a:latin typeface="Calibri" panose="020F0502020204030204" pitchFamily="34" charset="0"/>
                <a:ea typeface="Calibri" panose="020F0502020204030204" pitchFamily="34" charset="0"/>
              </a:rPr>
              <a:t>POLITIEKE </a:t>
            </a:r>
            <a:r>
              <a:rPr lang="af-ZA" sz="1200" dirty="0">
                <a:effectLst/>
                <a:latin typeface="Calibri" panose="020F0502020204030204" pitchFamily="34" charset="0"/>
                <a:ea typeface="Calibri" panose="020F0502020204030204" pitchFamily="34" charset="0"/>
              </a:rPr>
              <a:t>regte, insluitend die reg om jou verteenwoordigers te kies en vryheid van spraak.</a:t>
            </a:r>
            <a:endParaRPr lang="en-US"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af-ZA" sz="1200" b="1" dirty="0">
                <a:effectLst/>
                <a:latin typeface="Calibri" panose="020F0502020204030204" pitchFamily="34" charset="0"/>
                <a:ea typeface="Calibri" panose="020F0502020204030204" pitchFamily="34" charset="0"/>
              </a:rPr>
              <a:t>SOSIO-EKONOMIESE </a:t>
            </a:r>
            <a:r>
              <a:rPr lang="af-ZA" sz="1200" dirty="0">
                <a:effectLst/>
                <a:latin typeface="Calibri" panose="020F0502020204030204" pitchFamily="34" charset="0"/>
                <a:ea typeface="Calibri" panose="020F0502020204030204" pitchFamily="34" charset="0"/>
              </a:rPr>
              <a:t>regte, insluitend die reg op voedselveiligheid en skuiling asook die reg om ekonomies te floreer.</a:t>
            </a:r>
            <a:br>
              <a:rPr lang="af-ZA" sz="1200" dirty="0">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Onthou, </a:t>
            </a:r>
            <a:r>
              <a:rPr lang="af-ZA" sz="1200" b="1" dirty="0">
                <a:effectLst/>
                <a:latin typeface="Calibri" panose="020F0502020204030204" pitchFamily="34" charset="0"/>
                <a:ea typeface="Calibri" panose="020F0502020204030204" pitchFamily="34" charset="0"/>
              </a:rPr>
              <a:t>diskriminasie </a:t>
            </a:r>
            <a:r>
              <a:rPr lang="af-ZA" sz="1200" dirty="0">
                <a:effectLst/>
                <a:latin typeface="Calibri" panose="020F0502020204030204" pitchFamily="34" charset="0"/>
                <a:ea typeface="Calibri" panose="020F0502020204030204" pitchFamily="34" charset="0"/>
              </a:rPr>
              <a:t>behels om ander onregverdig en ongelyk te behandel. Dikwels behandel ons mense op hierdie manier omdat hulle anders as ons is. Die doel van Die Handves van Regte is om Suid-Afrikaanse burgers op te voed sodat hulle hul regte en die regte van diegene rondom hulle ken  en om hierdie regte met deernis en begrip te verdedig.</a:t>
            </a:r>
            <a:br>
              <a:rPr lang="af-ZA" sz="1200" dirty="0">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Noudat ons na die Handves van Regte gekyk het en wat dit beteken om 'n verantwoordelike Suid-Afrikaanse Burger te wees, is dit tyd om te besluit wat jou standpunt oor sekere kwessies in Suid-Afrika is. </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In julle groepe van VIER voltooi </a:t>
            </a:r>
            <a:r>
              <a:rPr lang="af-ZA" sz="1200" b="1" i="1" dirty="0">
                <a:effectLst/>
                <a:latin typeface="Calibri" panose="020F0502020204030204" pitchFamily="34" charset="0"/>
                <a:ea typeface="Calibri" panose="020F0502020204030204" pitchFamily="34" charset="0"/>
              </a:rPr>
              <a:t>Aktiwiteit 1 </a:t>
            </a:r>
            <a:r>
              <a:rPr lang="af-ZA" sz="1200" dirty="0">
                <a:effectLst/>
                <a:latin typeface="Calibri" panose="020F0502020204030204" pitchFamily="34" charset="0"/>
                <a:ea typeface="Calibri" panose="020F0502020204030204" pitchFamily="34" charset="0"/>
              </a:rPr>
              <a:t>(</a:t>
            </a:r>
            <a:r>
              <a:rPr lang="af-ZA" sz="1200" b="1" i="1" u="sng" dirty="0">
                <a:effectLst/>
                <a:latin typeface="Calibri" panose="020F0502020204030204" pitchFamily="34" charset="0"/>
                <a:ea typeface="Calibri" panose="020F0502020204030204" pitchFamily="34" charset="0"/>
              </a:rPr>
              <a:t>Les 1 – Werkkaart</a:t>
            </a:r>
            <a:r>
              <a:rPr lang="af-ZA" sz="1200" dirty="0">
                <a:effectLst/>
                <a:latin typeface="Calibri" panose="020F0502020204030204" pitchFamily="34" charset="0"/>
                <a:ea typeface="Calibri" panose="020F0502020204030204" pitchFamily="34" charset="0"/>
              </a:rPr>
              <a:t>). Julle sal 8 minute vir hierdie aktiwiteit hê. Skryf ‘n opsomming van julle antwoorde op die A3-bladsy neer. </a:t>
            </a:r>
            <a:endParaRPr lang="en-US" sz="12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200" dirty="0">
                <a:effectLst/>
                <a:latin typeface="Calibri" panose="020F0502020204030204" pitchFamily="34" charset="0"/>
                <a:ea typeface="Calibri" panose="020F0502020204030204" pitchFamily="34" charset="0"/>
              </a:rPr>
              <a:t>(Laat 2 minute toe vir terugvoer aan die klas.)</a:t>
            </a:r>
            <a:endParaRPr lang="en-US" sz="1200" dirty="0">
              <a:effectLst/>
              <a:latin typeface="Times New Roman" panose="02020603050405020304" pitchFamily="18" charset="0"/>
              <a:ea typeface="Times New Roman" panose="02020603050405020304" pitchFamily="18" charset="0"/>
            </a:endParaRPr>
          </a:p>
          <a:p>
            <a:pPr marL="457200" lvl="0" indent="-139700" algn="l" rtl="0">
              <a:lnSpc>
                <a:spcPct val="100000"/>
              </a:lnSpc>
              <a:spcBef>
                <a:spcPts val="0"/>
              </a:spcBef>
              <a:spcAft>
                <a:spcPts val="0"/>
              </a:spcAft>
              <a:buSzPts val="1400"/>
              <a:buFont typeface="Arial"/>
              <a:buNone/>
            </a:pPr>
            <a:endParaRPr dirty="0"/>
          </a:p>
        </p:txBody>
      </p:sp>
      <p:sp>
        <p:nvSpPr>
          <p:cNvPr id="126" name="Google Shape;12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Onderrig</a:t>
            </a:r>
            <a:r>
              <a:rPr lang="en-ZA" dirty="0"/>
              <a:t> </a:t>
            </a:r>
            <a:r>
              <a:rPr lang="en-ZA" dirty="0" err="1"/>
              <a:t>en</a:t>
            </a:r>
            <a:r>
              <a:rPr lang="en-ZA" dirty="0"/>
              <a:t> </a:t>
            </a:r>
            <a:r>
              <a:rPr lang="en-ZA" dirty="0" err="1"/>
              <a:t>kyk</a:t>
            </a:r>
            <a:r>
              <a:rPr lang="en-ZA" dirty="0"/>
              <a:t> video (5 min.)</a:t>
            </a:r>
          </a:p>
          <a:p>
            <a:pPr marL="457200" marR="0" lvl="0" indent="-228600" algn="l" rtl="0">
              <a:lnSpc>
                <a:spcPct val="100000"/>
              </a:lnSpc>
              <a:spcBef>
                <a:spcPts val="0"/>
              </a:spcBef>
              <a:spcAft>
                <a:spcPts val="0"/>
              </a:spcAft>
              <a:buSzPts val="1400"/>
              <a:buNone/>
            </a:pPr>
            <a:endParaRPr lang="en-ZA" dirty="0"/>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Verskeie mense of organisasies tree op teen die talle menseregteskendings in ons land. Hulle pogings is daarop gemik om ons samelewing positief te beïnvloed. Miskien kan jy aan iemand in jou gemeenskap dink wat altyd bereid is om te help.  Hy/Sy  neem maaltye na gesinne in nood of bied slaapplek aan </a:t>
            </a:r>
            <a:r>
              <a:rPr lang="af-ZA" sz="1800" dirty="0" err="1">
                <a:effectLst/>
                <a:latin typeface="Calibri" panose="020F0502020204030204" pitchFamily="34" charset="0"/>
                <a:ea typeface="Arial" panose="020B0604020202020204" pitchFamily="34" charset="0"/>
              </a:rPr>
              <a:t>haweloses</a:t>
            </a:r>
            <a:r>
              <a:rPr lang="af-ZA" sz="1800" dirty="0">
                <a:effectLst/>
                <a:latin typeface="Calibri" panose="020F0502020204030204" pitchFamily="34" charset="0"/>
                <a:ea typeface="Arial" panose="020B0604020202020204" pitchFamily="34" charset="0"/>
              </a:rPr>
              <a:t>.</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Verandering kan plaasvind wanneer groepe mense, gewoonlik nie-regeringsorganisasies, (NRO's, universiteite, kerke, ens.) bymekaarkom om 'n projek (wat dikwels oor baie jare strek) te beplan. Hierdie projekte se doel is om spesifieke diskriminasie of menseregteskending aan te spreek.</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Stel jou voor dat jy net een keer per dag 'n sny brood gehad het om te eet. En as jy snags by die huis kom, is daar geen waarborg dat daar kos sal wees nie. In Suid-Afrika ly baie mense elke dag honger weens armoede. Dink jy almal het die reg op "Voedselsekerheid"? </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Laat tyd toe vir die klas om te reageer.</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Almal moet die reg hê om gereeld genoegsame veilige en gesonde kos te kry. Dit gaan daaroor om te verseker dat almal goed kan eet, gesond kan bly en met waardigheid en regverdigheid behandel kan word.</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Wanneer NRO's soos die </a:t>
            </a:r>
            <a:r>
              <a:rPr lang="af-ZA" sz="1800" dirty="0" err="1">
                <a:effectLst/>
                <a:latin typeface="Calibri" panose="020F0502020204030204" pitchFamily="34" charset="0"/>
                <a:ea typeface="Arial" panose="020B0604020202020204" pitchFamily="34" charset="0"/>
              </a:rPr>
              <a:t>Kolisi</a:t>
            </a:r>
            <a:r>
              <a:rPr lang="af-ZA" sz="1800" dirty="0">
                <a:effectLst/>
                <a:latin typeface="Calibri" panose="020F0502020204030204" pitchFamily="34" charset="0"/>
                <a:ea typeface="Arial" panose="020B0604020202020204" pitchFamily="34" charset="0"/>
              </a:rPr>
              <a:t>-stigting hulpbronne in 'n projek stort wat voedselsekerheid bevorder, is daar hoop vir sommige.</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Kyk: </a:t>
            </a:r>
            <a:r>
              <a:rPr lang="af-ZA" sz="1800" b="1" i="1" dirty="0" err="1">
                <a:effectLst/>
                <a:latin typeface="Calibri" panose="020F0502020204030204" pitchFamily="34" charset="0"/>
                <a:ea typeface="Arial" panose="020B0604020202020204" pitchFamily="34" charset="0"/>
              </a:rPr>
              <a:t>Food</a:t>
            </a:r>
            <a:r>
              <a:rPr lang="af-ZA" sz="1800" b="1" i="1" dirty="0">
                <a:effectLst/>
                <a:latin typeface="Calibri" panose="020F0502020204030204" pitchFamily="34" charset="0"/>
                <a:ea typeface="Arial" panose="020B0604020202020204" pitchFamily="34" charset="0"/>
              </a:rPr>
              <a:t> </a:t>
            </a:r>
            <a:r>
              <a:rPr lang="af-ZA" sz="1800" b="1" i="1" dirty="0" err="1">
                <a:effectLst/>
                <a:latin typeface="Calibri" panose="020F0502020204030204" pitchFamily="34" charset="0"/>
                <a:ea typeface="Arial" panose="020B0604020202020204" pitchFamily="34" charset="0"/>
              </a:rPr>
              <a:t>Security</a:t>
            </a:r>
            <a:r>
              <a:rPr lang="af-ZA" sz="1800" b="1" i="1" dirty="0">
                <a:effectLst/>
                <a:latin typeface="Calibri" panose="020F0502020204030204" pitchFamily="34" charset="0"/>
                <a:ea typeface="Arial" panose="020B0604020202020204" pitchFamily="34" charset="0"/>
              </a:rPr>
              <a:t> X Community </a:t>
            </a:r>
            <a:r>
              <a:rPr lang="af-ZA" sz="1800" b="1" i="1" dirty="0" err="1">
                <a:effectLst/>
                <a:latin typeface="Calibri" panose="020F0502020204030204" pitchFamily="34" charset="0"/>
                <a:ea typeface="Arial" panose="020B0604020202020204" pitchFamily="34" charset="0"/>
              </a:rPr>
              <a:t>Kitchen</a:t>
            </a:r>
            <a:r>
              <a:rPr lang="af-ZA" sz="1800" dirty="0">
                <a:effectLst/>
                <a:latin typeface="Calibri" panose="020F0502020204030204" pitchFamily="34" charset="0"/>
                <a:ea typeface="Arial" panose="020B0604020202020204" pitchFamily="34" charset="0"/>
              </a:rPr>
              <a:t> </a:t>
            </a:r>
            <a:r>
              <a:rPr lang="af-ZA" sz="1800" u="sng" dirty="0">
                <a:solidFill>
                  <a:srgbClr val="0000FF"/>
                </a:solidFill>
                <a:effectLst/>
                <a:latin typeface="Calibri" panose="020F0502020204030204" pitchFamily="34" charset="0"/>
                <a:ea typeface="Arial" panose="020B0604020202020204" pitchFamily="34" charset="0"/>
                <a:hlinkClick r:id="rId3"/>
              </a:rPr>
              <a:t>https://www.youtube.com/watch?v=0G06Aa4eW5s</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b="1" dirty="0">
                <a:solidFill>
                  <a:srgbClr val="FF0000"/>
                </a:solidFill>
                <a:effectLst/>
                <a:latin typeface="Calibri" panose="020F0502020204030204" pitchFamily="34" charset="0"/>
                <a:ea typeface="Arial" panose="020B0604020202020204" pitchFamily="34" charset="0"/>
              </a:rPr>
              <a:t>Nota aan onderwyser</a:t>
            </a:r>
            <a:r>
              <a:rPr lang="af-ZA" sz="1800" dirty="0">
                <a:solidFill>
                  <a:srgbClr val="FF0000"/>
                </a:solidFill>
                <a:effectLst/>
                <a:latin typeface="Calibri" panose="020F0502020204030204" pitchFamily="34" charset="0"/>
                <a:ea typeface="Arial" panose="020B0604020202020204" pitchFamily="34" charset="0"/>
              </a:rPr>
              <a:t>: Moedig leerders aan om aantekeninge te maak terwyl hulle na die video kyk.</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Hierdie veldtog is daarop gemik om die </a:t>
            </a:r>
            <a:r>
              <a:rPr lang="af-ZA" sz="1800" dirty="0" err="1">
                <a:effectLst/>
                <a:latin typeface="Calibri" panose="020F0502020204030204" pitchFamily="34" charset="0"/>
                <a:ea typeface="Arial" panose="020B0604020202020204" pitchFamily="34" charset="0"/>
              </a:rPr>
              <a:t>voedselonsekerheid</a:t>
            </a:r>
            <a:r>
              <a:rPr lang="af-ZA" sz="1800" dirty="0">
                <a:effectLst/>
                <a:latin typeface="Calibri" panose="020F0502020204030204" pitchFamily="34" charset="0"/>
                <a:ea typeface="Arial" panose="020B0604020202020204" pitchFamily="34" charset="0"/>
              </a:rPr>
              <a:t> wat ons in Suid-Afrika sien, aan te pak. Ons kan uit hierdie video sien dat die stigting 'n behoefte in die gemeenskap raakgesien het en gereageer het deur betrokke te raak om 'n verskil te maak.</a:t>
            </a:r>
            <a:endParaRPr lang="en-US" sz="1800" dirty="0">
              <a:effectLst/>
              <a:latin typeface="Times New Roman" panose="02020603050405020304" pitchFamily="18" charset="0"/>
              <a:ea typeface="Times New Roman" panose="02020603050405020304" pitchFamily="18" charset="0"/>
            </a:endParaRPr>
          </a:p>
          <a:p>
            <a:pPr marL="455930"/>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pPr>
            <a:r>
              <a:rPr lang="af-ZA" sz="1800" dirty="0">
                <a:effectLst/>
                <a:latin typeface="Calibri" panose="020F0502020204030204" pitchFamily="34" charset="0"/>
                <a:ea typeface="Arial" panose="020B0604020202020204" pitchFamily="34" charset="0"/>
              </a:rPr>
              <a:t>Wanneer ‘n veldtog misluk, is daar hoë koste ter sprake, daarom is die evaluering van 'n veldtog baie belangrik. Indien 'n veldtog ondoeltreffend is, kan mense se lewens en hul veiligheid in gedrang kom. Die doeltreffendheid van 'n veldtog kan geëvalueer word deur:</a:t>
            </a:r>
            <a:endParaRPr lang="en-US" sz="1800" dirty="0">
              <a:effectLst/>
              <a:latin typeface="Times New Roman" panose="02020603050405020304" pitchFamily="18" charset="0"/>
              <a:ea typeface="Times New Roman" panose="02020603050405020304" pitchFamily="18" charset="0"/>
            </a:endParaRPr>
          </a:p>
          <a:p>
            <a:pPr marL="800100" lvl="1" indent="-342900">
              <a:buSzPts val="1100"/>
              <a:buFont typeface="Courier New" panose="02070309020205020404" pitchFamily="49" charset="0"/>
              <a:buChar char="o"/>
            </a:pPr>
            <a:r>
              <a:rPr lang="af-ZA" sz="1800" dirty="0">
                <a:effectLst/>
                <a:latin typeface="Calibri" panose="020F0502020204030204" pitchFamily="34" charset="0"/>
                <a:ea typeface="Arial" panose="020B0604020202020204" pitchFamily="34" charset="0"/>
              </a:rPr>
              <a:t>'n Veldtog in aksie waar te neem. </a:t>
            </a:r>
            <a:endParaRPr lang="en-US" sz="1800" dirty="0">
              <a:effectLst/>
              <a:latin typeface="Times New Roman" panose="02020603050405020304" pitchFamily="18" charset="0"/>
              <a:ea typeface="Times New Roman" panose="02020603050405020304" pitchFamily="18" charset="0"/>
            </a:endParaRPr>
          </a:p>
          <a:p>
            <a:pPr marL="800100" lvl="1" indent="-342900">
              <a:buSzPts val="1100"/>
              <a:buFont typeface="Courier New" panose="02070309020205020404" pitchFamily="49" charset="0"/>
              <a:buChar char="o"/>
            </a:pPr>
            <a:r>
              <a:rPr lang="af-ZA" sz="1800" dirty="0">
                <a:effectLst/>
                <a:latin typeface="Calibri" panose="020F0502020204030204" pitchFamily="34" charset="0"/>
                <a:ea typeface="Arial" panose="020B0604020202020204" pitchFamily="34" charset="0"/>
              </a:rPr>
              <a:t>Onderhoude te voer met mense wat deur die veldtog geraak is of daaraan deelgeneem het.</a:t>
            </a:r>
            <a:endParaRPr lang="en-US" sz="1800" dirty="0">
              <a:effectLst/>
              <a:latin typeface="Times New Roman" panose="02020603050405020304" pitchFamily="18" charset="0"/>
              <a:ea typeface="Times New Roman" panose="02020603050405020304" pitchFamily="18" charset="0"/>
            </a:endParaRPr>
          </a:p>
          <a:p>
            <a:pPr marL="800100" lvl="1" indent="-342900">
              <a:buSzPts val="1100"/>
              <a:buFont typeface="Courier New" panose="02070309020205020404" pitchFamily="49" charset="0"/>
              <a:buChar char="o"/>
            </a:pPr>
            <a:r>
              <a:rPr lang="af-ZA" sz="1800" dirty="0">
                <a:effectLst/>
                <a:latin typeface="Calibri" panose="020F0502020204030204" pitchFamily="34" charset="0"/>
                <a:ea typeface="Arial" panose="020B0604020202020204" pitchFamily="34" charset="0"/>
              </a:rPr>
              <a:t>'n Ondersoek en vergelyking van die kwessie tydens of ná afloop van die veldtog.</a:t>
            </a:r>
            <a:endParaRPr lang="en-US" sz="1800" dirty="0">
              <a:effectLst/>
              <a:latin typeface="Times New Roman" panose="02020603050405020304" pitchFamily="18" charset="0"/>
              <a:ea typeface="Times New Roman" panose="02020603050405020304" pitchFamily="18" charset="0"/>
            </a:endParaRPr>
          </a:p>
          <a:p>
            <a:pPr marL="914400"/>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tabLst>
                <a:tab pos="457200" algn="l"/>
              </a:tabLst>
            </a:pPr>
            <a:r>
              <a:rPr lang="af-ZA" sz="1800" dirty="0">
                <a:effectLst/>
                <a:latin typeface="Calibri" panose="020F0502020204030204" pitchFamily="34" charset="0"/>
                <a:ea typeface="Arial" panose="020B0604020202020204" pitchFamily="34" charset="0"/>
              </a:rPr>
              <a:t>Dit is belangrik om na verskeie inligtingsbronne te verwys.  Die organiseerders van die veldtog publiseer dikwels selektiewe inhoud wat hulle aan die publiek voorlê.</a:t>
            </a:r>
            <a:endParaRPr lang="en-US" sz="1800" dirty="0">
              <a:effectLst/>
              <a:latin typeface="Times New Roman" panose="02020603050405020304" pitchFamily="18" charset="0"/>
              <a:ea typeface="Times New Roman" panose="02020603050405020304" pitchFamily="18" charset="0"/>
            </a:endParaRPr>
          </a:p>
          <a:p>
            <a:pPr marL="342900" lvl="0" indent="-342900">
              <a:buSzPts val="1100"/>
              <a:buFont typeface="Symbol" panose="05050102010706020507" pitchFamily="18" charset="2"/>
              <a:buChar char=""/>
              <a:tabLst>
                <a:tab pos="457200" algn="l"/>
              </a:tabLst>
            </a:pPr>
            <a:r>
              <a:rPr lang="af-ZA" sz="1800" dirty="0">
                <a:effectLst/>
                <a:latin typeface="Calibri" panose="020F0502020204030204" pitchFamily="34" charset="0"/>
                <a:ea typeface="Arial" panose="020B0604020202020204" pitchFamily="34" charset="0"/>
              </a:rPr>
              <a:t>Die rol van sosiale media in die evaluering van veldtogte het al hoe belangriker geword. Die meeste veldtogte word via sosiale media bevorder, maar dit kan ook op sosiale media geëvalueer word, aangesien sosiale media die publiek in staat stel om kommentaar op veldtogte te lewer. </a:t>
            </a:r>
            <a:r>
              <a:rPr lang="af-ZA" sz="1800" dirty="0" err="1">
                <a:effectLst/>
                <a:latin typeface="Calibri" panose="020F0502020204030204" pitchFamily="34" charset="0"/>
                <a:ea typeface="Arial" panose="020B0604020202020204" pitchFamily="34" charset="0"/>
              </a:rPr>
              <a:t>Veldtogorganiseerders</a:t>
            </a:r>
            <a:r>
              <a:rPr lang="af-ZA" sz="1800" dirty="0">
                <a:effectLst/>
                <a:latin typeface="Calibri" panose="020F0502020204030204" pitchFamily="34" charset="0"/>
                <a:ea typeface="Arial" panose="020B0604020202020204" pitchFamily="34" charset="0"/>
              </a:rPr>
              <a:t> kan ook die doeltreffendheid van die veldtog moniteer en beoordeel deur middel van meningspeilings of die reikwydte/sigbaarheid van die veldtog. Sosiale media is die doeltreffendste instrument, aangesien dit vinniger meer mense bereik as enige ander vorm van media.</a:t>
            </a:r>
            <a:endParaRPr lang="en-US" sz="1800" dirty="0">
              <a:effectLst/>
              <a:latin typeface="Times New Roman" panose="02020603050405020304" pitchFamily="18" charset="0"/>
              <a:ea typeface="Times New Roman" panose="02020603050405020304" pitchFamily="18" charset="0"/>
            </a:endParaRPr>
          </a:p>
        </p:txBody>
      </p:sp>
      <p:sp>
        <p:nvSpPr>
          <p:cNvPr id="136" name="Google Shape;13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Individuele aktiwiteit (12 min)
</a:t>
            </a:r>
          </a:p>
          <a:p>
            <a:pPr marL="342900" lvl="0" indent="-342900">
              <a:buSzPts val="1000"/>
              <a:buFont typeface="Arial" panose="020B0604020202020204" pitchFamily="34" charset="0"/>
              <a:buChar char="●"/>
            </a:pPr>
            <a:r>
              <a:rPr lang="af-ZA" sz="1200" b="1" dirty="0">
                <a:solidFill>
                  <a:srgbClr val="FF0000"/>
                </a:solidFill>
                <a:effectLst/>
                <a:latin typeface="Calibri" panose="020F0502020204030204" pitchFamily="34" charset="0"/>
                <a:ea typeface="Arial" panose="020B0604020202020204" pitchFamily="34" charset="0"/>
                <a:cs typeface="Noto Sans Symbols"/>
              </a:rPr>
              <a:t>Nota aan onderwyser</a:t>
            </a:r>
            <a:r>
              <a:rPr lang="af-ZA" sz="1200" dirty="0">
                <a:solidFill>
                  <a:srgbClr val="FF0000"/>
                </a:solidFill>
                <a:effectLst/>
                <a:latin typeface="Calibri" panose="020F0502020204030204" pitchFamily="34" charset="0"/>
                <a:ea typeface="Arial" panose="020B0604020202020204" pitchFamily="34" charset="0"/>
                <a:cs typeface="Noto Sans Symbols"/>
              </a:rPr>
              <a:t>: Hierdie aktiwiteit kan ook in groepe van VIER gedoen word. Die groep sal dan die verslag en webwerf gebruik om die vrae in die aktiwiteit saam te beantwoord.</a:t>
            </a:r>
            <a:br>
              <a:rPr lang="af-ZA" sz="1200" dirty="0">
                <a:solidFill>
                  <a:srgbClr val="000000"/>
                </a:solidFill>
                <a:effectLst/>
                <a:latin typeface="Calibri" panose="020F0502020204030204" pitchFamily="34" charset="0"/>
                <a:ea typeface="Arial" panose="020B0604020202020204" pitchFamily="34" charset="0"/>
                <a:cs typeface="Noto Sans Symbols"/>
              </a:rPr>
            </a:b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pPr>
            <a:r>
              <a:rPr lang="af-ZA" sz="1200" dirty="0">
                <a:solidFill>
                  <a:srgbClr val="000000"/>
                </a:solidFill>
                <a:effectLst/>
                <a:latin typeface="Calibri" panose="020F0502020204030204" pitchFamily="34" charset="0"/>
                <a:ea typeface="Arial" panose="020B0604020202020204" pitchFamily="34" charset="0"/>
                <a:cs typeface="Noto Sans Symbols"/>
              </a:rPr>
              <a:t>Jy sal nou die geleentheid kry om die </a:t>
            </a:r>
            <a:r>
              <a:rPr lang="af-ZA" sz="1200" dirty="0" err="1">
                <a:solidFill>
                  <a:srgbClr val="000000"/>
                </a:solidFill>
                <a:effectLst/>
                <a:latin typeface="Calibri" panose="020F0502020204030204" pitchFamily="34" charset="0"/>
                <a:ea typeface="Arial" panose="020B0604020202020204" pitchFamily="34" charset="0"/>
                <a:cs typeface="Noto Sans Symbols"/>
              </a:rPr>
              <a:t>Kolisi</a:t>
            </a:r>
            <a:r>
              <a:rPr lang="af-ZA" sz="1200" dirty="0">
                <a:solidFill>
                  <a:srgbClr val="000000"/>
                </a:solidFill>
                <a:effectLst/>
                <a:latin typeface="Calibri" panose="020F0502020204030204" pitchFamily="34" charset="0"/>
                <a:ea typeface="Arial" panose="020B0604020202020204" pitchFamily="34" charset="0"/>
                <a:cs typeface="Noto Sans Symbols"/>
              </a:rPr>
              <a:t>-stigting en die doeltreffendheid van hul veldtog te evalueer. Jy is van DRIE hulpbronne voorsien om hierdie evaluering te doen. </a:t>
            </a:r>
            <a:endParaRPr lang="en-US" sz="1200" dirty="0">
              <a:effectLst/>
              <a:latin typeface="Noto Sans Symbols"/>
              <a:ea typeface="Noto Sans Symbols"/>
              <a:cs typeface="Noto Sans Symbols"/>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Die video wat ons gekyk het,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'n Uittreksel van die jaarverslag van die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Kolisi</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-stigting en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Toegang tot die webwerf: </a:t>
            </a:r>
            <a:r>
              <a:rPr lang="af-ZA" sz="1200" u="sng" dirty="0">
                <a:solidFill>
                  <a:srgbClr val="0000FF"/>
                </a:solidFill>
                <a:effectLst/>
                <a:latin typeface="Calibri" panose="020F0502020204030204" pitchFamily="34" charset="0"/>
                <a:ea typeface="Arial" panose="020B0604020202020204" pitchFamily="34" charset="0"/>
                <a:cs typeface="Courier New" panose="02070309020205020404" pitchFamily="49" charset="0"/>
                <a:hlinkClick r:id="rId3"/>
              </a:rPr>
              <a:t>https://kolisifoundation.org</a:t>
            </a:r>
            <a:b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b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buSzPts val="1000"/>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Voltooi jou evaluering deur die vrae in </a:t>
            </a:r>
            <a:r>
              <a:rPr lang="af-ZA" sz="1200" b="1" i="1" dirty="0">
                <a:solidFill>
                  <a:srgbClr val="000000"/>
                </a:solidFill>
                <a:effectLst/>
                <a:latin typeface="Calibri" panose="020F0502020204030204" pitchFamily="34" charset="0"/>
                <a:ea typeface="Arial" panose="020B0604020202020204" pitchFamily="34" charset="0"/>
                <a:cs typeface="Noto Sans Symbols"/>
              </a:rPr>
              <a:t>Aktiwiteit 2</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b="1" i="1" u="sng" dirty="0">
                <a:solidFill>
                  <a:srgbClr val="000000"/>
                </a:solidFill>
                <a:effectLst/>
                <a:latin typeface="Calibri" panose="020F0502020204030204" pitchFamily="34" charset="0"/>
                <a:ea typeface="Arial" panose="020B0604020202020204" pitchFamily="34" charset="0"/>
                <a:cs typeface="Noto Sans Symbols"/>
              </a:rPr>
              <a:t>Les 1 – Werkkaart</a:t>
            </a:r>
            <a:r>
              <a:rPr lang="af-ZA" sz="1200" dirty="0">
                <a:solidFill>
                  <a:srgbClr val="000000"/>
                </a:solidFill>
                <a:effectLst/>
                <a:latin typeface="Calibri" panose="020F0502020204030204" pitchFamily="34" charset="0"/>
                <a:ea typeface="Arial" panose="020B0604020202020204" pitchFamily="34" charset="0"/>
                <a:cs typeface="Noto Sans Symbols"/>
              </a:rPr>
              <a:t>) te beantwoord. </a:t>
            </a:r>
            <a:br>
              <a:rPr lang="af-ZA" sz="1200" dirty="0">
                <a:solidFill>
                  <a:srgbClr val="000000"/>
                </a:solidFill>
                <a:effectLst/>
                <a:latin typeface="Calibri" panose="020F0502020204030204" pitchFamily="34" charset="0"/>
                <a:ea typeface="Arial" panose="020B0604020202020204" pitchFamily="34" charset="0"/>
                <a:cs typeface="Noto Sans Symbols"/>
              </a:rPr>
            </a:b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b="1" dirty="0">
                <a:solidFill>
                  <a:srgbClr val="FF0000"/>
                </a:solidFill>
                <a:effectLst/>
                <a:latin typeface="Calibri" panose="020F0502020204030204" pitchFamily="34" charset="0"/>
                <a:ea typeface="Arial" panose="020B0604020202020204" pitchFamily="34" charset="0"/>
                <a:cs typeface="Noto Sans Symbols"/>
              </a:rPr>
              <a:t>Notas aan onderwyser</a:t>
            </a:r>
            <a:r>
              <a:rPr lang="af-ZA" sz="1200" dirty="0">
                <a:solidFill>
                  <a:srgbClr val="FF0000"/>
                </a:solidFill>
                <a:effectLst/>
                <a:latin typeface="Calibri" panose="020F0502020204030204" pitchFamily="34" charset="0"/>
                <a:ea typeface="Arial" panose="020B0604020202020204" pitchFamily="34" charset="0"/>
                <a:cs typeface="Noto Sans Symbols"/>
              </a:rPr>
              <a:t>: Wanneer leerders klaar is met die aktiwiteit, kan u noem dat 'n mens ook 'n veldtog met behulp van 'n </a:t>
            </a:r>
            <a:r>
              <a:rPr lang="af-ZA" sz="1200" dirty="0" err="1">
                <a:solidFill>
                  <a:srgbClr val="FF0000"/>
                </a:solidFill>
                <a:effectLst/>
                <a:latin typeface="Calibri" panose="020F0502020204030204" pitchFamily="34" charset="0"/>
                <a:ea typeface="Arial" panose="020B0604020202020204" pitchFamily="34" charset="0"/>
                <a:cs typeface="Noto Sans Symbols"/>
              </a:rPr>
              <a:t>SWOT</a:t>
            </a:r>
            <a:r>
              <a:rPr lang="af-ZA" sz="1200" dirty="0">
                <a:solidFill>
                  <a:srgbClr val="FF0000"/>
                </a:solidFill>
                <a:effectLst/>
                <a:latin typeface="Calibri" panose="020F0502020204030204" pitchFamily="34" charset="0"/>
                <a:ea typeface="Arial" panose="020B0604020202020204" pitchFamily="34" charset="0"/>
                <a:cs typeface="Noto Sans Symbols"/>
              </a:rPr>
              <a:t>-analise kan evalueer. Herinner hulle waarvoor </a:t>
            </a:r>
            <a:r>
              <a:rPr lang="af-ZA" sz="1200" dirty="0" err="1">
                <a:solidFill>
                  <a:srgbClr val="FF0000"/>
                </a:solidFill>
                <a:effectLst/>
                <a:latin typeface="Calibri" panose="020F0502020204030204" pitchFamily="34" charset="0"/>
                <a:ea typeface="Arial" panose="020B0604020202020204" pitchFamily="34" charset="0"/>
                <a:cs typeface="Noto Sans Symbols"/>
              </a:rPr>
              <a:t>SWOT</a:t>
            </a:r>
            <a:r>
              <a:rPr lang="af-ZA" sz="1200" dirty="0">
                <a:solidFill>
                  <a:srgbClr val="FF0000"/>
                </a:solidFill>
                <a:effectLst/>
                <a:latin typeface="Calibri" panose="020F0502020204030204" pitchFamily="34" charset="0"/>
                <a:ea typeface="Arial" panose="020B0604020202020204" pitchFamily="34" charset="0"/>
                <a:cs typeface="Noto Sans Symbols"/>
              </a:rPr>
              <a:t> staan en noem 'n paar van die punte hieronder as voorbeeld.</a:t>
            </a:r>
            <a:br>
              <a:rPr lang="af-ZA" sz="1200" dirty="0">
                <a:solidFill>
                  <a:srgbClr val="000000"/>
                </a:solidFill>
                <a:effectLst/>
                <a:latin typeface="Calibri" panose="020F0502020204030204" pitchFamily="34" charset="0"/>
                <a:ea typeface="Arial" panose="020B0604020202020204" pitchFamily="34" charset="0"/>
                <a:cs typeface="Noto Sans Symbols"/>
              </a:rPr>
            </a:b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b="1" dirty="0">
                <a:solidFill>
                  <a:srgbClr val="000000"/>
                </a:solidFill>
                <a:effectLst/>
                <a:latin typeface="Calibri" panose="020F0502020204030204" pitchFamily="34" charset="0"/>
                <a:ea typeface="Arial" panose="020B0604020202020204" pitchFamily="34" charset="0"/>
                <a:cs typeface="Noto Sans Symbols"/>
              </a:rPr>
              <a:t>STERKPUNTE:</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i="1" dirty="0" err="1">
                <a:solidFill>
                  <a:srgbClr val="000000"/>
                </a:solidFill>
                <a:effectLst/>
                <a:latin typeface="Calibri" panose="020F0502020204030204" pitchFamily="34" charset="0"/>
                <a:ea typeface="Arial" panose="020B0604020202020204" pitchFamily="34" charset="0"/>
                <a:cs typeface="Noto Sans Symbols"/>
              </a:rPr>
              <a:t>Strengths</a:t>
            </a:r>
            <a:r>
              <a:rPr lang="af-ZA" sz="1200" dirty="0">
                <a:solidFill>
                  <a:srgbClr val="000000"/>
                </a:solidFill>
                <a:effectLst/>
                <a:latin typeface="Calibri" panose="020F0502020204030204" pitchFamily="34" charset="0"/>
                <a:ea typeface="Arial" panose="020B0604020202020204" pitchFamily="34" charset="0"/>
                <a:cs typeface="Noto Sans Symbols"/>
              </a:rPr>
              <a:t>)</a:t>
            </a:r>
            <a:endParaRPr lang="en-US" sz="1200" dirty="0">
              <a:effectLst/>
              <a:latin typeface="Noto Sans Symbols"/>
              <a:ea typeface="Noto Sans Symbols"/>
              <a:cs typeface="Noto Sans Symbols"/>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Die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Kolisi</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-stigting kan verhoudings binne gemeenskappe bou.</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Mense op voetsoolvlak koop in by die veldtog.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Hulle kan die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beroemdheidstatus</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 van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Siya</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Kolisi</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 benut.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het 'n wydverspreide reik oor verskeie gemeenskappe.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help inisiatiewe wat reeds in sekere gebiede in werking is.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Die fokus is nie net op voedselvoorsiening nie, maar ook op ander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Menseregtekwessies</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spreek 'n dringende behoefte aan, maar bemagtig en ontwikkel ook mense.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buSzPts val="1000"/>
              <a:buFont typeface="Arial" panose="020B0604020202020204" pitchFamily="34" charset="0"/>
              <a:buChar char="●"/>
              <a:tabLst>
                <a:tab pos="457200" algn="l"/>
              </a:tabLst>
            </a:pPr>
            <a:r>
              <a:rPr lang="af-ZA" sz="1200" b="1" dirty="0">
                <a:solidFill>
                  <a:srgbClr val="000000"/>
                </a:solidFill>
                <a:effectLst/>
                <a:latin typeface="Calibri" panose="020F0502020204030204" pitchFamily="34" charset="0"/>
                <a:ea typeface="Arial" panose="020B0604020202020204" pitchFamily="34" charset="0"/>
                <a:cs typeface="Noto Sans Symbols"/>
              </a:rPr>
              <a:t>SWAKPUNTE</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i="1" dirty="0" err="1">
                <a:solidFill>
                  <a:srgbClr val="000000"/>
                </a:solidFill>
                <a:effectLst/>
                <a:latin typeface="Calibri" panose="020F0502020204030204" pitchFamily="34" charset="0"/>
                <a:ea typeface="Arial" panose="020B0604020202020204" pitchFamily="34" charset="0"/>
                <a:cs typeface="Noto Sans Symbols"/>
              </a:rPr>
              <a:t>Weaknesses</a:t>
            </a:r>
            <a:r>
              <a:rPr lang="af-ZA" sz="1200" dirty="0">
                <a:solidFill>
                  <a:srgbClr val="000000"/>
                </a:solidFill>
                <a:effectLst/>
                <a:latin typeface="Calibri" panose="020F0502020204030204" pitchFamily="34" charset="0"/>
                <a:ea typeface="Arial" panose="020B0604020202020204" pitchFamily="34" charset="0"/>
                <a:cs typeface="Noto Sans Symbols"/>
              </a:rPr>
              <a:t>)</a:t>
            </a:r>
            <a:endParaRPr lang="en-US" sz="1200" dirty="0">
              <a:effectLst/>
              <a:latin typeface="Noto Sans Symbols"/>
              <a:ea typeface="Noto Sans Symbols"/>
              <a:cs typeface="Noto Sans Symbols"/>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noem nie hoe dit befonds word nie – sal hierdie fondse opraak?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is slegs gerig op beperkte, stedelike liggings.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is miskien nie volhoubaar nie, aangesien </a:t>
            </a:r>
            <a:r>
              <a:rPr lang="af-ZA" sz="1200" dirty="0" err="1">
                <a:solidFill>
                  <a:srgbClr val="000000"/>
                </a:solidFill>
                <a:effectLst/>
                <a:latin typeface="Calibri" panose="020F0502020204030204" pitchFamily="34" charset="0"/>
                <a:ea typeface="Arial" panose="020B0604020202020204" pitchFamily="34" charset="0"/>
                <a:cs typeface="Courier New" panose="02070309020205020404" pitchFamily="49" charset="0"/>
              </a:rPr>
              <a:t>beroemdheidstatus</a:t>
            </a: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 tydelik is.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Dit raak die voorsiening van voedsel aan, maar dit lyk nie of dit help om mense selfonderhoudend te maak nie.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buSzPts val="1000"/>
              <a:buFont typeface="Arial" panose="020B0604020202020204" pitchFamily="34" charset="0"/>
              <a:buChar char="●"/>
              <a:tabLst>
                <a:tab pos="457200" algn="l"/>
              </a:tabLst>
            </a:pPr>
            <a:r>
              <a:rPr lang="af-ZA" sz="1200" b="1" dirty="0">
                <a:solidFill>
                  <a:srgbClr val="000000"/>
                </a:solidFill>
                <a:effectLst/>
                <a:latin typeface="Calibri" panose="020F0502020204030204" pitchFamily="34" charset="0"/>
                <a:ea typeface="Arial" panose="020B0604020202020204" pitchFamily="34" charset="0"/>
                <a:cs typeface="Noto Sans Symbols"/>
              </a:rPr>
              <a:t>GELEENTHEDE</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i="1" dirty="0" err="1">
                <a:solidFill>
                  <a:srgbClr val="000000"/>
                </a:solidFill>
                <a:effectLst/>
                <a:latin typeface="Calibri" panose="020F0502020204030204" pitchFamily="34" charset="0"/>
                <a:ea typeface="Arial" panose="020B0604020202020204" pitchFamily="34" charset="0"/>
                <a:cs typeface="Noto Sans Symbols"/>
              </a:rPr>
              <a:t>Opportunities</a:t>
            </a:r>
            <a:r>
              <a:rPr lang="af-ZA" sz="1200" dirty="0">
                <a:solidFill>
                  <a:srgbClr val="000000"/>
                </a:solidFill>
                <a:effectLst/>
                <a:latin typeface="Calibri" panose="020F0502020204030204" pitchFamily="34" charset="0"/>
                <a:ea typeface="Arial" panose="020B0604020202020204" pitchFamily="34" charset="0"/>
                <a:cs typeface="Noto Sans Symbols"/>
              </a:rPr>
              <a:t>)</a:t>
            </a:r>
            <a:endParaRPr lang="en-US" sz="1200" dirty="0">
              <a:effectLst/>
              <a:latin typeface="Noto Sans Symbols"/>
              <a:ea typeface="Noto Sans Symbols"/>
              <a:cs typeface="Noto Sans Symbols"/>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Ander in Suid-Afrika kan die video sien en betrokke raak.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Die video noem die gemeenskappe en hul liggings sodat die kyker sal weet waar om vrywilligerswerk te doen.</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buSzPts val="1000"/>
              <a:buFont typeface="Arial" panose="020B0604020202020204" pitchFamily="34" charset="0"/>
              <a:buChar char="●"/>
              <a:tabLst>
                <a:tab pos="457200" algn="l"/>
              </a:tabLst>
            </a:pPr>
            <a:r>
              <a:rPr lang="af-ZA" sz="1200" b="1" dirty="0">
                <a:solidFill>
                  <a:srgbClr val="000000"/>
                </a:solidFill>
                <a:effectLst/>
                <a:latin typeface="Calibri" panose="020F0502020204030204" pitchFamily="34" charset="0"/>
                <a:ea typeface="Arial" panose="020B0604020202020204" pitchFamily="34" charset="0"/>
                <a:cs typeface="Noto Sans Symbols"/>
              </a:rPr>
              <a:t>BEDREIGINGS</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i="1" dirty="0" err="1">
                <a:solidFill>
                  <a:srgbClr val="000000"/>
                </a:solidFill>
                <a:effectLst/>
                <a:latin typeface="Calibri" panose="020F0502020204030204" pitchFamily="34" charset="0"/>
                <a:ea typeface="Arial" panose="020B0604020202020204" pitchFamily="34" charset="0"/>
                <a:cs typeface="Noto Sans Symbols"/>
              </a:rPr>
              <a:t>Threats</a:t>
            </a:r>
            <a:r>
              <a:rPr lang="af-ZA" sz="1200" dirty="0">
                <a:solidFill>
                  <a:srgbClr val="000000"/>
                </a:solidFill>
                <a:effectLst/>
                <a:latin typeface="Calibri" panose="020F0502020204030204" pitchFamily="34" charset="0"/>
                <a:ea typeface="Arial" panose="020B0604020202020204" pitchFamily="34" charset="0"/>
                <a:cs typeface="Noto Sans Symbols"/>
              </a:rPr>
              <a:t>)</a:t>
            </a:r>
            <a:endParaRPr lang="en-US" sz="1200" dirty="0">
              <a:effectLst/>
              <a:latin typeface="Noto Sans Symbols"/>
              <a:ea typeface="Noto Sans Symbols"/>
              <a:cs typeface="Noto Sans Symbols"/>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Die sukses van 'n veldtog soos hierdie is gebaseer op borge en fondse. Daar is die bedreiging dat namate die Suid-Afrikaanse ekonomie aanhou sukkel, borge hul steun kan onttrek en dit 'n impak sal hê op gemeenskappe wat in die verlede hulp ontvang het. M.a.w. dit is nie tans 'n selfonderhoudende oplossing nie.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SzPts val="1000"/>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Daar is 'n verwagting van gemeenskappe dat daar in die toekoms weer voorsiening sal wees.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p:txBody>
      </p:sp>
      <p:sp>
        <p:nvSpPr>
          <p:cNvPr id="154" name="Google Shape;15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Refleksie</a:t>
            </a:r>
            <a:r>
              <a:rPr lang="en-ZA" dirty="0"/>
              <a:t> (3min)</a:t>
            </a:r>
          </a:p>
          <a:p>
            <a:pPr marL="0" lvl="0" indent="0" algn="l" rtl="0">
              <a:lnSpc>
                <a:spcPct val="100000"/>
              </a:lnSpc>
              <a:spcBef>
                <a:spcPts val="0"/>
              </a:spcBef>
              <a:spcAft>
                <a:spcPts val="0"/>
              </a:spcAft>
              <a:buSzPts val="1400"/>
              <a:buNone/>
            </a:pPr>
            <a:endParaRPr lang="en-ZA" dirty="0"/>
          </a:p>
          <a:p>
            <a:pPr marL="342900" lvl="0" indent="-342900">
              <a:buSzPts val="1000"/>
              <a:buFont typeface="Arial" panose="020B0604020202020204" pitchFamily="34" charset="0"/>
              <a:buChar char="●"/>
            </a:pPr>
            <a:r>
              <a:rPr lang="af-ZA" sz="1800" b="1" dirty="0">
                <a:solidFill>
                  <a:srgbClr val="FF0000"/>
                </a:solidFill>
                <a:effectLst/>
                <a:latin typeface="Calibri" panose="020F0502020204030204" pitchFamily="34" charset="0"/>
                <a:ea typeface="Arial" panose="020B0604020202020204" pitchFamily="34" charset="0"/>
                <a:cs typeface="Noto Sans Symbols"/>
              </a:rPr>
              <a:t>Nota aan onderwyser</a:t>
            </a:r>
            <a:r>
              <a:rPr lang="af-ZA" sz="1800" dirty="0">
                <a:solidFill>
                  <a:srgbClr val="FF0000"/>
                </a:solidFill>
                <a:effectLst/>
                <a:latin typeface="Calibri" panose="020F0502020204030204" pitchFamily="34" charset="0"/>
                <a:ea typeface="Arial" panose="020B0604020202020204" pitchFamily="34" charset="0"/>
                <a:cs typeface="Noto Sans Symbols"/>
              </a:rPr>
              <a:t>: Hierdie aktiwiteit se doel is om 'n </a:t>
            </a:r>
            <a:r>
              <a:rPr lang="af-ZA" sz="1800" dirty="0" err="1">
                <a:solidFill>
                  <a:srgbClr val="FF0000"/>
                </a:solidFill>
                <a:effectLst/>
                <a:latin typeface="Calibri" panose="020F0502020204030204" pitchFamily="34" charset="0"/>
                <a:ea typeface="Arial" panose="020B0604020202020204" pitchFamily="34" charset="0"/>
                <a:cs typeface="Noto Sans Symbols"/>
              </a:rPr>
              <a:t>galeryruimte</a:t>
            </a:r>
            <a:r>
              <a:rPr lang="af-ZA" sz="1800" dirty="0">
                <a:solidFill>
                  <a:srgbClr val="FF0000"/>
                </a:solidFill>
                <a:effectLst/>
                <a:latin typeface="Calibri" panose="020F0502020204030204" pitchFamily="34" charset="0"/>
                <a:ea typeface="Arial" panose="020B0604020202020204" pitchFamily="34" charset="0"/>
                <a:cs typeface="Noto Sans Symbols"/>
              </a:rPr>
              <a:t> vol uitgesnyde hande in u klaskamer te skep waar die leerders hul frases "Ek het 'n droom" kan plaas. Dit sal raadsaam wees om dit oor die volgende 7 weke op die muur te los sodat leerders kan besin oor hul drome vir Suid-Afrika. Die aktiwiteit is in die werkkaart ingesluit en moet op </a:t>
            </a:r>
            <a:r>
              <a:rPr lang="af-ZA" sz="1800" b="1" dirty="0">
                <a:solidFill>
                  <a:srgbClr val="FF0000"/>
                </a:solidFill>
                <a:effectLst/>
                <a:latin typeface="Calibri" panose="020F0502020204030204" pitchFamily="34" charset="0"/>
                <a:ea typeface="Arial" panose="020B0604020202020204" pitchFamily="34" charset="0"/>
                <a:cs typeface="Noto Sans Symbols"/>
              </a:rPr>
              <a:t>'n aparte bladsy gedruk</a:t>
            </a:r>
            <a:r>
              <a:rPr lang="af-ZA" sz="1800" dirty="0">
                <a:solidFill>
                  <a:srgbClr val="FF0000"/>
                </a:solidFill>
                <a:effectLst/>
                <a:latin typeface="Calibri" panose="020F0502020204030204" pitchFamily="34" charset="0"/>
                <a:ea typeface="Arial" panose="020B0604020202020204" pitchFamily="34" charset="0"/>
                <a:cs typeface="Noto Sans Symbols"/>
              </a:rPr>
              <a:t> word as u wil hê dat leerders dit moet uitsny en teen die muur opsit. </a:t>
            </a: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Arial" panose="020B0604020202020204" pitchFamily="34" charset="0"/>
                <a:cs typeface="Noto Sans Symbols"/>
              </a:rPr>
              <a:t>Martin Luther </a:t>
            </a:r>
            <a:r>
              <a:rPr lang="af-ZA" sz="1800" dirty="0" err="1">
                <a:effectLst/>
                <a:latin typeface="Calibri" panose="020F0502020204030204" pitchFamily="34" charset="0"/>
                <a:ea typeface="Arial" panose="020B0604020202020204" pitchFamily="34" charset="0"/>
                <a:cs typeface="Noto Sans Symbols"/>
              </a:rPr>
              <a:t>King</a:t>
            </a:r>
            <a:r>
              <a:rPr lang="af-ZA" sz="1800" dirty="0">
                <a:effectLst/>
                <a:latin typeface="Calibri" panose="020F0502020204030204" pitchFamily="34" charset="0"/>
                <a:ea typeface="Arial" panose="020B0604020202020204" pitchFamily="34" charset="0"/>
                <a:cs typeface="Noto Sans Symbols"/>
              </a:rPr>
              <a:t> is bekend vir sy beroemde toespraak in Amerika in 1963. Hy het gesê: "Ek het 'n droom van 'n land waar almal die werklikheid sal uitleef dat alle mense gelyk geskape is." Met hierdie toespraak het hy hoop ingeboesem dat daar eendag geen rassisme in sy land sal wees nie.</a:t>
            </a: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Arial" panose="020B0604020202020204" pitchFamily="34" charset="0"/>
                <a:cs typeface="Noto Sans Symbols"/>
              </a:rPr>
              <a:t>Het jy 'n droom van hoe jy wil hê jou land moet lyk? Neem 'n oomblik om na te dink oor alles wat ons vandag gedek het. Skryf nou in jou refleksie-aktiwiteit (</a:t>
            </a:r>
            <a:r>
              <a:rPr lang="af-ZA" sz="1800" b="1" i="1" u="sng" dirty="0">
                <a:effectLst/>
                <a:latin typeface="Calibri" panose="020F0502020204030204" pitchFamily="34" charset="0"/>
                <a:ea typeface="Arial" panose="020B0604020202020204" pitchFamily="34" charset="0"/>
                <a:cs typeface="Noto Sans Symbols"/>
              </a:rPr>
              <a:t>Aktiwiteit 3, Les 1 – Werkkaart</a:t>
            </a:r>
            <a:r>
              <a:rPr lang="af-ZA" sz="1800" dirty="0">
                <a:effectLst/>
                <a:latin typeface="Calibri" panose="020F0502020204030204" pitchFamily="34" charset="0"/>
                <a:ea typeface="Arial" panose="020B0604020202020204" pitchFamily="34" charset="0"/>
                <a:cs typeface="Noto Sans Symbols"/>
              </a:rPr>
              <a:t>) jou droom vir jou land neer. Sny dit uit en laat jou onderwyser toe om dit teen hul </a:t>
            </a:r>
            <a:r>
              <a:rPr lang="af-ZA" sz="1800" dirty="0" err="1">
                <a:effectLst/>
                <a:latin typeface="Calibri" panose="020F0502020204030204" pitchFamily="34" charset="0"/>
                <a:ea typeface="Arial" panose="020B0604020202020204" pitchFamily="34" charset="0"/>
                <a:cs typeface="Noto Sans Symbols"/>
              </a:rPr>
              <a:t>klaskamermuur</a:t>
            </a:r>
            <a:r>
              <a:rPr lang="af-ZA" sz="1800" dirty="0">
                <a:effectLst/>
                <a:latin typeface="Calibri" panose="020F0502020204030204" pitchFamily="34" charset="0"/>
                <a:ea typeface="Arial" panose="020B0604020202020204" pitchFamily="34" charset="0"/>
                <a:cs typeface="Noto Sans Symbols"/>
              </a:rPr>
              <a:t> op te sit.</a:t>
            </a:r>
            <a:endParaRPr lang="en-US" sz="1800" b="0">
              <a:effectLst/>
              <a:latin typeface="Noto Sans Symbols"/>
              <a:ea typeface="Arial" panose="020B0604020202020204" pitchFamily="34" charset="0"/>
              <a:cs typeface="Noto Sans Symbols"/>
            </a:endParaRPr>
          </a:p>
          <a:p>
            <a:pPr marL="342900" lvl="0" indent="-342900">
              <a:buSzPts val="1000"/>
              <a:buFont typeface="Arial" panose="020B0604020202020204" pitchFamily="34" charset="0"/>
              <a:buChar char="●"/>
            </a:pPr>
            <a:r>
              <a:rPr lang="af-ZA" sz="1800" b="1">
                <a:effectLst/>
                <a:highlight>
                  <a:srgbClr val="FFFF00"/>
                </a:highlight>
                <a:latin typeface="Calibri" panose="020F0502020204030204" pitchFamily="34" charset="0"/>
                <a:ea typeface="Arial" panose="020B0604020202020204" pitchFamily="34" charset="0"/>
              </a:rPr>
              <a:t>Huiswerk</a:t>
            </a:r>
            <a:r>
              <a:rPr lang="af-ZA" sz="1800" dirty="0">
                <a:effectLst/>
                <a:latin typeface="Calibri" panose="020F0502020204030204" pitchFamily="34" charset="0"/>
                <a:ea typeface="Arial" panose="020B0604020202020204" pitchFamily="34" charset="0"/>
              </a:rPr>
              <a:t>: Begin asseblief om gemeenskapskoerante wat gereeld in jou posbus afgelaai word bymekaar te maak. Bring dit asseblief klas toe. (Dit sal in </a:t>
            </a:r>
            <a:r>
              <a:rPr lang="af-ZA" sz="1800" b="1" dirty="0">
                <a:effectLst/>
                <a:latin typeface="Calibri" panose="020F0502020204030204" pitchFamily="34" charset="0"/>
                <a:ea typeface="Arial" panose="020B0604020202020204" pitchFamily="34" charset="0"/>
              </a:rPr>
              <a:t>Les 4 </a:t>
            </a:r>
            <a:r>
              <a:rPr lang="af-ZA" sz="1800" dirty="0">
                <a:effectLst/>
                <a:latin typeface="Calibri" panose="020F0502020204030204" pitchFamily="34" charset="0"/>
                <a:ea typeface="Arial" panose="020B0604020202020204" pitchFamily="34" charset="0"/>
              </a:rPr>
              <a:t>in die klas gebruik word).</a:t>
            </a:r>
            <a:br>
              <a:rPr lang="en-ZA" sz="1800" dirty="0">
                <a:effectLst/>
                <a:latin typeface="Calibri" panose="020F0502020204030204" pitchFamily="34" charset="0"/>
                <a:ea typeface="Arial" panose="020B0604020202020204" pitchFamily="34" charset="0"/>
              </a:rPr>
            </a:br>
            <a:endParaRPr sz="1100" dirty="0">
              <a:solidFill>
                <a:srgbClr val="595959"/>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67" name="Google Shape;1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Z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hyperlink" Target="https://www.youtube.com/watch?v=0G06Aa4eW5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385D2641-8748-9C8E-C81C-6802860A3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286B8B6-C1C1-4316-5D78-45E2BCBA766A}"/>
              </a:ext>
            </a:extLst>
          </p:cNvPr>
          <p:cNvPicPr>
            <a:picLocks noChangeAspect="1"/>
          </p:cNvPicPr>
          <p:nvPr/>
        </p:nvPicPr>
        <p:blipFill>
          <a:blip r:embed="rId5"/>
          <a:stretch>
            <a:fillRect/>
          </a:stretch>
        </p:blipFill>
        <p:spPr>
          <a:xfrm>
            <a:off x="0" y="1120763"/>
            <a:ext cx="5359400" cy="1292238"/>
          </a:xfrm>
          <a:prstGeom prst="rect">
            <a:avLst/>
          </a:prstGeom>
        </p:spPr>
      </p:pic>
      <p:pic>
        <p:nvPicPr>
          <p:cNvPr id="6" name="Picture 5">
            <a:extLst>
              <a:ext uri="{FF2B5EF4-FFF2-40B4-BE49-F238E27FC236}">
                <a16:creationId xmlns:a16="http://schemas.microsoft.com/office/drawing/2014/main" id="{9DB9082D-004B-20C4-E0D9-64FF014FA2F7}"/>
              </a:ext>
            </a:extLst>
          </p:cNvPr>
          <p:cNvPicPr>
            <a:picLocks noChangeAspect="1"/>
          </p:cNvPicPr>
          <p:nvPr/>
        </p:nvPicPr>
        <p:blipFill rotWithShape="1">
          <a:blip r:embed="rId6"/>
          <a:srcRect b="17647"/>
          <a:stretch/>
        </p:blipFill>
        <p:spPr>
          <a:xfrm>
            <a:off x="145422" y="2413001"/>
            <a:ext cx="5099678" cy="533399"/>
          </a:xfrm>
          <a:prstGeom prst="rect">
            <a:avLst/>
          </a:prstGeom>
        </p:spPr>
      </p:pic>
      <p:pic>
        <p:nvPicPr>
          <p:cNvPr id="8" name="Picture 7">
            <a:extLst>
              <a:ext uri="{FF2B5EF4-FFF2-40B4-BE49-F238E27FC236}">
                <a16:creationId xmlns:a16="http://schemas.microsoft.com/office/drawing/2014/main" id="{B9DE1DE9-1954-18AC-46AB-85A75F0A8A5F}"/>
              </a:ext>
            </a:extLst>
          </p:cNvPr>
          <p:cNvPicPr>
            <a:picLocks noChangeAspect="1"/>
          </p:cNvPicPr>
          <p:nvPr/>
        </p:nvPicPr>
        <p:blipFill>
          <a:blip r:embed="rId7"/>
          <a:stretch>
            <a:fillRect/>
          </a:stretch>
        </p:blipFill>
        <p:spPr>
          <a:xfrm>
            <a:off x="0" y="5867400"/>
            <a:ext cx="2989730" cy="561979"/>
          </a:xfrm>
          <a:prstGeom prst="rect">
            <a:avLst/>
          </a:prstGeom>
        </p:spPr>
      </p:pic>
      <p:sp>
        <p:nvSpPr>
          <p:cNvPr id="12" name="TextBox 11">
            <a:extLst>
              <a:ext uri="{FF2B5EF4-FFF2-40B4-BE49-F238E27FC236}">
                <a16:creationId xmlns:a16="http://schemas.microsoft.com/office/drawing/2014/main" id="{73460F97-8B01-D82E-C63D-87AC01C9BE7B}"/>
              </a:ext>
            </a:extLst>
          </p:cNvPr>
          <p:cNvSpPr txBox="1"/>
          <p:nvPr/>
        </p:nvSpPr>
        <p:spPr>
          <a:xfrm>
            <a:off x="0" y="6429379"/>
            <a:ext cx="4406900" cy="307777"/>
          </a:xfrm>
          <a:prstGeom prst="rect">
            <a:avLst/>
          </a:prstGeom>
          <a:solidFill>
            <a:srgbClr val="262E31"/>
          </a:solidFill>
        </p:spPr>
        <p:txBody>
          <a:bodyPr wrap="square" rtlCol="0">
            <a:spAutoFit/>
          </a:bodyPr>
          <a:lstStyle/>
          <a:p>
            <a:r>
              <a:rPr lang="en-US" dirty="0">
                <a:solidFill>
                  <a:srgbClr val="894F8A"/>
                </a:solidFill>
              </a:rPr>
              <a:t>Les 1: </a:t>
            </a:r>
            <a:r>
              <a:rPr lang="en-US" dirty="0" err="1">
                <a:solidFill>
                  <a:srgbClr val="894F8A"/>
                </a:solidFill>
              </a:rPr>
              <a:t>Diskrimiasie</a:t>
            </a:r>
            <a:r>
              <a:rPr lang="en-US" dirty="0">
                <a:solidFill>
                  <a:srgbClr val="894F8A"/>
                </a:solidFill>
              </a:rPr>
              <a:t> </a:t>
            </a:r>
            <a:r>
              <a:rPr lang="en-US" dirty="0" err="1">
                <a:solidFill>
                  <a:srgbClr val="894F8A"/>
                </a:solidFill>
              </a:rPr>
              <a:t>en</a:t>
            </a:r>
            <a:r>
              <a:rPr lang="en-US" dirty="0">
                <a:solidFill>
                  <a:srgbClr val="894F8A"/>
                </a:solidFill>
              </a:rPr>
              <a:t> </a:t>
            </a:r>
            <a:r>
              <a:rPr lang="en-US" dirty="0" err="1">
                <a:solidFill>
                  <a:srgbClr val="894F8A"/>
                </a:solidFill>
              </a:rPr>
              <a:t>skending</a:t>
            </a:r>
            <a:r>
              <a:rPr lang="en-US" dirty="0">
                <a:solidFill>
                  <a:srgbClr val="894F8A"/>
                </a:solidFill>
              </a:rPr>
              <a:t> van </a:t>
            </a:r>
            <a:r>
              <a:rPr lang="en-US" dirty="0" err="1">
                <a:solidFill>
                  <a:srgbClr val="894F8A"/>
                </a:solidFill>
              </a:rPr>
              <a:t>Menseregte</a:t>
            </a:r>
            <a:endParaRPr lang="en-ZA" dirty="0">
              <a:solidFill>
                <a:srgbClr val="894F8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30" name="Google Shape;130;p27"/>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Title 2">
            <a:extLst>
              <a:ext uri="{FF2B5EF4-FFF2-40B4-BE49-F238E27FC236}">
                <a16:creationId xmlns:a16="http://schemas.microsoft.com/office/drawing/2014/main" id="{F47ADF14-640F-D2D5-A26E-C9C768E5EB5C}"/>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014D967D-3944-EC9E-0268-1B23DD9FC481}"/>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A3C03F66-4AA9-1C9E-3B0D-C0F6E93C52B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9000"/>
                    </a14:imgEffect>
                  </a14:imgLayer>
                </a14:imgProps>
              </a:ext>
            </a:extLst>
          </a:blip>
          <a:srcRect l="12743" t="12449" r="9236" b="58"/>
          <a:stretch/>
        </p:blipFill>
        <p:spPr>
          <a:xfrm>
            <a:off x="0" y="0"/>
            <a:ext cx="12192000" cy="6961642"/>
          </a:xfrm>
          <a:prstGeom prst="rect">
            <a:avLst/>
          </a:prstGeom>
        </p:spPr>
      </p:pic>
      <p:pic>
        <p:nvPicPr>
          <p:cNvPr id="2" name="Picture 1" descr="A logo with a person in the middle&#10;&#10;Description automatically generated">
            <a:extLst>
              <a:ext uri="{FF2B5EF4-FFF2-40B4-BE49-F238E27FC236}">
                <a16:creationId xmlns:a16="http://schemas.microsoft.com/office/drawing/2014/main" id="{0E2C3A6A-1E95-84E9-8EF5-ACC438D06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101BF24-2F88-5D7D-0F36-FAFB906513C4}"/>
              </a:ext>
            </a:extLst>
          </p:cNvPr>
          <p:cNvSpPr txBox="1"/>
          <p:nvPr/>
        </p:nvSpPr>
        <p:spPr>
          <a:xfrm>
            <a:off x="1442049" y="3857416"/>
            <a:ext cx="9958889" cy="2800767"/>
          </a:xfrm>
          <a:prstGeom prst="rect">
            <a:avLst/>
          </a:prstGeom>
          <a:noFill/>
        </p:spPr>
        <p:txBody>
          <a:bodyPr wrap="square" rtlCol="0">
            <a:spAutoFit/>
          </a:bodyPr>
          <a:lstStyle/>
          <a:p>
            <a:pPr algn="ctr"/>
            <a:r>
              <a:rPr lang="en-US" sz="4400" b="1" dirty="0">
                <a:solidFill>
                  <a:schemeClr val="bg1"/>
                </a:solidFill>
                <a:latin typeface="Arial Black" panose="020B0A04020102020204" pitchFamily="34" charset="0"/>
              </a:rPr>
              <a:t>Die </a:t>
            </a:r>
            <a:r>
              <a:rPr lang="en-US" sz="4400" b="1" dirty="0" err="1">
                <a:solidFill>
                  <a:schemeClr val="bg1"/>
                </a:solidFill>
                <a:latin typeface="Arial Black" panose="020B0A04020102020204" pitchFamily="34" charset="0"/>
              </a:rPr>
              <a:t>Handves</a:t>
            </a:r>
            <a:r>
              <a:rPr lang="en-US" sz="4400" b="1" dirty="0">
                <a:solidFill>
                  <a:schemeClr val="bg1"/>
                </a:solidFill>
                <a:latin typeface="Arial Black" panose="020B0A04020102020204" pitchFamily="34" charset="0"/>
              </a:rPr>
              <a:t> van </a:t>
            </a:r>
            <a:r>
              <a:rPr lang="en-US" sz="4400" b="1" dirty="0" err="1">
                <a:solidFill>
                  <a:schemeClr val="bg1"/>
                </a:solidFill>
                <a:latin typeface="Arial Black" panose="020B0A04020102020204" pitchFamily="34" charset="0"/>
              </a:rPr>
              <a:t>Regte</a:t>
            </a:r>
            <a:r>
              <a:rPr lang="en-US" sz="4400" b="1" dirty="0">
                <a:solidFill>
                  <a:schemeClr val="bg1"/>
                </a:solidFill>
                <a:latin typeface="Arial Black" panose="020B0A04020102020204" pitchFamily="34" charset="0"/>
              </a:rPr>
              <a:t> (</a:t>
            </a:r>
            <a:r>
              <a:rPr lang="en-US" sz="4400" b="1" dirty="0" err="1">
                <a:solidFill>
                  <a:schemeClr val="bg1"/>
                </a:solidFill>
                <a:latin typeface="Arial Black" panose="020B0A04020102020204" pitchFamily="34" charset="0"/>
              </a:rPr>
              <a:t>Hoofstuk</a:t>
            </a:r>
            <a:r>
              <a:rPr lang="en-US" sz="4400" b="1" dirty="0">
                <a:solidFill>
                  <a:schemeClr val="bg1"/>
                </a:solidFill>
                <a:latin typeface="Arial Black" panose="020B0A04020102020204" pitchFamily="34" charset="0"/>
              </a:rPr>
              <a:t> 2 van die </a:t>
            </a:r>
            <a:r>
              <a:rPr lang="en-US" sz="4400" b="1" dirty="0" err="1">
                <a:solidFill>
                  <a:schemeClr val="bg1"/>
                </a:solidFill>
                <a:latin typeface="Arial Black" panose="020B0A04020102020204" pitchFamily="34" charset="0"/>
              </a:rPr>
              <a:t>Grondwet</a:t>
            </a:r>
            <a:r>
              <a:rPr lang="en-US" sz="4400" b="1" dirty="0">
                <a:solidFill>
                  <a:schemeClr val="bg1"/>
                </a:solidFill>
                <a:latin typeface="Arial Black" panose="020B0A04020102020204" pitchFamily="34" charset="0"/>
              </a:rPr>
              <a:t>) is die </a:t>
            </a:r>
            <a:r>
              <a:rPr lang="en-US" sz="4400" b="1" dirty="0" err="1">
                <a:solidFill>
                  <a:schemeClr val="bg1"/>
                </a:solidFill>
                <a:latin typeface="Arial Black" panose="020B0A04020102020204" pitchFamily="34" charset="0"/>
              </a:rPr>
              <a:t>hoeksteen</a:t>
            </a:r>
            <a:r>
              <a:rPr lang="en-US" sz="4400" b="1" dirty="0">
                <a:solidFill>
                  <a:schemeClr val="bg1"/>
                </a:solidFill>
                <a:latin typeface="Arial Black" panose="020B0A04020102020204" pitchFamily="34" charset="0"/>
              </a:rPr>
              <a:t> van </a:t>
            </a:r>
            <a:r>
              <a:rPr lang="en-US" sz="4400" b="1" dirty="0" err="1">
                <a:solidFill>
                  <a:schemeClr val="bg1"/>
                </a:solidFill>
                <a:latin typeface="Arial Black" panose="020B0A04020102020204" pitchFamily="34" charset="0"/>
              </a:rPr>
              <a:t>Suid</a:t>
            </a:r>
            <a:r>
              <a:rPr lang="en-US" sz="4400" b="1" dirty="0">
                <a:solidFill>
                  <a:schemeClr val="bg1"/>
                </a:solidFill>
                <a:latin typeface="Arial Black" panose="020B0A04020102020204" pitchFamily="34" charset="0"/>
              </a:rPr>
              <a:t>-Afrika se </a:t>
            </a:r>
            <a:r>
              <a:rPr lang="en-US" sz="4400" b="1" dirty="0" err="1">
                <a:solidFill>
                  <a:schemeClr val="bg1"/>
                </a:solidFill>
                <a:latin typeface="Arial Black" panose="020B0A04020102020204" pitchFamily="34" charset="0"/>
              </a:rPr>
              <a:t>demokrasie</a:t>
            </a:r>
            <a:r>
              <a:rPr lang="en-US" sz="4400" b="1" dirty="0">
                <a:solidFill>
                  <a:schemeClr val="bg1"/>
                </a:solidFill>
                <a:latin typeface="Arial Black" panose="020B0A04020102020204" pitchFamily="34" charset="0"/>
              </a:rPr>
              <a:t>.</a:t>
            </a:r>
            <a:endParaRPr lang="en-ZA" sz="4400" b="1" dirty="0">
              <a:solidFill>
                <a:schemeClr val="bg1"/>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8"/>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28"/>
          <p:cNvSpPr txBox="1">
            <a:spLocks noGrp="1"/>
          </p:cNvSpPr>
          <p:nvPr>
            <p:ph type="title"/>
          </p:nvPr>
        </p:nvSpPr>
        <p:spPr>
          <a:xfrm>
            <a:off x="857693" y="319091"/>
            <a:ext cx="10547497" cy="10804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800"/>
              <a:buNone/>
            </a:pPr>
            <a:r>
              <a:rPr lang="en-ZA" sz="6600" b="1" dirty="0" err="1">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Voedselonsekerheid</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141" name="Google Shape;141;p28"/>
          <p:cNvSpPr/>
          <p:nvPr/>
        </p:nvSpPr>
        <p:spPr>
          <a:xfrm>
            <a:off x="3974206" y="4368623"/>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4901"/>
            </a:srgbClr>
          </a:solidFill>
          <a:ln w="44450" cap="rnd" cmpd="sng">
            <a:solidFill>
              <a:schemeClr val="lt1">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Rectangle 4">
            <a:extLst>
              <a:ext uri="{FF2B5EF4-FFF2-40B4-BE49-F238E27FC236}">
                <a16:creationId xmlns:a16="http://schemas.microsoft.com/office/drawing/2014/main" id="{14DCA65A-236A-504D-18A4-7427B87855E1}"/>
              </a:ext>
            </a:extLst>
          </p:cNvPr>
          <p:cNvSpPr/>
          <p:nvPr/>
        </p:nvSpPr>
        <p:spPr>
          <a:xfrm>
            <a:off x="-1" y="4453830"/>
            <a:ext cx="12150995" cy="1573745"/>
          </a:xfrm>
          <a:prstGeom prst="rect">
            <a:avLst/>
          </a:prstGeom>
          <a:solidFill>
            <a:srgbClr val="2F434E"/>
          </a:solidFill>
          <a:ln>
            <a:solidFill>
              <a:srgbClr val="2F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Kolisi Foundation: One by One we will impact the nation - Kolisi Foundation">
            <a:extLst>
              <a:ext uri="{FF2B5EF4-FFF2-40B4-BE49-F238E27FC236}">
                <a16:creationId xmlns:a16="http://schemas.microsoft.com/office/drawing/2014/main" id="{A5B87EB8-C988-442D-82AB-BA968516D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834" y="4453831"/>
            <a:ext cx="3020118" cy="2014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8E720F-CCEF-2969-B62D-63CE15748FDC}"/>
              </a:ext>
            </a:extLst>
          </p:cNvPr>
          <p:cNvSpPr/>
          <p:nvPr/>
        </p:nvSpPr>
        <p:spPr>
          <a:xfrm>
            <a:off x="0" y="6027576"/>
            <a:ext cx="12188952" cy="812136"/>
          </a:xfrm>
          <a:prstGeom prst="rect">
            <a:avLst/>
          </a:prstGeom>
          <a:solidFill>
            <a:srgbClr val="2F434E"/>
          </a:solidFill>
          <a:ln>
            <a:solidFill>
              <a:srgbClr val="2F43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695132-EB3B-0622-769E-A87FAB2C85FF}"/>
              </a:ext>
            </a:extLst>
          </p:cNvPr>
          <p:cNvSpPr txBox="1"/>
          <p:nvPr/>
        </p:nvSpPr>
        <p:spPr>
          <a:xfrm>
            <a:off x="568142" y="6162874"/>
            <a:ext cx="11812554" cy="523220"/>
          </a:xfrm>
          <a:prstGeom prst="rect">
            <a:avLst/>
          </a:prstGeom>
          <a:noFill/>
        </p:spPr>
        <p:txBody>
          <a:bodyPr wrap="square">
            <a:spAutoFit/>
          </a:bodyPr>
          <a:lstStyle/>
          <a:p>
            <a:r>
              <a:rPr lang="en-ZA" sz="2800" b="1" dirty="0" err="1">
                <a:solidFill>
                  <a:schemeClr val="bg1"/>
                </a:solidFill>
                <a:latin typeface="Calibri" panose="020F0502020204030204" pitchFamily="34" charset="0"/>
                <a:ea typeface="Calibri" panose="020F0502020204030204" pitchFamily="34" charset="0"/>
                <a:cs typeface="Calibri" panose="020F0502020204030204" pitchFamily="34" charset="0"/>
              </a:rPr>
              <a:t>Kyk</a:t>
            </a:r>
            <a:r>
              <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ZA" sz="2800" b="1" dirty="0">
                <a:latin typeface="Calibri" panose="020F0502020204030204" pitchFamily="34" charset="0"/>
                <a:ea typeface="Calibri" panose="020F0502020204030204" pitchFamily="34" charset="0"/>
                <a:cs typeface="Calibri" panose="020F0502020204030204" pitchFamily="34" charset="0"/>
                <a:hlinkClick r:id="rId4"/>
              </a:rPr>
              <a:t>https://www.youtube.com/watch?v=0G06Aa4eW5s</a:t>
            </a:r>
            <a:r>
              <a:rPr lang="en-ZA" sz="2800" b="1" dirty="0">
                <a:latin typeface="Calibri" panose="020F0502020204030204" pitchFamily="34" charset="0"/>
                <a:ea typeface="Calibri" panose="020F0502020204030204" pitchFamily="34" charset="0"/>
                <a:cs typeface="Calibri" panose="020F0502020204030204" pitchFamily="34" charset="0"/>
              </a:rPr>
              <a:t> </a:t>
            </a:r>
            <a:r>
              <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rPr>
              <a:t>(2 min 36 </a:t>
            </a:r>
            <a:r>
              <a:rPr lang="en-ZA" sz="2800" b="1" dirty="0" err="1">
                <a:solidFill>
                  <a:schemeClr val="bg1"/>
                </a:solidFill>
                <a:latin typeface="Calibri" panose="020F0502020204030204" pitchFamily="34" charset="0"/>
                <a:ea typeface="Calibri" panose="020F0502020204030204" pitchFamily="34" charset="0"/>
                <a:cs typeface="Calibri" panose="020F0502020204030204" pitchFamily="34" charset="0"/>
              </a:rPr>
              <a:t>sek</a:t>
            </a:r>
            <a:r>
              <a:rPr lang="en-ZA" sz="28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ZA"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076" name="Picture 4" descr="Home - Kolisi Foundation">
            <a:extLst>
              <a:ext uri="{FF2B5EF4-FFF2-40B4-BE49-F238E27FC236}">
                <a16:creationId xmlns:a16="http://schemas.microsoft.com/office/drawing/2014/main" id="{0A4B31EF-3093-05A0-4FA6-2CE5D793C5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7296" y="1479261"/>
            <a:ext cx="6910191" cy="46039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a person in the middle&#10;&#10;Description automatically generated">
            <a:extLst>
              <a:ext uri="{FF2B5EF4-FFF2-40B4-BE49-F238E27FC236}">
                <a16:creationId xmlns:a16="http://schemas.microsoft.com/office/drawing/2014/main" id="{5F28876D-11D3-1359-C6DC-2FB51C94F4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p:nvPr/>
        </p:nvSpPr>
        <p:spPr>
          <a:xfrm>
            <a:off x="293914" y="0"/>
            <a:ext cx="1189808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7" name="Google Shape;157;p30"/>
          <p:cNvPicPr preferRelativeResize="0">
            <a:picLocks noGrp="1" noRot="1" noMove="1" noResize="1" noEditPoints="1" noAdjustHandles="1" noChangeArrowheads="1" noChangeShapeType="1" noCrop="1"/>
          </p:cNvPicPr>
          <p:nvPr/>
        </p:nvPicPr>
        <p:blipFill>
          <a:blip r:embed="rId3"/>
          <a:srcRect l="14639" r="14639"/>
          <a:stretch/>
        </p:blipFill>
        <p:spPr>
          <a:xfrm>
            <a:off x="3528395" y="5"/>
            <a:ext cx="8668512" cy="6857990"/>
          </a:xfrm>
          <a:prstGeom prst="rect">
            <a:avLst/>
          </a:prstGeom>
          <a:noFill/>
          <a:ln>
            <a:noFill/>
          </a:ln>
        </p:spPr>
      </p:pic>
      <p:sp>
        <p:nvSpPr>
          <p:cNvPr id="158" name="Google Shape;158;p30"/>
          <p:cNvSpPr/>
          <p:nvPr/>
        </p:nvSpPr>
        <p:spPr>
          <a:xfrm>
            <a:off x="0" y="0"/>
            <a:ext cx="9692805" cy="69723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                                 </a:t>
            </a:r>
            <a:endParaRPr sz="28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59" name="Google Shape;159;p30"/>
          <p:cNvSpPr txBox="1">
            <a:spLocks noGrp="1"/>
          </p:cNvSpPr>
          <p:nvPr>
            <p:ph type="ctrTitle"/>
          </p:nvPr>
        </p:nvSpPr>
        <p:spPr>
          <a:xfrm>
            <a:off x="477981" y="1122363"/>
            <a:ext cx="4023360" cy="320413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ZA" sz="5400" dirty="0">
                <a:solidFill>
                  <a:schemeClr val="lt1"/>
                </a:solidFill>
              </a:rPr>
              <a:t>Hoe </a:t>
            </a:r>
            <a:r>
              <a:rPr lang="en-ZA" sz="5400" dirty="0" err="1">
                <a:solidFill>
                  <a:schemeClr val="lt1"/>
                </a:solidFill>
              </a:rPr>
              <a:t>effektief</a:t>
            </a:r>
            <a:r>
              <a:rPr lang="en-ZA" sz="5400" dirty="0">
                <a:solidFill>
                  <a:schemeClr val="lt1"/>
                </a:solidFill>
              </a:rPr>
              <a:t> is die </a:t>
            </a:r>
            <a:r>
              <a:rPr lang="en-ZA" sz="5400" dirty="0" err="1">
                <a:solidFill>
                  <a:schemeClr val="lt1"/>
                </a:solidFill>
              </a:rPr>
              <a:t>Kolisi-stigting</a:t>
            </a:r>
            <a:r>
              <a:rPr lang="en-ZA" sz="5400" dirty="0">
                <a:solidFill>
                  <a:schemeClr val="lt1"/>
                </a:solidFill>
              </a:rPr>
              <a:t>?</a:t>
            </a:r>
            <a:endParaRPr sz="6600" dirty="0"/>
          </a:p>
        </p:txBody>
      </p:sp>
      <p:sp>
        <p:nvSpPr>
          <p:cNvPr id="161" name="Google Shape;161;p30"/>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62" name="Google Shape;162;p30"/>
          <p:cNvSpPr/>
          <p:nvPr/>
        </p:nvSpPr>
        <p:spPr>
          <a:xfrm>
            <a:off x="481029" y="4546920"/>
            <a:ext cx="3977640" cy="1828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C18CA0BC-087B-D032-F34D-81B340BA4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4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9" name="Freeform: Shape 17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Picture 14" descr="A person in a suit and tie&#10;&#10;Description automatically generated">
            <a:extLst>
              <a:ext uri="{FF2B5EF4-FFF2-40B4-BE49-F238E27FC236}">
                <a16:creationId xmlns:a16="http://schemas.microsoft.com/office/drawing/2014/main" id="{A76D2486-AAA0-A7BE-5E26-9631D0646B55}"/>
              </a:ext>
            </a:extLst>
          </p:cNvPr>
          <p:cNvPicPr>
            <a:picLocks noChangeAspect="1"/>
          </p:cNvPicPr>
          <p:nvPr/>
        </p:nvPicPr>
        <p:blipFill>
          <a:blip r:embed="rId3">
            <a:alphaModFix amt="20000"/>
          </a:blip>
          <a:stretch>
            <a:fillRect/>
          </a:stretch>
        </p:blipFill>
        <p:spPr>
          <a:xfrm>
            <a:off x="0" y="-1852"/>
            <a:ext cx="12188952" cy="6856148"/>
          </a:xfrm>
          <a:prstGeom prst="rect">
            <a:avLst/>
          </a:prstGeom>
        </p:spPr>
      </p:pic>
      <p:sp>
        <p:nvSpPr>
          <p:cNvPr id="7" name="Title 6">
            <a:extLst>
              <a:ext uri="{FF2B5EF4-FFF2-40B4-BE49-F238E27FC236}">
                <a16:creationId xmlns:a16="http://schemas.microsoft.com/office/drawing/2014/main" id="{5125ABC8-1B1D-900B-E325-EA28C796FAAE}"/>
              </a:ext>
            </a:extLst>
          </p:cNvPr>
          <p:cNvSpPr>
            <a:spLocks noGrp="1"/>
          </p:cNvSpPr>
          <p:nvPr>
            <p:ph type="title"/>
          </p:nvPr>
        </p:nvSpPr>
        <p:spPr>
          <a:xfrm>
            <a:off x="838200" y="643467"/>
            <a:ext cx="2951205" cy="5571066"/>
          </a:xfrm>
        </p:spPr>
        <p:txBody>
          <a:bodyPr vert="horz" lIns="91440" tIns="45720" rIns="91440" bIns="45720" rtlCol="0" anchor="ctr">
            <a:normAutofit/>
          </a:bodyPr>
          <a:lstStyle/>
          <a:p>
            <a:pPr>
              <a:spcBef>
                <a:spcPct val="0"/>
              </a:spcBef>
            </a:pPr>
            <a:r>
              <a:rPr lang="en-US" b="1" i="0" u="none" strike="noStrike" kern="1200" cap="none">
                <a:solidFill>
                  <a:srgbClr val="FFFFFF"/>
                </a:solidFill>
                <a:latin typeface="+mj-lt"/>
                <a:ea typeface="+mj-ea"/>
                <a:cs typeface="+mj-cs"/>
                <a:sym typeface="Arial"/>
              </a:rPr>
              <a:t>Refleksie</a:t>
            </a:r>
            <a:endParaRPr lang="en-US" kern="1200" dirty="0">
              <a:solidFill>
                <a:srgbClr val="FFFFFF"/>
              </a:solidFill>
              <a:latin typeface="+mj-lt"/>
              <a:ea typeface="+mj-ea"/>
              <a:cs typeface="+mj-cs"/>
            </a:endParaRPr>
          </a:p>
        </p:txBody>
      </p:sp>
      <p:sp>
        <p:nvSpPr>
          <p:cNvPr id="170" name="Google Shape;170;p13"/>
          <p:cNvSpPr/>
          <p:nvPr/>
        </p:nvSpPr>
        <p:spPr>
          <a:xfrm>
            <a:off x="5207640" y="1576856"/>
            <a:ext cx="3195433" cy="898870"/>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474"/>
              </a:spcAft>
              <a:buClr>
                <a:srgbClr val="000000"/>
              </a:buClr>
              <a:buSzTx/>
              <a:buFont typeface="Arial"/>
              <a:buNone/>
              <a:tabLst/>
              <a:defRPr/>
            </a:pPr>
            <a:r>
              <a:rPr kumimoji="0" lang="en-ZA" sz="3792" b="1" i="0" u="none" strike="noStrike" kern="0" cap="none" spc="0" normalizeH="0" baseline="0" noProof="0">
                <a:ln>
                  <a:noFill/>
                </a:ln>
                <a:solidFill>
                  <a:srgbClr val="000000"/>
                </a:solidFill>
                <a:effectLst/>
                <a:uLnTx/>
                <a:uFillTx/>
                <a:latin typeface="Arial"/>
                <a:ea typeface="Arial"/>
                <a:cs typeface="Arial"/>
                <a:sym typeface="Arial"/>
              </a:rPr>
              <a:t> </a:t>
            </a:r>
            <a:endParaRPr kumimoji="0" lang="en-ZA" sz="4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171;p13"/>
          <p:cNvSpPr/>
          <p:nvPr/>
        </p:nvSpPr>
        <p:spPr>
          <a:xfrm rot="5400000">
            <a:off x="5431562" y="960881"/>
            <a:ext cx="116198" cy="5592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72;p13"/>
          <p:cNvSpPr/>
          <p:nvPr/>
        </p:nvSpPr>
        <p:spPr>
          <a:xfrm>
            <a:off x="5210061" y="4296708"/>
            <a:ext cx="3195433" cy="14525"/>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1" name="Picture 10" descr="A person in a suit and tie&#10;&#10;Description automatically generated">
            <a:extLst>
              <a:ext uri="{FF2B5EF4-FFF2-40B4-BE49-F238E27FC236}">
                <a16:creationId xmlns:a16="http://schemas.microsoft.com/office/drawing/2014/main" id="{00ECC02A-E4B9-709F-1B81-DEA222EE5739}"/>
              </a:ext>
            </a:extLst>
          </p:cNvPr>
          <p:cNvPicPr>
            <a:picLocks noChangeAspect="1"/>
          </p:cNvPicPr>
          <p:nvPr/>
        </p:nvPicPr>
        <p:blipFill>
          <a:blip r:embed="rId3"/>
          <a:stretch>
            <a:fillRect/>
          </a:stretch>
        </p:blipFill>
        <p:spPr>
          <a:xfrm>
            <a:off x="4883513" y="0"/>
            <a:ext cx="4606475" cy="6856148"/>
          </a:xfrm>
          <a:prstGeom prst="rect">
            <a:avLst/>
          </a:prstGeom>
        </p:spPr>
      </p:pic>
      <p:pic>
        <p:nvPicPr>
          <p:cNvPr id="16" name="Picture 15" descr="A logo with a person in the middle&#10;&#10;Description automatically generated">
            <a:extLst>
              <a:ext uri="{FF2B5EF4-FFF2-40B4-BE49-F238E27FC236}">
                <a16:creationId xmlns:a16="http://schemas.microsoft.com/office/drawing/2014/main" id="{DB5154AD-B20D-DE7C-07A5-EE223E481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265C5-934A-40C0-BCC2-B0EDF3855ABF}"/>
</file>

<file path=customXml/itemProps2.xml><?xml version="1.0" encoding="utf-8"?>
<ds:datastoreItem xmlns:ds="http://schemas.openxmlformats.org/officeDocument/2006/customXml" ds:itemID="{62B687F9-8E4F-4097-8E87-4CDB8F94FE7A}"/>
</file>

<file path=docProps/app.xml><?xml version="1.0" encoding="utf-8"?>
<Properties xmlns="http://schemas.openxmlformats.org/officeDocument/2006/extended-properties" xmlns:vt="http://schemas.openxmlformats.org/officeDocument/2006/docPropsVTypes">
  <TotalTime>565</TotalTime>
  <Words>2062</Words>
  <Application>Microsoft Office PowerPoint</Application>
  <PresentationFormat>Widescreen</PresentationFormat>
  <Paragraphs>94</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Arial Black</vt:lpstr>
      <vt:lpstr>Calibri</vt:lpstr>
      <vt:lpstr>Courier New</vt:lpstr>
      <vt:lpstr>Noto Sans Symbols</vt:lpstr>
      <vt:lpstr>Symbol</vt:lpstr>
      <vt:lpstr>Times New Roman</vt:lpstr>
      <vt:lpstr>Office Theme</vt:lpstr>
      <vt:lpstr>Office Theme</vt:lpstr>
      <vt:lpstr>PowerPoint Presentation</vt:lpstr>
      <vt:lpstr>PowerPoint Presentation</vt:lpstr>
      <vt:lpstr>Voedselonsekerheid</vt:lpstr>
      <vt:lpstr>Hoe effektief is die Kolisi-stigting?</vt:lpstr>
      <vt:lpstr>Refleksie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7</cp:revision>
  <dcterms:created xsi:type="dcterms:W3CDTF">2021-02-27T11:19:06Z</dcterms:created>
  <dcterms:modified xsi:type="dcterms:W3CDTF">2024-07-15T14:21:40Z</dcterms:modified>
</cp:coreProperties>
</file>