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gKFJsaHATdrias16lOXkSkaO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7D5CF-F7BC-4461-894D-07BB979FDBF7}" v="2" dt="2024-07-08T13:29:37.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44837" autoAdjust="0"/>
  </p:normalViewPr>
  <p:slideViewPr>
    <p:cSldViewPr snapToGrid="0">
      <p:cViewPr varScale="1">
        <p:scale>
          <a:sx n="33" d="100"/>
          <a:sy n="33" d="100"/>
        </p:scale>
        <p:origin x="23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C337D5CF-F7BC-4461-894D-07BB979FDBF7}"/>
    <pc:docChg chg="undo redo custSel modSld">
      <pc:chgData name="Hp Unit" userId="86ec350514542ee1" providerId="LiveId" clId="{C337D5CF-F7BC-4461-894D-07BB979FDBF7}" dt="2024-07-15T14:38:11.036" v="143" actId="20577"/>
      <pc:docMkLst>
        <pc:docMk/>
      </pc:docMkLst>
      <pc:sldChg chg="modNotesTx">
        <pc:chgData name="Hp Unit" userId="86ec350514542ee1" providerId="LiveId" clId="{C337D5CF-F7BC-4461-894D-07BB979FDBF7}" dt="2024-07-15T14:36:49.214" v="127" actId="20577"/>
        <pc:sldMkLst>
          <pc:docMk/>
          <pc:sldMk cId="0" sldId="256"/>
        </pc:sldMkLst>
      </pc:sldChg>
      <pc:sldChg chg="modSp mod modNotesTx">
        <pc:chgData name="Hp Unit" userId="86ec350514542ee1" providerId="LiveId" clId="{C337D5CF-F7BC-4461-894D-07BB979FDBF7}" dt="2024-07-15T14:37:08.010" v="129" actId="6549"/>
        <pc:sldMkLst>
          <pc:docMk/>
          <pc:sldMk cId="0" sldId="257"/>
        </pc:sldMkLst>
        <pc:spChg chg="mod">
          <ac:chgData name="Hp Unit" userId="86ec350514542ee1" providerId="LiveId" clId="{C337D5CF-F7BC-4461-894D-07BB979FDBF7}" dt="2024-07-15T14:34:25.957" v="88" actId="20577"/>
          <ac:spMkLst>
            <pc:docMk/>
            <pc:sldMk cId="0" sldId="257"/>
            <ac:spMk id="90" creationId="{00000000-0000-0000-0000-000000000000}"/>
          </ac:spMkLst>
        </pc:spChg>
      </pc:sldChg>
      <pc:sldChg chg="modNotesTx">
        <pc:chgData name="Hp Unit" userId="86ec350514542ee1" providerId="LiveId" clId="{C337D5CF-F7BC-4461-894D-07BB979FDBF7}" dt="2024-07-15T14:37:28.924" v="135" actId="20577"/>
        <pc:sldMkLst>
          <pc:docMk/>
          <pc:sldMk cId="0" sldId="258"/>
        </pc:sldMkLst>
      </pc:sldChg>
      <pc:sldChg chg="addSp modSp mod modNotesTx">
        <pc:chgData name="Hp Unit" userId="86ec350514542ee1" providerId="LiveId" clId="{C337D5CF-F7BC-4461-894D-07BB979FDBF7}" dt="2024-07-15T14:37:47.287" v="136"/>
        <pc:sldMkLst>
          <pc:docMk/>
          <pc:sldMk cId="0" sldId="259"/>
        </pc:sldMkLst>
        <pc:spChg chg="add mod">
          <ac:chgData name="Hp Unit" userId="86ec350514542ee1" providerId="LiveId" clId="{C337D5CF-F7BC-4461-894D-07BB979FDBF7}" dt="2024-07-08T13:29:16.785" v="53" actId="20577"/>
          <ac:spMkLst>
            <pc:docMk/>
            <pc:sldMk cId="0" sldId="259"/>
            <ac:spMk id="3" creationId="{E5698465-68C1-A913-18DE-620C3E2CABA0}"/>
          </ac:spMkLst>
        </pc:spChg>
        <pc:spChg chg="add mod">
          <ac:chgData name="Hp Unit" userId="86ec350514542ee1" providerId="LiveId" clId="{C337D5CF-F7BC-4461-894D-07BB979FDBF7}" dt="2024-07-08T13:29:48.240" v="58" actId="20577"/>
          <ac:spMkLst>
            <pc:docMk/>
            <pc:sldMk cId="0" sldId="259"/>
            <ac:spMk id="4" creationId="{3A02B0FD-F838-ADB4-5867-BC594E96B191}"/>
          </ac:spMkLst>
        </pc:spChg>
        <pc:spChg chg="mod">
          <ac:chgData name="Hp Unit" userId="86ec350514542ee1" providerId="LiveId" clId="{C337D5CF-F7BC-4461-894D-07BB979FDBF7}" dt="2024-07-15T14:35:29.320" v="101" actId="123"/>
          <ac:spMkLst>
            <pc:docMk/>
            <pc:sldMk cId="0" sldId="259"/>
            <ac:spMk id="110" creationId="{00000000-0000-0000-0000-000000000000}"/>
          </ac:spMkLst>
        </pc:spChg>
      </pc:sldChg>
      <pc:sldChg chg="modSp mod modNotesTx">
        <pc:chgData name="Hp Unit" userId="86ec350514542ee1" providerId="LiveId" clId="{C337D5CF-F7BC-4461-894D-07BB979FDBF7}" dt="2024-07-15T14:38:11.036" v="143" actId="20577"/>
        <pc:sldMkLst>
          <pc:docMk/>
          <pc:sldMk cId="0" sldId="260"/>
        </pc:sldMkLst>
        <pc:spChg chg="mod">
          <ac:chgData name="Hp Unit" userId="86ec350514542ee1" providerId="LiveId" clId="{C337D5CF-F7BC-4461-894D-07BB979FDBF7}" dt="2024-07-15T14:35:37.339" v="104" actId="27636"/>
          <ac:spMkLst>
            <pc:docMk/>
            <pc:sldMk cId="0" sldId="260"/>
            <ac:spMk id="117" creationId="{00000000-0000-0000-0000-000000000000}"/>
          </ac:spMkLst>
        </pc:spChg>
      </pc:sldChg>
    </pc:docChg>
  </pc:docChgLst>
  <pc:docChgLst>
    <pc:chgData name="Ferdo Pretorius" userId="fda81b51-2e2f-466a-a5d4-d1afe3dc8be0" providerId="ADAL" clId="{9DB5BEA4-4DEC-43E9-8EBD-35A9819BF749}"/>
    <pc:docChg chg="custSel modSld">
      <pc:chgData name="Ferdo Pretorius" userId="fda81b51-2e2f-466a-a5d4-d1afe3dc8be0" providerId="ADAL" clId="{9DB5BEA4-4DEC-43E9-8EBD-35A9819BF749}" dt="2024-06-11T08:34:46.706" v="2235" actId="20577"/>
      <pc:docMkLst>
        <pc:docMk/>
      </pc:docMkLst>
      <pc:sldChg chg="addSp modSp mod modNotesTx">
        <pc:chgData name="Ferdo Pretorius" userId="fda81b51-2e2f-466a-a5d4-d1afe3dc8be0" providerId="ADAL" clId="{9DB5BEA4-4DEC-43E9-8EBD-35A9819BF749}" dt="2024-05-31T11:09:39.363" v="2230" actId="20577"/>
        <pc:sldMkLst>
          <pc:docMk/>
          <pc:sldMk cId="0" sldId="256"/>
        </pc:sldMkLst>
        <pc:spChg chg="add mod">
          <ac:chgData name="Ferdo Pretorius" userId="fda81b51-2e2f-466a-a5d4-d1afe3dc8be0" providerId="ADAL" clId="{9DB5BEA4-4DEC-43E9-8EBD-35A9819BF749}" dt="2024-05-28T12:36:53.085" v="2225" actId="1076"/>
          <ac:spMkLst>
            <pc:docMk/>
            <pc:sldMk cId="0" sldId="256"/>
            <ac:spMk id="4" creationId="{33BB3B9F-D969-1A6A-69AA-DABB4DD32090}"/>
          </ac:spMkLst>
        </pc:spChg>
        <pc:picChg chg="add mod">
          <ac:chgData name="Ferdo Pretorius" userId="fda81b51-2e2f-466a-a5d4-d1afe3dc8be0" providerId="ADAL" clId="{9DB5BEA4-4DEC-43E9-8EBD-35A9819BF749}" dt="2024-05-27T09:47:47.840" v="388" actId="1076"/>
          <ac:picMkLst>
            <pc:docMk/>
            <pc:sldMk cId="0" sldId="256"/>
            <ac:picMk id="3" creationId="{9BDC12AA-36F9-B82B-80FE-EFDE5DDF880F}"/>
          </ac:picMkLst>
        </pc:picChg>
      </pc:sldChg>
      <pc:sldChg chg="modSp mod modNotesTx">
        <pc:chgData name="Ferdo Pretorius" userId="fda81b51-2e2f-466a-a5d4-d1afe3dc8be0" providerId="ADAL" clId="{9DB5BEA4-4DEC-43E9-8EBD-35A9819BF749}" dt="2024-05-27T10:12:28.509" v="1520" actId="115"/>
        <pc:sldMkLst>
          <pc:docMk/>
          <pc:sldMk cId="0" sldId="257"/>
        </pc:sldMkLst>
        <pc:spChg chg="mod">
          <ac:chgData name="Ferdo Pretorius" userId="fda81b51-2e2f-466a-a5d4-d1afe3dc8be0" providerId="ADAL" clId="{9DB5BEA4-4DEC-43E9-8EBD-35A9819BF749}" dt="2024-05-23T20:23:53.243" v="352" actId="20577"/>
          <ac:spMkLst>
            <pc:docMk/>
            <pc:sldMk cId="0" sldId="257"/>
            <ac:spMk id="90" creationId="{00000000-0000-0000-0000-000000000000}"/>
          </ac:spMkLst>
        </pc:spChg>
      </pc:sldChg>
      <pc:sldChg chg="modNotesTx">
        <pc:chgData name="Ferdo Pretorius" userId="fda81b51-2e2f-466a-a5d4-d1afe3dc8be0" providerId="ADAL" clId="{9DB5BEA4-4DEC-43E9-8EBD-35A9819BF749}" dt="2024-05-27T10:26:24.448" v="1943" actId="20577"/>
        <pc:sldMkLst>
          <pc:docMk/>
          <pc:sldMk cId="0" sldId="258"/>
        </pc:sldMkLst>
      </pc:sldChg>
      <pc:sldChg chg="modSp mod modNotesTx">
        <pc:chgData name="Ferdo Pretorius" userId="fda81b51-2e2f-466a-a5d4-d1afe3dc8be0" providerId="ADAL" clId="{9DB5BEA4-4DEC-43E9-8EBD-35A9819BF749}" dt="2024-05-27T10:37:20.248" v="1993" actId="20577"/>
        <pc:sldMkLst>
          <pc:docMk/>
          <pc:sldMk cId="0" sldId="259"/>
        </pc:sldMkLst>
        <pc:spChg chg="mod">
          <ac:chgData name="Ferdo Pretorius" userId="fda81b51-2e2f-466a-a5d4-d1afe3dc8be0" providerId="ADAL" clId="{9DB5BEA4-4DEC-43E9-8EBD-35A9819BF749}" dt="2024-05-27T10:30:36.136" v="1950" actId="20577"/>
          <ac:spMkLst>
            <pc:docMk/>
            <pc:sldMk cId="0" sldId="259"/>
            <ac:spMk id="110" creationId="{00000000-0000-0000-0000-000000000000}"/>
          </ac:spMkLst>
        </pc:spChg>
      </pc:sldChg>
      <pc:sldChg chg="modSp mod modNotesTx">
        <pc:chgData name="Ferdo Pretorius" userId="fda81b51-2e2f-466a-a5d4-d1afe3dc8be0" providerId="ADAL" clId="{9DB5BEA4-4DEC-43E9-8EBD-35A9819BF749}" dt="2024-06-11T08:34:46.706" v="2235" actId="20577"/>
        <pc:sldMkLst>
          <pc:docMk/>
          <pc:sldMk cId="0" sldId="260"/>
        </pc:sldMkLst>
        <pc:spChg chg="mod">
          <ac:chgData name="Ferdo Pretorius" userId="fda81b51-2e2f-466a-a5d4-d1afe3dc8be0" providerId="ADAL" clId="{9DB5BEA4-4DEC-43E9-8EBD-35A9819BF749}" dt="2024-05-27T10:37:56.216" v="2009" actId="20577"/>
          <ac:spMkLst>
            <pc:docMk/>
            <pc:sldMk cId="0" sldId="260"/>
            <ac:spMk id="1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5I_iUXbu8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Skyfie</a:t>
            </a:r>
            <a:r>
              <a:rPr lang="en-ZA" dirty="0"/>
              <a:t> 1: </a:t>
            </a:r>
            <a:r>
              <a:rPr lang="en-ZA" dirty="0" err="1"/>
              <a:t>Inleiding</a:t>
            </a:r>
            <a:r>
              <a:rPr lang="en-ZA" dirty="0"/>
              <a:t> (5 min)</a:t>
            </a:r>
            <a:endParaRPr dirty="0"/>
          </a:p>
          <a:p>
            <a:pPr marL="0" lvl="0" indent="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200" b="1" dirty="0">
                <a:solidFill>
                  <a:srgbClr val="FF0000"/>
                </a:solidFill>
                <a:effectLst/>
                <a:latin typeface="Calibri" panose="020F0502020204030204" pitchFamily="34" charset="0"/>
                <a:ea typeface="Calibri" panose="020F0502020204030204" pitchFamily="34" charset="0"/>
                <a:cs typeface="Noto Sans Symbols"/>
              </a:rPr>
              <a:t>Nota aan onderwyser</a:t>
            </a:r>
            <a:r>
              <a:rPr lang="af-ZA" sz="1200" dirty="0">
                <a:solidFill>
                  <a:srgbClr val="FF0000"/>
                </a:solidFill>
                <a:effectLst/>
                <a:latin typeface="Calibri" panose="020F0502020204030204" pitchFamily="34" charset="0"/>
                <a:ea typeface="Calibri" panose="020F0502020204030204" pitchFamily="34" charset="0"/>
                <a:cs typeface="Noto Sans Symbols"/>
              </a:rPr>
              <a:t>: In hierdie les sal die koerante gebruik word om te analiseer hoe die media 'n demokratiese samelewing weerspieël. In die eerste aktiwiteit moet leerders artikels in die koerant in verskillende kategorieë verdeel. Die verskillende kategorieë is op </a:t>
            </a:r>
            <a:r>
              <a:rPr lang="af-ZA" sz="1200" b="1" dirty="0">
                <a:solidFill>
                  <a:srgbClr val="FF0000"/>
                </a:solidFill>
                <a:effectLst/>
                <a:latin typeface="Calibri" panose="020F0502020204030204" pitchFamily="34" charset="0"/>
                <a:ea typeface="Calibri" panose="020F0502020204030204" pitchFamily="34" charset="0"/>
                <a:cs typeface="Noto Sans Symbols"/>
              </a:rPr>
              <a:t>Skyfie 2</a:t>
            </a:r>
            <a:r>
              <a:rPr lang="af-ZA" sz="1200" dirty="0">
                <a:solidFill>
                  <a:srgbClr val="FF0000"/>
                </a:solidFill>
                <a:effectLst/>
                <a:latin typeface="Calibri" panose="020F0502020204030204" pitchFamily="34" charset="0"/>
                <a:ea typeface="Calibri" panose="020F0502020204030204" pitchFamily="34" charset="0"/>
                <a:cs typeface="Noto Sans Symbols"/>
              </a:rPr>
              <a:t> beskikbaar. U kan 'n </a:t>
            </a:r>
            <a:r>
              <a:rPr lang="af-ZA" sz="1200" dirty="0" err="1">
                <a:solidFill>
                  <a:srgbClr val="FF0000"/>
                </a:solidFill>
                <a:effectLst/>
                <a:latin typeface="Calibri" panose="020F0502020204030204" pitchFamily="34" charset="0"/>
                <a:ea typeface="Calibri" panose="020F0502020204030204" pitchFamily="34" charset="0"/>
                <a:cs typeface="Noto Sans Symbols"/>
              </a:rPr>
              <a:t>muurspasie</a:t>
            </a:r>
            <a:r>
              <a:rPr lang="af-ZA" sz="1200" dirty="0">
                <a:solidFill>
                  <a:srgbClr val="FF0000"/>
                </a:solidFill>
                <a:effectLst/>
                <a:latin typeface="Calibri" panose="020F0502020204030204" pitchFamily="34" charset="0"/>
                <a:ea typeface="Calibri" panose="020F0502020204030204" pitchFamily="34" charset="0"/>
                <a:cs typeface="Noto Sans Symbols"/>
              </a:rPr>
              <a:t> met hierdie kategorieë toeken sodat leerders die artikels teen die muur kan plak of hulle kan die verskillende onderwerpe in hul groepe organiseer.  </a:t>
            </a:r>
            <a:r>
              <a:rPr lang="af-ZA" sz="1200" b="1" dirty="0">
                <a:solidFill>
                  <a:srgbClr val="FF0000"/>
                </a:solidFill>
                <a:effectLst/>
                <a:latin typeface="Calibri" panose="020F0502020204030204" pitchFamily="34" charset="0"/>
                <a:ea typeface="Calibri" panose="020F0502020204030204" pitchFamily="34" charset="0"/>
                <a:cs typeface="Noto Sans Symbols"/>
              </a:rPr>
              <a:t>Lees asseblief die hele </a:t>
            </a:r>
            <a:r>
              <a:rPr lang="af-ZA" sz="1200" b="1" dirty="0" err="1">
                <a:solidFill>
                  <a:srgbClr val="FF0000"/>
                </a:solidFill>
                <a:effectLst/>
                <a:latin typeface="Calibri" panose="020F0502020204030204" pitchFamily="34" charset="0"/>
                <a:ea typeface="Calibri" panose="020F0502020204030204" pitchFamily="34" charset="0"/>
                <a:cs typeface="Noto Sans Symbols"/>
              </a:rPr>
              <a:t>lesvoorbereiding</a:t>
            </a:r>
            <a:r>
              <a:rPr lang="af-ZA" sz="1200" b="1" dirty="0">
                <a:solidFill>
                  <a:srgbClr val="FF0000"/>
                </a:solidFill>
                <a:effectLst/>
                <a:latin typeface="Calibri" panose="020F0502020204030204" pitchFamily="34" charset="0"/>
                <a:ea typeface="Calibri" panose="020F0502020204030204" pitchFamily="34" charset="0"/>
                <a:cs typeface="Noto Sans Symbols"/>
              </a:rPr>
              <a:t> om te verstaan HOE die les gaan verloop.</a:t>
            </a:r>
            <a:endParaRPr lang="en-US" sz="1200" dirty="0">
              <a:effectLst/>
              <a:latin typeface="Noto Sans Symbols"/>
              <a:ea typeface="Noto Sans Symbols"/>
              <a:cs typeface="Noto Sans Symbols"/>
            </a:endParaRPr>
          </a:p>
          <a:p>
            <a:pPr indent="-1270"/>
            <a:r>
              <a:rPr lang="af-ZA" sz="1200" dirty="0">
                <a:solidFill>
                  <a:srgbClr val="40404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af-ZA" sz="1200" dirty="0">
                <a:effectLst/>
                <a:latin typeface="Calibri" panose="020F0502020204030204" pitchFamily="34" charset="0"/>
                <a:ea typeface="Calibri" panose="020F0502020204030204" pitchFamily="34" charset="0"/>
                <a:cs typeface="Noto Sans Symbols"/>
              </a:rPr>
              <a:t>Goeiedag Graad 12's! Welkom by die vierde les van hierdie demokrasie- en </a:t>
            </a:r>
            <a:r>
              <a:rPr lang="af-ZA" sz="1200" dirty="0" err="1">
                <a:effectLst/>
                <a:latin typeface="Calibri" panose="020F0502020204030204" pitchFamily="34" charset="0"/>
                <a:ea typeface="Calibri" panose="020F0502020204030204" pitchFamily="34" charset="0"/>
                <a:cs typeface="Noto Sans Symbols"/>
              </a:rPr>
              <a:t>menseregtereeks</a:t>
            </a:r>
            <a:r>
              <a:rPr lang="af-ZA" sz="1200" dirty="0">
                <a:effectLst/>
                <a:latin typeface="Calibri" panose="020F0502020204030204" pitchFamily="34" charset="0"/>
                <a:ea typeface="Calibri" panose="020F0502020204030204" pitchFamily="34" charset="0"/>
                <a:cs typeface="Noto Sans Symbols"/>
              </a:rPr>
              <a:t>. In die vorige les het ons kwessies rondom sosiale media aangespreek.</a:t>
            </a:r>
            <a:endParaRPr lang="en-US" sz="1200" dirty="0">
              <a:effectLst/>
              <a:latin typeface="Noto Sans Symbols"/>
              <a:ea typeface="Noto Sans Symbols"/>
              <a:cs typeface="Noto Sans Symbols"/>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af-ZA" sz="1200" dirty="0">
                <a:effectLst/>
                <a:latin typeface="Calibri" panose="020F0502020204030204" pitchFamily="34" charset="0"/>
                <a:ea typeface="Calibri" panose="020F0502020204030204" pitchFamily="34" charset="0"/>
                <a:cs typeface="Noto Sans Symbols"/>
              </a:rPr>
              <a:t>Draai na iemand in jou groep en verduidelik wat jy onder die volgende terme verstaan: (Laat 2 min toe)</a:t>
            </a:r>
            <a:endParaRPr lang="en-US" sz="1200" dirty="0">
              <a:effectLst/>
              <a:latin typeface="Noto Sans Symbols"/>
              <a:ea typeface="Noto Sans Symbols"/>
              <a:cs typeface="Noto Sans Symbols"/>
            </a:endParaRPr>
          </a:p>
          <a:p>
            <a:pPr marL="742950" lvl="1" indent="-285750">
              <a:buFont typeface="Courier New" panose="02070309020205020404" pitchFamily="49" charset="0"/>
              <a:buChar char="o"/>
            </a:pPr>
            <a:r>
              <a:rPr lang="af-ZA" sz="1200" dirty="0" err="1">
                <a:effectLst/>
                <a:latin typeface="Calibri" panose="020F0502020204030204" pitchFamily="34" charset="0"/>
                <a:ea typeface="Calibri" panose="020F0502020204030204" pitchFamily="34" charset="0"/>
                <a:cs typeface="Courier New" panose="02070309020205020404" pitchFamily="49" charset="0"/>
              </a:rPr>
              <a:t>Kuberwelstand</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err="1">
                <a:effectLst/>
                <a:latin typeface="Calibri" panose="020F0502020204030204" pitchFamily="34" charset="0"/>
                <a:ea typeface="Calibri" panose="020F0502020204030204" pitchFamily="34" charset="0"/>
                <a:cs typeface="Courier New" panose="02070309020205020404" pitchFamily="49" charset="0"/>
              </a:rPr>
              <a:t>Kubersekuriteit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err="1">
                <a:effectLst/>
                <a:latin typeface="Calibri" panose="020F0502020204030204" pitchFamily="34" charset="0"/>
                <a:ea typeface="Calibri" panose="020F0502020204030204" pitchFamily="34" charset="0"/>
                <a:cs typeface="Courier New" panose="02070309020205020404" pitchFamily="49" charset="0"/>
              </a:rPr>
              <a:t>Kuberafknouery</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Ons het in die vorige les gesien dat toegang tot nuus in die media soveel makliker is as in die verlede. Daar is </a:t>
            </a:r>
            <a:r>
              <a:rPr lang="af-ZA" sz="1200" dirty="0" err="1">
                <a:effectLst/>
                <a:latin typeface="Calibri" panose="020F0502020204030204" pitchFamily="34" charset="0"/>
                <a:ea typeface="Calibri" panose="020F0502020204030204" pitchFamily="34" charset="0"/>
                <a:cs typeface="Noto Sans Symbols"/>
              </a:rPr>
              <a:t>nuuskanale</a:t>
            </a:r>
            <a:r>
              <a:rPr lang="af-ZA" sz="1200" dirty="0">
                <a:effectLst/>
                <a:latin typeface="Calibri" panose="020F0502020204030204" pitchFamily="34" charset="0"/>
                <a:ea typeface="Calibri" panose="020F0502020204030204" pitchFamily="34" charset="0"/>
                <a:cs typeface="Noto Sans Symbols"/>
              </a:rPr>
              <a:t> en verskillende profiele waarop sosiale media gevolg kan word. Ek het die afgelope paar weke gevra dat jy plaaslike gemeenskapskoerante moet versamel en klas toe moet bring. Ons gaan vandag daardie koerante gebruik.  </a:t>
            </a:r>
            <a:br>
              <a:rPr lang="af-ZA" sz="1200" dirty="0">
                <a:effectLst/>
                <a:latin typeface="Calibri" panose="020F0502020204030204" pitchFamily="34" charset="0"/>
                <a:ea typeface="Calibri" panose="020F0502020204030204" pitchFamily="34" charset="0"/>
                <a:cs typeface="Noto Sans Symbols"/>
              </a:rPr>
            </a:b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Die media reageer op verskillende maniere ten opsigte van die daaglikse nuus. Aangesien ons in 'n demokrasie leef, het die media die reg om te KIES waaroor berig sal word en HOE die nuus aan die publiek oorgedra sal word, met inagneming van hul beperkings Wie kan die beperkings oor vryheid van uitdrukking onthou wat ons in Les 2 behandel het? (Gee leerders tyd om te reageer.)</a:t>
            </a:r>
            <a:endParaRPr lang="en-US" sz="1200" dirty="0">
              <a:effectLst/>
              <a:latin typeface="Times New Roman" panose="02020603050405020304" pitchFamily="18" charset="0"/>
              <a:ea typeface="Times New Roman" panose="02020603050405020304" pitchFamily="18" charset="0"/>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Sommige van die beperkings is as volg:</a:t>
            </a:r>
            <a:endParaRPr lang="en-US" sz="1200" dirty="0">
              <a:effectLst/>
              <a:latin typeface="Noto Sans Symbols"/>
              <a:ea typeface="Noto Sans Symbols"/>
              <a:cs typeface="Noto Sans Symbols"/>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Kwessies moet verduidelik word sonder om sensasioneel te wees of te probeer skok.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Vrye en regverdige verkiesings moet bevorder word en gelyke geleenthede aan die verskillende politieke partye gebied word.</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Daar moet onderskei word tussen feit en opinie en tussen verslaggewing teenoor ontleding.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Verslaggewers moet noukeurig opgelei word om bronne na te gaan voordat hulle verslag doen.</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Regstellings moet gepubliseer word indien beriggewing foutief was.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Dit is in die media se mag om te bepaal of dit 'n demokratiese samelewing voorstel.</a:t>
            </a:r>
            <a:endParaRPr lang="en-US" sz="1200" dirty="0">
              <a:effectLst/>
              <a:latin typeface="Noto Sans Symbols"/>
              <a:ea typeface="Noto Sans Symbols"/>
              <a:cs typeface="Noto Sans Symbols"/>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2: </a:t>
            </a:r>
            <a:r>
              <a:rPr lang="en-GB" dirty="0" err="1"/>
              <a:t>Groepaktiwiteit</a:t>
            </a:r>
            <a:r>
              <a:rPr lang="en-GB" dirty="0"/>
              <a:t> (15 min)</a:t>
            </a:r>
            <a:endParaRPr dirty="0"/>
          </a:p>
          <a:p>
            <a:pPr marL="457200" marR="0" lvl="0" indent="-22860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200" dirty="0">
                <a:effectLst/>
                <a:latin typeface="Calibri" panose="020F0502020204030204" pitchFamily="34" charset="0"/>
                <a:ea typeface="Calibri" panose="020F0502020204030204" pitchFamily="34" charset="0"/>
                <a:cs typeface="Noto Sans Symbols"/>
              </a:rPr>
              <a:t>Ons kan die onderwerpe wat ons in die nuus teëkom in die volgende kategorieë plaas:</a:t>
            </a:r>
            <a:endParaRPr lang="en-US" sz="1200" dirty="0">
              <a:effectLst/>
              <a:latin typeface="Noto Sans Symbols"/>
              <a:ea typeface="Noto Sans Symbols"/>
              <a:cs typeface="Noto Sans Symbols"/>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Vermaak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Algemene Nuus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err="1">
                <a:effectLst/>
                <a:latin typeface="Calibri" panose="020F0502020204030204" pitchFamily="34" charset="0"/>
                <a:ea typeface="Calibri" panose="020F0502020204030204" pitchFamily="34" charset="0"/>
                <a:cs typeface="Courier New" panose="02070309020205020404" pitchFamily="49" charset="0"/>
              </a:rPr>
              <a:t>Regeringsnuss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Nuus oor bekendes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Sportnuus en uitslae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Plaaslike inligting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Navorsing vir indiensneming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Navorsing vir skooldoeleindes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Mediese inligting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Kuns en kultuur</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Godsdiens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buSzPts val="100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Noto Sans Symbols"/>
              </a:rPr>
              <a:t>'n </a:t>
            </a:r>
            <a:r>
              <a:rPr lang="en-US" sz="1200" dirty="0" err="1">
                <a:effectLst/>
                <a:latin typeface="Calibri" panose="020F0502020204030204" pitchFamily="34" charset="0"/>
                <a:ea typeface="Calibri" panose="020F0502020204030204" pitchFamily="34" charset="0"/>
                <a:cs typeface="Noto Sans Symbols"/>
              </a:rPr>
              <a:t>Publikasie</a:t>
            </a:r>
            <a:r>
              <a:rPr lang="en-US" sz="1200" dirty="0">
                <a:effectLst/>
                <a:latin typeface="Calibri" panose="020F0502020204030204" pitchFamily="34" charset="0"/>
                <a:ea typeface="Calibri" panose="020F0502020204030204" pitchFamily="34" charset="0"/>
                <a:cs typeface="Noto Sans Symbols"/>
              </a:rPr>
              <a:t> of </a:t>
            </a:r>
            <a:r>
              <a:rPr lang="en-US" sz="1200" dirty="0" err="1">
                <a:effectLst/>
                <a:latin typeface="Calibri" panose="020F0502020204030204" pitchFamily="34" charset="0"/>
                <a:ea typeface="Calibri" panose="020F0502020204030204" pitchFamily="34" charset="0"/>
                <a:cs typeface="Noto Sans Symbols"/>
              </a:rPr>
              <a:t>aanlyn</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webwerf</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sal</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dikwels</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besluit</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waarop</a:t>
            </a:r>
            <a:r>
              <a:rPr lang="en-US" sz="1200" dirty="0">
                <a:effectLst/>
                <a:latin typeface="Calibri" panose="020F0502020204030204" pitchFamily="34" charset="0"/>
                <a:ea typeface="Calibri" panose="020F0502020204030204" pitchFamily="34" charset="0"/>
                <a:cs typeface="Noto Sans Symbols"/>
              </a:rPr>
              <a:t> om </a:t>
            </a:r>
            <a:r>
              <a:rPr lang="en-US" sz="1200" dirty="0" err="1">
                <a:effectLst/>
                <a:latin typeface="Calibri" panose="020F0502020204030204" pitchFamily="34" charset="0"/>
                <a:ea typeface="Calibri" panose="020F0502020204030204" pitchFamily="34" charset="0"/>
                <a:cs typeface="Noto Sans Symbols"/>
              </a:rPr>
              <a:t>te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fokus</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deur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te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oorweeg</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hoeveel</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aandag</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dit</a:t>
            </a:r>
            <a:r>
              <a:rPr lang="en-US" sz="1200" dirty="0">
                <a:effectLst/>
                <a:latin typeface="Calibri" panose="020F0502020204030204" pitchFamily="34" charset="0"/>
                <a:ea typeface="Calibri" panose="020F0502020204030204" pitchFamily="34" charset="0"/>
                <a:cs typeface="Noto Sans Symbols"/>
              </a:rPr>
              <a:t> van die </a:t>
            </a:r>
            <a:r>
              <a:rPr lang="en-US" sz="1200" dirty="0" err="1">
                <a:effectLst/>
                <a:latin typeface="Calibri" panose="020F0502020204030204" pitchFamily="34" charset="0"/>
                <a:ea typeface="Calibri" panose="020F0502020204030204" pitchFamily="34" charset="0"/>
                <a:cs typeface="Noto Sans Symbols"/>
              </a:rPr>
              <a:t>publiek</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sal</a:t>
            </a:r>
            <a:r>
              <a:rPr lang="en-US" sz="1200" dirty="0">
                <a:effectLst/>
                <a:latin typeface="Calibri" panose="020F0502020204030204" pitchFamily="34" charset="0"/>
                <a:ea typeface="Calibri" panose="020F0502020204030204" pitchFamily="34" charset="0"/>
                <a:cs typeface="Noto Sans Symbols"/>
              </a:rPr>
              <a:t> trek. Die </a:t>
            </a:r>
            <a:r>
              <a:rPr lang="en-US" sz="1200" dirty="0" err="1">
                <a:effectLst/>
                <a:latin typeface="Calibri" panose="020F0502020204030204" pitchFamily="34" charset="0"/>
                <a:ea typeface="Calibri" panose="020F0502020204030204" pitchFamily="34" charset="0"/>
                <a:cs typeface="Noto Sans Symbols"/>
              </a:rPr>
              <a:t>vrae</a:t>
            </a:r>
            <a:r>
              <a:rPr lang="en-US" sz="1200" dirty="0">
                <a:effectLst/>
                <a:latin typeface="Calibri" panose="020F0502020204030204" pitchFamily="34" charset="0"/>
                <a:ea typeface="Calibri" panose="020F0502020204030204" pitchFamily="34" charset="0"/>
                <a:cs typeface="Noto Sans Symbols"/>
              </a:rPr>
              <a:t> wat </a:t>
            </a:r>
            <a:r>
              <a:rPr lang="en-US" sz="1200" dirty="0" err="1">
                <a:effectLst/>
                <a:latin typeface="Calibri" panose="020F0502020204030204" pitchFamily="34" charset="0"/>
                <a:ea typeface="Calibri" panose="020F0502020204030204" pitchFamily="34" charset="0"/>
                <a:cs typeface="Noto Sans Symbols"/>
              </a:rPr>
              <a:t>hulle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hulself</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afvra</a:t>
            </a:r>
            <a:r>
              <a:rPr lang="en-US" sz="1200" dirty="0">
                <a:effectLst/>
                <a:latin typeface="Calibri" panose="020F0502020204030204" pitchFamily="34" charset="0"/>
                <a:ea typeface="Calibri" panose="020F0502020204030204" pitchFamily="34" charset="0"/>
                <a:cs typeface="Noto Sans Symbols"/>
              </a:rPr>
              <a:t>, is: "Sal </a:t>
            </a:r>
            <a:r>
              <a:rPr lang="en-US" sz="1200" dirty="0" err="1">
                <a:effectLst/>
                <a:latin typeface="Calibri" panose="020F0502020204030204" pitchFamily="34" charset="0"/>
                <a:ea typeface="Calibri" panose="020F0502020204030204" pitchFamily="34" charset="0"/>
                <a:cs typeface="Noto Sans Symbols"/>
              </a:rPr>
              <a:t>dit</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meer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trefkrag</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aanlyn</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kry</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en</a:t>
            </a:r>
            <a:r>
              <a:rPr lang="en-US" sz="1200" dirty="0">
                <a:effectLst/>
                <a:latin typeface="Calibri" panose="020F0502020204030204" pitchFamily="34" charset="0"/>
                <a:ea typeface="Calibri" panose="020F0502020204030204" pitchFamily="34" charset="0"/>
                <a:cs typeface="Noto Sans Symbols"/>
              </a:rPr>
              <a:t> ‘n </a:t>
            </a:r>
            <a:r>
              <a:rPr lang="en-US" sz="1200" dirty="0" err="1">
                <a:effectLst/>
                <a:latin typeface="Calibri" panose="020F0502020204030204" pitchFamily="34" charset="0"/>
                <a:ea typeface="Calibri" panose="020F0502020204030204" pitchFamily="34" charset="0"/>
                <a:cs typeface="Noto Sans Symbols"/>
              </a:rPr>
              <a:t>groter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inkomste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kan</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genereer</a:t>
            </a:r>
            <a:r>
              <a:rPr lang="en-US" sz="1200" dirty="0">
                <a:effectLst/>
                <a:latin typeface="Calibri" panose="020F0502020204030204" pitchFamily="34" charset="0"/>
                <a:ea typeface="Calibri" panose="020F0502020204030204" pitchFamily="34" charset="0"/>
                <a:cs typeface="Noto Sans Symbols"/>
              </a:rPr>
              <a:t>?" of "Sal </a:t>
            </a:r>
            <a:r>
              <a:rPr lang="en-US" sz="1200" dirty="0" err="1">
                <a:effectLst/>
                <a:latin typeface="Calibri" panose="020F0502020204030204" pitchFamily="34" charset="0"/>
                <a:ea typeface="Calibri" panose="020F0502020204030204" pitchFamily="34" charset="0"/>
                <a:cs typeface="Noto Sans Symbols"/>
              </a:rPr>
              <a:t>dit</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bydra</a:t>
            </a:r>
            <a:r>
              <a:rPr lang="en-US" sz="1200" dirty="0">
                <a:effectLst/>
                <a:latin typeface="Calibri" panose="020F0502020204030204" pitchFamily="34" charset="0"/>
                <a:ea typeface="Calibri" panose="020F0502020204030204" pitchFamily="34" charset="0"/>
                <a:cs typeface="Noto Sans Symbols"/>
              </a:rPr>
              <a:t> om </a:t>
            </a:r>
            <a:r>
              <a:rPr lang="en-US" sz="1200" dirty="0" err="1">
                <a:effectLst/>
                <a:latin typeface="Calibri" panose="020F0502020204030204" pitchFamily="34" charset="0"/>
                <a:ea typeface="Calibri" panose="020F0502020204030204" pitchFamily="34" charset="0"/>
                <a:cs typeface="Noto Sans Symbols"/>
              </a:rPr>
              <a:t>koerantverkope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te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verhoog</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Dikwels</a:t>
            </a:r>
            <a:r>
              <a:rPr lang="en-US" sz="1200" dirty="0">
                <a:effectLst/>
                <a:latin typeface="Calibri" panose="020F0502020204030204" pitchFamily="34" charset="0"/>
                <a:ea typeface="Calibri" panose="020F0502020204030204" pitchFamily="34" charset="0"/>
                <a:cs typeface="Noto Sans Symbols"/>
              </a:rPr>
              <a:t> word </a:t>
            </a:r>
            <a:r>
              <a:rPr lang="en-US" sz="1200" dirty="0" err="1">
                <a:effectLst/>
                <a:latin typeface="Calibri" panose="020F0502020204030204" pitchFamily="34" charset="0"/>
                <a:ea typeface="Calibri" panose="020F0502020204030204" pitchFamily="34" charset="0"/>
                <a:cs typeface="Noto Sans Symbols"/>
              </a:rPr>
              <a:t>hierdie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artikels</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ondersteun</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deur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advertensies</a:t>
            </a:r>
            <a:r>
              <a:rPr lang="en-US" sz="1200" dirty="0">
                <a:effectLst/>
                <a:latin typeface="Calibri" panose="020F0502020204030204" pitchFamily="34" charset="0"/>
                <a:ea typeface="Calibri" panose="020F0502020204030204" pitchFamily="34" charset="0"/>
                <a:cs typeface="Noto Sans Symbols"/>
              </a:rPr>
              <a:t> wat die </a:t>
            </a:r>
            <a:r>
              <a:rPr lang="en-US" sz="1200" dirty="0" err="1">
                <a:effectLst/>
                <a:latin typeface="Calibri" panose="020F0502020204030204" pitchFamily="34" charset="0"/>
                <a:ea typeface="Calibri" panose="020F0502020204030204" pitchFamily="34" charset="0"/>
                <a:cs typeface="Noto Sans Symbols"/>
              </a:rPr>
              <a:t>keuses</a:t>
            </a:r>
            <a:r>
              <a:rPr lang="en-US" sz="1200" dirty="0">
                <a:effectLst/>
                <a:latin typeface="Calibri" panose="020F0502020204030204" pitchFamily="34" charset="0"/>
                <a:ea typeface="Calibri" panose="020F0502020204030204" pitchFamily="34" charset="0"/>
                <a:cs typeface="Noto Sans Symbols"/>
              </a:rPr>
              <a:t> van die media </a:t>
            </a:r>
            <a:r>
              <a:rPr lang="en-US" sz="1200" dirty="0" err="1">
                <a:effectLst/>
                <a:latin typeface="Calibri" panose="020F0502020204030204" pitchFamily="34" charset="0"/>
                <a:ea typeface="Calibri" panose="020F0502020204030204" pitchFamily="34" charset="0"/>
                <a:cs typeface="Noto Sans Symbols"/>
              </a:rPr>
              <a:t>beïnvloed</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Dieselfde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mense</a:t>
            </a:r>
            <a:r>
              <a:rPr lang="en-US" sz="1200" dirty="0">
                <a:effectLst/>
                <a:latin typeface="Calibri" panose="020F0502020204030204" pitchFamily="34" charset="0"/>
                <a:ea typeface="Calibri" panose="020F0502020204030204" pitchFamily="34" charset="0"/>
                <a:cs typeface="Noto Sans Symbols"/>
              </a:rPr>
              <a:t> wat </a:t>
            </a:r>
            <a:r>
              <a:rPr lang="en-US" sz="1200" dirty="0" err="1">
                <a:effectLst/>
                <a:latin typeface="Calibri" panose="020F0502020204030204" pitchFamily="34" charset="0"/>
                <a:ea typeface="Calibri" panose="020F0502020204030204" pitchFamily="34" charset="0"/>
                <a:cs typeface="Noto Sans Symbols"/>
              </a:rPr>
              <a:t>besluit</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waaroor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berig</a:t>
            </a:r>
            <a:r>
              <a:rPr lang="en-US" sz="1200" dirty="0">
                <a:effectLst/>
                <a:latin typeface="Calibri" panose="020F0502020204030204" pitchFamily="34" charset="0"/>
                <a:ea typeface="Calibri" panose="020F0502020204030204" pitchFamily="34" charset="0"/>
                <a:cs typeface="Noto Sans Symbols"/>
              </a:rPr>
              <a:t> word, is </a:t>
            </a:r>
            <a:r>
              <a:rPr lang="en-US" sz="1200" dirty="0" err="1">
                <a:effectLst/>
                <a:latin typeface="Calibri" panose="020F0502020204030204" pitchFamily="34" charset="0"/>
                <a:ea typeface="Calibri" panose="020F0502020204030204" pitchFamily="34" charset="0"/>
                <a:cs typeface="Noto Sans Symbols"/>
              </a:rPr>
              <a:t>diegene</a:t>
            </a:r>
            <a:r>
              <a:rPr lang="en-US" sz="1200" dirty="0">
                <a:effectLst/>
                <a:latin typeface="Calibri" panose="020F0502020204030204" pitchFamily="34" charset="0"/>
                <a:ea typeface="Calibri" panose="020F0502020204030204" pitchFamily="34" charset="0"/>
                <a:cs typeface="Noto Sans Symbols"/>
              </a:rPr>
              <a:t> wat die </a:t>
            </a:r>
            <a:r>
              <a:rPr lang="en-US" sz="1200" dirty="0" err="1">
                <a:effectLst/>
                <a:latin typeface="Calibri" panose="020F0502020204030204" pitchFamily="34" charset="0"/>
                <a:ea typeface="Calibri" panose="020F0502020204030204" pitchFamily="34" charset="0"/>
                <a:cs typeface="Noto Sans Symbols"/>
              </a:rPr>
              <a:t>relevansie</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vir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hul</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gehoor</a:t>
            </a:r>
            <a:r>
              <a:rPr lang="en-US" sz="1200" dirty="0">
                <a:effectLst/>
                <a:latin typeface="Calibri" panose="020F0502020204030204" pitchFamily="34" charset="0"/>
                <a:ea typeface="Calibri" panose="020F0502020204030204" pitchFamily="34" charset="0"/>
                <a:cs typeface="Noto Sans Symbols"/>
              </a:rPr>
              <a:t> </a:t>
            </a:r>
            <a:r>
              <a:rPr lang="en-US" sz="1200" dirty="0" err="1">
                <a:effectLst/>
                <a:latin typeface="Calibri" panose="020F0502020204030204" pitchFamily="34" charset="0"/>
                <a:ea typeface="Calibri" panose="020F0502020204030204" pitchFamily="34" charset="0"/>
                <a:cs typeface="Noto Sans Symbols"/>
              </a:rPr>
              <a:t>bepaal</a:t>
            </a:r>
            <a:r>
              <a:rPr lang="en-US" sz="1200" dirty="0">
                <a:effectLst/>
                <a:latin typeface="Calibri" panose="020F0502020204030204" pitchFamily="34" charset="0"/>
                <a:ea typeface="Calibri" panose="020F0502020204030204" pitchFamily="34" charset="0"/>
                <a:cs typeface="Noto Sans Symbols"/>
              </a:rPr>
              <a:t>.</a:t>
            </a:r>
            <a:endParaRPr lang="en-US" sz="1200" dirty="0">
              <a:effectLst/>
              <a:latin typeface="Noto Sans Symbols"/>
              <a:ea typeface="Noto Sans Symbols"/>
              <a:cs typeface="Noto Sans Symbols"/>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Vandag is julle die gehoor. En as 'n klas gaan ons 'n klein eksperiment doen. </a:t>
            </a:r>
            <a:br>
              <a:rPr lang="af-ZA" sz="1200" dirty="0">
                <a:effectLst/>
                <a:latin typeface="Calibri" panose="020F0502020204030204" pitchFamily="34" charset="0"/>
                <a:ea typeface="Calibri" panose="020F0502020204030204" pitchFamily="34" charset="0"/>
                <a:cs typeface="Noto Sans Symbols"/>
              </a:rPr>
            </a:br>
            <a:r>
              <a:rPr lang="af-ZA" sz="1200" dirty="0">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b="1" dirty="0">
                <a:solidFill>
                  <a:srgbClr val="FF0000"/>
                </a:solidFill>
                <a:effectLst/>
                <a:latin typeface="Calibri" panose="020F0502020204030204" pitchFamily="34" charset="0"/>
                <a:ea typeface="Calibri" panose="020F0502020204030204" pitchFamily="34" charset="0"/>
                <a:cs typeface="Noto Sans Symbols"/>
              </a:rPr>
              <a:t>Nota aan onderwyser</a:t>
            </a:r>
            <a:r>
              <a:rPr lang="af-ZA" sz="1200" dirty="0">
                <a:solidFill>
                  <a:srgbClr val="FF0000"/>
                </a:solidFill>
                <a:effectLst/>
                <a:latin typeface="Calibri" panose="020F0502020204030204" pitchFamily="34" charset="0"/>
                <a:ea typeface="Calibri" panose="020F0502020204030204" pitchFamily="34" charset="0"/>
                <a:cs typeface="Noto Sans Symbols"/>
              </a:rPr>
              <a:t>: Verdeel nou die klas in twee. Die een helfte sal aanlyn soek en die ander helfte sal met die koerante werk (Opsie A) OF die hele klas kan aanlyn werk OF met koerante (Opsie B) Dit hang heeltemal van u as onderwyser af.</a:t>
            </a:r>
            <a:endParaRPr lang="en-US" sz="1200" dirty="0">
              <a:effectLst/>
              <a:latin typeface="Noto Sans Symbols"/>
              <a:ea typeface="Noto Sans Symbols"/>
              <a:cs typeface="Noto Sans Symbols"/>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u="sng" dirty="0">
                <a:effectLst/>
                <a:latin typeface="Calibri" panose="020F0502020204030204" pitchFamily="34" charset="0"/>
                <a:ea typeface="Calibri" panose="020F0502020204030204" pitchFamily="34" charset="0"/>
                <a:cs typeface="Noto Sans Symbols"/>
              </a:rPr>
              <a:t>Opsie A</a:t>
            </a:r>
            <a:r>
              <a:rPr lang="af-ZA" sz="1200" dirty="0">
                <a:effectLst/>
                <a:latin typeface="Calibri" panose="020F0502020204030204" pitchFamily="34" charset="0"/>
                <a:ea typeface="Calibri" panose="020F0502020204030204" pitchFamily="34" charset="0"/>
                <a:cs typeface="Noto Sans Symbols"/>
              </a:rPr>
              <a:t>: Eerstens, vir die helfte van die klas, wat met koerante werk, moet julle die koerante wat julle klas toe gebring het, uithaal. Werk deur die koerante en teken die statistiek aan. Kyk hoeveel onderwerpe uit die lys op hierdie skyfie in die koerant gedek is. Die doel is om te identifiseer watter onderwerp die gewildste dekking het. Teken die statistieke aan en voltooi die antwoorde in </a:t>
            </a:r>
            <a:r>
              <a:rPr lang="af-ZA" sz="1200" b="1" i="1" dirty="0">
                <a:effectLst/>
                <a:latin typeface="Calibri" panose="020F0502020204030204" pitchFamily="34" charset="0"/>
                <a:ea typeface="Calibri" panose="020F0502020204030204" pitchFamily="34" charset="0"/>
                <a:cs typeface="Noto Sans Symbols"/>
              </a:rPr>
              <a:t>Aktiwiteit 1 </a:t>
            </a:r>
            <a:r>
              <a:rPr lang="af-ZA" sz="1200" dirty="0">
                <a:effectLst/>
                <a:latin typeface="Calibri" panose="020F0502020204030204" pitchFamily="34" charset="0"/>
                <a:ea typeface="Calibri" panose="020F0502020204030204" pitchFamily="34" charset="0"/>
                <a:cs typeface="Noto Sans Symbols"/>
              </a:rPr>
              <a:t>(</a:t>
            </a:r>
            <a:r>
              <a:rPr lang="af-ZA" sz="1200" b="1" i="1" u="sng" dirty="0">
                <a:effectLst/>
                <a:latin typeface="Calibri" panose="020F0502020204030204" pitchFamily="34" charset="0"/>
                <a:ea typeface="Calibri" panose="020F0502020204030204" pitchFamily="34" charset="0"/>
                <a:cs typeface="Noto Sans Symbols"/>
              </a:rPr>
              <a:t>Les 4 – Werkkaart</a:t>
            </a:r>
            <a:r>
              <a:rPr lang="af-ZA" sz="1200" dirty="0">
                <a:effectLst/>
                <a:latin typeface="Calibri" panose="020F0502020204030204" pitchFamily="34" charset="0"/>
                <a:ea typeface="Calibri" panose="020F0502020204030204" pitchFamily="34" charset="0"/>
                <a:cs typeface="Noto Sans Symbols"/>
              </a:rPr>
              <a:t>). Kies een artikel tussen TWEE van julle om deur te lees. Julle sal 11 min hê om die aktiwiteit te voltooi.</a:t>
            </a:r>
            <a:br>
              <a:rPr lang="af-ZA" sz="1200" dirty="0">
                <a:effectLst/>
                <a:latin typeface="Calibri" panose="020F0502020204030204" pitchFamily="34" charset="0"/>
                <a:ea typeface="Calibri" panose="020F0502020204030204" pitchFamily="34" charset="0"/>
                <a:cs typeface="Noto Sans Symbols"/>
              </a:rPr>
            </a:br>
            <a:r>
              <a:rPr lang="af-ZA" sz="1200" dirty="0">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Die ander helfte van die klas sal een van die gewilde aanlyn </a:t>
            </a:r>
            <a:r>
              <a:rPr lang="af-ZA" sz="1200" dirty="0" err="1">
                <a:effectLst/>
                <a:latin typeface="Calibri" panose="020F0502020204030204" pitchFamily="34" charset="0"/>
                <a:ea typeface="Calibri" panose="020F0502020204030204" pitchFamily="34" charset="0"/>
                <a:cs typeface="Noto Sans Symbols"/>
              </a:rPr>
              <a:t>nuuswebwerwe</a:t>
            </a:r>
            <a:r>
              <a:rPr lang="af-ZA" sz="1200" dirty="0">
                <a:effectLst/>
                <a:latin typeface="Calibri" panose="020F0502020204030204" pitchFamily="34" charset="0"/>
                <a:ea typeface="Calibri" panose="020F0502020204030204" pitchFamily="34" charset="0"/>
                <a:cs typeface="Noto Sans Symbols"/>
              </a:rPr>
              <a:t> in Suid-Afrika moet navors. Dit sluit in </a:t>
            </a:r>
            <a:r>
              <a:rPr lang="af-ZA" sz="1200" i="1" dirty="0" err="1">
                <a:effectLst/>
                <a:latin typeface="Calibri" panose="020F0502020204030204" pitchFamily="34" charset="0"/>
                <a:ea typeface="Calibri" panose="020F0502020204030204" pitchFamily="34" charset="0"/>
                <a:cs typeface="Noto Sans Symbols"/>
              </a:rPr>
              <a:t>Mail</a:t>
            </a:r>
            <a:r>
              <a:rPr lang="af-ZA" sz="1200" i="1" dirty="0">
                <a:effectLst/>
                <a:latin typeface="Calibri" panose="020F0502020204030204" pitchFamily="34" charset="0"/>
                <a:ea typeface="Calibri" panose="020F0502020204030204" pitchFamily="34" charset="0"/>
                <a:cs typeface="Noto Sans Symbols"/>
              </a:rPr>
              <a:t> </a:t>
            </a:r>
            <a:r>
              <a:rPr lang="af-ZA" sz="1200" i="1" dirty="0" err="1">
                <a:effectLst/>
                <a:latin typeface="Calibri" panose="020F0502020204030204" pitchFamily="34" charset="0"/>
                <a:ea typeface="Calibri" panose="020F0502020204030204" pitchFamily="34" charset="0"/>
                <a:cs typeface="Noto Sans Symbols"/>
              </a:rPr>
              <a:t>and</a:t>
            </a:r>
            <a:r>
              <a:rPr lang="af-ZA" sz="1200" i="1" dirty="0">
                <a:effectLst/>
                <a:latin typeface="Calibri" panose="020F0502020204030204" pitchFamily="34" charset="0"/>
                <a:ea typeface="Calibri" panose="020F0502020204030204" pitchFamily="34" charset="0"/>
                <a:cs typeface="Noto Sans Symbols"/>
              </a:rPr>
              <a:t> </a:t>
            </a:r>
            <a:r>
              <a:rPr lang="af-ZA" sz="1200" i="1" dirty="0" err="1">
                <a:effectLst/>
                <a:latin typeface="Calibri" panose="020F0502020204030204" pitchFamily="34" charset="0"/>
                <a:ea typeface="Calibri" panose="020F0502020204030204" pitchFamily="34" charset="0"/>
                <a:cs typeface="Noto Sans Symbols"/>
              </a:rPr>
              <a:t>Guardian</a:t>
            </a:r>
            <a:r>
              <a:rPr lang="af-ZA" sz="1200" dirty="0">
                <a:effectLst/>
                <a:latin typeface="Calibri" panose="020F0502020204030204" pitchFamily="34" charset="0"/>
                <a:ea typeface="Calibri" panose="020F0502020204030204" pitchFamily="34" charset="0"/>
                <a:cs typeface="Noto Sans Symbols"/>
              </a:rPr>
              <a:t>, </a:t>
            </a:r>
            <a:r>
              <a:rPr lang="af-ZA" sz="1200" i="1" dirty="0" err="1">
                <a:effectLst/>
                <a:latin typeface="Calibri" panose="020F0502020204030204" pitchFamily="34" charset="0"/>
                <a:ea typeface="Calibri" panose="020F0502020204030204" pitchFamily="34" charset="0"/>
                <a:cs typeface="Noto Sans Symbols"/>
              </a:rPr>
              <a:t>The</a:t>
            </a:r>
            <a:r>
              <a:rPr lang="af-ZA" sz="1200" i="1" dirty="0">
                <a:effectLst/>
                <a:latin typeface="Calibri" panose="020F0502020204030204" pitchFamily="34" charset="0"/>
                <a:ea typeface="Calibri" panose="020F0502020204030204" pitchFamily="34" charset="0"/>
                <a:cs typeface="Noto Sans Symbols"/>
              </a:rPr>
              <a:t> </a:t>
            </a:r>
            <a:r>
              <a:rPr lang="af-ZA" sz="1200" i="1" dirty="0" err="1">
                <a:effectLst/>
                <a:latin typeface="Calibri" panose="020F0502020204030204" pitchFamily="34" charset="0"/>
                <a:ea typeface="Calibri" panose="020F0502020204030204" pitchFamily="34" charset="0"/>
                <a:cs typeface="Noto Sans Symbols"/>
              </a:rPr>
              <a:t>Daily</a:t>
            </a:r>
            <a:r>
              <a:rPr lang="af-ZA" sz="1200" i="1" dirty="0">
                <a:effectLst/>
                <a:latin typeface="Calibri" panose="020F0502020204030204" pitchFamily="34" charset="0"/>
                <a:ea typeface="Calibri" panose="020F0502020204030204" pitchFamily="34" charset="0"/>
                <a:cs typeface="Noto Sans Symbols"/>
              </a:rPr>
              <a:t> </a:t>
            </a:r>
            <a:r>
              <a:rPr lang="af-ZA" sz="1200" i="1" dirty="0" err="1">
                <a:effectLst/>
                <a:latin typeface="Calibri" panose="020F0502020204030204" pitchFamily="34" charset="0"/>
                <a:ea typeface="Calibri" panose="020F0502020204030204" pitchFamily="34" charset="0"/>
                <a:cs typeface="Noto Sans Symbols"/>
              </a:rPr>
              <a:t>Maverick</a:t>
            </a:r>
            <a:r>
              <a:rPr lang="af-ZA" sz="1200" dirty="0">
                <a:effectLst/>
                <a:latin typeface="Calibri" panose="020F0502020204030204" pitchFamily="34" charset="0"/>
                <a:ea typeface="Calibri" panose="020F0502020204030204" pitchFamily="34" charset="0"/>
                <a:cs typeface="Noto Sans Symbols"/>
              </a:rPr>
              <a:t>, Netwerk24 of Maroela Media. In groepe van DRIE teken die statistieke in </a:t>
            </a:r>
            <a:r>
              <a:rPr lang="af-ZA" sz="1200" b="1" i="1" dirty="0">
                <a:effectLst/>
                <a:latin typeface="Calibri" panose="020F0502020204030204" pitchFamily="34" charset="0"/>
                <a:ea typeface="Calibri" panose="020F0502020204030204" pitchFamily="34" charset="0"/>
                <a:cs typeface="Noto Sans Symbols"/>
              </a:rPr>
              <a:t>Aktiwiteit 1 </a:t>
            </a:r>
            <a:r>
              <a:rPr lang="af-ZA" sz="1200" b="1" i="1" u="sng" dirty="0">
                <a:effectLst/>
                <a:latin typeface="Calibri" panose="020F0502020204030204" pitchFamily="34" charset="0"/>
                <a:ea typeface="Calibri" panose="020F0502020204030204" pitchFamily="34" charset="0"/>
                <a:cs typeface="Noto Sans Symbols"/>
              </a:rPr>
              <a:t>(Les 4 – Werkkaart</a:t>
            </a:r>
            <a:r>
              <a:rPr lang="af-ZA" sz="1200" dirty="0">
                <a:effectLst/>
                <a:latin typeface="Calibri" panose="020F0502020204030204" pitchFamily="34" charset="0"/>
                <a:ea typeface="Calibri" panose="020F0502020204030204" pitchFamily="34" charset="0"/>
                <a:cs typeface="Noto Sans Symbols"/>
              </a:rPr>
              <a:t>) van die gewildste onderwerpe in vandag se nuus aan. Kies EEN artikel om te lees. Soek op Google: "Nuus vandag in Suid-Afrika" vir voorbeelde van gewilde aanlyn </a:t>
            </a:r>
            <a:r>
              <a:rPr lang="af-ZA" sz="1200" dirty="0" err="1">
                <a:effectLst/>
                <a:latin typeface="Calibri" panose="020F0502020204030204" pitchFamily="34" charset="0"/>
                <a:ea typeface="Calibri" panose="020F0502020204030204" pitchFamily="34" charset="0"/>
                <a:cs typeface="Noto Sans Symbols"/>
              </a:rPr>
              <a:t>nuuswebwerwe</a:t>
            </a:r>
            <a:r>
              <a:rPr lang="af-ZA" sz="1200" dirty="0">
                <a:effectLst/>
                <a:latin typeface="Calibri" panose="020F0502020204030204" pitchFamily="34" charset="0"/>
                <a:ea typeface="Calibri" panose="020F0502020204030204" pitchFamily="34" charset="0"/>
                <a:cs typeface="Noto Sans Symbols"/>
              </a:rPr>
              <a:t> in Suid-Afrika.</a:t>
            </a:r>
            <a:endParaRPr lang="en-US" sz="1200" dirty="0">
              <a:effectLst/>
              <a:latin typeface="Noto Sans Symbols"/>
              <a:ea typeface="Noto Sans Symbols"/>
              <a:cs typeface="Noto Sans Symbols"/>
            </a:endParaRPr>
          </a:p>
          <a:p>
            <a:pPr>
              <a:tabLst>
                <a:tab pos="457200" algn="l"/>
              </a:tabLst>
            </a:pPr>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en-ZA" sz="1200" u="sng" dirty="0" err="1">
                <a:effectLst/>
                <a:latin typeface="Calibri" panose="020F0502020204030204" pitchFamily="34" charset="0"/>
                <a:ea typeface="Calibri" panose="020F0502020204030204" pitchFamily="34" charset="0"/>
                <a:cs typeface="Noto Sans Symbols"/>
              </a:rPr>
              <a:t>Opsie</a:t>
            </a:r>
            <a:r>
              <a:rPr lang="en-ZA" sz="1200" u="sng" dirty="0">
                <a:effectLst/>
                <a:latin typeface="Calibri" panose="020F0502020204030204" pitchFamily="34" charset="0"/>
                <a:ea typeface="Calibri" panose="020F0502020204030204" pitchFamily="34" charset="0"/>
                <a:cs typeface="Noto Sans Symbols"/>
              </a:rPr>
              <a:t> B:</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Volg</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dieselfde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instruksies</a:t>
            </a:r>
            <a:r>
              <a:rPr lang="en-ZA" sz="1200" dirty="0">
                <a:effectLst/>
                <a:latin typeface="Calibri" panose="020F0502020204030204" pitchFamily="34" charset="0"/>
                <a:ea typeface="Calibri" panose="020F0502020204030204" pitchFamily="34" charset="0"/>
                <a:cs typeface="Noto Sans Symbols"/>
              </a:rPr>
              <a:t> as </a:t>
            </a:r>
            <a:r>
              <a:rPr lang="en-ZA" sz="1200" dirty="0" err="1">
                <a:effectLst/>
                <a:latin typeface="Calibri" panose="020F0502020204030204" pitchFamily="34" charset="0"/>
                <a:ea typeface="Calibri" panose="020F0502020204030204" pitchFamily="34" charset="0"/>
                <a:cs typeface="Noto Sans Symbols"/>
              </a:rPr>
              <a:t>vir</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Opsie</a:t>
            </a:r>
            <a:r>
              <a:rPr lang="en-ZA" sz="1200" dirty="0">
                <a:effectLst/>
                <a:latin typeface="Calibri" panose="020F0502020204030204" pitchFamily="34" charset="0"/>
                <a:ea typeface="Calibri" panose="020F0502020204030204" pitchFamily="34" charset="0"/>
                <a:cs typeface="Noto Sans Symbols"/>
              </a:rPr>
              <a:t> A, maar die hele </a:t>
            </a:r>
            <a:r>
              <a:rPr lang="en-ZA" sz="1200" dirty="0" err="1">
                <a:effectLst/>
                <a:latin typeface="Calibri" panose="020F0502020204030204" pitchFamily="34" charset="0"/>
                <a:ea typeface="Calibri" panose="020F0502020204030204" pitchFamily="34" charset="0"/>
                <a:cs typeface="Noto Sans Symbols"/>
              </a:rPr>
              <a:t>klas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werk</a:t>
            </a:r>
            <a:r>
              <a:rPr lang="en-ZA" sz="1200" dirty="0">
                <a:effectLst/>
                <a:latin typeface="Calibri" panose="020F0502020204030204" pitchFamily="34" charset="0"/>
                <a:ea typeface="Calibri" panose="020F0502020204030204" pitchFamily="34" charset="0"/>
                <a:cs typeface="Noto Sans Symbols"/>
              </a:rPr>
              <a:t> met </a:t>
            </a:r>
            <a:r>
              <a:rPr lang="en-ZA" sz="1200" dirty="0" err="1">
                <a:effectLst/>
                <a:latin typeface="Calibri" panose="020F0502020204030204" pitchFamily="34" charset="0"/>
                <a:ea typeface="Calibri" panose="020F0502020204030204" pitchFamily="34" charset="0"/>
                <a:cs typeface="Noto Sans Symbols"/>
              </a:rPr>
              <a:t>een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tipe</a:t>
            </a:r>
            <a:r>
              <a:rPr lang="en-ZA" sz="1200" dirty="0">
                <a:effectLst/>
                <a:latin typeface="Calibri" panose="020F0502020204030204" pitchFamily="34" charset="0"/>
                <a:ea typeface="Calibri" panose="020F0502020204030204" pitchFamily="34" charset="0"/>
                <a:cs typeface="Noto Sans Symbols"/>
              </a:rPr>
              <a:t> media (</a:t>
            </a:r>
            <a:r>
              <a:rPr lang="en-ZA" sz="1200" dirty="0" err="1">
                <a:effectLst/>
                <a:latin typeface="Calibri" panose="020F0502020204030204" pitchFamily="34" charset="0"/>
                <a:ea typeface="Calibri" panose="020F0502020204030204" pitchFamily="34" charset="0"/>
                <a:cs typeface="Noto Sans Symbols"/>
              </a:rPr>
              <a:t>gedruk</a:t>
            </a:r>
            <a:r>
              <a:rPr lang="en-ZA" sz="1200" dirty="0">
                <a:effectLst/>
                <a:latin typeface="Calibri" panose="020F0502020204030204" pitchFamily="34" charset="0"/>
                <a:ea typeface="Calibri" panose="020F0502020204030204" pitchFamily="34" charset="0"/>
                <a:cs typeface="Noto Sans Symbols"/>
              </a:rPr>
              <a:t> of </a:t>
            </a:r>
            <a:r>
              <a:rPr lang="en-ZA" sz="1200" dirty="0" err="1">
                <a:effectLst/>
                <a:latin typeface="Calibri" panose="020F0502020204030204" pitchFamily="34" charset="0"/>
                <a:ea typeface="Calibri" panose="020F0502020204030204" pitchFamily="34" charset="0"/>
                <a:cs typeface="Noto Sans Symbols"/>
              </a:rPr>
              <a:t>elektronies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D.w.s</a:t>
            </a:r>
            <a:r>
              <a:rPr lang="en-ZA" sz="1200" dirty="0">
                <a:effectLst/>
                <a:latin typeface="Calibri" panose="020F0502020204030204" pitchFamily="34" charset="0"/>
                <a:ea typeface="Calibri" panose="020F0502020204030204" pitchFamily="34" charset="0"/>
                <a:cs typeface="Noto Sans Symbols"/>
              </a:rPr>
              <a:t>. Die hele </a:t>
            </a:r>
            <a:r>
              <a:rPr lang="en-ZA" sz="1200" dirty="0" err="1">
                <a:effectLst/>
                <a:latin typeface="Calibri" panose="020F0502020204030204" pitchFamily="34" charset="0"/>
                <a:ea typeface="Calibri" panose="020F0502020204030204" pitchFamily="34" charset="0"/>
                <a:cs typeface="Noto Sans Symbols"/>
              </a:rPr>
              <a:t>klas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werk</a:t>
            </a:r>
            <a:r>
              <a:rPr lang="en-ZA" sz="1200" dirty="0">
                <a:effectLst/>
                <a:latin typeface="Calibri" panose="020F0502020204030204" pitchFamily="34" charset="0"/>
                <a:ea typeface="Calibri" panose="020F0502020204030204" pitchFamily="34" charset="0"/>
                <a:cs typeface="Noto Sans Symbols"/>
              </a:rPr>
              <a:t> met </a:t>
            </a:r>
            <a:r>
              <a:rPr lang="en-ZA" sz="1200" dirty="0" err="1">
                <a:effectLst/>
                <a:latin typeface="Calibri" panose="020F0502020204030204" pitchFamily="34" charset="0"/>
                <a:ea typeface="Calibri" panose="020F0502020204030204" pitchFamily="34" charset="0"/>
                <a:cs typeface="Noto Sans Symbols"/>
              </a:rPr>
              <a:t>aanlyn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webwerwe</a:t>
            </a:r>
            <a:r>
              <a:rPr lang="en-ZA" sz="1200" dirty="0">
                <a:effectLst/>
                <a:latin typeface="Calibri" panose="020F0502020204030204" pitchFamily="34" charset="0"/>
                <a:ea typeface="Calibri" panose="020F0502020204030204" pitchFamily="34" charset="0"/>
                <a:cs typeface="Noto Sans Symbols"/>
              </a:rPr>
              <a:t> OF die hele </a:t>
            </a:r>
            <a:r>
              <a:rPr lang="en-ZA" sz="1200" dirty="0" err="1">
                <a:effectLst/>
                <a:latin typeface="Calibri" panose="020F0502020204030204" pitchFamily="34" charset="0"/>
                <a:ea typeface="Calibri" panose="020F0502020204030204" pitchFamily="34" charset="0"/>
                <a:cs typeface="Noto Sans Symbols"/>
              </a:rPr>
              <a:t>klas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werk</a:t>
            </a:r>
            <a:r>
              <a:rPr lang="en-ZA" sz="1200" dirty="0">
                <a:effectLst/>
                <a:latin typeface="Calibri" panose="020F0502020204030204" pitchFamily="34" charset="0"/>
                <a:ea typeface="Calibri" panose="020F0502020204030204" pitchFamily="34" charset="0"/>
                <a:cs typeface="Noto Sans Symbols"/>
              </a:rPr>
              <a:t> met </a:t>
            </a:r>
            <a:r>
              <a:rPr lang="en-ZA" sz="1200" dirty="0" err="1">
                <a:effectLst/>
                <a:latin typeface="Calibri" panose="020F0502020204030204" pitchFamily="34" charset="0"/>
                <a:ea typeface="Calibri" panose="020F0502020204030204" pitchFamily="34" charset="0"/>
                <a:cs typeface="Noto Sans Symbols"/>
              </a:rPr>
              <a:t>koerante</a:t>
            </a:r>
            <a:r>
              <a:rPr lang="en-ZA" sz="1200" dirty="0">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Gee leerders tyd om terugvoer te gee oor hul bevindinge. Antwoorde is beskikbaar in </a:t>
            </a:r>
            <a:r>
              <a:rPr lang="af-ZA" sz="1200" b="1" i="1" u="sng" dirty="0">
                <a:effectLst/>
                <a:latin typeface="Calibri" panose="020F0502020204030204" pitchFamily="34" charset="0"/>
                <a:ea typeface="Calibri" panose="020F0502020204030204" pitchFamily="34" charset="0"/>
                <a:cs typeface="Noto Sans Symbols"/>
              </a:rPr>
              <a:t>Les 4 – Werkkaart MEMO</a:t>
            </a:r>
            <a:r>
              <a:rPr lang="af-ZA" sz="1200" dirty="0">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457200" marR="0" lvl="0" indent="-228600" algn="l" rtl="0">
              <a:lnSpc>
                <a:spcPct val="100000"/>
              </a:lnSpc>
              <a:spcBef>
                <a:spcPts val="0"/>
              </a:spcBef>
              <a:spcAft>
                <a:spcPts val="0"/>
              </a:spcAft>
              <a:buClr>
                <a:srgbClr val="000000"/>
              </a:buClr>
              <a:buSzPts val="1400"/>
              <a:buFont typeface="Arial"/>
              <a:buNone/>
            </a:pPr>
            <a:endParaRPr sz="1200" dirty="0">
              <a:solidFill>
                <a:srgbClr val="595959"/>
              </a:solidFill>
              <a:latin typeface="Arial"/>
              <a:ea typeface="Arial"/>
              <a:cs typeface="Arial"/>
              <a:sym typeface="Arial"/>
            </a:endParaRPr>
          </a:p>
        </p:txBody>
      </p:sp>
      <p:sp>
        <p:nvSpPr>
          <p:cNvPr id="87" name="Google Shape;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3: </a:t>
            </a:r>
            <a:r>
              <a:rPr lang="en-ZA" dirty="0" err="1"/>
              <a:t>Onderrig</a:t>
            </a:r>
            <a:r>
              <a:rPr lang="en-ZA" dirty="0"/>
              <a:t> </a:t>
            </a:r>
            <a:r>
              <a:rPr lang="en-ZA" dirty="0" err="1"/>
              <a:t>en</a:t>
            </a:r>
            <a:r>
              <a:rPr lang="en-ZA" dirty="0"/>
              <a:t> </a:t>
            </a:r>
            <a:r>
              <a:rPr lang="en-ZA" dirty="0" err="1"/>
              <a:t>groepaktwiteit</a:t>
            </a:r>
            <a:r>
              <a:rPr lang="en-ZA" dirty="0"/>
              <a:t> (13 min)</a:t>
            </a:r>
            <a:endParaRPr dirty="0"/>
          </a:p>
          <a:p>
            <a:pPr marL="457200" marR="0" lvl="0" indent="-22860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Die redakteur het baie mag in 'n koerant of op 'n </a:t>
            </a:r>
            <a:r>
              <a:rPr lang="af-ZA" sz="1800" dirty="0" err="1">
                <a:effectLst/>
                <a:latin typeface="Calibri" panose="020F0502020204030204" pitchFamily="34" charset="0"/>
                <a:ea typeface="Calibri" panose="020F0502020204030204" pitchFamily="34" charset="0"/>
                <a:cs typeface="Noto Sans Symbols"/>
              </a:rPr>
              <a:t>nuuswebwerf</a:t>
            </a:r>
            <a:r>
              <a:rPr lang="af-ZA" sz="1800" dirty="0">
                <a:effectLst/>
                <a:latin typeface="Calibri" panose="020F0502020204030204" pitchFamily="34" charset="0"/>
                <a:ea typeface="Calibri" panose="020F0502020204030204" pitchFamily="34" charset="0"/>
                <a:cs typeface="Noto Sans Symbols"/>
              </a:rPr>
              <a:t>. Hulle kry geleentheid om in 'n kort paragraaf  hulle sienings oor ‘n aktuele saak te deel. Jy sal hierdie sienings dikwels verder in die koerant/webwerf opmerk. Die redakteur neem besluite oor die uitleg en die tipe inhoud wat in 'n koerant toegelaat word. Jy mag dieselfde onderwerp op twee verskillende </a:t>
            </a:r>
            <a:r>
              <a:rPr lang="af-ZA" sz="1800" dirty="0" err="1">
                <a:effectLst/>
                <a:latin typeface="Calibri" panose="020F0502020204030204" pitchFamily="34" charset="0"/>
                <a:ea typeface="Calibri" panose="020F0502020204030204" pitchFamily="34" charset="0"/>
                <a:cs typeface="Noto Sans Symbols"/>
              </a:rPr>
              <a:t>nuusmediaplatforms</a:t>
            </a:r>
            <a:r>
              <a:rPr lang="af-ZA" sz="1800" dirty="0">
                <a:effectLst/>
                <a:latin typeface="Calibri" panose="020F0502020204030204" pitchFamily="34" charset="0"/>
                <a:ea typeface="Calibri" panose="020F0502020204030204" pitchFamily="34" charset="0"/>
                <a:cs typeface="Noto Sans Symbols"/>
              </a:rPr>
              <a:t> vind, maar met uiteenlopende sienings of opinies.</a:t>
            </a:r>
            <a:br>
              <a:rPr lang="af-ZA" sz="1800" dirty="0">
                <a:effectLst/>
                <a:latin typeface="Calibri" panose="020F0502020204030204" pitchFamily="34" charset="0"/>
                <a:ea typeface="Calibri" panose="020F0502020204030204" pitchFamily="34" charset="0"/>
                <a:cs typeface="Noto Sans Symbols"/>
              </a:rPr>
            </a:b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Redakteurs bepaal ook die fisiese plasing van sekere onderwerpe in die koerant.  Dit sluit die spasie in wat ‘n  artikel op elke bladsy beslaan, maar ook waar in die koerant die artikel mag verskyn. Wat is die aard van die ander artikels rondom hierdie artikel? Aanlyn </a:t>
            </a:r>
            <a:r>
              <a:rPr lang="af-ZA" sz="1800" dirty="0" err="1">
                <a:effectLst/>
                <a:latin typeface="Calibri" panose="020F0502020204030204" pitchFamily="34" charset="0"/>
                <a:ea typeface="Calibri" panose="020F0502020204030204" pitchFamily="34" charset="0"/>
                <a:cs typeface="Noto Sans Symbols"/>
              </a:rPr>
              <a:t>nuuswebwerwe</a:t>
            </a:r>
            <a:r>
              <a:rPr lang="af-ZA" sz="1800" dirty="0">
                <a:effectLst/>
                <a:latin typeface="Calibri" panose="020F0502020204030204" pitchFamily="34" charset="0"/>
                <a:ea typeface="Calibri" panose="020F0502020204030204" pitchFamily="34" charset="0"/>
                <a:cs typeface="Noto Sans Symbols"/>
              </a:rPr>
              <a:t> versamel data oor hoeveel </a:t>
            </a:r>
            <a:r>
              <a:rPr lang="af-ZA" sz="1800" dirty="0" err="1">
                <a:effectLst/>
                <a:latin typeface="Calibri" panose="020F0502020204030204" pitchFamily="34" charset="0"/>
                <a:ea typeface="Calibri" panose="020F0502020204030204" pitchFamily="34" charset="0"/>
                <a:cs typeface="Noto Sans Symbols"/>
              </a:rPr>
              <a:t>trefslae</a:t>
            </a:r>
            <a:r>
              <a:rPr lang="af-ZA" sz="1800" dirty="0">
                <a:effectLst/>
                <a:latin typeface="Calibri" panose="020F0502020204030204" pitchFamily="34" charset="0"/>
                <a:ea typeface="Calibri" panose="020F0502020204030204" pitchFamily="34" charset="0"/>
                <a:cs typeface="Noto Sans Symbols"/>
              </a:rPr>
              <a:t> (</a:t>
            </a:r>
            <a:r>
              <a:rPr lang="af-ZA" sz="1800" dirty="0" err="1">
                <a:effectLst/>
                <a:latin typeface="Calibri" panose="020F0502020204030204" pitchFamily="34" charset="0"/>
                <a:ea typeface="Calibri" panose="020F0502020204030204" pitchFamily="34" charset="0"/>
                <a:cs typeface="Noto Sans Symbols"/>
              </a:rPr>
              <a:t>like</a:t>
            </a:r>
            <a:r>
              <a:rPr lang="af-ZA" sz="1800" dirty="0">
                <a:effectLst/>
                <a:latin typeface="Calibri" panose="020F0502020204030204" pitchFamily="34" charset="0"/>
                <a:ea typeface="Calibri" panose="020F0502020204030204" pitchFamily="34" charset="0"/>
                <a:cs typeface="Noto Sans Symbols"/>
              </a:rPr>
              <a:t>) sekere artikels kry. Dit verskaf </a:t>
            </a:r>
            <a:r>
              <a:rPr lang="af-ZA" sz="1800" dirty="0" err="1">
                <a:effectLst/>
                <a:latin typeface="Calibri" panose="020F0502020204030204" pitchFamily="34" charset="0"/>
                <a:ea typeface="Calibri" panose="020F0502020204030204" pitchFamily="34" charset="0"/>
                <a:cs typeface="Noto Sans Symbols"/>
              </a:rPr>
              <a:t>inligtings</a:t>
            </a:r>
            <a:r>
              <a:rPr lang="af-ZA" sz="1800" dirty="0">
                <a:effectLst/>
                <a:latin typeface="Calibri" panose="020F0502020204030204" pitchFamily="34" charset="0"/>
                <a:ea typeface="Calibri" panose="020F0502020204030204" pitchFamily="34" charset="0"/>
                <a:cs typeface="Noto Sans Symbols"/>
              </a:rPr>
              <a:t> aan die redakteurs oor tendense en die belangstelling van die publiek.</a:t>
            </a:r>
          </a:p>
          <a:p>
            <a:pPr marL="342900" lvl="0" indent="-342900">
              <a:buSzPts val="1000"/>
              <a:buFont typeface="Arial" panose="020B0604020202020204" pitchFamily="34" charset="0"/>
              <a:buChar char="●"/>
            </a:pPr>
            <a:endParaRPr lang="af-ZA" sz="1800" dirty="0">
              <a:effectLst/>
              <a:latin typeface="Calibri" panose="020F0502020204030204" pitchFamily="34" charset="0"/>
              <a:ea typeface="Calibri" panose="020F0502020204030204" pitchFamily="34" charset="0"/>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rPr>
              <a:t>In julle groepe, kyk na die twee </a:t>
            </a:r>
            <a:r>
              <a:rPr lang="af-ZA" sz="1800" dirty="0" err="1">
                <a:effectLst/>
                <a:latin typeface="Calibri" panose="020F0502020204030204" pitchFamily="34" charset="0"/>
                <a:ea typeface="Calibri" panose="020F0502020204030204" pitchFamily="34" charset="0"/>
              </a:rPr>
              <a:t>koerantvoorblaaie</a:t>
            </a:r>
            <a:r>
              <a:rPr lang="af-ZA" sz="1800" dirty="0">
                <a:effectLst/>
                <a:latin typeface="Calibri" panose="020F0502020204030204" pitchFamily="34" charset="0"/>
                <a:ea typeface="Calibri" panose="020F0502020204030204" pitchFamily="34" charset="0"/>
              </a:rPr>
              <a:t> op die skerm. Beantwoord die vrae in </a:t>
            </a:r>
            <a:r>
              <a:rPr lang="af-ZA" sz="1800" b="1" i="1" dirty="0">
                <a:effectLst/>
                <a:latin typeface="Calibri" panose="020F0502020204030204" pitchFamily="34" charset="0"/>
                <a:ea typeface="Calibri" panose="020F0502020204030204" pitchFamily="34" charset="0"/>
              </a:rPr>
              <a:t>Aktiwiteit 2</a:t>
            </a:r>
            <a:r>
              <a:rPr lang="af-ZA" sz="1800" dirty="0">
                <a:effectLst/>
                <a:latin typeface="Calibri" panose="020F0502020204030204" pitchFamily="34" charset="0"/>
                <a:ea typeface="Calibri" panose="020F0502020204030204" pitchFamily="34" charset="0"/>
              </a:rPr>
              <a:t> (</a:t>
            </a:r>
            <a:r>
              <a:rPr lang="af-ZA" sz="1800" b="1" i="1" u="sng" dirty="0">
                <a:effectLst/>
                <a:latin typeface="Calibri" panose="020F0502020204030204" pitchFamily="34" charset="0"/>
                <a:ea typeface="Calibri" panose="020F0502020204030204" pitchFamily="34" charset="0"/>
              </a:rPr>
              <a:t>Les 4 – Werkkaart</a:t>
            </a:r>
            <a:r>
              <a:rPr lang="af-ZA" sz="1800" dirty="0">
                <a:effectLst/>
                <a:latin typeface="Calibri" panose="020F0502020204030204" pitchFamily="34" charset="0"/>
                <a:ea typeface="Calibri" panose="020F0502020204030204" pitchFamily="34" charset="0"/>
              </a:rPr>
              <a:t>) en gee daarna terugvoer aan die klas. Julle sal 8 minute hê om hierdie oefening te voltooi. Moontlike antwoorde is in </a:t>
            </a:r>
            <a:r>
              <a:rPr lang="af-ZA" sz="1800" b="1" i="1" u="sng" dirty="0">
                <a:effectLst/>
                <a:latin typeface="Calibri" panose="020F0502020204030204" pitchFamily="34" charset="0"/>
                <a:ea typeface="Calibri" panose="020F0502020204030204" pitchFamily="34" charset="0"/>
              </a:rPr>
              <a:t>Les 4 – Werkkaart MEMO</a:t>
            </a:r>
            <a:r>
              <a:rPr lang="af-ZA" sz="1800" dirty="0">
                <a:effectLst/>
                <a:latin typeface="Calibri" panose="020F0502020204030204" pitchFamily="34" charset="0"/>
                <a:ea typeface="Calibri" panose="020F0502020204030204" pitchFamily="34" charset="0"/>
              </a:rPr>
              <a:t> beskikbaar. </a:t>
            </a:r>
            <a:endParaRPr dirty="0"/>
          </a:p>
        </p:txBody>
      </p:sp>
      <p:sp>
        <p:nvSpPr>
          <p:cNvPr id="95" name="Google Shape;9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4 </a:t>
            </a:r>
            <a:r>
              <a:rPr lang="en-ZA" dirty="0" err="1"/>
              <a:t>Onderrig</a:t>
            </a:r>
            <a:br>
              <a:rPr lang="en-ZA" dirty="0"/>
            </a:br>
            <a:endParaRPr dirty="0"/>
          </a:p>
          <a:p>
            <a:pPr marL="342900" lvl="0" indent="-342900">
              <a:buSzPts val="1000"/>
              <a:buFont typeface="Arial" panose="020B0604020202020204" pitchFamily="34" charset="0"/>
              <a:buChar char="●"/>
              <a:tabLst>
                <a:tab pos="457200" algn="l"/>
              </a:tabLst>
            </a:pPr>
            <a:r>
              <a:rPr lang="af-ZA" sz="1800" dirty="0">
                <a:effectLst/>
                <a:latin typeface="Calibri" panose="020F0502020204030204" pitchFamily="34" charset="0"/>
                <a:ea typeface="Calibri" panose="020F0502020204030204" pitchFamily="34" charset="0"/>
                <a:cs typeface="Noto Sans Symbols"/>
              </a:rPr>
              <a:t>Vir baie jare het mense nie gelyke toegang tot nuus in Suid-Afrika gehad nie. Toe koerante die enigste bron van alledaagse nuus was, het landelike gemeenskappe dikwels nie die plaaslike nuus ontvang nie, weens hul </a:t>
            </a:r>
            <a:r>
              <a:rPr lang="af-ZA" sz="1800" b="1" dirty="0">
                <a:effectLst/>
                <a:latin typeface="Calibri" panose="020F0502020204030204" pitchFamily="34" charset="0"/>
                <a:ea typeface="Calibri" panose="020F0502020204030204" pitchFamily="34" charset="0"/>
                <a:cs typeface="Noto Sans Symbols"/>
              </a:rPr>
              <a:t>geografiese ligging</a:t>
            </a:r>
            <a:r>
              <a:rPr lang="af-ZA" sz="1800" dirty="0">
                <a:effectLst/>
                <a:latin typeface="Calibri" panose="020F0502020204030204" pitchFamily="34" charset="0"/>
                <a:ea typeface="Calibri" panose="020F0502020204030204" pitchFamily="34" charset="0"/>
                <a:cs typeface="Noto Sans Symbols"/>
              </a:rPr>
              <a:t>.</a:t>
            </a: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800" b="1" dirty="0">
                <a:effectLst/>
                <a:latin typeface="Calibri" panose="020F0502020204030204" pitchFamily="34" charset="0"/>
                <a:ea typeface="Calibri" panose="020F0502020204030204" pitchFamily="34" charset="0"/>
                <a:cs typeface="Noto Sans Symbols"/>
              </a:rPr>
              <a:t>Die kaart van Suid</a:t>
            </a:r>
            <a:r>
              <a:rPr lang="af-ZA" sz="1800" dirty="0">
                <a:effectLst/>
                <a:latin typeface="Calibri" panose="020F0502020204030204" pitchFamily="34" charset="0"/>
                <a:ea typeface="Calibri" panose="020F0502020204030204" pitchFamily="34" charset="0"/>
                <a:cs typeface="Noto Sans Symbols"/>
              </a:rPr>
              <a:t>-Afrika op Skyfie 4 wys (in pienk) die areas in die land wat toegang tot die internet het. </a:t>
            </a:r>
            <a:br>
              <a:rPr lang="af-ZA" sz="1800" dirty="0">
                <a:effectLst/>
                <a:latin typeface="Calibri" panose="020F0502020204030204" pitchFamily="34" charset="0"/>
                <a:ea typeface="Calibri" panose="020F0502020204030204" pitchFamily="34" charset="0"/>
                <a:cs typeface="Noto Sans Symbols"/>
              </a:rPr>
            </a:br>
            <a:endParaRPr lang="en-US" sz="1800" dirty="0">
              <a:effectLst/>
              <a:latin typeface="Noto Sans Symbols"/>
              <a:ea typeface="Noto Sans Symbols"/>
              <a:cs typeface="Noto Sans Symbols"/>
            </a:endParaRPr>
          </a:p>
          <a:p>
            <a:pPr marL="342900" lvl="0" indent="-342900" algn="just">
              <a:buSzPts val="1000"/>
              <a:buFont typeface="Arial" panose="020B0604020202020204" pitchFamily="34" charset="0"/>
              <a:buChar char="●"/>
            </a:pPr>
            <a:r>
              <a:rPr lang="en-ZA" sz="1800" dirty="0" err="1">
                <a:effectLst/>
                <a:latin typeface="Calibri" panose="020F0502020204030204" pitchFamily="34" charset="0"/>
                <a:ea typeface="Calibri" panose="020F0502020204030204" pitchFamily="34" charset="0"/>
                <a:cs typeface="Noto Sans Symbols"/>
              </a:rPr>
              <a:t>Daar</a:t>
            </a:r>
            <a:r>
              <a:rPr lang="en-ZA" sz="1800" dirty="0">
                <a:effectLst/>
                <a:latin typeface="Calibri" panose="020F0502020204030204" pitchFamily="34" charset="0"/>
                <a:ea typeface="Calibri" panose="020F0502020204030204" pitchFamily="34" charset="0"/>
                <a:cs typeface="Noto Sans Symbols"/>
              </a:rPr>
              <a:t> is </a:t>
            </a:r>
            <a:r>
              <a:rPr lang="en-ZA" sz="1800" dirty="0" err="1">
                <a:effectLst/>
                <a:latin typeface="Calibri" panose="020F0502020204030204" pitchFamily="34" charset="0"/>
                <a:ea typeface="Calibri" panose="020F0502020204030204" pitchFamily="34" charset="0"/>
                <a:cs typeface="Noto Sans Symbols"/>
              </a:rPr>
              <a:t>vandag</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nog</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uitdagings</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aangesien</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almal</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toegang</a:t>
            </a:r>
            <a:r>
              <a:rPr lang="en-ZA" sz="1800" dirty="0">
                <a:effectLst/>
                <a:latin typeface="Calibri" panose="020F0502020204030204" pitchFamily="34" charset="0"/>
                <a:ea typeface="Calibri" panose="020F0502020204030204" pitchFamily="34" charset="0"/>
                <a:cs typeface="Noto Sans Symbols"/>
              </a:rPr>
              <a:t> tot die internet het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en</a:t>
            </a:r>
            <a:r>
              <a:rPr lang="en-ZA" sz="1800" dirty="0">
                <a:effectLst/>
                <a:latin typeface="Calibri" panose="020F0502020204030204" pitchFamily="34" charset="0"/>
                <a:ea typeface="Calibri" panose="020F0502020204030204" pitchFamily="34" charset="0"/>
                <a:cs typeface="Noto Sans Symbols"/>
              </a:rPr>
              <a:t> in </a:t>
            </a:r>
            <a:r>
              <a:rPr lang="en-ZA" sz="1800" dirty="0" err="1">
                <a:effectLst/>
                <a:latin typeface="Calibri" panose="020F0502020204030204" pitchFamily="34" charset="0"/>
                <a:ea typeface="Calibri" panose="020F0502020204030204" pitchFamily="34" charset="0"/>
                <a:cs typeface="Noto Sans Symbols"/>
              </a:rPr>
              <a:t>sommige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gebiede</a:t>
            </a:r>
            <a:r>
              <a:rPr lang="en-ZA" sz="1800" dirty="0">
                <a:effectLst/>
                <a:latin typeface="Calibri" panose="020F0502020204030204" pitchFamily="34" charset="0"/>
                <a:ea typeface="Calibri" panose="020F0502020204030204" pitchFamily="34" charset="0"/>
                <a:cs typeface="Noto Sans Symbols"/>
              </a:rPr>
              <a:t> is </a:t>
            </a:r>
            <a:r>
              <a:rPr lang="en-ZA" sz="1800" dirty="0" err="1">
                <a:effectLst/>
                <a:latin typeface="Calibri" panose="020F0502020204030204" pitchFamily="34" charset="0"/>
                <a:ea typeface="Calibri" panose="020F0502020204030204" pitchFamily="34" charset="0"/>
                <a:cs typeface="Noto Sans Symbols"/>
              </a:rPr>
              <a:t>selfoondekking</a:t>
            </a:r>
            <a:r>
              <a:rPr lang="en-ZA" sz="1800" dirty="0">
                <a:effectLst/>
                <a:latin typeface="Calibri" panose="020F0502020204030204" pitchFamily="34" charset="0"/>
                <a:ea typeface="Calibri" panose="020F0502020204030204" pitchFamily="34" charset="0"/>
                <a:cs typeface="Noto Sans Symbols"/>
              </a:rPr>
              <a:t> steeds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beskikbaar</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Ons het </a:t>
            </a:r>
            <a:r>
              <a:rPr lang="en-ZA" sz="1800" dirty="0" err="1">
                <a:effectLst/>
                <a:latin typeface="Calibri" panose="020F0502020204030204" pitchFamily="34" charset="0"/>
                <a:ea typeface="Calibri" panose="020F0502020204030204" pitchFamily="34" charset="0"/>
                <a:cs typeface="Noto Sans Symbols"/>
              </a:rPr>
              <a:t>meer</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toegang</a:t>
            </a:r>
            <a:r>
              <a:rPr lang="en-ZA" sz="1800" dirty="0">
                <a:effectLst/>
                <a:latin typeface="Calibri" panose="020F0502020204030204" pitchFamily="34" charset="0"/>
                <a:ea typeface="Calibri" panose="020F0502020204030204" pitchFamily="34" charset="0"/>
                <a:cs typeface="Noto Sans Symbols"/>
              </a:rPr>
              <a:t> tot die internet as </a:t>
            </a:r>
            <a:r>
              <a:rPr lang="en-ZA" sz="1800" dirty="0" err="1">
                <a:effectLst/>
                <a:latin typeface="Calibri" panose="020F0502020204030204" pitchFamily="34" charset="0"/>
                <a:ea typeface="Calibri" panose="020F0502020204030204" pitchFamily="34" charset="0"/>
                <a:cs typeface="Noto Sans Symbols"/>
              </a:rPr>
              <a:t>ooit</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tevore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en</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dus</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meer</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toegang</a:t>
            </a:r>
            <a:r>
              <a:rPr lang="en-ZA" sz="1800" dirty="0">
                <a:effectLst/>
                <a:latin typeface="Calibri" panose="020F0502020204030204" pitchFamily="34" charset="0"/>
                <a:ea typeface="Calibri" panose="020F0502020204030204" pitchFamily="34" charset="0"/>
                <a:cs typeface="Noto Sans Symbols"/>
              </a:rPr>
              <a:t> tot die </a:t>
            </a:r>
            <a:r>
              <a:rPr lang="en-ZA" sz="1800" dirty="0" err="1">
                <a:effectLst/>
                <a:latin typeface="Calibri" panose="020F0502020204030204" pitchFamily="34" charset="0"/>
                <a:ea typeface="Calibri" panose="020F0502020204030204" pitchFamily="34" charset="0"/>
                <a:cs typeface="Noto Sans Symbols"/>
              </a:rPr>
              <a:t>nuus</a:t>
            </a:r>
            <a:r>
              <a:rPr lang="en-ZA" sz="1800" dirty="0">
                <a:effectLst/>
                <a:latin typeface="Calibri" panose="020F0502020204030204" pitchFamily="34" charset="0"/>
                <a:ea typeface="Calibri" panose="020F0502020204030204" pitchFamily="34" charset="0"/>
                <a:cs typeface="Noto Sans Symbols"/>
              </a:rPr>
              <a:t>, maar </a:t>
            </a:r>
            <a:r>
              <a:rPr lang="en-ZA" sz="1800" dirty="0" err="1">
                <a:effectLst/>
                <a:latin typeface="Calibri" panose="020F0502020204030204" pitchFamily="34" charset="0"/>
                <a:ea typeface="Calibri" panose="020F0502020204030204" pitchFamily="34" charset="0"/>
                <a:cs typeface="Noto Sans Symbols"/>
              </a:rPr>
              <a:t>daar</a:t>
            </a:r>
            <a:r>
              <a:rPr lang="en-ZA" sz="1800" dirty="0">
                <a:effectLst/>
                <a:latin typeface="Calibri" panose="020F0502020204030204" pitchFamily="34" charset="0"/>
                <a:ea typeface="Calibri" panose="020F0502020204030204" pitchFamily="34" charset="0"/>
                <a:cs typeface="Noto Sans Symbols"/>
              </a:rPr>
              <a:t> is steeds </a:t>
            </a:r>
            <a:r>
              <a:rPr lang="en-ZA" sz="1800" dirty="0" err="1">
                <a:effectLst/>
                <a:latin typeface="Calibri" panose="020F0502020204030204" pitchFamily="34" charset="0"/>
                <a:ea typeface="Calibri" panose="020F0502020204030204" pitchFamily="34" charset="0"/>
                <a:cs typeface="Noto Sans Symbols"/>
              </a:rPr>
              <a:t>mense</a:t>
            </a:r>
            <a:r>
              <a:rPr lang="en-ZA" sz="1800" dirty="0">
                <a:effectLst/>
                <a:latin typeface="Calibri" panose="020F0502020204030204" pitchFamily="34" charset="0"/>
                <a:ea typeface="Calibri" panose="020F0502020204030204" pitchFamily="34" charset="0"/>
                <a:cs typeface="Noto Sans Symbols"/>
              </a:rPr>
              <a:t> wat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toegang</a:t>
            </a:r>
            <a:r>
              <a:rPr lang="en-ZA" sz="1800" dirty="0">
                <a:effectLst/>
                <a:latin typeface="Calibri" panose="020F0502020204030204" pitchFamily="34" charset="0"/>
                <a:ea typeface="Calibri" panose="020F0502020204030204" pitchFamily="34" charset="0"/>
                <a:cs typeface="Noto Sans Symbols"/>
              </a:rPr>
              <a:t> tot die internet het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Dit</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kan</a:t>
            </a:r>
            <a:r>
              <a:rPr lang="en-ZA" sz="1800" dirty="0">
                <a:effectLst/>
                <a:latin typeface="Calibri" panose="020F0502020204030204" pitchFamily="34" charset="0"/>
                <a:ea typeface="Calibri" panose="020F0502020204030204" pitchFamily="34" charset="0"/>
                <a:cs typeface="Noto Sans Symbols"/>
              </a:rPr>
              <a:t> wees as </a:t>
            </a:r>
            <a:r>
              <a:rPr lang="en-ZA" sz="1800" dirty="0" err="1">
                <a:effectLst/>
                <a:latin typeface="Calibri" panose="020F0502020204030204" pitchFamily="34" charset="0"/>
                <a:ea typeface="Calibri" panose="020F0502020204030204" pitchFamily="34" charset="0"/>
                <a:cs typeface="Noto Sans Symbols"/>
              </a:rPr>
              <a:t>gevolg</a:t>
            </a:r>
            <a:r>
              <a:rPr lang="en-ZA" sz="1800" dirty="0">
                <a:effectLst/>
                <a:latin typeface="Calibri" panose="020F0502020204030204" pitchFamily="34" charset="0"/>
                <a:ea typeface="Calibri" panose="020F0502020204030204" pitchFamily="34" charset="0"/>
                <a:cs typeface="Noto Sans Symbols"/>
              </a:rPr>
              <a:t> van ‘n </a:t>
            </a:r>
            <a:r>
              <a:rPr lang="en-ZA" sz="1800" dirty="0" err="1">
                <a:effectLst/>
                <a:latin typeface="Calibri" panose="020F0502020204030204" pitchFamily="34" charset="0"/>
                <a:ea typeface="Calibri" panose="020F0502020204030204" pitchFamily="34" charset="0"/>
                <a:cs typeface="Noto Sans Symbols"/>
              </a:rPr>
              <a:t>internetverbinding</a:t>
            </a:r>
            <a:r>
              <a:rPr lang="en-ZA" sz="1800" dirty="0">
                <a:effectLst/>
                <a:latin typeface="Calibri" panose="020F0502020204030204" pitchFamily="34" charset="0"/>
                <a:ea typeface="Calibri" panose="020F0502020204030204" pitchFamily="34" charset="0"/>
                <a:cs typeface="Noto Sans Symbols"/>
              </a:rPr>
              <a:t> wat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moontlik</a:t>
            </a:r>
            <a:r>
              <a:rPr lang="en-ZA" sz="1800" dirty="0">
                <a:effectLst/>
                <a:latin typeface="Calibri" panose="020F0502020204030204" pitchFamily="34" charset="0"/>
                <a:ea typeface="Calibri" panose="020F0502020204030204" pitchFamily="34" charset="0"/>
                <a:cs typeface="Noto Sans Symbols"/>
              </a:rPr>
              <a:t> is in 'n </a:t>
            </a:r>
            <a:r>
              <a:rPr lang="en-ZA" sz="1800" dirty="0" err="1">
                <a:effectLst/>
                <a:latin typeface="Calibri" panose="020F0502020204030204" pitchFamily="34" charset="0"/>
                <a:ea typeface="Calibri" panose="020F0502020204030204" pitchFamily="34" charset="0"/>
                <a:cs typeface="Noto Sans Symbols"/>
              </a:rPr>
              <a:t>sekere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gebied</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of </a:t>
            </a:r>
            <a:r>
              <a:rPr lang="en-ZA" sz="1800" dirty="0" err="1">
                <a:effectLst/>
                <a:latin typeface="Calibri" panose="020F0502020204030204" pitchFamily="34" charset="0"/>
                <a:ea typeface="Calibri" panose="020F0502020204030204" pitchFamily="34" charset="0"/>
                <a:cs typeface="Noto Sans Symbols"/>
              </a:rPr>
              <a:t>omdat</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hulle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'n </a:t>
            </a:r>
            <a:r>
              <a:rPr lang="en-ZA" sz="1800" dirty="0" err="1">
                <a:effectLst/>
                <a:latin typeface="Calibri" panose="020F0502020204030204" pitchFamily="34" charset="0"/>
                <a:ea typeface="Calibri" panose="020F0502020204030204" pitchFamily="34" charset="0"/>
                <a:cs typeface="Noto Sans Symbols"/>
              </a:rPr>
              <a:t>selfoon</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kan</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bekostig</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Mense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kan</a:t>
            </a:r>
            <a:r>
              <a:rPr lang="en-ZA" sz="1800" dirty="0">
                <a:effectLst/>
                <a:latin typeface="Calibri" panose="020F0502020204030204" pitchFamily="34" charset="0"/>
                <a:ea typeface="Calibri" panose="020F0502020204030204" pitchFamily="34" charset="0"/>
                <a:cs typeface="Noto Sans Symbols"/>
              </a:rPr>
              <a:t> in </a:t>
            </a:r>
            <a:r>
              <a:rPr lang="en-ZA" sz="1800" dirty="0" err="1">
                <a:effectLst/>
                <a:latin typeface="Calibri" panose="020F0502020204030204" pitchFamily="34" charset="0"/>
                <a:ea typeface="Calibri" panose="020F0502020204030204" pitchFamily="34" charset="0"/>
                <a:cs typeface="Noto Sans Symbols"/>
              </a:rPr>
              <a:t>landelike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gebiede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woon</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waar</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daar</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geen</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selfoontorings</a:t>
            </a:r>
            <a:r>
              <a:rPr lang="en-ZA" sz="1800" dirty="0">
                <a:effectLst/>
                <a:latin typeface="Calibri" panose="020F0502020204030204" pitchFamily="34" charset="0"/>
                <a:ea typeface="Calibri" panose="020F0502020204030204" pitchFamily="34" charset="0"/>
                <a:cs typeface="Noto Sans Symbols"/>
              </a:rPr>
              <a:t> is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Dit</a:t>
            </a:r>
            <a:r>
              <a:rPr lang="en-ZA" sz="1800" dirty="0">
                <a:effectLst/>
                <a:latin typeface="Calibri" panose="020F0502020204030204" pitchFamily="34" charset="0"/>
                <a:ea typeface="Calibri" panose="020F0502020204030204" pitchFamily="34" charset="0"/>
                <a:cs typeface="Noto Sans Symbols"/>
              </a:rPr>
              <a:t> word  </a:t>
            </a:r>
            <a:r>
              <a:rPr lang="en-ZA" sz="1800" dirty="0" err="1">
                <a:effectLst/>
                <a:latin typeface="Calibri" panose="020F0502020204030204" pitchFamily="34" charset="0"/>
                <a:ea typeface="Calibri" panose="020F0502020204030204" pitchFamily="34" charset="0"/>
                <a:cs typeface="Noto Sans Symbols"/>
              </a:rPr>
              <a:t>veral</a:t>
            </a:r>
            <a:r>
              <a:rPr lang="en-ZA" sz="1800" dirty="0">
                <a:effectLst/>
                <a:latin typeface="Calibri" panose="020F0502020204030204" pitchFamily="34" charset="0"/>
                <a:ea typeface="Calibri" panose="020F0502020204030204" pitchFamily="34" charset="0"/>
                <a:cs typeface="Noto Sans Symbols"/>
              </a:rPr>
              <a:t> 'n </a:t>
            </a:r>
            <a:r>
              <a:rPr lang="en-ZA" sz="1800" dirty="0" err="1">
                <a:effectLst/>
                <a:latin typeface="Calibri" panose="020F0502020204030204" pitchFamily="34" charset="0"/>
                <a:ea typeface="Calibri" panose="020F0502020204030204" pitchFamily="34" charset="0"/>
                <a:cs typeface="Noto Sans Symbols"/>
              </a:rPr>
              <a:t>uitdaging</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tydens</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verkiesings</a:t>
            </a:r>
            <a:r>
              <a:rPr lang="en-ZA" sz="1800" dirty="0">
                <a:effectLst/>
                <a:latin typeface="Calibri" panose="020F0502020204030204" pitchFamily="34" charset="0"/>
                <a:ea typeface="Calibri" panose="020F0502020204030204" pitchFamily="34" charset="0"/>
                <a:cs typeface="Noto Sans Symbols"/>
              </a:rPr>
              <a:t>, want </a:t>
            </a:r>
            <a:r>
              <a:rPr lang="en-ZA" sz="1800" dirty="0" err="1">
                <a:effectLst/>
                <a:latin typeface="Calibri" panose="020F0502020204030204" pitchFamily="34" charset="0"/>
                <a:ea typeface="Calibri" panose="020F0502020204030204" pitchFamily="34" charset="0"/>
                <a:cs typeface="Noto Sans Symbols"/>
              </a:rPr>
              <a:t>almal</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ontvang</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dieselfde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inligting</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wat </a:t>
            </a:r>
            <a:r>
              <a:rPr lang="en-ZA" sz="1800" dirty="0" err="1">
                <a:effectLst/>
                <a:latin typeface="Calibri" panose="020F0502020204030204" pitchFamily="34" charset="0"/>
                <a:ea typeface="Calibri" panose="020F0502020204030204" pitchFamily="34" charset="0"/>
                <a:cs typeface="Noto Sans Symbols"/>
              </a:rPr>
              <a:t>daartoe</a:t>
            </a:r>
            <a:r>
              <a:rPr lang="en-ZA" sz="1800" dirty="0">
                <a:effectLst/>
                <a:latin typeface="Calibri" panose="020F0502020204030204" pitchFamily="34" charset="0"/>
                <a:ea typeface="Calibri" panose="020F0502020204030204" pitchFamily="34" charset="0"/>
                <a:cs typeface="Noto Sans Symbols"/>
              </a:rPr>
              <a:t> lei </a:t>
            </a:r>
            <a:r>
              <a:rPr lang="en-ZA" sz="1800" dirty="0" err="1">
                <a:effectLst/>
                <a:latin typeface="Calibri" panose="020F0502020204030204" pitchFamily="34" charset="0"/>
                <a:ea typeface="Calibri" panose="020F0502020204030204" pitchFamily="34" charset="0"/>
                <a:cs typeface="Noto Sans Symbols"/>
              </a:rPr>
              <a:t>dat</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hulle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Calibri" panose="020F0502020204030204" pitchFamily="34" charset="0"/>
                <a:ea typeface="Calibri" panose="020F0502020204030204" pitchFamily="34" charset="0"/>
                <a:cs typeface="Noto Sans Symbols"/>
              </a:rPr>
              <a:t> 'n </a:t>
            </a:r>
            <a:r>
              <a:rPr lang="en-ZA" sz="1800" dirty="0" err="1">
                <a:effectLst/>
                <a:latin typeface="Calibri" panose="020F0502020204030204" pitchFamily="34" charset="0"/>
                <a:ea typeface="Calibri" panose="020F0502020204030204" pitchFamily="34" charset="0"/>
                <a:cs typeface="Noto Sans Symbols"/>
              </a:rPr>
              <a:t>gelyke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geleentheid</a:t>
            </a:r>
            <a:r>
              <a:rPr lang="en-ZA" sz="1800" dirty="0">
                <a:effectLst/>
                <a:latin typeface="Calibri" panose="020F0502020204030204" pitchFamily="34" charset="0"/>
                <a:ea typeface="Calibri" panose="020F0502020204030204" pitchFamily="34" charset="0"/>
                <a:cs typeface="Noto Sans Symbols"/>
              </a:rPr>
              <a:t> het om 'n </a:t>
            </a:r>
            <a:r>
              <a:rPr lang="en-ZA" sz="1800" dirty="0" err="1">
                <a:effectLst/>
                <a:latin typeface="Calibri" panose="020F0502020204030204" pitchFamily="34" charset="0"/>
                <a:ea typeface="Calibri" panose="020F0502020204030204" pitchFamily="34" charset="0"/>
                <a:cs typeface="Noto Sans Symbols"/>
              </a:rPr>
              <a:t>ingeligte</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besluit</a:t>
            </a:r>
            <a:r>
              <a:rPr lang="en-ZA" sz="1800" dirty="0">
                <a:effectLst/>
                <a:latin typeface="Calibri" panose="020F0502020204030204" pitchFamily="34" charset="0"/>
                <a:ea typeface="Calibri" panose="020F0502020204030204" pitchFamily="34" charset="0"/>
                <a:cs typeface="Noto Sans Symbols"/>
              </a:rPr>
              <a:t> </a:t>
            </a:r>
            <a:r>
              <a:rPr lang="en-ZA" sz="1800" dirty="0" err="1">
                <a:effectLst/>
                <a:latin typeface="Calibri" panose="020F0502020204030204" pitchFamily="34" charset="0"/>
                <a:ea typeface="Calibri" panose="020F0502020204030204" pitchFamily="34" charset="0"/>
                <a:cs typeface="Noto Sans Symbols"/>
              </a:rPr>
              <a:t>te</a:t>
            </a:r>
            <a:r>
              <a:rPr lang="en-ZA" sz="1800" dirty="0">
                <a:effectLst/>
                <a:latin typeface="Calibri" panose="020F0502020204030204" pitchFamily="34" charset="0"/>
                <a:ea typeface="Calibri" panose="020F0502020204030204" pitchFamily="34" charset="0"/>
                <a:cs typeface="Noto Sans Symbols"/>
              </a:rPr>
              <a:t> neem </a:t>
            </a:r>
            <a:r>
              <a:rPr lang="en-ZA" sz="1800" dirty="0" err="1">
                <a:effectLst/>
                <a:latin typeface="Calibri" panose="020F0502020204030204" pitchFamily="34" charset="0"/>
                <a:ea typeface="Calibri" panose="020F0502020204030204" pitchFamily="34" charset="0"/>
                <a:cs typeface="Noto Sans Symbols"/>
              </a:rPr>
              <a:t>nie</a:t>
            </a:r>
            <a:r>
              <a:rPr lang="en-ZA" sz="1800" dirty="0">
                <a:effectLst/>
                <a:latin typeface="Aptos Display" panose="020B0004020202020204" pitchFamily="34" charset="0"/>
                <a:ea typeface="Noto Sans Symbols"/>
                <a:cs typeface="Aptos Display" panose="020B0004020202020204" pitchFamily="34" charset="0"/>
              </a:rPr>
              <a:t>.</a:t>
            </a:r>
            <a:endParaRPr lang="en-US" sz="1800" dirty="0">
              <a:effectLst/>
              <a:latin typeface="Noto Sans Symbols"/>
              <a:ea typeface="Noto Sans Symbols"/>
              <a:cs typeface="Noto Sans Symbols"/>
            </a:endParaRPr>
          </a:p>
        </p:txBody>
      </p:sp>
      <p:sp>
        <p:nvSpPr>
          <p:cNvPr id="106" name="Google Shape;10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5: </a:t>
            </a:r>
            <a:r>
              <a:rPr lang="en-ZA" dirty="0" err="1"/>
              <a:t>Kyk</a:t>
            </a:r>
            <a:r>
              <a:rPr lang="en-ZA"/>
              <a:t> video </a:t>
            </a:r>
            <a:r>
              <a:rPr lang="en-ZA" dirty="0" err="1"/>
              <a:t>en</a:t>
            </a:r>
            <a:r>
              <a:rPr lang="en-ZA" dirty="0"/>
              <a:t> </a:t>
            </a:r>
            <a:r>
              <a:rPr lang="en-ZA" dirty="0" err="1"/>
              <a:t>refleksie</a:t>
            </a:r>
            <a:r>
              <a:rPr lang="en-ZA" dirty="0"/>
              <a:t> (7 min)</a:t>
            </a:r>
          </a:p>
          <a:p>
            <a:pPr marL="457200" marR="0" lvl="0" indent="-228600" algn="l" rtl="0">
              <a:lnSpc>
                <a:spcPct val="100000"/>
              </a:lnSpc>
              <a:spcBef>
                <a:spcPts val="0"/>
              </a:spcBef>
              <a:spcAft>
                <a:spcPts val="0"/>
              </a:spcAft>
              <a:buSzPts val="1400"/>
              <a:buNone/>
            </a:pPr>
            <a:endParaRPr lang="en-ZA" dirty="0"/>
          </a:p>
          <a:p>
            <a:pPr marL="342900" lvl="0" indent="-3429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Ten spyte van uitdagings, moet ons ook die vooruitgang en verandering in die lewe vier. Die media gemeenskappe regoor Suid-Afrika kan positief beïnvloed. Ons het hierdie les begin deur te kyk na die mate waarin die media oor 'n demokratiese Suid-Afrika berig. </a:t>
            </a:r>
            <a:endParaRPr lang="en-US" sz="1800" dirty="0">
              <a:effectLst/>
              <a:latin typeface="Noto Sans Symbols"/>
              <a:ea typeface="Noto Sans Symbols"/>
              <a:cs typeface="Noto Sans Symbols"/>
            </a:endParaRPr>
          </a:p>
          <a:p>
            <a:pPr marL="342900" lvl="0" indent="-3429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Kom ons kyk na hierdie video. Daarna sal jy </a:t>
            </a:r>
            <a:r>
              <a:rPr lang="af-ZA" sz="1800" b="1" i="1" dirty="0">
                <a:effectLst/>
                <a:latin typeface="Calibri" panose="020F0502020204030204" pitchFamily="34" charset="0"/>
                <a:ea typeface="Calibri" panose="020F0502020204030204" pitchFamily="34" charset="0"/>
                <a:cs typeface="Noto Sans Symbols"/>
              </a:rPr>
              <a:t>Aktiwiteit</a:t>
            </a:r>
            <a:r>
              <a:rPr lang="af-ZA" sz="1800" i="1" dirty="0">
                <a:effectLst/>
                <a:latin typeface="Calibri" panose="020F0502020204030204" pitchFamily="34" charset="0"/>
                <a:ea typeface="Calibri" panose="020F0502020204030204" pitchFamily="34" charset="0"/>
                <a:cs typeface="Noto Sans Symbols"/>
              </a:rPr>
              <a:t> </a:t>
            </a:r>
            <a:r>
              <a:rPr lang="af-ZA" sz="1800" b="1" i="1" dirty="0">
                <a:effectLst/>
                <a:latin typeface="Calibri" panose="020F0502020204030204" pitchFamily="34" charset="0"/>
                <a:ea typeface="Calibri" panose="020F0502020204030204" pitchFamily="34" charset="0"/>
                <a:cs typeface="Noto Sans Symbols"/>
              </a:rPr>
              <a:t>3</a:t>
            </a:r>
            <a:r>
              <a:rPr lang="af-ZA" sz="1800" i="1" dirty="0">
                <a:effectLst/>
                <a:latin typeface="Calibri" panose="020F0502020204030204" pitchFamily="34" charset="0"/>
                <a:ea typeface="Calibri" panose="020F0502020204030204" pitchFamily="34" charset="0"/>
                <a:cs typeface="Noto Sans Symbols"/>
              </a:rPr>
              <a:t> </a:t>
            </a:r>
            <a:r>
              <a:rPr lang="af-ZA" sz="1800" dirty="0">
                <a:effectLst/>
                <a:latin typeface="Calibri" panose="020F0502020204030204" pitchFamily="34" charset="0"/>
                <a:ea typeface="Calibri" panose="020F0502020204030204" pitchFamily="34" charset="0"/>
                <a:cs typeface="Noto Sans Symbols"/>
              </a:rPr>
              <a:t>(</a:t>
            </a:r>
            <a:r>
              <a:rPr lang="af-ZA" sz="1800" b="1" i="1" u="sng" dirty="0">
                <a:effectLst/>
                <a:latin typeface="Calibri" panose="020F0502020204030204" pitchFamily="34" charset="0"/>
                <a:ea typeface="Calibri" panose="020F0502020204030204" pitchFamily="34" charset="0"/>
                <a:cs typeface="Noto Sans Symbols"/>
              </a:rPr>
              <a:t>Les 4 – Werkkaart</a:t>
            </a:r>
            <a:r>
              <a:rPr lang="af-ZA" sz="1800" dirty="0">
                <a:effectLst/>
                <a:latin typeface="Calibri" panose="020F0502020204030204" pitchFamily="34" charset="0"/>
                <a:ea typeface="Calibri" panose="020F0502020204030204" pitchFamily="34" charset="0"/>
                <a:cs typeface="Noto Sans Symbols"/>
              </a:rPr>
              <a:t>) voltooi. </a:t>
            </a:r>
            <a:endParaRPr lang="en-US" sz="1800" dirty="0">
              <a:effectLst/>
              <a:latin typeface="Noto Sans Symbols"/>
              <a:ea typeface="Noto Sans Symbols"/>
              <a:cs typeface="Noto Sans Symbols"/>
            </a:endParaRPr>
          </a:p>
          <a:p>
            <a:pPr marL="342900" lvl="0" indent="-342900">
              <a:buFont typeface="Arial" panose="020B0604020202020204" pitchFamily="34" charset="0"/>
              <a:buChar char="●"/>
              <a:tabLst>
                <a:tab pos="457200" algn="l"/>
              </a:tabLst>
            </a:pPr>
            <a:r>
              <a:rPr lang="af-ZA" sz="1800" dirty="0">
                <a:effectLst/>
                <a:latin typeface="Calibri" panose="020F0502020204030204" pitchFamily="34" charset="0"/>
                <a:ea typeface="Calibri" panose="020F0502020204030204" pitchFamily="34" charset="0"/>
                <a:cs typeface="Noto Sans Symbols"/>
              </a:rPr>
              <a:t>Kyk: </a:t>
            </a:r>
            <a:r>
              <a:rPr lang="af-ZA" sz="1800" b="1" i="1" dirty="0">
                <a:effectLst/>
                <a:latin typeface="Calibri" panose="020F0502020204030204" pitchFamily="34" charset="0"/>
                <a:ea typeface="Calibri" panose="020F0502020204030204" pitchFamily="34" charset="0"/>
                <a:cs typeface="Noto Sans Symbols"/>
              </a:rPr>
              <a:t>Google </a:t>
            </a:r>
            <a:r>
              <a:rPr lang="af-ZA" sz="1800" b="1" i="1" dirty="0" err="1">
                <a:effectLst/>
                <a:latin typeface="Calibri" panose="020F0502020204030204" pitchFamily="34" charset="0"/>
                <a:ea typeface="Calibri" panose="020F0502020204030204" pitchFamily="34" charset="0"/>
                <a:cs typeface="Noto Sans Symbols"/>
              </a:rPr>
              <a:t>News</a:t>
            </a:r>
            <a:r>
              <a:rPr lang="af-ZA" sz="1800" b="1" i="1" dirty="0">
                <a:effectLst/>
                <a:latin typeface="Calibri" panose="020F0502020204030204" pitchFamily="34" charset="0"/>
                <a:ea typeface="Calibri" panose="020F0502020204030204" pitchFamily="34" charset="0"/>
                <a:cs typeface="Noto Sans Symbols"/>
              </a:rPr>
              <a:t> </a:t>
            </a:r>
            <a:r>
              <a:rPr lang="af-ZA" sz="1800" b="1" i="1" dirty="0" err="1">
                <a:effectLst/>
                <a:latin typeface="Calibri" panose="020F0502020204030204" pitchFamily="34" charset="0"/>
                <a:ea typeface="Calibri" panose="020F0502020204030204" pitchFamily="34" charset="0"/>
                <a:cs typeface="Noto Sans Symbols"/>
              </a:rPr>
              <a:t>Initiative</a:t>
            </a:r>
            <a:r>
              <a:rPr lang="af-ZA" sz="1800" b="1" i="1" dirty="0">
                <a:effectLst/>
                <a:latin typeface="Calibri" panose="020F0502020204030204" pitchFamily="34" charset="0"/>
                <a:ea typeface="Calibri" panose="020F0502020204030204" pitchFamily="34" charset="0"/>
                <a:cs typeface="Noto Sans Symbols"/>
              </a:rPr>
              <a:t> </a:t>
            </a:r>
            <a:r>
              <a:rPr lang="af-ZA" sz="1800" b="1" i="1" dirty="0" err="1">
                <a:effectLst/>
                <a:latin typeface="Calibri" panose="020F0502020204030204" pitchFamily="34" charset="0"/>
                <a:ea typeface="Calibri" panose="020F0502020204030204" pitchFamily="34" charset="0"/>
                <a:cs typeface="Noto Sans Symbols"/>
              </a:rPr>
              <a:t>for</a:t>
            </a:r>
            <a:r>
              <a:rPr lang="af-ZA" sz="1800" b="1" i="1" dirty="0">
                <a:effectLst/>
                <a:latin typeface="Calibri" panose="020F0502020204030204" pitchFamily="34" charset="0"/>
                <a:ea typeface="Calibri" panose="020F0502020204030204" pitchFamily="34" charset="0"/>
                <a:cs typeface="Noto Sans Symbols"/>
              </a:rPr>
              <a:t> Africa: </a:t>
            </a:r>
            <a:r>
              <a:rPr lang="af-ZA" sz="1800" b="1" i="1" dirty="0" err="1">
                <a:effectLst/>
                <a:latin typeface="Calibri" panose="020F0502020204030204" pitchFamily="34" charset="0"/>
                <a:ea typeface="Calibri" panose="020F0502020204030204" pitchFamily="34" charset="0"/>
                <a:cs typeface="Noto Sans Symbols"/>
              </a:rPr>
              <a:t>Food</a:t>
            </a:r>
            <a:r>
              <a:rPr lang="af-ZA" sz="1800" b="1" i="1" dirty="0">
                <a:effectLst/>
                <a:latin typeface="Calibri" panose="020F0502020204030204" pitchFamily="34" charset="0"/>
                <a:ea typeface="Calibri" panose="020F0502020204030204" pitchFamily="34" charset="0"/>
                <a:cs typeface="Noto Sans Symbols"/>
              </a:rPr>
              <a:t> </a:t>
            </a:r>
            <a:r>
              <a:rPr lang="af-ZA" sz="1800" b="1" i="1" dirty="0" err="1">
                <a:effectLst/>
                <a:latin typeface="Calibri" panose="020F0502020204030204" pitchFamily="34" charset="0"/>
                <a:ea typeface="Calibri" panose="020F0502020204030204" pitchFamily="34" charset="0"/>
                <a:cs typeface="Noto Sans Symbols"/>
              </a:rPr>
              <a:t>For</a:t>
            </a:r>
            <a:r>
              <a:rPr lang="af-ZA" sz="1800" b="1" i="1" dirty="0">
                <a:effectLst/>
                <a:latin typeface="Calibri" panose="020F0502020204030204" pitchFamily="34" charset="0"/>
                <a:ea typeface="Calibri" panose="020F0502020204030204" pitchFamily="34" charset="0"/>
                <a:cs typeface="Noto Sans Symbols"/>
              </a:rPr>
              <a:t> </a:t>
            </a:r>
            <a:r>
              <a:rPr lang="af-ZA" sz="1800" b="1" i="1" dirty="0" err="1">
                <a:effectLst/>
                <a:latin typeface="Calibri" panose="020F0502020204030204" pitchFamily="34" charset="0"/>
                <a:ea typeface="Calibri" panose="020F0502020204030204" pitchFamily="34" charset="0"/>
                <a:cs typeface="Noto Sans Symbols"/>
              </a:rPr>
              <a:t>Mzansi</a:t>
            </a:r>
            <a:r>
              <a:rPr lang="af-ZA" sz="1800" b="1" dirty="0">
                <a:effectLst/>
                <a:latin typeface="Calibri" panose="020F0502020204030204" pitchFamily="34" charset="0"/>
                <a:ea typeface="Calibri" panose="020F0502020204030204" pitchFamily="34" charset="0"/>
                <a:cs typeface="Noto Sans Symbols"/>
              </a:rPr>
              <a:t> </a:t>
            </a:r>
            <a:r>
              <a:rPr lang="af-ZA" sz="1800" u="sng" dirty="0">
                <a:solidFill>
                  <a:srgbClr val="0000FF"/>
                </a:solidFill>
                <a:effectLst/>
                <a:latin typeface="Calibri" panose="020F0502020204030204" pitchFamily="34" charset="0"/>
                <a:ea typeface="Calibri" panose="020F0502020204030204" pitchFamily="34" charset="0"/>
                <a:cs typeface="Noto Sans Symbols"/>
                <a:hlinkClick r:id="rId3"/>
              </a:rPr>
              <a:t>https://www.youtube.com/watch?v=E5I_iUXbu8c</a:t>
            </a:r>
            <a:r>
              <a:rPr lang="af-ZA" sz="1800" dirty="0">
                <a:effectLst/>
                <a:latin typeface="Calibri" panose="020F0502020204030204" pitchFamily="34" charset="0"/>
                <a:ea typeface="Calibri" panose="020F0502020204030204" pitchFamily="34" charset="0"/>
                <a:cs typeface="Noto Sans Symbols"/>
              </a:rPr>
              <a:t> (3 min 24 sek)</a:t>
            </a:r>
            <a:endParaRPr lang="en-US" sz="1800" dirty="0">
              <a:effectLst/>
              <a:latin typeface="Noto Sans Symbols"/>
              <a:ea typeface="Noto Sans Symbols"/>
              <a:cs typeface="Noto Sans Symbols"/>
            </a:endParaRPr>
          </a:p>
          <a:p>
            <a:pPr marL="457200" marR="0" lvl="0" indent="-228600" algn="l" rtl="0">
              <a:lnSpc>
                <a:spcPct val="100000"/>
              </a:lnSpc>
              <a:spcBef>
                <a:spcPts val="0"/>
              </a:spcBef>
              <a:spcAft>
                <a:spcPts val="0"/>
              </a:spcAft>
              <a:buSzPts val="1400"/>
              <a:buNone/>
            </a:pPr>
            <a:endParaRPr dirty="0"/>
          </a:p>
        </p:txBody>
      </p:sp>
      <p:sp>
        <p:nvSpPr>
          <p:cNvPr id="114" name="Google Shape;1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5I_iUXbu8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23D3DFCF-8714-C33A-00CC-8BACB5A8C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BDC12AA-36F9-B82B-80FE-EFDE5DDF880F}"/>
              </a:ext>
            </a:extLst>
          </p:cNvPr>
          <p:cNvPicPr>
            <a:picLocks noChangeAspect="1"/>
          </p:cNvPicPr>
          <p:nvPr/>
        </p:nvPicPr>
        <p:blipFill>
          <a:blip r:embed="rId5"/>
          <a:stretch>
            <a:fillRect/>
          </a:stretch>
        </p:blipFill>
        <p:spPr>
          <a:xfrm>
            <a:off x="0" y="1115070"/>
            <a:ext cx="5364945" cy="5742930"/>
          </a:xfrm>
          <a:prstGeom prst="rect">
            <a:avLst/>
          </a:prstGeom>
        </p:spPr>
      </p:pic>
      <p:sp>
        <p:nvSpPr>
          <p:cNvPr id="4" name="TextBox 3">
            <a:extLst>
              <a:ext uri="{FF2B5EF4-FFF2-40B4-BE49-F238E27FC236}">
                <a16:creationId xmlns:a16="http://schemas.microsoft.com/office/drawing/2014/main" id="{33BB3B9F-D969-1A6A-69AA-DABB4DD32090}"/>
              </a:ext>
            </a:extLst>
          </p:cNvPr>
          <p:cNvSpPr txBox="1"/>
          <p:nvPr/>
        </p:nvSpPr>
        <p:spPr>
          <a:xfrm>
            <a:off x="0" y="6454865"/>
            <a:ext cx="4187687" cy="307777"/>
          </a:xfrm>
          <a:prstGeom prst="rect">
            <a:avLst/>
          </a:prstGeom>
          <a:solidFill>
            <a:srgbClr val="262E31"/>
          </a:solidFill>
        </p:spPr>
        <p:txBody>
          <a:bodyPr wrap="square" rtlCol="0">
            <a:spAutoFit/>
          </a:bodyPr>
          <a:lstStyle/>
          <a:p>
            <a:r>
              <a:rPr lang="en-US" dirty="0">
                <a:solidFill>
                  <a:srgbClr val="894F8A"/>
                </a:solidFill>
              </a:rPr>
              <a:t>Les 4: Die Media</a:t>
            </a:r>
            <a:endParaRPr lang="en-ZA" dirty="0">
              <a:solidFill>
                <a:srgbClr val="894F8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26"/>
          <p:cNvSpPr txBox="1">
            <a:spLocks noGrp="1"/>
          </p:cNvSpPr>
          <p:nvPr>
            <p:ph type="title"/>
          </p:nvPr>
        </p:nvSpPr>
        <p:spPr>
          <a:xfrm>
            <a:off x="804316" y="1069060"/>
            <a:ext cx="4620584" cy="4719879"/>
          </a:xfrm>
          <a:prstGeom prst="rect">
            <a:avLst/>
          </a:prstGeom>
          <a:noFill/>
          <a:ln>
            <a:noFill/>
          </a:ln>
        </p:spPr>
        <p:txBody>
          <a:bodyPr spcFirstLastPara="1" wrap="square" lIns="91425" tIns="45700" rIns="91425" bIns="45700" anchor="b" anchorCtr="0">
            <a:noAutofit/>
          </a:bodyPr>
          <a:lstStyle/>
          <a:p>
            <a:pPr marL="457200" lvl="1"/>
            <a:r>
              <a:rPr lang="en-ZA" sz="2400" b="1" dirty="0" err="1"/>
              <a:t>Nuuskategorieë</a:t>
            </a:r>
            <a:r>
              <a:rPr lang="en-ZA" sz="2400" b="1" dirty="0"/>
              <a:t>:</a:t>
            </a:r>
            <a:br>
              <a:rPr lang="en-ZA" dirty="0"/>
            </a:br>
            <a:br>
              <a:rPr lang="en-ZA" sz="1200" dirty="0"/>
            </a:br>
            <a:r>
              <a:rPr lang="af-ZA" sz="2400" dirty="0">
                <a:effectLst/>
                <a:latin typeface="Calibri" panose="020F0502020204030204" pitchFamily="34" charset="0"/>
                <a:ea typeface="Calibri" panose="020F0502020204030204" pitchFamily="34" charset="0"/>
                <a:cs typeface="Courier New" panose="02070309020205020404" pitchFamily="49" charset="0"/>
              </a:rPr>
              <a:t>Vermaak</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Algemene Nuus</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err="1">
                <a:effectLst/>
                <a:latin typeface="Calibri" panose="020F0502020204030204" pitchFamily="34" charset="0"/>
                <a:ea typeface="Calibri" panose="020F0502020204030204" pitchFamily="34" charset="0"/>
                <a:cs typeface="Courier New" panose="02070309020205020404" pitchFamily="49" charset="0"/>
              </a:rPr>
              <a:t>Regeringsnuss</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Nuus oor bekendes</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Sportnuus en uitslae</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Plaaslike inligting</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Navorsing vir indiensneming</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Navorsing vir skooldoeleindes</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Mediese inligting</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Kuns en kultuur</a:t>
            </a:r>
            <a:br>
              <a:rPr lang="en-US" sz="2400" dirty="0">
                <a:effectLst/>
                <a:latin typeface="Courier New" panose="02070309020205020404" pitchFamily="49" charset="0"/>
                <a:ea typeface="Courier New" panose="02070309020205020404" pitchFamily="49" charset="0"/>
                <a:cs typeface="Courier New" panose="02070309020205020404" pitchFamily="49" charset="0"/>
              </a:rPr>
            </a:br>
            <a:r>
              <a:rPr lang="af-ZA" sz="2400" dirty="0">
                <a:effectLst/>
                <a:latin typeface="Calibri" panose="020F0502020204030204" pitchFamily="34" charset="0"/>
                <a:ea typeface="Calibri" panose="020F0502020204030204" pitchFamily="34" charset="0"/>
                <a:cs typeface="Courier New" panose="02070309020205020404" pitchFamily="49" charset="0"/>
              </a:rPr>
              <a:t>Godsdiens</a:t>
            </a:r>
            <a:endParaRPr lang="en-ZA" sz="1200" dirty="0">
              <a:solidFill>
                <a:schemeClr val="dk1"/>
              </a:solidFill>
              <a:latin typeface="Arial"/>
              <a:ea typeface="Arial"/>
              <a:cs typeface="Arial"/>
              <a:sym typeface="Arial"/>
            </a:endParaRPr>
          </a:p>
        </p:txBody>
      </p:sp>
      <p:pic>
        <p:nvPicPr>
          <p:cNvPr id="91" name="Google Shape;91;p26" descr="Democratic era"/>
          <p:cNvPicPr preferRelativeResize="0"/>
          <p:nvPr/>
        </p:nvPicPr>
        <p:blipFill rotWithShape="1">
          <a:blip r:embed="rId3">
            <a:alphaModFix/>
          </a:blip>
          <a:srcRect r="2" b="15466"/>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2" name="Picture 1" descr="A logo with a person in the middle&#10;&#10;Description automatically generated">
            <a:extLst>
              <a:ext uri="{FF2B5EF4-FFF2-40B4-BE49-F238E27FC236}">
                <a16:creationId xmlns:a16="http://schemas.microsoft.com/office/drawing/2014/main" id="{101A614F-3E55-4E75-2610-2DD17B107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3" name="Rectangle 2">
            <a:extLst>
              <a:ext uri="{FF2B5EF4-FFF2-40B4-BE49-F238E27FC236}">
                <a16:creationId xmlns:a16="http://schemas.microsoft.com/office/drawing/2014/main" id="{EB012A7D-80A6-2024-F249-DDBBEEDB9EE2}"/>
              </a:ext>
            </a:extLst>
          </p:cNvPr>
          <p:cNvSpPr/>
          <p:nvPr/>
        </p:nvSpPr>
        <p:spPr>
          <a:xfrm>
            <a:off x="6096000" y="0"/>
            <a:ext cx="6096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5A9B4F-9D69-041C-EBE2-F2F8BE0EDE90}"/>
              </a:ext>
            </a:extLst>
          </p:cNvPr>
          <p:cNvSpPr/>
          <p:nvPr/>
        </p:nvSpPr>
        <p:spPr>
          <a:xfrm>
            <a:off x="0" y="0"/>
            <a:ext cx="609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oogle Shape;100;p27" descr="Newspaper The Times (South Africa). Newspapers in South Africa. Monday's  edition, October 26 of 2015. Kiosko.net"/>
          <p:cNvPicPr preferRelativeResize="0"/>
          <p:nvPr/>
        </p:nvPicPr>
        <p:blipFill rotWithShape="1">
          <a:blip r:embed="rId3">
            <a:alphaModFix/>
          </a:blip>
          <a:srcRect r="6062"/>
          <a:stretch/>
        </p:blipFill>
        <p:spPr>
          <a:xfrm>
            <a:off x="7195554" y="0"/>
            <a:ext cx="4528963" cy="6858000"/>
          </a:xfrm>
          <a:prstGeom prst="rect">
            <a:avLst/>
          </a:prstGeom>
          <a:noFill/>
          <a:ln>
            <a:noFill/>
          </a:ln>
        </p:spPr>
      </p:pic>
      <p:sp>
        <p:nvSpPr>
          <p:cNvPr id="101" name="Google Shape;101;p27"/>
          <p:cNvSpPr/>
          <p:nvPr/>
        </p:nvSpPr>
        <p:spPr>
          <a:xfrm>
            <a:off x="133505" y="0"/>
            <a:ext cx="64633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0" i="0" u="none" strike="noStrike" cap="none" dirty="0">
                <a:solidFill>
                  <a:schemeClr val="bg1"/>
                </a:solidFill>
                <a:effectLst>
                  <a:outerShdw blurRad="38100" dist="38100" dir="2700000" algn="tl">
                    <a:srgbClr val="000000">
                      <a:alpha val="43137"/>
                    </a:srgbClr>
                  </a:outerShdw>
                </a:effectLst>
                <a:sym typeface="Arial"/>
              </a:rPr>
              <a:t>A</a:t>
            </a:r>
            <a:endParaRPr dirty="0">
              <a:solidFill>
                <a:schemeClr val="bg1"/>
              </a:solidFill>
              <a:effectLst>
                <a:outerShdw blurRad="38100" dist="38100" dir="2700000" algn="tl">
                  <a:srgbClr val="000000">
                    <a:alpha val="43137"/>
                  </a:srgbClr>
                </a:outerShdw>
              </a:effectLst>
            </a:endParaRPr>
          </a:p>
        </p:txBody>
      </p:sp>
      <p:sp>
        <p:nvSpPr>
          <p:cNvPr id="102" name="Google Shape;102;p27"/>
          <p:cNvSpPr/>
          <p:nvPr/>
        </p:nvSpPr>
        <p:spPr>
          <a:xfrm>
            <a:off x="6436487" y="0"/>
            <a:ext cx="6463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0" i="0" u="none" strike="noStrike" cap="none" dirty="0">
                <a:solidFill>
                  <a:schemeClr val="bg1"/>
                </a:solidFill>
                <a:effectLst>
                  <a:outerShdw blurRad="38100" dist="38100" dir="2700000" algn="tl">
                    <a:srgbClr val="000000">
                      <a:alpha val="43137"/>
                    </a:srgbClr>
                  </a:outerShdw>
                </a:effectLst>
                <a:latin typeface="Arial"/>
                <a:ea typeface="Arial"/>
                <a:cs typeface="Arial"/>
                <a:sym typeface="Arial"/>
              </a:rPr>
              <a:t>B</a:t>
            </a:r>
            <a:endParaRPr sz="5400" b="0" i="0" u="none" strike="noStrike" cap="none" dirty="0">
              <a:solidFill>
                <a:schemeClr val="bg1"/>
              </a:solidFill>
              <a:effectLst>
                <a:outerShdw blurRad="38100" dist="38100" dir="2700000" algn="tl">
                  <a:srgbClr val="000000">
                    <a:alpha val="43137"/>
                  </a:srgbClr>
                </a:outerShdw>
              </a:effectLst>
              <a:latin typeface="Arial"/>
              <a:ea typeface="Arial"/>
              <a:cs typeface="Arial"/>
              <a:sym typeface="Arial"/>
            </a:endParaRPr>
          </a:p>
        </p:txBody>
      </p:sp>
      <p:pic>
        <p:nvPicPr>
          <p:cNvPr id="1026" name="Picture 2" descr="Get your digital copy of Daily Sun-May 12, 2021 issue">
            <a:extLst>
              <a:ext uri="{FF2B5EF4-FFF2-40B4-BE49-F238E27FC236}">
                <a16:creationId xmlns:a16="http://schemas.microsoft.com/office/drawing/2014/main" id="{1AE3D097-C5A1-B0D7-80B2-46471A8DC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36" y="0"/>
            <a:ext cx="47402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A3DCFD73-7E70-6C47-9D36-64B59382D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15" name="Rectangle 1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Google Shape;109;p28" descr="A map of south africa with red spots&#10;&#10;Description automatically generated"/>
          <p:cNvPicPr preferRelativeResize="0"/>
          <p:nvPr/>
        </p:nvPicPr>
        <p:blipFill rotWithShape="1">
          <a:blip r:embed="rId3">
            <a:alphaModFix/>
          </a:blip>
          <a:srcRect/>
          <a:stretch/>
        </p:blipFill>
        <p:spPr>
          <a:xfrm>
            <a:off x="643467" y="761364"/>
            <a:ext cx="6028115" cy="5335272"/>
          </a:xfrm>
          <a:prstGeom prst="rect">
            <a:avLst/>
          </a:prstGeom>
          <a:noFill/>
          <a:ln>
            <a:noFill/>
          </a:ln>
        </p:spPr>
      </p:pic>
      <p:sp>
        <p:nvSpPr>
          <p:cNvPr id="110" name="Google Shape;110;p28"/>
          <p:cNvSpPr txBox="1"/>
          <p:nvPr/>
        </p:nvSpPr>
        <p:spPr>
          <a:xfrm>
            <a:off x="7010565" y="574527"/>
            <a:ext cx="4494837" cy="5678447"/>
          </a:xfrm>
          <a:prstGeom prst="rect">
            <a:avLst/>
          </a:prstGeom>
          <a:noFill/>
          <a:ln>
            <a:noFill/>
          </a:ln>
        </p:spPr>
        <p:txBody>
          <a:bodyPr spcFirstLastPara="1" wrap="square" lIns="91425" tIns="91425" rIns="91425" bIns="91425" anchor="t" anchorCtr="0">
            <a:spAutoFit/>
          </a:bodyPr>
          <a:lstStyle/>
          <a:p>
            <a:pPr>
              <a:spcAft>
                <a:spcPts val="600"/>
              </a:spcAft>
            </a:pPr>
            <a:r>
              <a:rPr lang="en-GB" sz="3200" dirty="0">
                <a:solidFill>
                  <a:schemeClr val="tx1"/>
                </a:solidFill>
              </a:rPr>
              <a:t>Vir </a:t>
            </a:r>
            <a:r>
              <a:rPr lang="en-GB" sz="3200" dirty="0" err="1">
                <a:solidFill>
                  <a:schemeClr val="tx1"/>
                </a:solidFill>
              </a:rPr>
              <a:t>baie</a:t>
            </a:r>
            <a:r>
              <a:rPr lang="en-GB" sz="3200" dirty="0">
                <a:solidFill>
                  <a:schemeClr val="tx1"/>
                </a:solidFill>
              </a:rPr>
              <a:t> </a:t>
            </a:r>
            <a:r>
              <a:rPr lang="en-GB" sz="3200" dirty="0" err="1">
                <a:solidFill>
                  <a:schemeClr val="tx1"/>
                </a:solidFill>
              </a:rPr>
              <a:t>jare</a:t>
            </a:r>
            <a:r>
              <a:rPr lang="en-GB" sz="3200" dirty="0">
                <a:solidFill>
                  <a:schemeClr val="tx1"/>
                </a:solidFill>
              </a:rPr>
              <a:t> het </a:t>
            </a:r>
            <a:r>
              <a:rPr lang="en-GB" sz="3200" dirty="0" err="1">
                <a:solidFill>
                  <a:schemeClr val="tx1"/>
                </a:solidFill>
              </a:rPr>
              <a:t>mense</a:t>
            </a:r>
            <a:r>
              <a:rPr lang="en-GB" sz="3200" dirty="0">
                <a:solidFill>
                  <a:schemeClr val="tx1"/>
                </a:solidFill>
              </a:rPr>
              <a:t> </a:t>
            </a:r>
            <a:r>
              <a:rPr lang="en-GB" sz="3200" dirty="0" err="1">
                <a:solidFill>
                  <a:schemeClr val="tx1"/>
                </a:solidFill>
              </a:rPr>
              <a:t>nie</a:t>
            </a:r>
            <a:r>
              <a:rPr lang="en-GB" sz="3200" dirty="0">
                <a:solidFill>
                  <a:schemeClr val="tx1"/>
                </a:solidFill>
              </a:rPr>
              <a:t> </a:t>
            </a:r>
            <a:r>
              <a:rPr lang="en-GB" sz="3200" dirty="0" err="1">
                <a:solidFill>
                  <a:schemeClr val="tx1"/>
                </a:solidFill>
              </a:rPr>
              <a:t>gelyke</a:t>
            </a:r>
            <a:r>
              <a:rPr lang="en-GB" sz="3200" dirty="0">
                <a:solidFill>
                  <a:schemeClr val="tx1"/>
                </a:solidFill>
              </a:rPr>
              <a:t> </a:t>
            </a:r>
            <a:r>
              <a:rPr lang="en-GB" sz="3200" dirty="0" err="1">
                <a:solidFill>
                  <a:schemeClr val="tx1"/>
                </a:solidFill>
              </a:rPr>
              <a:t>toegang</a:t>
            </a:r>
            <a:r>
              <a:rPr lang="en-GB" sz="3200" dirty="0">
                <a:solidFill>
                  <a:schemeClr val="tx1"/>
                </a:solidFill>
              </a:rPr>
              <a:t> tot </a:t>
            </a:r>
            <a:r>
              <a:rPr lang="en-GB" sz="3200" dirty="0" err="1">
                <a:solidFill>
                  <a:schemeClr val="tx1"/>
                </a:solidFill>
              </a:rPr>
              <a:t>nuus</a:t>
            </a:r>
            <a:r>
              <a:rPr lang="en-GB" sz="3200" dirty="0">
                <a:solidFill>
                  <a:schemeClr val="tx1"/>
                </a:solidFill>
              </a:rPr>
              <a:t> in </a:t>
            </a:r>
            <a:r>
              <a:rPr lang="en-GB" sz="3200" dirty="0" err="1">
                <a:solidFill>
                  <a:schemeClr val="tx1"/>
                </a:solidFill>
              </a:rPr>
              <a:t>Suid</a:t>
            </a:r>
            <a:r>
              <a:rPr lang="en-GB" sz="3200" dirty="0">
                <a:solidFill>
                  <a:schemeClr val="tx1"/>
                </a:solidFill>
              </a:rPr>
              <a:t>-Afrika </a:t>
            </a:r>
            <a:r>
              <a:rPr lang="en-GB" sz="3200" dirty="0" err="1">
                <a:solidFill>
                  <a:schemeClr val="tx1"/>
                </a:solidFill>
              </a:rPr>
              <a:t>gehad</a:t>
            </a:r>
            <a:r>
              <a:rPr lang="en-GB" sz="3200" dirty="0">
                <a:solidFill>
                  <a:schemeClr val="tx1"/>
                </a:solidFill>
              </a:rPr>
              <a:t> </a:t>
            </a:r>
            <a:r>
              <a:rPr lang="en-GB" sz="3200" dirty="0" err="1">
                <a:solidFill>
                  <a:schemeClr val="tx1"/>
                </a:solidFill>
              </a:rPr>
              <a:t>nie</a:t>
            </a:r>
            <a:r>
              <a:rPr lang="en-GB" sz="3200" dirty="0">
                <a:solidFill>
                  <a:schemeClr val="tx1"/>
                </a:solidFill>
              </a:rPr>
              <a:t>. Toe </a:t>
            </a:r>
            <a:r>
              <a:rPr lang="en-GB" sz="3200" dirty="0" err="1">
                <a:solidFill>
                  <a:schemeClr val="tx1"/>
                </a:solidFill>
              </a:rPr>
              <a:t>koerante</a:t>
            </a:r>
            <a:r>
              <a:rPr lang="en-GB" sz="3200" dirty="0">
                <a:solidFill>
                  <a:schemeClr val="tx1"/>
                </a:solidFill>
              </a:rPr>
              <a:t> die </a:t>
            </a:r>
            <a:r>
              <a:rPr lang="en-GB" sz="3200" dirty="0" err="1">
                <a:solidFill>
                  <a:schemeClr val="tx1"/>
                </a:solidFill>
              </a:rPr>
              <a:t>enigste</a:t>
            </a:r>
            <a:r>
              <a:rPr lang="en-GB" sz="3200" dirty="0">
                <a:solidFill>
                  <a:schemeClr val="tx1"/>
                </a:solidFill>
              </a:rPr>
              <a:t> </a:t>
            </a:r>
            <a:r>
              <a:rPr lang="en-GB" sz="3200" dirty="0" err="1">
                <a:solidFill>
                  <a:schemeClr val="tx1"/>
                </a:solidFill>
              </a:rPr>
              <a:t>bron</a:t>
            </a:r>
            <a:r>
              <a:rPr lang="en-GB" sz="3200" dirty="0">
                <a:solidFill>
                  <a:schemeClr val="tx1"/>
                </a:solidFill>
              </a:rPr>
              <a:t> van </a:t>
            </a:r>
            <a:r>
              <a:rPr lang="en-GB" sz="3200" dirty="0" err="1">
                <a:solidFill>
                  <a:schemeClr val="tx1"/>
                </a:solidFill>
              </a:rPr>
              <a:t>alledaagse</a:t>
            </a:r>
            <a:r>
              <a:rPr lang="en-GB" sz="3200" dirty="0">
                <a:solidFill>
                  <a:schemeClr val="tx1"/>
                </a:solidFill>
              </a:rPr>
              <a:t> </a:t>
            </a:r>
            <a:r>
              <a:rPr lang="en-GB" sz="3200" dirty="0" err="1">
                <a:solidFill>
                  <a:schemeClr val="tx1"/>
                </a:solidFill>
              </a:rPr>
              <a:t>nuus</a:t>
            </a:r>
            <a:r>
              <a:rPr lang="en-GB" sz="3200" dirty="0">
                <a:solidFill>
                  <a:schemeClr val="tx1"/>
                </a:solidFill>
              </a:rPr>
              <a:t> was, het </a:t>
            </a:r>
            <a:r>
              <a:rPr lang="en-GB" sz="3200" dirty="0" err="1">
                <a:solidFill>
                  <a:schemeClr val="tx1"/>
                </a:solidFill>
              </a:rPr>
              <a:t>landelike</a:t>
            </a:r>
            <a:r>
              <a:rPr lang="en-GB" sz="3200" dirty="0">
                <a:solidFill>
                  <a:schemeClr val="tx1"/>
                </a:solidFill>
              </a:rPr>
              <a:t> </a:t>
            </a:r>
            <a:r>
              <a:rPr lang="en-GB" sz="3200" dirty="0" err="1">
                <a:solidFill>
                  <a:schemeClr val="tx1"/>
                </a:solidFill>
              </a:rPr>
              <a:t>gemeenskappe</a:t>
            </a:r>
            <a:r>
              <a:rPr lang="en-GB" sz="3200" dirty="0">
                <a:solidFill>
                  <a:schemeClr val="tx1"/>
                </a:solidFill>
              </a:rPr>
              <a:t> </a:t>
            </a:r>
            <a:r>
              <a:rPr lang="en-GB" sz="3200" dirty="0" err="1">
                <a:solidFill>
                  <a:schemeClr val="tx1"/>
                </a:solidFill>
              </a:rPr>
              <a:t>dikwels</a:t>
            </a:r>
            <a:r>
              <a:rPr lang="en-GB" sz="3200" dirty="0">
                <a:solidFill>
                  <a:schemeClr val="tx1"/>
                </a:solidFill>
              </a:rPr>
              <a:t> </a:t>
            </a:r>
            <a:r>
              <a:rPr lang="en-GB" sz="3200" dirty="0" err="1">
                <a:solidFill>
                  <a:schemeClr val="tx1"/>
                </a:solidFill>
              </a:rPr>
              <a:t>nie</a:t>
            </a:r>
            <a:r>
              <a:rPr lang="en-GB" sz="3200" dirty="0">
                <a:solidFill>
                  <a:schemeClr val="tx1"/>
                </a:solidFill>
              </a:rPr>
              <a:t> die </a:t>
            </a:r>
            <a:r>
              <a:rPr lang="en-GB" sz="3200" dirty="0" err="1">
                <a:solidFill>
                  <a:schemeClr val="tx1"/>
                </a:solidFill>
              </a:rPr>
              <a:t>plaaslike</a:t>
            </a:r>
            <a:r>
              <a:rPr lang="en-GB" sz="3200" dirty="0">
                <a:solidFill>
                  <a:schemeClr val="tx1"/>
                </a:solidFill>
              </a:rPr>
              <a:t> </a:t>
            </a:r>
            <a:r>
              <a:rPr lang="en-GB" sz="3200" dirty="0" err="1">
                <a:solidFill>
                  <a:schemeClr val="tx1"/>
                </a:solidFill>
              </a:rPr>
              <a:t>nuus</a:t>
            </a:r>
            <a:r>
              <a:rPr lang="en-GB" sz="3200" dirty="0">
                <a:solidFill>
                  <a:schemeClr val="tx1"/>
                </a:solidFill>
              </a:rPr>
              <a:t> </a:t>
            </a:r>
            <a:r>
              <a:rPr lang="en-GB" sz="3200" dirty="0" err="1">
                <a:solidFill>
                  <a:schemeClr val="tx1"/>
                </a:solidFill>
              </a:rPr>
              <a:t>ontvang</a:t>
            </a:r>
            <a:r>
              <a:rPr lang="en-GB" sz="3200" dirty="0">
                <a:solidFill>
                  <a:schemeClr val="tx1"/>
                </a:solidFill>
              </a:rPr>
              <a:t> </a:t>
            </a:r>
            <a:r>
              <a:rPr lang="en-GB" sz="3200" dirty="0" err="1">
                <a:solidFill>
                  <a:schemeClr val="tx1"/>
                </a:solidFill>
              </a:rPr>
              <a:t>nie</a:t>
            </a:r>
            <a:r>
              <a:rPr lang="en-GB" sz="3200" dirty="0">
                <a:solidFill>
                  <a:schemeClr val="tx1"/>
                </a:solidFill>
              </a:rPr>
              <a:t>, weens </a:t>
            </a:r>
            <a:r>
              <a:rPr lang="en-GB" sz="3200" dirty="0" err="1">
                <a:solidFill>
                  <a:schemeClr val="tx1"/>
                </a:solidFill>
              </a:rPr>
              <a:t>hul</a:t>
            </a:r>
            <a:r>
              <a:rPr lang="en-GB" sz="3200" dirty="0">
                <a:solidFill>
                  <a:schemeClr val="tx1"/>
                </a:solidFill>
              </a:rPr>
              <a:t> </a:t>
            </a:r>
            <a:r>
              <a:rPr lang="en-GB" sz="3200" b="1" dirty="0" err="1">
                <a:solidFill>
                  <a:schemeClr val="accent1">
                    <a:lumMod val="75000"/>
                  </a:schemeClr>
                </a:solidFill>
              </a:rPr>
              <a:t>geografiese</a:t>
            </a:r>
            <a:r>
              <a:rPr lang="en-GB" sz="3200" b="1" dirty="0">
                <a:solidFill>
                  <a:schemeClr val="accent1">
                    <a:lumMod val="75000"/>
                  </a:schemeClr>
                </a:solidFill>
              </a:rPr>
              <a:t> </a:t>
            </a:r>
            <a:r>
              <a:rPr lang="en-GB" sz="3200" b="1" dirty="0" err="1">
                <a:solidFill>
                  <a:schemeClr val="accent1">
                    <a:lumMod val="75000"/>
                  </a:schemeClr>
                </a:solidFill>
              </a:rPr>
              <a:t>ligging</a:t>
            </a:r>
            <a:r>
              <a:rPr lang="en-GB" sz="3200" b="1" dirty="0">
                <a:solidFill>
                  <a:schemeClr val="accent1">
                    <a:lumMod val="75000"/>
                  </a:schemeClr>
                </a:solidFill>
              </a:rPr>
              <a:t>.</a:t>
            </a:r>
            <a:endParaRPr lang="en-GB" sz="3600" b="1" dirty="0">
              <a:solidFill>
                <a:schemeClr val="accent1">
                  <a:lumMod val="75000"/>
                </a:schemeClr>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F6E0A6F0-7305-3449-63E5-5E9266C5A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5698465-68C1-A913-18DE-620C3E2CABA0}"/>
              </a:ext>
            </a:extLst>
          </p:cNvPr>
          <p:cNvSpPr txBox="1"/>
          <p:nvPr/>
        </p:nvSpPr>
        <p:spPr>
          <a:xfrm>
            <a:off x="439954" y="420657"/>
            <a:ext cx="6361025" cy="400110"/>
          </a:xfrm>
          <a:prstGeom prst="rect">
            <a:avLst/>
          </a:prstGeom>
          <a:solidFill>
            <a:srgbClr val="F3B5AA"/>
          </a:solidFill>
        </p:spPr>
        <p:txBody>
          <a:bodyPr wrap="square" rtlCol="0">
            <a:spAutoFit/>
          </a:bodyPr>
          <a:lstStyle/>
          <a:p>
            <a:pPr algn="ctr"/>
            <a:r>
              <a:rPr lang="en-US" sz="2000" b="1" i="0" dirty="0">
                <a:solidFill>
                  <a:srgbClr val="282829"/>
                </a:solidFill>
                <a:effectLst/>
                <a:latin typeface="+mj-lt"/>
              </a:rPr>
              <a:t>Die </a:t>
            </a:r>
            <a:r>
              <a:rPr lang="en-US" sz="2000" b="1" i="0" dirty="0" err="1">
                <a:solidFill>
                  <a:srgbClr val="282829"/>
                </a:solidFill>
                <a:effectLst/>
                <a:latin typeface="+mj-lt"/>
              </a:rPr>
              <a:t>pienk</a:t>
            </a:r>
            <a:r>
              <a:rPr lang="en-US" sz="2000" b="1" i="0" dirty="0">
                <a:solidFill>
                  <a:srgbClr val="282829"/>
                </a:solidFill>
                <a:effectLst/>
                <a:latin typeface="+mj-lt"/>
              </a:rPr>
              <a:t> </a:t>
            </a:r>
            <a:r>
              <a:rPr lang="en-US" sz="2000" b="1" i="0" dirty="0" err="1">
                <a:solidFill>
                  <a:srgbClr val="282829"/>
                </a:solidFill>
                <a:effectLst/>
                <a:latin typeface="+mj-lt"/>
              </a:rPr>
              <a:t>skakerings</a:t>
            </a:r>
            <a:r>
              <a:rPr lang="en-US" sz="2000" b="1" i="0" dirty="0">
                <a:solidFill>
                  <a:srgbClr val="282829"/>
                </a:solidFill>
                <a:effectLst/>
                <a:latin typeface="+mj-lt"/>
              </a:rPr>
              <a:t> dui </a:t>
            </a:r>
            <a:r>
              <a:rPr lang="en-US" sz="2000" b="1" i="0" dirty="0" err="1">
                <a:solidFill>
                  <a:srgbClr val="282829"/>
                </a:solidFill>
                <a:effectLst/>
                <a:latin typeface="+mj-lt"/>
              </a:rPr>
              <a:t>internetverbinding</a:t>
            </a:r>
            <a:r>
              <a:rPr lang="en-US" sz="2000" b="1" i="0" dirty="0">
                <a:solidFill>
                  <a:srgbClr val="282829"/>
                </a:solidFill>
                <a:effectLst/>
                <a:latin typeface="+mj-lt"/>
              </a:rPr>
              <a:t> </a:t>
            </a:r>
            <a:r>
              <a:rPr lang="en-US" sz="2000" b="1" i="0" dirty="0" err="1">
                <a:solidFill>
                  <a:srgbClr val="282829"/>
                </a:solidFill>
                <a:effectLst/>
                <a:latin typeface="+mj-lt"/>
              </a:rPr>
              <a:t>aan</a:t>
            </a:r>
            <a:r>
              <a:rPr lang="en-US" sz="2000" b="0" i="0" dirty="0">
                <a:solidFill>
                  <a:srgbClr val="282829"/>
                </a:solidFill>
                <a:effectLst/>
                <a:latin typeface="+mj-lt"/>
              </a:rPr>
              <a:t>.</a:t>
            </a:r>
            <a:endParaRPr lang="en-US" sz="2000" dirty="0">
              <a:latin typeface="+mj-lt"/>
            </a:endParaRPr>
          </a:p>
        </p:txBody>
      </p:sp>
      <p:sp>
        <p:nvSpPr>
          <p:cNvPr id="4" name="TextBox 3">
            <a:extLst>
              <a:ext uri="{FF2B5EF4-FFF2-40B4-BE49-F238E27FC236}">
                <a16:creationId xmlns:a16="http://schemas.microsoft.com/office/drawing/2014/main" id="{3A02B0FD-F838-ADB4-5867-BC594E96B191}"/>
              </a:ext>
            </a:extLst>
          </p:cNvPr>
          <p:cNvSpPr txBox="1"/>
          <p:nvPr/>
        </p:nvSpPr>
        <p:spPr>
          <a:xfrm>
            <a:off x="477012" y="6079985"/>
            <a:ext cx="8407998" cy="307777"/>
          </a:xfrm>
          <a:prstGeom prst="rect">
            <a:avLst/>
          </a:prstGeom>
          <a:noFill/>
        </p:spPr>
        <p:txBody>
          <a:bodyPr wrap="square">
            <a:spAutoFit/>
          </a:bodyPr>
          <a:lstStyle/>
          <a:p>
            <a:r>
              <a:rPr lang="en-US" dirty="0"/>
              <a:t>[</a:t>
            </a:r>
            <a:r>
              <a:rPr lang="en-US" dirty="0" err="1"/>
              <a:t>Bron</a:t>
            </a:r>
            <a:r>
              <a:rPr lang="en-US" dirty="0"/>
              <a:t>: https://www.quora.com/What-are-the-areas-in-South-Africa-that-need-an-internet-connection]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17" name="Google Shape;117;p29"/>
          <p:cNvSpPr txBox="1">
            <a:spLocks noGrp="1"/>
          </p:cNvSpPr>
          <p:nvPr>
            <p:ph type="body" idx="1"/>
          </p:nvPr>
        </p:nvSpPr>
        <p:spPr>
          <a:xfrm>
            <a:off x="963461" y="5670965"/>
            <a:ext cx="10515600" cy="742362"/>
          </a:xfrm>
          <a:prstGeom prst="rect">
            <a:avLst/>
          </a:prstGeom>
          <a:noFill/>
          <a:ln>
            <a:noFill/>
          </a:ln>
        </p:spPr>
        <p:txBody>
          <a:bodyPr spcFirstLastPara="1" wrap="square" lIns="91425" tIns="45700" rIns="91425" bIns="45700" anchor="t" anchorCtr="0">
            <a:normAutofit/>
          </a:bodyPr>
          <a:lstStyle/>
          <a:p>
            <a:pPr algn="ctr"/>
            <a:r>
              <a:rPr lang="en-GB" sz="2800" dirty="0" err="1">
                <a:solidFill>
                  <a:schemeClr val="tx1"/>
                </a:solidFill>
              </a:rPr>
              <a:t>Kyk</a:t>
            </a:r>
            <a:r>
              <a:rPr lang="en-GB" sz="2800" dirty="0">
                <a:solidFill>
                  <a:schemeClr val="tx1"/>
                </a:solidFill>
              </a:rPr>
              <a:t>: </a:t>
            </a:r>
            <a:r>
              <a:rPr lang="en-ZA" sz="2800" dirty="0">
                <a:hlinkClick r:id="rId3"/>
              </a:rPr>
              <a:t>https://www.youtube.com/watch?v=E5I_iUXbu8c</a:t>
            </a:r>
            <a:r>
              <a:rPr lang="en-ZA" sz="2800" dirty="0"/>
              <a:t> </a:t>
            </a:r>
            <a:r>
              <a:rPr lang="en-ZA" sz="2800" dirty="0">
                <a:solidFill>
                  <a:schemeClr val="tx1"/>
                </a:solidFill>
              </a:rPr>
              <a:t>(3 min 24 </a:t>
            </a:r>
            <a:r>
              <a:rPr lang="en-ZA" sz="2800" dirty="0" err="1">
                <a:solidFill>
                  <a:schemeClr val="tx1"/>
                </a:solidFill>
              </a:rPr>
              <a:t>sek</a:t>
            </a:r>
            <a:r>
              <a:rPr lang="en-ZA" sz="2800" dirty="0">
                <a:solidFill>
                  <a:schemeClr val="tx1"/>
                </a:solidFill>
              </a:rPr>
              <a:t>)</a:t>
            </a:r>
          </a:p>
          <a:p>
            <a:pPr marL="457200" lvl="0" indent="-228600" algn="l" rtl="0">
              <a:lnSpc>
                <a:spcPct val="90000"/>
              </a:lnSpc>
              <a:spcBef>
                <a:spcPts val="1000"/>
              </a:spcBef>
              <a:spcAft>
                <a:spcPts val="0"/>
              </a:spcAft>
              <a:buClr>
                <a:srgbClr val="888888"/>
              </a:buClr>
              <a:buSzPts val="2400"/>
              <a:buNone/>
            </a:pPr>
            <a:endParaRPr dirty="0">
              <a:solidFill>
                <a:schemeClr val="tx1"/>
              </a:solidFill>
            </a:endParaRPr>
          </a:p>
        </p:txBody>
      </p:sp>
      <p:pic>
        <p:nvPicPr>
          <p:cNvPr id="118" name="Google Shape;118;p29" descr="A landscape with a city in the background&#10;&#10;Description automatically generated"/>
          <p:cNvPicPr preferRelativeResize="0"/>
          <p:nvPr/>
        </p:nvPicPr>
        <p:blipFill rotWithShape="1">
          <a:blip r:embed="rId4">
            <a:alphaModFix/>
          </a:blip>
          <a:srcRect t="6211" b="23925"/>
          <a:stretch/>
        </p:blipFill>
        <p:spPr>
          <a:xfrm>
            <a:off x="-1" y="0"/>
            <a:ext cx="12192001" cy="5323562"/>
          </a:xfrm>
          <a:prstGeom prst="rect">
            <a:avLst/>
          </a:prstGeom>
          <a:noFill/>
          <a:ln>
            <a:noFill/>
          </a:ln>
        </p:spPr>
      </p:pic>
      <p:pic>
        <p:nvPicPr>
          <p:cNvPr id="2" name="Picture 1" descr="A logo with a person in the middle&#10;&#10;Description automatically generated">
            <a:extLst>
              <a:ext uri="{FF2B5EF4-FFF2-40B4-BE49-F238E27FC236}">
                <a16:creationId xmlns:a16="http://schemas.microsoft.com/office/drawing/2014/main" id="{DF404E5D-F99B-8F68-BB2C-8A681BD0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1EB9C-00E5-43CB-95B1-D2F195ABF210}"/>
</file>

<file path=customXml/itemProps2.xml><?xml version="1.0" encoding="utf-8"?>
<ds:datastoreItem xmlns:ds="http://schemas.openxmlformats.org/officeDocument/2006/customXml" ds:itemID="{BAF5EFB9-E03C-40E5-A412-1D4413AD3D7D}"/>
</file>

<file path=docProps/app.xml><?xml version="1.0" encoding="utf-8"?>
<Properties xmlns="http://schemas.openxmlformats.org/officeDocument/2006/extended-properties" xmlns:vt="http://schemas.openxmlformats.org/officeDocument/2006/docPropsVTypes">
  <TotalTime>1316</TotalTime>
  <Words>1533</Words>
  <Application>Microsoft Office PowerPoint</Application>
  <PresentationFormat>Widescreen</PresentationFormat>
  <Paragraphs>76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 Display</vt:lpstr>
      <vt:lpstr>Arial</vt:lpstr>
      <vt:lpstr>Calibri</vt:lpstr>
      <vt:lpstr>Courier New</vt:lpstr>
      <vt:lpstr>Noto Sans Symbols</vt:lpstr>
      <vt:lpstr>Times New Roman</vt:lpstr>
      <vt:lpstr>Office Theme</vt:lpstr>
      <vt:lpstr>PowerPoint Presentation</vt:lpstr>
      <vt:lpstr>Nuuskategorieë:  Vermaak Algemene Nuus Regeringsnuss Nuus oor bekendes Sportnuus en uitslae Plaaslike inligting Navorsing vir indiensneming Navorsing vir skooldoeleindes Mediese inligting Kuns en kultuur Godsdiens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4</cp:revision>
  <dcterms:created xsi:type="dcterms:W3CDTF">2021-02-27T11:19:06Z</dcterms:created>
  <dcterms:modified xsi:type="dcterms:W3CDTF">2024-07-15T14:38:12Z</dcterms:modified>
</cp:coreProperties>
</file>