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70" r:id="rId3"/>
    <p:sldId id="258" r:id="rId4"/>
    <p:sldId id="271" r:id="rId5"/>
    <p:sldId id="263"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21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43247"/>
  </p:normalViewPr>
  <p:slideViewPr>
    <p:cSldViewPr snapToGrid="0" snapToObjects="1">
      <p:cViewPr varScale="1">
        <p:scale>
          <a:sx n="49" d="100"/>
          <a:sy n="49" d="100"/>
        </p:scale>
        <p:origin x="2676" y="4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customXml" Target="../customXml/item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43E91F-75DA-2A42-B9CD-B7D7078A9F38}"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62D53-21CB-2C45-90B0-09CFF7E622AC}" type="slidenum">
              <a:rPr lang="en-US" smtClean="0"/>
              <a:t>‹#›</a:t>
            </a:fld>
            <a:endParaRPr lang="en-US"/>
          </a:p>
        </p:txBody>
      </p:sp>
    </p:spTree>
    <p:extLst>
      <p:ext uri="{BB962C8B-B14F-4D97-AF65-F5344CB8AC3E}">
        <p14:creationId xmlns:p14="http://schemas.microsoft.com/office/powerpoint/2010/main" val="4155433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ZA" sz="1800" dirty="0">
                <a:solidFill>
                  <a:srgbClr val="595959"/>
                </a:solidFill>
                <a:effectLst/>
                <a:latin typeface="Arial" panose="020B0604020202020204" pitchFamily="34" charset="0"/>
                <a:ea typeface="Arial" panose="020B0604020202020204" pitchFamily="34" charset="0"/>
              </a:rPr>
              <a:t>Good day Grade 9’s! Welcome back to the final lesson in this series on lifestyle choices. In the last lesson you completed </a:t>
            </a:r>
            <a:r>
              <a:rPr lang="en-ZA" sz="1800" b="1" i="1" dirty="0">
                <a:solidFill>
                  <a:srgbClr val="595959"/>
                </a:solidFill>
                <a:effectLst/>
                <a:latin typeface="Arial" panose="020B0604020202020204" pitchFamily="34" charset="0"/>
                <a:ea typeface="Arial" panose="020B0604020202020204" pitchFamily="34" charset="0"/>
              </a:rPr>
              <a:t>Activity 3</a:t>
            </a:r>
            <a:r>
              <a:rPr lang="en-ZA" sz="1800" dirty="0">
                <a:solidFill>
                  <a:srgbClr val="595959"/>
                </a:solidFill>
                <a:effectLst/>
                <a:latin typeface="Arial" panose="020B0604020202020204" pitchFamily="34" charset="0"/>
                <a:ea typeface="Arial" panose="020B0604020202020204" pitchFamily="34" charset="0"/>
              </a:rPr>
              <a:t> where you answered questions on the impact of media on your choices. We’re going to take a few moments for you to look at the answers to those questions and comment on your own </a:t>
            </a:r>
            <a:r>
              <a:rPr lang="en-ZA" sz="1800" b="1" i="1" u="sng" dirty="0">
                <a:solidFill>
                  <a:srgbClr val="595959"/>
                </a:solidFill>
                <a:effectLst/>
                <a:latin typeface="Arial" panose="020B0604020202020204" pitchFamily="34" charset="0"/>
                <a:ea typeface="Arial" panose="020B0604020202020204" pitchFamily="34" charset="0"/>
              </a:rPr>
              <a:t>Lesson 2 - Worksheet</a:t>
            </a:r>
            <a:r>
              <a:rPr lang="en-ZA" sz="1800" dirty="0">
                <a:solidFill>
                  <a:srgbClr val="595959"/>
                </a:solidFill>
                <a:effectLst/>
                <a:latin typeface="Arial" panose="020B0604020202020204" pitchFamily="34" charset="0"/>
                <a:ea typeface="Arial" panose="020B0604020202020204" pitchFamily="34" charset="0"/>
              </a:rPr>
              <a:t>.</a:t>
            </a:r>
            <a:endParaRPr lang="en-ZA" sz="1800" dirty="0">
              <a:solidFill>
                <a:schemeClr val="tx1"/>
              </a:solidFill>
              <a:effectLs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endParaRPr lang="en-ZA" sz="1800" dirty="0">
              <a:solidFill>
                <a:schemeClr val="tx1"/>
              </a:solidFill>
              <a:effectLs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r>
              <a:rPr lang="en-ZA" sz="1800" dirty="0">
                <a:solidFill>
                  <a:srgbClr val="595959"/>
                </a:solidFill>
                <a:effectLst/>
                <a:latin typeface="Arial" panose="020B0604020202020204" pitchFamily="34" charset="0"/>
                <a:ea typeface="Arial" panose="020B0604020202020204" pitchFamily="34" charset="0"/>
              </a:rPr>
              <a:t>In this time work through the </a:t>
            </a:r>
            <a:r>
              <a:rPr lang="en-ZA" sz="1800" b="1" i="1" dirty="0">
                <a:solidFill>
                  <a:srgbClr val="595959"/>
                </a:solidFill>
                <a:effectLst/>
                <a:latin typeface="Arial" panose="020B0604020202020204" pitchFamily="34" charset="0"/>
                <a:ea typeface="Arial" panose="020B0604020202020204" pitchFamily="34" charset="0"/>
              </a:rPr>
              <a:t>Activity 3</a:t>
            </a:r>
            <a:r>
              <a:rPr lang="en-ZA" sz="1800" dirty="0">
                <a:solidFill>
                  <a:srgbClr val="595959"/>
                </a:solidFill>
                <a:effectLst/>
                <a:latin typeface="Arial" panose="020B0604020202020204" pitchFamily="34" charset="0"/>
                <a:ea typeface="Arial" panose="020B0604020202020204" pitchFamily="34" charset="0"/>
              </a:rPr>
              <a:t> answers (</a:t>
            </a:r>
            <a:r>
              <a:rPr lang="en-ZA" sz="1800" b="1" i="1" u="sng" dirty="0">
                <a:solidFill>
                  <a:srgbClr val="595959"/>
                </a:solidFill>
                <a:effectLst/>
                <a:latin typeface="Arial" panose="020B0604020202020204" pitchFamily="34" charset="0"/>
                <a:ea typeface="Arial" panose="020B0604020202020204" pitchFamily="34" charset="0"/>
              </a:rPr>
              <a:t>Lesson 2 - Worksheet MEMO)</a:t>
            </a:r>
            <a:r>
              <a:rPr lang="en-ZA" sz="1800" dirty="0">
                <a:solidFill>
                  <a:srgbClr val="595959"/>
                </a:solidFill>
                <a:effectLst/>
                <a:latin typeface="Arial" panose="020B0604020202020204" pitchFamily="34" charset="0"/>
                <a:ea typeface="Arial" panose="020B0604020202020204" pitchFamily="34" charset="0"/>
              </a:rPr>
              <a:t> with the learners and allow them an opportunity to correct their work. Don’t spend longer than 5 min.</a:t>
            </a:r>
            <a:br>
              <a:rPr lang="en-ZA" sz="1800" dirty="0">
                <a:solidFill>
                  <a:srgbClr val="595959"/>
                </a:solidFill>
                <a:effectLst/>
                <a:latin typeface="Arial" panose="020B0604020202020204" pitchFamily="34" charset="0"/>
                <a:ea typeface="Arial" panose="020B0604020202020204" pitchFamily="34" charset="0"/>
              </a:rPr>
            </a:br>
            <a:r>
              <a:rPr lang="en-ZA" sz="1800" dirty="0">
                <a:solidFill>
                  <a:srgbClr val="595959"/>
                </a:solidFill>
                <a:effectLst/>
                <a:latin typeface="Arial" panose="020B0604020202020204" pitchFamily="34" charset="0"/>
                <a:ea typeface="Arial" panose="020B0604020202020204" pitchFamily="34" charset="0"/>
              </a:rPr>
              <a:t>Hand out copy of </a:t>
            </a:r>
            <a:r>
              <a:rPr lang="en-ZA" sz="1800" b="1" i="1" u="sng" dirty="0">
                <a:solidFill>
                  <a:srgbClr val="595959"/>
                </a:solidFill>
                <a:effectLst/>
                <a:latin typeface="Arial" panose="020B0604020202020204" pitchFamily="34" charset="0"/>
                <a:ea typeface="Arial" panose="020B0604020202020204" pitchFamily="34" charset="0"/>
              </a:rPr>
              <a:t>Lesson 2 - Worksheet MEMO</a:t>
            </a:r>
            <a:r>
              <a:rPr lang="en-ZA" sz="1800" dirty="0">
                <a:solidFill>
                  <a:srgbClr val="595959"/>
                </a:solidFill>
                <a:effectLst/>
                <a:latin typeface="Arial" panose="020B0604020202020204" pitchFamily="34" charset="0"/>
                <a:ea typeface="Arial" panose="020B0604020202020204" pitchFamily="34" charset="0"/>
              </a:rPr>
              <a:t> – for learners to refer to when 5 min is up. </a:t>
            </a:r>
            <a:endParaRPr lang="en-ZA" sz="1800" dirty="0">
              <a:solidFill>
                <a:schemeClr val="tx1"/>
              </a:solidFill>
              <a:effectLs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endParaRPr lang="en-ZA" sz="1800" dirty="0">
              <a:solidFill>
                <a:schemeClr val="tx1"/>
              </a:solidFill>
              <a:effectLst/>
              <a:latin typeface="Times New Roman" panose="02020603050405020304" pitchFamily="18" charset="0"/>
              <a:ea typeface="Arial" panose="020B0604020202020204" pitchFamily="34" charset="0"/>
            </a:endParaRPr>
          </a:p>
          <a:p>
            <a:pPr marL="0" lvl="0" indent="0">
              <a:buFont typeface="Symbol" panose="05050102010706020507" pitchFamily="18" charset="2"/>
              <a:buNone/>
            </a:pPr>
            <a:r>
              <a:rPr lang="en-ZA" sz="1800" dirty="0">
                <a:solidFill>
                  <a:srgbClr val="595959"/>
                </a:solidFill>
                <a:effectLst/>
                <a:latin typeface="Arial" panose="020B0604020202020204" pitchFamily="34" charset="0"/>
                <a:ea typeface="Arial" panose="020B0604020202020204" pitchFamily="34" charset="0"/>
              </a:rPr>
              <a:t>Today we will look at how to make informed decisions and how to be confident and firm in making them. This will help you stay true to yourself rather than folding under the pressures of fitting in with your family, community and friends that might have a negative influence on you.</a:t>
            </a:r>
            <a:endParaRPr lang="en-ZA" sz="1800" dirty="0">
              <a:effectLst/>
              <a:latin typeface="Times New Roman" panose="02020603050405020304" pitchFamily="18" charset="0"/>
              <a:ea typeface="Times New Roman" panose="02020603050405020304" pitchFamily="18" charset="0"/>
            </a:endParaRPr>
          </a:p>
          <a:p>
            <a:r>
              <a:rPr lang="en-ZA" sz="1800" dirty="0">
                <a:solidFill>
                  <a:srgbClr val="595959"/>
                </a:solidFill>
                <a:effectLst/>
                <a:latin typeface="Arial" panose="020B0604020202020204" pitchFamily="34" charset="0"/>
                <a:ea typeface="Arial" panose="020B0604020202020204" pitchFamily="34" charset="0"/>
              </a:rPr>
              <a:t> </a:t>
            </a:r>
            <a:endParaRPr lang="en-ZA" sz="1800" dirty="0">
              <a:effectLst/>
              <a:latin typeface="Times New Roman" panose="02020603050405020304" pitchFamily="18" charset="0"/>
              <a:ea typeface="Times New Roman" panose="02020603050405020304" pitchFamily="18" charset="0"/>
            </a:endParaRPr>
          </a:p>
          <a:p>
            <a:r>
              <a:rPr lang="en-ZA" sz="1800" dirty="0">
                <a:solidFill>
                  <a:srgbClr val="595959"/>
                </a:solidFill>
                <a:effectLst/>
                <a:latin typeface="Arial" panose="020B0604020202020204" pitchFamily="34" charset="0"/>
                <a:ea typeface="Arial" panose="020B0604020202020204" pitchFamily="34" charset="0"/>
              </a:rPr>
              <a:t>Let’s get started!</a:t>
            </a:r>
            <a:endParaRPr lang="en-US" b="1" dirty="0"/>
          </a:p>
        </p:txBody>
      </p:sp>
      <p:sp>
        <p:nvSpPr>
          <p:cNvPr id="4" name="Slide Number Placeholder 3"/>
          <p:cNvSpPr>
            <a:spLocks noGrp="1"/>
          </p:cNvSpPr>
          <p:nvPr>
            <p:ph type="sldNum" sz="quarter" idx="5"/>
          </p:nvPr>
        </p:nvSpPr>
        <p:spPr/>
        <p:txBody>
          <a:bodyPr/>
          <a:lstStyle/>
          <a:p>
            <a:fld id="{BE562D53-21CB-2C45-90B0-09CFF7E622AC}" type="slidenum">
              <a:rPr lang="en-US" smtClean="0"/>
              <a:t>1</a:t>
            </a:fld>
            <a:endParaRPr lang="en-US" dirty="0"/>
          </a:p>
        </p:txBody>
      </p:sp>
    </p:spTree>
    <p:extLst>
      <p:ext uri="{BB962C8B-B14F-4D97-AF65-F5344CB8AC3E}">
        <p14:creationId xmlns:p14="http://schemas.microsoft.com/office/powerpoint/2010/main" val="1286481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ZA" sz="1800" dirty="0">
                <a:solidFill>
                  <a:srgbClr val="595959"/>
                </a:solidFill>
                <a:effectLst/>
                <a:latin typeface="Arial" panose="020B0604020202020204" pitchFamily="34" charset="0"/>
                <a:ea typeface="Arial" panose="020B0604020202020204" pitchFamily="34" charset="0"/>
              </a:rPr>
              <a:t>Today we are going to focus on learning about the skills needed to make difficult decisions and then how to be assertive and communicate your choice to the person.</a:t>
            </a:r>
            <a:br>
              <a:rPr lang="en-ZA" sz="1800" dirty="0">
                <a:solidFill>
                  <a:schemeClr val="tx1"/>
                </a:solidFill>
                <a:effectLst/>
                <a:latin typeface="Times New Roman" panose="02020603050405020304" pitchFamily="18" charset="0"/>
                <a:ea typeface="Arial" panose="020B0604020202020204" pitchFamily="34" charset="0"/>
              </a:rPr>
            </a:br>
            <a:r>
              <a:rPr lang="en-ZA" sz="1800" dirty="0">
                <a:solidFill>
                  <a:srgbClr val="595959"/>
                </a:solidFill>
                <a:effectLst/>
                <a:latin typeface="Arial" panose="020B0604020202020204" pitchFamily="34" charset="0"/>
                <a:ea typeface="Times New Roman" panose="02020603050405020304" pitchFamily="18" charset="0"/>
              </a:rPr>
              <a:t>We will encounter the following terms in today’s lesson. Namely:</a:t>
            </a:r>
            <a:br>
              <a:rPr lang="en-ZA" sz="1800" dirty="0">
                <a:solidFill>
                  <a:srgbClr val="595959"/>
                </a:solidFill>
                <a:effectLst/>
                <a:latin typeface="Arial" panose="020B0604020202020204" pitchFamily="34" charset="0"/>
                <a:ea typeface="Times New Roman" panose="02020603050405020304" pitchFamily="18" charset="0"/>
              </a:rPr>
            </a:br>
            <a:endParaRPr lang="en-Z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b="1" dirty="0">
                <a:solidFill>
                  <a:srgbClr val="595959"/>
                </a:solidFill>
                <a:effectLst/>
                <a:latin typeface="Arial" panose="020B0604020202020204" pitchFamily="34" charset="0"/>
                <a:ea typeface="Times New Roman" panose="02020603050405020304" pitchFamily="18" charset="0"/>
              </a:rPr>
              <a:t>Priorities:</a:t>
            </a:r>
            <a:r>
              <a:rPr lang="en-ZA" sz="1800" dirty="0">
                <a:solidFill>
                  <a:srgbClr val="595959"/>
                </a:solidFill>
                <a:effectLst/>
                <a:latin typeface="Arial" panose="020B0604020202020204" pitchFamily="34" charset="0"/>
                <a:ea typeface="Times New Roman" panose="02020603050405020304" pitchFamily="18" charset="0"/>
              </a:rPr>
              <a:t> the things that you value most.</a:t>
            </a:r>
            <a:endParaRPr lang="en-Z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b="1" dirty="0">
                <a:solidFill>
                  <a:srgbClr val="595959"/>
                </a:solidFill>
                <a:effectLst/>
                <a:latin typeface="Arial" panose="020B0604020202020204" pitchFamily="34" charset="0"/>
                <a:ea typeface="Times New Roman" panose="02020603050405020304" pitchFamily="18" charset="0"/>
              </a:rPr>
              <a:t>Assertive</a:t>
            </a:r>
            <a:r>
              <a:rPr lang="en-ZA" sz="1800" dirty="0">
                <a:solidFill>
                  <a:srgbClr val="595959"/>
                </a:solidFill>
                <a:effectLst/>
                <a:latin typeface="Arial" panose="020B0604020202020204" pitchFamily="34" charset="0"/>
                <a:ea typeface="Times New Roman" panose="02020603050405020304" pitchFamily="18" charset="0"/>
              </a:rPr>
              <a:t>: stand up for oneself, confident, insist on one’s rights without being disrespectful.</a:t>
            </a:r>
            <a:endParaRPr lang="en-ZA" sz="1800" dirty="0">
              <a:solidFill>
                <a:schemeClr val="tx1"/>
              </a:solidFill>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endParaRPr lang="en-ZA" sz="1800" dirty="0">
              <a:solidFill>
                <a:schemeClr val="tx1"/>
              </a:solidFill>
              <a:effectLst/>
              <a:latin typeface="Times New Roman" panose="02020603050405020304" pitchFamily="18" charset="0"/>
              <a:ea typeface="Times New Roman" panose="02020603050405020304" pitchFamily="18" charset="0"/>
            </a:endParaRPr>
          </a:p>
          <a:p>
            <a:pPr marL="0" lvl="0" indent="0">
              <a:buFont typeface="Wingdings" panose="05000000000000000000" pitchFamily="2" charset="2"/>
              <a:buNone/>
            </a:pPr>
            <a:r>
              <a:rPr lang="en-ZA" sz="1800" dirty="0">
                <a:solidFill>
                  <a:srgbClr val="595959"/>
                </a:solidFill>
                <a:effectLst/>
                <a:latin typeface="Arial" panose="020B0604020202020204" pitchFamily="34" charset="0"/>
                <a:ea typeface="Times New Roman" panose="02020603050405020304" pitchFamily="18" charset="0"/>
              </a:rPr>
              <a:t>When you are confronted with making a decision, it is better to consider your options carefully without making an impulsive decision. You should </a:t>
            </a:r>
            <a:r>
              <a:rPr lang="en-ZA" sz="1800" b="1" dirty="0">
                <a:solidFill>
                  <a:srgbClr val="595959"/>
                </a:solidFill>
                <a:effectLst/>
                <a:latin typeface="Arial" panose="020B0604020202020204" pitchFamily="34" charset="0"/>
                <a:ea typeface="Times New Roman" panose="02020603050405020304" pitchFamily="18" charset="0"/>
              </a:rPr>
              <a:t>RELAX</a:t>
            </a:r>
            <a:r>
              <a:rPr lang="en-ZA" sz="1800" dirty="0">
                <a:solidFill>
                  <a:srgbClr val="595959"/>
                </a:solidFill>
                <a:effectLst/>
                <a:latin typeface="Arial" panose="020B0604020202020204" pitchFamily="34" charset="0"/>
                <a:ea typeface="Times New Roman" panose="02020603050405020304" pitchFamily="18" charset="0"/>
              </a:rPr>
              <a:t> before you decide. </a:t>
            </a:r>
            <a:br>
              <a:rPr lang="en-ZA" sz="1800" dirty="0">
                <a:solidFill>
                  <a:srgbClr val="595959"/>
                </a:solidFill>
                <a:effectLst/>
                <a:latin typeface="Arial" panose="020B0604020202020204" pitchFamily="34" charset="0"/>
                <a:ea typeface="Times New Roman" panose="02020603050405020304" pitchFamily="18" charset="0"/>
              </a:rPr>
            </a:br>
            <a:r>
              <a:rPr lang="en-ZA" sz="1800" dirty="0">
                <a:solidFill>
                  <a:srgbClr val="595959"/>
                </a:solidFill>
                <a:effectLst/>
                <a:latin typeface="Arial" panose="020B0604020202020204" pitchFamily="34" charset="0"/>
                <a:ea typeface="Times New Roman" panose="02020603050405020304" pitchFamily="18" charset="0"/>
              </a:rPr>
              <a:t>Lets look at what each of these letters mean.</a:t>
            </a:r>
            <a:endParaRPr lang="en-ZA" sz="1800" dirty="0">
              <a:effectLst/>
              <a:latin typeface="Times New Roman" panose="02020603050405020304" pitchFamily="18" charset="0"/>
              <a:ea typeface="Times New Roman" panose="02020603050405020304" pitchFamily="18" charset="0"/>
            </a:endParaRPr>
          </a:p>
          <a:p>
            <a:pPr marL="457200"/>
            <a:r>
              <a:rPr lang="en-ZA" sz="1800" b="1" i="1" dirty="0">
                <a:solidFill>
                  <a:srgbClr val="595959"/>
                </a:solidFill>
                <a:effectLst/>
                <a:latin typeface="Arial" panose="020B0604020202020204" pitchFamily="34" charset="0"/>
                <a:ea typeface="Times New Roman" panose="02020603050405020304" pitchFamily="18" charset="0"/>
              </a:rPr>
              <a:t>  </a:t>
            </a:r>
            <a:endParaRPr lang="en-ZA" sz="1800" dirty="0">
              <a:effectLst/>
              <a:latin typeface="Times New Roman" panose="02020603050405020304" pitchFamily="18" charset="0"/>
              <a:ea typeface="Times New Roman" panose="02020603050405020304" pitchFamily="18" charset="0"/>
            </a:endParaRPr>
          </a:p>
          <a:p>
            <a:pPr marL="457200"/>
            <a:r>
              <a:rPr lang="en-ZA" sz="1800" b="1" i="1" dirty="0">
                <a:solidFill>
                  <a:srgbClr val="595959"/>
                </a:solidFill>
                <a:effectLst/>
                <a:latin typeface="Arial" panose="020B0604020202020204" pitchFamily="34" charset="0"/>
                <a:ea typeface="Times New Roman" panose="02020603050405020304" pitchFamily="18" charset="0"/>
              </a:rPr>
              <a:t> </a:t>
            </a:r>
            <a:endParaRPr lang="en-ZA" sz="1800" dirty="0">
              <a:effectLst/>
              <a:latin typeface="Times New Roman" panose="02020603050405020304" pitchFamily="18" charset="0"/>
              <a:ea typeface="Times New Roman" panose="02020603050405020304" pitchFamily="18" charset="0"/>
            </a:endParaRPr>
          </a:p>
          <a:p>
            <a:pPr marL="342900" lvl="0" indent="-342900">
              <a:lnSpc>
                <a:spcPct val="166000"/>
              </a:lnSpc>
              <a:buFont typeface="Wingdings" panose="05000000000000000000" pitchFamily="2" charset="2"/>
              <a:buChar char=""/>
            </a:pPr>
            <a:r>
              <a:rPr lang="en-GB" sz="1800" dirty="0">
                <a:solidFill>
                  <a:srgbClr val="444444"/>
                </a:solidFill>
                <a:effectLst/>
                <a:latin typeface="Arial" panose="020B0604020202020204" pitchFamily="34" charset="0"/>
                <a:ea typeface="Arial" panose="020B0604020202020204" pitchFamily="34" charset="0"/>
              </a:rPr>
              <a:t>R- Recognise the problem and what options you have.</a:t>
            </a:r>
            <a:endParaRPr lang="en-ZA"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nSpc>
                <a:spcPct val="166000"/>
              </a:lnSpc>
              <a:buFont typeface="Wingdings" panose="05000000000000000000" pitchFamily="2" charset="2"/>
              <a:buChar char=""/>
            </a:pPr>
            <a:r>
              <a:rPr lang="en-GB" sz="1800" dirty="0">
                <a:solidFill>
                  <a:srgbClr val="444444"/>
                </a:solidFill>
                <a:effectLst/>
                <a:latin typeface="Arial" panose="020B0604020202020204" pitchFamily="34" charset="0"/>
                <a:ea typeface="Arial" panose="020B0604020202020204" pitchFamily="34" charset="0"/>
              </a:rPr>
              <a:t>E- Educate yourself on all the possible choices you have.</a:t>
            </a:r>
            <a:endParaRPr lang="en-ZA"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nSpc>
                <a:spcPct val="166000"/>
              </a:lnSpc>
              <a:buFont typeface="Wingdings" panose="05000000000000000000" pitchFamily="2" charset="2"/>
              <a:buChar char=""/>
            </a:pPr>
            <a:r>
              <a:rPr lang="en-GB" sz="1800" dirty="0">
                <a:solidFill>
                  <a:srgbClr val="444444"/>
                </a:solidFill>
                <a:effectLst/>
                <a:latin typeface="Arial" panose="020B0604020202020204" pitchFamily="34" charset="0"/>
                <a:ea typeface="Arial" panose="020B0604020202020204" pitchFamily="34" charset="0"/>
              </a:rPr>
              <a:t>L- Listen to other people’s advice and learn from your past experiences.</a:t>
            </a:r>
            <a:endParaRPr lang="en-ZA"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nSpc>
                <a:spcPct val="166000"/>
              </a:lnSpc>
              <a:buFont typeface="Wingdings" panose="05000000000000000000" pitchFamily="2" charset="2"/>
              <a:buChar char=""/>
            </a:pPr>
            <a:r>
              <a:rPr lang="en-GB" sz="1800" dirty="0">
                <a:solidFill>
                  <a:srgbClr val="444444"/>
                </a:solidFill>
                <a:effectLst/>
                <a:latin typeface="Arial" panose="020B0604020202020204" pitchFamily="34" charset="0"/>
                <a:ea typeface="Arial" panose="020B0604020202020204" pitchFamily="34" charset="0"/>
              </a:rPr>
              <a:t>A- Act according to your </a:t>
            </a:r>
            <a:r>
              <a:rPr lang="en-GB" sz="1800" b="1" u="sng" dirty="0">
                <a:solidFill>
                  <a:srgbClr val="444444"/>
                </a:solidFill>
                <a:effectLst/>
                <a:latin typeface="Arial" panose="020B0604020202020204" pitchFamily="34" charset="0"/>
                <a:ea typeface="Arial" panose="020B0604020202020204" pitchFamily="34" charset="0"/>
              </a:rPr>
              <a:t>priorities</a:t>
            </a:r>
            <a:endParaRPr lang="en-ZA"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nSpc>
                <a:spcPct val="166000"/>
              </a:lnSpc>
              <a:buFont typeface="Wingdings" panose="05000000000000000000" pitchFamily="2" charset="2"/>
              <a:buChar char=""/>
            </a:pPr>
            <a:r>
              <a:rPr lang="en-GB" sz="1800" dirty="0">
                <a:solidFill>
                  <a:srgbClr val="444444"/>
                </a:solidFill>
                <a:effectLst/>
                <a:latin typeface="Arial" panose="020B0604020202020204" pitchFamily="34" charset="0"/>
                <a:ea typeface="Arial" panose="020B0604020202020204" pitchFamily="34" charset="0"/>
              </a:rPr>
              <a:t>X-</a:t>
            </a:r>
            <a:r>
              <a:rPr lang="en-GB" sz="1800" b="1" dirty="0">
                <a:solidFill>
                  <a:srgbClr val="444444"/>
                </a:solidFill>
                <a:effectLst/>
                <a:latin typeface="Arial" panose="020B0604020202020204" pitchFamily="34" charset="0"/>
                <a:ea typeface="Arial" panose="020B0604020202020204" pitchFamily="34" charset="0"/>
              </a:rPr>
              <a:t> </a:t>
            </a:r>
            <a:r>
              <a:rPr lang="en-GB" sz="1800" dirty="0">
                <a:solidFill>
                  <a:srgbClr val="444444"/>
                </a:solidFill>
                <a:effectLst/>
                <a:latin typeface="Arial" panose="020B0604020202020204" pitchFamily="34" charset="0"/>
                <a:ea typeface="Arial" panose="020B0604020202020204" pitchFamily="34" charset="0"/>
              </a:rPr>
              <a:t>Expect the unexpected. If your decision does not have the outcome you planned, look at your options. </a:t>
            </a:r>
          </a:p>
          <a:p>
            <a:pPr marL="0" lvl="0" indent="0">
              <a:lnSpc>
                <a:spcPct val="166000"/>
              </a:lnSpc>
              <a:buFont typeface="Wingdings" panose="05000000000000000000" pitchFamily="2" charset="2"/>
              <a:buNone/>
            </a:pPr>
            <a:endParaRPr lang="en-ZA" sz="1800" dirty="0">
              <a:solidFill>
                <a:srgbClr val="000000"/>
              </a:solidFill>
              <a:effectLst/>
              <a:latin typeface="Times New Roman" panose="02020603050405020304" pitchFamily="18" charset="0"/>
              <a:ea typeface="Times New Roman" panose="02020603050405020304" pitchFamily="18" charset="0"/>
            </a:endParaRPr>
          </a:p>
          <a:p>
            <a:r>
              <a:rPr lang="en-GB" sz="1800" dirty="0">
                <a:solidFill>
                  <a:srgbClr val="444444"/>
                </a:solidFill>
                <a:effectLst/>
                <a:latin typeface="Arial" panose="020B0604020202020204" pitchFamily="34" charset="0"/>
                <a:ea typeface="Arial" panose="020B0604020202020204" pitchFamily="34" charset="0"/>
              </a:rPr>
              <a:t>Allow learners 2 min to add this acronym to their </a:t>
            </a:r>
            <a:r>
              <a:rPr lang="en-ZA" sz="1800" b="1" i="1" u="sng" dirty="0">
                <a:solidFill>
                  <a:srgbClr val="595959"/>
                </a:solidFill>
                <a:effectLst/>
                <a:latin typeface="Arial" panose="020B0604020202020204" pitchFamily="34" charset="0"/>
                <a:ea typeface="Times New Roman" panose="02020603050405020304" pitchFamily="18" charset="0"/>
              </a:rPr>
              <a:t>Lesson 3 – Worksheet</a:t>
            </a:r>
            <a:r>
              <a:rPr lang="en-ZA" sz="1800" dirty="0">
                <a:solidFill>
                  <a:srgbClr val="444444"/>
                </a:solidFill>
                <a:effectLst/>
                <a:latin typeface="Arial" panose="020B0604020202020204" pitchFamily="34" charset="0"/>
                <a:ea typeface="Arial" panose="020B0604020202020204" pitchFamily="34" charset="0"/>
              </a:rPr>
              <a:t> </a:t>
            </a:r>
            <a:r>
              <a:rPr lang="en-GB" sz="1800" dirty="0">
                <a:solidFill>
                  <a:srgbClr val="444444"/>
                </a:solidFill>
                <a:effectLst/>
                <a:latin typeface="Arial" panose="020B0604020202020204" pitchFamily="34" charset="0"/>
                <a:ea typeface="Arial" panose="020B0604020202020204" pitchFamily="34" charset="0"/>
              </a:rPr>
              <a:t>in </a:t>
            </a:r>
            <a:r>
              <a:rPr lang="en-GB" sz="1800" b="1" i="1" dirty="0">
                <a:solidFill>
                  <a:srgbClr val="444444"/>
                </a:solidFill>
                <a:effectLst/>
                <a:latin typeface="Arial" panose="020B0604020202020204" pitchFamily="34" charset="0"/>
                <a:ea typeface="Arial" panose="020B0604020202020204" pitchFamily="34" charset="0"/>
              </a:rPr>
              <a:t>Activity 1</a:t>
            </a:r>
            <a:r>
              <a:rPr lang="en-GB" sz="1800" dirty="0">
                <a:solidFill>
                  <a:srgbClr val="444444"/>
                </a:solidFill>
                <a:effectLst/>
                <a:latin typeface="Arial" panose="020B0604020202020204" pitchFamily="34" charset="0"/>
                <a:ea typeface="Arial" panose="020B0604020202020204" pitchFamily="34" charset="0"/>
              </a:rPr>
              <a:t>.</a:t>
            </a:r>
            <a:endParaRPr lang="en-Z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45BC2C-91B2-47BB-B23D-5B1A82576ED0}"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67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ZA" sz="1800" dirty="0">
                <a:solidFill>
                  <a:srgbClr val="595959"/>
                </a:solidFill>
                <a:effectLst/>
                <a:latin typeface="Arial" panose="020B0604020202020204" pitchFamily="34" charset="0"/>
                <a:ea typeface="Times New Roman" panose="02020603050405020304" pitchFamily="18" charset="0"/>
              </a:rPr>
              <a:t>Once you have decided there will come the moment that you need to communicate your decision. This can be very uncomfortable and sometimes we try to avoid the person. However, if you can choose to be assertive rather, you will be able to communicate clearly what you have decided. Remember that we make decisions based on the information we have in that moment. We can never be sure of what the outcome will be. We can however choose how to handle the situation. Use the following tips when you have to stand firm in your decision.</a:t>
            </a:r>
            <a:endParaRPr lang="en-ZA" sz="1800" dirty="0">
              <a:solidFill>
                <a:schemeClr val="tx1"/>
              </a:solidFill>
              <a:effectLst/>
              <a:latin typeface="Times New Roman" panose="02020603050405020304" pitchFamily="18" charset="0"/>
              <a:ea typeface="Times New Roman" panose="02020603050405020304" pitchFamily="18" charset="0"/>
            </a:endParaRPr>
          </a:p>
          <a:p>
            <a:pPr marL="0" lvl="0" indent="0">
              <a:buFont typeface="Symbol" panose="05050102010706020507" pitchFamily="18" charset="2"/>
              <a:buNone/>
            </a:pPr>
            <a:endParaRPr lang="en-ZA" sz="1800" dirty="0">
              <a:solidFill>
                <a:schemeClr val="tx1"/>
              </a:solidFill>
              <a:effectLst/>
              <a:latin typeface="Times New Roman" panose="02020603050405020304" pitchFamily="18" charset="0"/>
              <a:ea typeface="Times New Roman" panose="02020603050405020304" pitchFamily="18" charset="0"/>
            </a:endParaRPr>
          </a:p>
          <a:p>
            <a:pPr marL="0" lvl="0" indent="0">
              <a:buFont typeface="Symbol" panose="05050102010706020507" pitchFamily="18" charset="2"/>
              <a:buNone/>
            </a:pPr>
            <a:r>
              <a:rPr lang="en-ZA" sz="1800" dirty="0">
                <a:solidFill>
                  <a:srgbClr val="FF0000"/>
                </a:solidFill>
                <a:effectLst/>
                <a:latin typeface="Arial" panose="020B0604020202020204" pitchFamily="34" charset="0"/>
                <a:ea typeface="Times New Roman" panose="02020603050405020304" pitchFamily="18" charset="0"/>
              </a:rPr>
              <a:t>Teacher Note:</a:t>
            </a:r>
            <a:r>
              <a:rPr lang="en-ZA" sz="1800" dirty="0">
                <a:solidFill>
                  <a:srgbClr val="595959"/>
                </a:solidFill>
                <a:effectLst/>
                <a:latin typeface="Arial" panose="020B0604020202020204" pitchFamily="34" charset="0"/>
                <a:ea typeface="Times New Roman" panose="02020603050405020304" pitchFamily="18" charset="0"/>
              </a:rPr>
              <a:t> Explain each point that’s on Slide 3 (Take time to make sure the learners understand each concept)</a:t>
            </a:r>
            <a:br>
              <a:rPr lang="en-ZA" sz="1800" dirty="0">
                <a:solidFill>
                  <a:srgbClr val="595959"/>
                </a:solidFill>
                <a:effectLst/>
                <a:latin typeface="Arial" panose="020B0604020202020204" pitchFamily="34" charset="0"/>
                <a:ea typeface="Times New Roman" panose="02020603050405020304" pitchFamily="18" charset="0"/>
              </a:rPr>
            </a:br>
            <a:endParaRPr lang="en-Z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b="1" dirty="0">
                <a:solidFill>
                  <a:srgbClr val="595959"/>
                </a:solidFill>
                <a:effectLst/>
                <a:latin typeface="Arial" panose="020B0604020202020204" pitchFamily="34" charset="0"/>
                <a:ea typeface="Times New Roman" panose="02020603050405020304" pitchFamily="18" charset="0"/>
              </a:rPr>
              <a:t>Be confident</a:t>
            </a:r>
            <a:r>
              <a:rPr lang="en-ZA" sz="1800" dirty="0">
                <a:solidFill>
                  <a:srgbClr val="595959"/>
                </a:solidFill>
                <a:effectLst/>
                <a:latin typeface="Arial" panose="020B0604020202020204" pitchFamily="34" charset="0"/>
                <a:ea typeface="Times New Roman" panose="02020603050405020304" pitchFamily="18" charset="0"/>
              </a:rPr>
              <a:t>- you need to trust yourself and stick to the choices you make. That way, those around you won’t be able to sway you so easily.</a:t>
            </a:r>
            <a:br>
              <a:rPr lang="en-ZA" sz="1800" dirty="0">
                <a:solidFill>
                  <a:srgbClr val="595959"/>
                </a:solidFill>
                <a:effectLst/>
                <a:latin typeface="Arial" panose="020B0604020202020204" pitchFamily="34" charset="0"/>
                <a:ea typeface="Times New Roman" panose="02020603050405020304" pitchFamily="18" charset="0"/>
              </a:rPr>
            </a:br>
            <a:endParaRPr lang="en-Z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b="1" dirty="0">
                <a:solidFill>
                  <a:srgbClr val="595959"/>
                </a:solidFill>
                <a:effectLst/>
                <a:latin typeface="Arial" panose="020B0604020202020204" pitchFamily="34" charset="0"/>
                <a:ea typeface="Times New Roman" panose="02020603050405020304" pitchFamily="18" charset="0"/>
              </a:rPr>
              <a:t>Be aware</a:t>
            </a:r>
            <a:r>
              <a:rPr lang="en-ZA" sz="1800" dirty="0">
                <a:solidFill>
                  <a:srgbClr val="595959"/>
                </a:solidFill>
                <a:effectLst/>
                <a:latin typeface="Arial" panose="020B0604020202020204" pitchFamily="34" charset="0"/>
                <a:ea typeface="Times New Roman" panose="02020603050405020304" pitchFamily="18" charset="0"/>
              </a:rPr>
              <a:t>- know the limits and disadvantages as well as the advantages of your choices.</a:t>
            </a:r>
            <a:br>
              <a:rPr lang="en-ZA" sz="1800" dirty="0">
                <a:solidFill>
                  <a:srgbClr val="595959"/>
                </a:solidFill>
                <a:effectLst/>
                <a:latin typeface="Arial" panose="020B0604020202020204" pitchFamily="34" charset="0"/>
                <a:ea typeface="Times New Roman" panose="02020603050405020304" pitchFamily="18" charset="0"/>
              </a:rPr>
            </a:br>
            <a:endParaRPr lang="en-Z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b="1" dirty="0">
                <a:solidFill>
                  <a:srgbClr val="595959"/>
                </a:solidFill>
                <a:effectLst/>
                <a:latin typeface="Arial" panose="020B0604020202020204" pitchFamily="34" charset="0"/>
                <a:ea typeface="Times New Roman" panose="02020603050405020304" pitchFamily="18" charset="0"/>
              </a:rPr>
              <a:t>Be assertive</a:t>
            </a:r>
            <a:r>
              <a:rPr lang="en-ZA" sz="1800" dirty="0">
                <a:solidFill>
                  <a:srgbClr val="595959"/>
                </a:solidFill>
                <a:effectLst/>
                <a:latin typeface="Arial" panose="020B0604020202020204" pitchFamily="34" charset="0"/>
                <a:ea typeface="Times New Roman" panose="02020603050405020304" pitchFamily="18" charset="0"/>
              </a:rPr>
              <a:t>- If you are confident, you’ve made the right decision then stick to it. Don’t allow unnecessary worries to make you change your mind. Speak clearly and communicate in a firm clear voice.</a:t>
            </a:r>
            <a:endParaRPr lang="en-ZA" sz="1800" dirty="0">
              <a:solidFill>
                <a:schemeClr val="tx1"/>
              </a:solidFill>
              <a:effectLst/>
              <a:latin typeface="Times New Roman" panose="02020603050405020304" pitchFamily="18" charset="0"/>
              <a:ea typeface="Times New Roman" panose="02020603050405020304" pitchFamily="18" charset="0"/>
            </a:endParaRPr>
          </a:p>
          <a:p>
            <a:pPr marL="0" lvl="0" indent="0">
              <a:buFont typeface="Wingdings" panose="05000000000000000000" pitchFamily="2" charset="2"/>
              <a:buNone/>
            </a:pPr>
            <a:endParaRPr lang="en-ZA" sz="1800" dirty="0">
              <a:solidFill>
                <a:schemeClr val="tx1"/>
              </a:solidFill>
              <a:effectLst/>
              <a:latin typeface="Times New Roman" panose="02020603050405020304" pitchFamily="18" charset="0"/>
              <a:ea typeface="Times New Roman" panose="02020603050405020304" pitchFamily="18" charset="0"/>
            </a:endParaRPr>
          </a:p>
          <a:p>
            <a:pPr marL="0" lvl="0" indent="0">
              <a:buFont typeface="Wingdings" panose="05000000000000000000" pitchFamily="2" charset="2"/>
              <a:buNone/>
            </a:pPr>
            <a:r>
              <a:rPr lang="en-ZA" sz="1800" dirty="0">
                <a:solidFill>
                  <a:srgbClr val="595959"/>
                </a:solidFill>
                <a:effectLst/>
                <a:latin typeface="Arial" panose="020B0604020202020204" pitchFamily="34" charset="0"/>
                <a:ea typeface="Times New Roman" panose="02020603050405020304" pitchFamily="18" charset="0"/>
              </a:rPr>
              <a:t>Let us try practice with a few scenarios: </a:t>
            </a:r>
            <a:br>
              <a:rPr lang="en-ZA" sz="1800" b="1" i="1" u="sng" dirty="0">
                <a:solidFill>
                  <a:srgbClr val="595959"/>
                </a:solidFill>
                <a:effectLst/>
                <a:latin typeface="Arial" panose="020B0604020202020204" pitchFamily="34" charset="0"/>
                <a:ea typeface="Times New Roman" panose="02020603050405020304" pitchFamily="18" charset="0"/>
              </a:rPr>
            </a:br>
            <a:r>
              <a:rPr lang="en-ZA" sz="1800" dirty="0">
                <a:solidFill>
                  <a:srgbClr val="595959"/>
                </a:solidFill>
                <a:effectLst/>
                <a:latin typeface="Arial" panose="020B0604020202020204" pitchFamily="34" charset="0"/>
                <a:ea typeface="Times New Roman" panose="02020603050405020304" pitchFamily="18" charset="0"/>
              </a:rPr>
              <a:t>Look at the examples of accusing language in </a:t>
            </a:r>
            <a:r>
              <a:rPr lang="en-ZA" sz="1800" b="1" i="1" dirty="0">
                <a:solidFill>
                  <a:srgbClr val="595959"/>
                </a:solidFill>
                <a:effectLst/>
                <a:latin typeface="Arial" panose="020B0604020202020204" pitchFamily="34" charset="0"/>
                <a:ea typeface="Times New Roman" panose="02020603050405020304" pitchFamily="18" charset="0"/>
              </a:rPr>
              <a:t>Activity 2</a:t>
            </a:r>
            <a:r>
              <a:rPr lang="en-ZA" sz="1800" dirty="0">
                <a:solidFill>
                  <a:srgbClr val="595959"/>
                </a:solidFill>
                <a:effectLst/>
                <a:latin typeface="Arial" panose="020B0604020202020204" pitchFamily="34" charset="0"/>
                <a:ea typeface="Times New Roman" panose="02020603050405020304" pitchFamily="18" charset="0"/>
              </a:rPr>
              <a:t> (</a:t>
            </a:r>
            <a:r>
              <a:rPr lang="en-ZA" sz="1800" b="1" i="1" u="sng" dirty="0">
                <a:solidFill>
                  <a:srgbClr val="595959"/>
                </a:solidFill>
                <a:effectLst/>
                <a:latin typeface="Arial" panose="020B0604020202020204" pitchFamily="34" charset="0"/>
                <a:ea typeface="Times New Roman" panose="02020603050405020304" pitchFamily="18" charset="0"/>
              </a:rPr>
              <a:t>Lesson 3 – Worksheet)</a:t>
            </a:r>
            <a:r>
              <a:rPr lang="en-ZA" sz="1800" b="1" i="1" dirty="0">
                <a:solidFill>
                  <a:srgbClr val="595959"/>
                </a:solidFill>
                <a:effectLst/>
                <a:latin typeface="Arial" panose="020B0604020202020204" pitchFamily="34" charset="0"/>
                <a:ea typeface="Times New Roman" panose="02020603050405020304" pitchFamily="18" charset="0"/>
              </a:rPr>
              <a:t> </a:t>
            </a:r>
            <a:r>
              <a:rPr lang="en-ZA" sz="1800" dirty="0">
                <a:solidFill>
                  <a:srgbClr val="595959"/>
                </a:solidFill>
                <a:effectLst/>
                <a:latin typeface="Arial" panose="020B0604020202020204" pitchFamily="34" charset="0"/>
                <a:ea typeface="Times New Roman" panose="02020603050405020304" pitchFamily="18" charset="0"/>
              </a:rPr>
              <a:t>and see if you can change these to assertive language. </a:t>
            </a:r>
            <a:br>
              <a:rPr lang="en-ZA" sz="1800" dirty="0">
                <a:solidFill>
                  <a:srgbClr val="595959"/>
                </a:solidFill>
                <a:effectLst/>
                <a:latin typeface="Arial" panose="020B0604020202020204" pitchFamily="34" charset="0"/>
                <a:ea typeface="Times New Roman" panose="02020603050405020304" pitchFamily="18" charset="0"/>
              </a:rPr>
            </a:br>
            <a:r>
              <a:rPr lang="en-ZA" sz="1800" dirty="0">
                <a:solidFill>
                  <a:srgbClr val="595959"/>
                </a:solidFill>
                <a:effectLst/>
                <a:latin typeface="Arial" panose="020B0604020202020204" pitchFamily="34" charset="0"/>
                <a:ea typeface="Times New Roman" panose="02020603050405020304" pitchFamily="18" charset="0"/>
              </a:rPr>
              <a:t>Learners to use the cues in </a:t>
            </a:r>
            <a:r>
              <a:rPr lang="en-ZA" sz="1800" b="1" i="1" dirty="0">
                <a:solidFill>
                  <a:srgbClr val="595959"/>
                </a:solidFill>
                <a:effectLst/>
                <a:latin typeface="Arial" panose="020B0604020202020204" pitchFamily="34" charset="0"/>
                <a:ea typeface="Times New Roman" panose="02020603050405020304" pitchFamily="18" charset="0"/>
              </a:rPr>
              <a:t>Activity 2</a:t>
            </a:r>
            <a:r>
              <a:rPr lang="en-ZA" sz="1800" dirty="0">
                <a:solidFill>
                  <a:srgbClr val="595959"/>
                </a:solidFill>
                <a:effectLst/>
                <a:latin typeface="Arial" panose="020B0604020202020204" pitchFamily="34" charset="0"/>
                <a:ea typeface="Times New Roman" panose="02020603050405020304" pitchFamily="18" charset="0"/>
              </a:rPr>
              <a:t> to practise their assertive responses if they were put in the challenging scenarios. </a:t>
            </a:r>
            <a:br>
              <a:rPr lang="en-ZA" sz="1800" dirty="0">
                <a:solidFill>
                  <a:srgbClr val="595959"/>
                </a:solidFill>
                <a:effectLst/>
                <a:latin typeface="Arial" panose="020B0604020202020204" pitchFamily="34" charset="0"/>
                <a:ea typeface="Times New Roman" panose="02020603050405020304" pitchFamily="18" charset="0"/>
              </a:rPr>
            </a:br>
            <a:r>
              <a:rPr lang="en-ZA" sz="1800" dirty="0">
                <a:solidFill>
                  <a:srgbClr val="595959"/>
                </a:solidFill>
                <a:effectLst/>
                <a:latin typeface="Arial" panose="020B0604020202020204" pitchFamily="34" charset="0"/>
                <a:ea typeface="Times New Roman" panose="02020603050405020304" pitchFamily="18" charset="0"/>
              </a:rPr>
              <a:t>Take time to think about how you would respond and write it down in the space provided. </a:t>
            </a:r>
            <a:br>
              <a:rPr lang="en-ZA" sz="1800" dirty="0">
                <a:solidFill>
                  <a:srgbClr val="595959"/>
                </a:solidFill>
                <a:effectLst/>
                <a:latin typeface="Arial" panose="020B0604020202020204" pitchFamily="34" charset="0"/>
                <a:ea typeface="Times New Roman" panose="02020603050405020304" pitchFamily="18" charset="0"/>
              </a:rPr>
            </a:br>
            <a:endParaRPr lang="en-ZA" sz="1800" dirty="0">
              <a:solidFill>
                <a:schemeClr val="tx1"/>
              </a:solidFill>
              <a:effectLst/>
              <a:latin typeface="Times New Roman" panose="02020603050405020304" pitchFamily="18" charset="0"/>
              <a:ea typeface="Times New Roman" panose="02020603050405020304" pitchFamily="18" charset="0"/>
            </a:endParaRPr>
          </a:p>
          <a:p>
            <a:pPr marL="0" lvl="0" indent="0">
              <a:buFont typeface="Wingdings" panose="05000000000000000000" pitchFamily="2" charset="2"/>
              <a:buNone/>
            </a:pPr>
            <a:r>
              <a:rPr lang="en-ZA" sz="1800" dirty="0">
                <a:solidFill>
                  <a:srgbClr val="595959"/>
                </a:solidFill>
                <a:effectLst/>
                <a:latin typeface="Arial" panose="020B0604020202020204" pitchFamily="34" charset="0"/>
                <a:ea typeface="Times New Roman" panose="02020603050405020304" pitchFamily="18" charset="0"/>
              </a:rPr>
              <a:t>If time allows, learners can practise / demonstrate their responses verbally by focussing on body language and tone of voice. Teacher may step in and help learners adjust their choice of words, body language or tone.</a:t>
            </a:r>
            <a:endParaRPr lang="en-ZA" sz="1800" dirty="0">
              <a:effectLst/>
              <a:latin typeface="Times New Roman" panose="02020603050405020304" pitchFamily="18" charset="0"/>
              <a:ea typeface="Times New Roman" panose="02020603050405020304" pitchFamily="18" charset="0"/>
            </a:endParaRPr>
          </a:p>
          <a:p>
            <a:pPr marL="457200"/>
            <a:r>
              <a:rPr lang="en-ZA" sz="1800" dirty="0">
                <a:solidFill>
                  <a:srgbClr val="595959"/>
                </a:solidFill>
                <a:effectLst/>
                <a:latin typeface="Arial" panose="020B0604020202020204" pitchFamily="34" charset="0"/>
                <a:ea typeface="Times New Roman" panose="02020603050405020304" pitchFamily="18" charset="0"/>
              </a:rPr>
              <a:t> </a:t>
            </a:r>
            <a:endParaRPr lang="en-ZA" sz="1800" dirty="0">
              <a:effectLst/>
              <a:latin typeface="Times New Roman" panose="02020603050405020304" pitchFamily="18" charset="0"/>
              <a:ea typeface="Times New Roman" panose="02020603050405020304" pitchFamily="18" charset="0"/>
            </a:endParaRPr>
          </a:p>
          <a:p>
            <a:r>
              <a:rPr lang="en-ZA" sz="1800" dirty="0">
                <a:solidFill>
                  <a:srgbClr val="595959"/>
                </a:solidFill>
                <a:effectLst/>
                <a:latin typeface="Arial" panose="020B0604020202020204" pitchFamily="34" charset="0"/>
                <a:ea typeface="Times New Roman" panose="02020603050405020304" pitchFamily="18" charset="0"/>
              </a:rPr>
              <a:t>Answers for </a:t>
            </a:r>
            <a:r>
              <a:rPr lang="en-ZA" sz="1800" b="1" i="1" dirty="0">
                <a:solidFill>
                  <a:srgbClr val="595959"/>
                </a:solidFill>
                <a:effectLst/>
                <a:latin typeface="Arial" panose="020B0604020202020204" pitchFamily="34" charset="0"/>
                <a:ea typeface="Times New Roman" panose="02020603050405020304" pitchFamily="18" charset="0"/>
              </a:rPr>
              <a:t>Activity 2</a:t>
            </a:r>
            <a:r>
              <a:rPr lang="en-ZA" sz="1800" dirty="0">
                <a:solidFill>
                  <a:srgbClr val="595959"/>
                </a:solidFill>
                <a:effectLst/>
                <a:latin typeface="Arial" panose="020B0604020202020204" pitchFamily="34" charset="0"/>
                <a:ea typeface="Times New Roman" panose="02020603050405020304" pitchFamily="18" charset="0"/>
              </a:rPr>
              <a:t> are provided in the </a:t>
            </a:r>
            <a:r>
              <a:rPr lang="en-ZA" sz="1800" b="1" i="1" u="sng" dirty="0">
                <a:solidFill>
                  <a:srgbClr val="595959"/>
                </a:solidFill>
                <a:effectLst/>
                <a:latin typeface="Arial" panose="020B0604020202020204" pitchFamily="34" charset="0"/>
                <a:ea typeface="Arial" panose="020B0604020202020204" pitchFamily="34" charset="0"/>
              </a:rPr>
              <a:t>Lesson 3 – Worksheet MEMO</a:t>
            </a:r>
            <a:r>
              <a:rPr lang="en-ZA" sz="1200" b="0" i="0" u="none" strike="noStrike" kern="1200" dirty="0">
                <a:solidFill>
                  <a:schemeClr val="tx1"/>
                </a:solidFill>
                <a:effectLst/>
                <a:latin typeface="+mn-lt"/>
                <a:ea typeface="+mn-ea"/>
                <a:cs typeface="+mn-cs"/>
              </a:rPr>
              <a:t>. </a:t>
            </a:r>
            <a:endParaRPr lang="en-ZA"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562D53-21CB-2C45-90B0-09CFF7E622AC}" type="slidenum">
              <a:rPr lang="en-US" smtClean="0"/>
              <a:t>3</a:t>
            </a:fld>
            <a:endParaRPr lang="en-US"/>
          </a:p>
        </p:txBody>
      </p:sp>
    </p:spTree>
    <p:extLst>
      <p:ext uri="{BB962C8B-B14F-4D97-AF65-F5344CB8AC3E}">
        <p14:creationId xmlns:p14="http://schemas.microsoft.com/office/powerpoint/2010/main" val="4174623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Symbol" panose="05050102010706020507" pitchFamily="18" charset="2"/>
              <a:buNone/>
            </a:pPr>
            <a:r>
              <a:rPr lang="en-ZA" sz="1800" u="none" strike="noStrike" dirty="0">
                <a:solidFill>
                  <a:srgbClr val="595959"/>
                </a:solidFill>
                <a:effectLst/>
                <a:latin typeface="Arial" panose="020B0604020202020204" pitchFamily="34" charset="0"/>
                <a:ea typeface="Arial" panose="020B0604020202020204" pitchFamily="34" charset="0"/>
              </a:rPr>
              <a:t>As we draw this section to a close, now would be a great opportunity to see if you understand the content we have covered over the last three lessons. </a:t>
            </a:r>
            <a:br>
              <a:rPr lang="en-ZA" sz="1800" u="none" strike="noStrike" dirty="0">
                <a:solidFill>
                  <a:srgbClr val="595959"/>
                </a:solidFill>
                <a:effectLst/>
                <a:latin typeface="Arial" panose="020B0604020202020204" pitchFamily="34" charset="0"/>
                <a:ea typeface="Arial" panose="020B0604020202020204" pitchFamily="34" charset="0"/>
              </a:rPr>
            </a:br>
            <a:r>
              <a:rPr lang="en-ZA" sz="1800" u="none" strike="noStrike" dirty="0">
                <a:solidFill>
                  <a:srgbClr val="595959"/>
                </a:solidFill>
                <a:effectLst/>
                <a:latin typeface="Arial" panose="020B0604020202020204" pitchFamily="34" charset="0"/>
                <a:ea typeface="Arial" panose="020B0604020202020204" pitchFamily="34" charset="0"/>
              </a:rPr>
              <a:t>You will now have 15 min to complete </a:t>
            </a:r>
            <a:r>
              <a:rPr lang="en-ZA" sz="1800" b="1" i="1" u="none" strike="noStrike" dirty="0">
                <a:solidFill>
                  <a:srgbClr val="595959"/>
                </a:solidFill>
                <a:effectLst/>
                <a:latin typeface="Arial" panose="020B0604020202020204" pitchFamily="34" charset="0"/>
                <a:ea typeface="Arial" panose="020B0604020202020204" pitchFamily="34" charset="0"/>
              </a:rPr>
              <a:t>Activity 3</a:t>
            </a:r>
            <a:r>
              <a:rPr lang="en-ZA" sz="1800" u="none" strike="noStrike" dirty="0">
                <a:solidFill>
                  <a:srgbClr val="595959"/>
                </a:solidFill>
                <a:effectLst/>
                <a:latin typeface="Arial" panose="020B0604020202020204" pitchFamily="34" charset="0"/>
                <a:ea typeface="Arial" panose="020B0604020202020204" pitchFamily="34" charset="0"/>
              </a:rPr>
              <a:t> </a:t>
            </a:r>
            <a:r>
              <a:rPr lang="en-ZA" sz="1800" u="none" strike="noStrike" dirty="0">
                <a:solidFill>
                  <a:srgbClr val="595959"/>
                </a:solidFill>
                <a:effectLst/>
                <a:latin typeface="Arial" panose="020B0604020202020204" pitchFamily="34" charset="0"/>
                <a:ea typeface="Times New Roman" panose="02020603050405020304" pitchFamily="18" charset="0"/>
              </a:rPr>
              <a:t>in the </a:t>
            </a:r>
            <a:r>
              <a:rPr lang="en-ZA" sz="1800" b="1" i="1" u="sng" strike="noStrike" dirty="0">
                <a:solidFill>
                  <a:srgbClr val="595959"/>
                </a:solidFill>
                <a:effectLst/>
                <a:latin typeface="Arial" panose="020B0604020202020204" pitchFamily="34" charset="0"/>
                <a:ea typeface="Arial" panose="020B0604020202020204" pitchFamily="34" charset="0"/>
              </a:rPr>
              <a:t>Lesson 3 – Worksheet</a:t>
            </a:r>
            <a:r>
              <a:rPr lang="en-ZA" sz="1800" u="none" strike="noStrike" dirty="0">
                <a:solidFill>
                  <a:srgbClr val="595959"/>
                </a:solidFill>
                <a:effectLst/>
                <a:latin typeface="Arial" panose="020B0604020202020204" pitchFamily="34" charset="0"/>
                <a:ea typeface="Arial" panose="020B0604020202020204" pitchFamily="34" charset="0"/>
              </a:rPr>
              <a:t>. These questions are similar to the kind of questions you will see in a test for LO this year. </a:t>
            </a:r>
            <a:br>
              <a:rPr lang="en-ZA" sz="1800" u="none" strike="noStrike" dirty="0">
                <a:solidFill>
                  <a:srgbClr val="595959"/>
                </a:solidFill>
                <a:effectLst/>
                <a:latin typeface="Arial" panose="020B0604020202020204" pitchFamily="34" charset="0"/>
                <a:ea typeface="Arial" panose="020B0604020202020204" pitchFamily="34" charset="0"/>
              </a:rPr>
            </a:br>
            <a:br>
              <a:rPr lang="en-ZA" sz="1800" u="none" strike="noStrike" dirty="0">
                <a:solidFill>
                  <a:srgbClr val="595959"/>
                </a:solidFill>
                <a:effectLst/>
                <a:latin typeface="Arial" panose="020B0604020202020204" pitchFamily="34" charset="0"/>
                <a:ea typeface="Arial" panose="020B0604020202020204" pitchFamily="34" charset="0"/>
              </a:rPr>
            </a:br>
            <a:r>
              <a:rPr lang="en-ZA" sz="1800" u="none" strike="noStrike" dirty="0">
                <a:solidFill>
                  <a:srgbClr val="595959"/>
                </a:solidFill>
                <a:effectLst/>
                <a:latin typeface="Arial" panose="020B0604020202020204" pitchFamily="34" charset="0"/>
                <a:ea typeface="Arial" panose="020B0604020202020204" pitchFamily="34" charset="0"/>
              </a:rPr>
              <a:t>(Allow learners to work quietly for 15 min to complete </a:t>
            </a:r>
            <a:r>
              <a:rPr lang="en-ZA" sz="1800" b="1" i="1" u="none" strike="noStrike" dirty="0">
                <a:solidFill>
                  <a:srgbClr val="595959"/>
                </a:solidFill>
                <a:effectLst/>
                <a:latin typeface="Arial" panose="020B0604020202020204" pitchFamily="34" charset="0"/>
                <a:ea typeface="Arial" panose="020B0604020202020204" pitchFamily="34" charset="0"/>
              </a:rPr>
              <a:t>Activity 3</a:t>
            </a:r>
            <a:r>
              <a:rPr lang="en-ZA" sz="1800" u="none" strike="noStrike" dirty="0">
                <a:solidFill>
                  <a:srgbClr val="595959"/>
                </a:solidFill>
                <a:effectLst/>
                <a:latin typeface="Arial" panose="020B0604020202020204" pitchFamily="34" charset="0"/>
                <a:ea typeface="Arial" panose="020B0604020202020204" pitchFamily="34" charset="0"/>
              </a:rPr>
              <a:t>.)</a:t>
            </a:r>
            <a:br>
              <a:rPr lang="en-ZA" sz="1800" u="none" strike="noStrike" dirty="0">
                <a:solidFill>
                  <a:srgbClr val="595959"/>
                </a:solidFill>
                <a:effectLst/>
                <a:latin typeface="Arial" panose="020B0604020202020204" pitchFamily="34" charset="0"/>
                <a:ea typeface="Arial" panose="020B0604020202020204" pitchFamily="34" charset="0"/>
              </a:rPr>
            </a:br>
            <a:endParaRPr lang="en-ZA" sz="1800" u="none" strike="noStrike" dirty="0">
              <a:solidFill>
                <a:schemeClr val="tx1"/>
              </a:solidFill>
              <a:effectLst/>
              <a:latin typeface="Times New Roman" panose="02020603050405020304" pitchFamily="18" charset="0"/>
              <a:ea typeface="Arial" panose="020B0604020202020204" pitchFamily="34" charset="0"/>
            </a:endParaRPr>
          </a:p>
          <a:p>
            <a:pPr marL="0" lvl="0" indent="0" fontAlgn="base">
              <a:buFont typeface="Symbol" panose="05050102010706020507" pitchFamily="18" charset="2"/>
              <a:buNone/>
            </a:pPr>
            <a:r>
              <a:rPr lang="en-ZA" sz="1800" dirty="0">
                <a:solidFill>
                  <a:srgbClr val="595959"/>
                </a:solidFill>
                <a:effectLst/>
                <a:latin typeface="Arial" panose="020B0604020202020204" pitchFamily="34" charset="0"/>
                <a:ea typeface="Times New Roman" panose="02020603050405020304" pitchFamily="18" charset="0"/>
              </a:rPr>
              <a:t>Answers for </a:t>
            </a:r>
            <a:r>
              <a:rPr lang="en-ZA" sz="1800" b="1" i="1" dirty="0">
                <a:solidFill>
                  <a:srgbClr val="595959"/>
                </a:solidFill>
                <a:effectLst/>
                <a:latin typeface="Arial" panose="020B0604020202020204" pitchFamily="34" charset="0"/>
                <a:ea typeface="Times New Roman" panose="02020603050405020304" pitchFamily="18" charset="0"/>
              </a:rPr>
              <a:t>Activity 3</a:t>
            </a:r>
            <a:r>
              <a:rPr lang="en-ZA" sz="1800" dirty="0">
                <a:solidFill>
                  <a:srgbClr val="595959"/>
                </a:solidFill>
                <a:effectLst/>
                <a:latin typeface="Arial" panose="020B0604020202020204" pitchFamily="34" charset="0"/>
                <a:ea typeface="Times New Roman" panose="02020603050405020304" pitchFamily="18" charset="0"/>
              </a:rPr>
              <a:t> are provided in the </a:t>
            </a:r>
            <a:r>
              <a:rPr lang="en-ZA" sz="1800" b="1" i="1" u="sng" dirty="0">
                <a:solidFill>
                  <a:srgbClr val="595959"/>
                </a:solidFill>
                <a:effectLst/>
                <a:latin typeface="Arial" panose="020B0604020202020204" pitchFamily="34" charset="0"/>
                <a:ea typeface="Arial" panose="020B0604020202020204" pitchFamily="34" charset="0"/>
              </a:rPr>
              <a:t>Lesson 3 – Worksheet MEMO.</a:t>
            </a:r>
            <a:endParaRPr lang="en-ZA" sz="1800" dirty="0">
              <a:effectLst/>
              <a:latin typeface="Times New Roman" panose="02020603050405020304" pitchFamily="18" charset="0"/>
              <a:ea typeface="Times New Roman" panose="02020603050405020304" pitchFamily="18" charset="0"/>
            </a:endParaRPr>
          </a:p>
          <a:p>
            <a:r>
              <a:rPr lang="en-ZA" sz="1800" dirty="0">
                <a:solidFill>
                  <a:srgbClr val="595959"/>
                </a:solidFill>
                <a:effectLst/>
                <a:highlight>
                  <a:srgbClr val="FFFFFF"/>
                </a:highlight>
                <a:latin typeface="Arial" panose="020B0604020202020204" pitchFamily="34" charset="0"/>
                <a:ea typeface="Arial" panose="020B0604020202020204" pitchFamily="34" charset="0"/>
              </a:rPr>
              <a:t>            </a:t>
            </a:r>
            <a:endParaRPr lang="en-ZA" sz="1800" dirty="0">
              <a:effectLst/>
              <a:latin typeface="Times New Roman" panose="02020603050405020304" pitchFamily="18" charset="0"/>
              <a:ea typeface="Times New Roman" panose="02020603050405020304" pitchFamily="18" charset="0"/>
            </a:endParaRPr>
          </a:p>
          <a:p>
            <a:r>
              <a:rPr lang="en-ZA" sz="1800" dirty="0">
                <a:solidFill>
                  <a:srgbClr val="595959"/>
                </a:solidFill>
                <a:effectLst/>
                <a:highlight>
                  <a:srgbClr val="FFFFFF"/>
                </a:highlight>
                <a:latin typeface="Arial" panose="020B0604020202020204" pitchFamily="34" charset="0"/>
                <a:ea typeface="Arial" panose="020B0604020202020204" pitchFamily="34" charset="0"/>
              </a:rPr>
              <a:t>Hand out </a:t>
            </a:r>
            <a:r>
              <a:rPr lang="en-ZA" sz="1800" b="1" i="1" u="sng" dirty="0">
                <a:solidFill>
                  <a:srgbClr val="595959"/>
                </a:solidFill>
                <a:effectLst/>
                <a:highlight>
                  <a:srgbClr val="FFFFFF"/>
                </a:highlight>
                <a:latin typeface="Arial" panose="020B0604020202020204" pitchFamily="34" charset="0"/>
                <a:ea typeface="Arial" panose="020B0604020202020204" pitchFamily="34" charset="0"/>
              </a:rPr>
              <a:t>Content Summary</a:t>
            </a:r>
            <a:r>
              <a:rPr lang="en-ZA" sz="1800" dirty="0">
                <a:solidFill>
                  <a:srgbClr val="595959"/>
                </a:solidFill>
                <a:effectLst/>
                <a:highlight>
                  <a:srgbClr val="FFFFFF"/>
                </a:highlight>
                <a:latin typeface="Arial" panose="020B0604020202020204" pitchFamily="34" charset="0"/>
                <a:ea typeface="Arial" panose="020B0604020202020204" pitchFamily="34" charset="0"/>
              </a:rPr>
              <a:t> to learners</a:t>
            </a:r>
            <a:endParaRPr lang="en-US" dirty="0"/>
          </a:p>
        </p:txBody>
      </p:sp>
      <p:sp>
        <p:nvSpPr>
          <p:cNvPr id="4" name="Slide Number Placeholder 3"/>
          <p:cNvSpPr>
            <a:spLocks noGrp="1"/>
          </p:cNvSpPr>
          <p:nvPr>
            <p:ph type="sldNum" sz="quarter" idx="5"/>
          </p:nvPr>
        </p:nvSpPr>
        <p:spPr/>
        <p:txBody>
          <a:bodyPr/>
          <a:lstStyle/>
          <a:p>
            <a:fld id="{BE562D53-21CB-2C45-90B0-09CFF7E622AC}" type="slidenum">
              <a:rPr lang="en-US" smtClean="0"/>
              <a:t>4</a:t>
            </a:fld>
            <a:endParaRPr lang="en-US"/>
          </a:p>
        </p:txBody>
      </p:sp>
    </p:spTree>
    <p:extLst>
      <p:ext uri="{BB962C8B-B14F-4D97-AF65-F5344CB8AC3E}">
        <p14:creationId xmlns:p14="http://schemas.microsoft.com/office/powerpoint/2010/main" val="2603446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Symbol" panose="05050102010706020507" pitchFamily="18" charset="2"/>
              <a:buNone/>
            </a:pPr>
            <a:r>
              <a:rPr lang="en-ZA" sz="1800" u="none" strike="noStrike" dirty="0">
                <a:solidFill>
                  <a:srgbClr val="595959"/>
                </a:solidFill>
                <a:effectLst/>
                <a:latin typeface="Arial" panose="020B0604020202020204" pitchFamily="34" charset="0"/>
                <a:ea typeface="Times New Roman" panose="02020603050405020304" pitchFamily="18" charset="0"/>
              </a:rPr>
              <a:t>We have come to the end of this lesson and this series We have worked through goal setting over the last few weeks and making positive lifestyle choices. Today you learnt how to make decisions in difficult circumstances</a:t>
            </a:r>
            <a:endParaRPr lang="en-ZA" sz="1800" u="none" strike="noStrike" dirty="0">
              <a:solidFill>
                <a:schemeClr val="tx1"/>
              </a:solidFill>
              <a:effectLst/>
              <a:latin typeface="Times New Roman" panose="02020603050405020304" pitchFamily="18" charset="0"/>
              <a:ea typeface="Times New Roman" panose="02020603050405020304" pitchFamily="18" charset="0"/>
            </a:endParaRPr>
          </a:p>
          <a:p>
            <a:pPr marL="0" lvl="0" indent="0" fontAlgn="base">
              <a:buFont typeface="Symbol" panose="05050102010706020507" pitchFamily="18" charset="2"/>
              <a:buNone/>
            </a:pPr>
            <a:endParaRPr lang="en-ZA" sz="1800" u="none" strike="noStrike" dirty="0">
              <a:solidFill>
                <a:schemeClr val="tx1"/>
              </a:solidFill>
              <a:effectLst/>
              <a:latin typeface="Times New Roman" panose="02020603050405020304" pitchFamily="18" charset="0"/>
              <a:ea typeface="Times New Roman" panose="02020603050405020304" pitchFamily="18" charset="0"/>
            </a:endParaRPr>
          </a:p>
          <a:p>
            <a:pPr marL="0" lvl="0" indent="0" fontAlgn="base">
              <a:buFont typeface="Symbol" panose="05050102010706020507" pitchFamily="18" charset="2"/>
              <a:buNone/>
            </a:pPr>
            <a:r>
              <a:rPr lang="en-ZA" sz="1800" dirty="0">
                <a:solidFill>
                  <a:srgbClr val="595959"/>
                </a:solidFill>
                <a:effectLst/>
                <a:latin typeface="Arial" panose="020B0604020202020204" pitchFamily="34" charset="0"/>
                <a:ea typeface="Times New Roman" panose="02020603050405020304" pitchFamily="18" charset="0"/>
              </a:rPr>
              <a:t>Take a few moments to answer the reflection questions on </a:t>
            </a:r>
            <a:r>
              <a:rPr lang="en-ZA" sz="1800" b="1" i="1" dirty="0">
                <a:solidFill>
                  <a:srgbClr val="595959"/>
                </a:solidFill>
                <a:effectLst/>
                <a:latin typeface="Arial" panose="020B0604020202020204" pitchFamily="34" charset="0"/>
                <a:ea typeface="Times New Roman" panose="02020603050405020304" pitchFamily="18" charset="0"/>
              </a:rPr>
              <a:t>Activity 4</a:t>
            </a:r>
            <a:r>
              <a:rPr lang="en-ZA" sz="1800" dirty="0">
                <a:solidFill>
                  <a:srgbClr val="595959"/>
                </a:solidFill>
                <a:effectLst/>
                <a:latin typeface="Arial" panose="020B0604020202020204" pitchFamily="34" charset="0"/>
                <a:ea typeface="Times New Roman" panose="02020603050405020304" pitchFamily="18" charset="0"/>
              </a:rPr>
              <a:t> on </a:t>
            </a:r>
            <a:r>
              <a:rPr lang="en-ZA" sz="1800" b="1" i="1" u="sng" dirty="0">
                <a:solidFill>
                  <a:srgbClr val="595959"/>
                </a:solidFill>
                <a:effectLst/>
                <a:latin typeface="Arial" panose="020B0604020202020204" pitchFamily="34" charset="0"/>
                <a:ea typeface="Times New Roman" panose="02020603050405020304" pitchFamily="18" charset="0"/>
              </a:rPr>
              <a:t>Lesson 3 – Worksheet</a:t>
            </a:r>
            <a:r>
              <a:rPr lang="en-ZA" sz="1800" dirty="0">
                <a:solidFill>
                  <a:srgbClr val="595959"/>
                </a:solidFill>
                <a:effectLst/>
                <a:latin typeface="Arial" panose="020B0604020202020204" pitchFamily="34" charset="0"/>
                <a:ea typeface="Times New Roman" panose="02020603050405020304" pitchFamily="18" charset="0"/>
              </a:rPr>
              <a:t> </a:t>
            </a:r>
            <a:endParaRPr lang="en-ZA" sz="1800" dirty="0">
              <a:effectLst/>
              <a:latin typeface="Times New Roman" panose="02020603050405020304" pitchFamily="18" charset="0"/>
              <a:ea typeface="Times New Roman" panose="02020603050405020304" pitchFamily="18" charset="0"/>
            </a:endParaRPr>
          </a:p>
          <a:p>
            <a:pPr marL="457200"/>
            <a:r>
              <a:rPr lang="en-ZA" sz="1800" dirty="0">
                <a:solidFill>
                  <a:srgbClr val="595959"/>
                </a:solidFill>
                <a:effectLst/>
                <a:highlight>
                  <a:srgbClr val="FFFFFF"/>
                </a:highlight>
                <a:latin typeface="Arial" panose="020B0604020202020204" pitchFamily="34" charset="0"/>
                <a:ea typeface="Times New Roman" panose="02020603050405020304" pitchFamily="18" charset="0"/>
              </a:rPr>
              <a:t> </a:t>
            </a:r>
            <a:endParaRPr lang="en-Z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dirty="0">
                <a:solidFill>
                  <a:srgbClr val="595959"/>
                </a:solidFill>
                <a:effectLst/>
                <a:latin typeface="Arial" panose="020B0604020202020204" pitchFamily="34" charset="0"/>
                <a:ea typeface="Times New Roman" panose="02020603050405020304" pitchFamily="18" charset="0"/>
              </a:rPr>
              <a:t>Sometimes we find it difficult to be assertive because we struggle with some of the following:</a:t>
            </a:r>
            <a:endParaRPr lang="en-ZA" sz="1800" dirty="0">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o"/>
            </a:pPr>
            <a:r>
              <a:rPr lang="en-ZA" sz="1800" dirty="0">
                <a:solidFill>
                  <a:srgbClr val="595959"/>
                </a:solidFill>
                <a:effectLst/>
                <a:latin typeface="Arial" panose="020B0604020202020204" pitchFamily="34" charset="0"/>
                <a:ea typeface="Times New Roman" panose="02020603050405020304" pitchFamily="18" charset="0"/>
              </a:rPr>
              <a:t>Fear of displeasing our friends</a:t>
            </a:r>
            <a:endParaRPr lang="en-ZA" sz="1800" dirty="0">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o"/>
            </a:pPr>
            <a:r>
              <a:rPr lang="en-ZA" sz="1800" dirty="0">
                <a:solidFill>
                  <a:srgbClr val="595959"/>
                </a:solidFill>
                <a:effectLst/>
                <a:latin typeface="Arial" panose="020B0604020202020204" pitchFamily="34" charset="0"/>
                <a:ea typeface="Times New Roman" panose="02020603050405020304" pitchFamily="18" charset="0"/>
              </a:rPr>
              <a:t>Fear of being laughed at</a:t>
            </a:r>
            <a:endParaRPr lang="en-ZA" sz="1800" dirty="0">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o"/>
            </a:pPr>
            <a:r>
              <a:rPr lang="en-ZA" sz="1800" dirty="0">
                <a:solidFill>
                  <a:srgbClr val="595959"/>
                </a:solidFill>
                <a:effectLst/>
                <a:latin typeface="Arial" panose="020B0604020202020204" pitchFamily="34" charset="0"/>
                <a:ea typeface="Times New Roman" panose="02020603050405020304" pitchFamily="18" charset="0"/>
              </a:rPr>
              <a:t>Fear of being rejected</a:t>
            </a:r>
            <a:endParaRPr lang="en-ZA" sz="1800" dirty="0">
              <a:solidFill>
                <a:schemeClr val="tx1"/>
              </a:solidFill>
              <a:effectLst/>
              <a:latin typeface="Times New Roman" panose="02020603050405020304" pitchFamily="18" charset="0"/>
              <a:ea typeface="Times New Roman" panose="02020603050405020304" pitchFamily="18" charset="0"/>
            </a:endParaRPr>
          </a:p>
          <a:p>
            <a:pPr marL="0" lvl="0" indent="0">
              <a:buFont typeface="Courier New" panose="02070309020205020404" pitchFamily="49" charset="0"/>
              <a:buNone/>
            </a:pPr>
            <a:r>
              <a:rPr lang="en-ZA" sz="1800" dirty="0">
                <a:solidFill>
                  <a:srgbClr val="595959"/>
                </a:solidFill>
                <a:effectLst/>
                <a:latin typeface="Arial" panose="020B0604020202020204" pitchFamily="34" charset="0"/>
                <a:ea typeface="Times New Roman" panose="02020603050405020304" pitchFamily="18" charset="0"/>
              </a:rPr>
              <a:t>Which of these points would you say you struggle with? How could you overcome this fear?</a:t>
            </a:r>
            <a:endParaRPr lang="en-ZA" sz="1800" dirty="0">
              <a:effectLst/>
              <a:latin typeface="Times New Roman" panose="02020603050405020304" pitchFamily="18" charset="0"/>
              <a:ea typeface="Times New Roman" panose="02020603050405020304" pitchFamily="18" charset="0"/>
            </a:endParaRPr>
          </a:p>
          <a:p>
            <a:pPr marL="914400"/>
            <a:r>
              <a:rPr lang="en-ZA" sz="1800" dirty="0">
                <a:solidFill>
                  <a:srgbClr val="595959"/>
                </a:solidFill>
                <a:effectLst/>
                <a:highlight>
                  <a:srgbClr val="FFFFFF"/>
                </a:highlight>
                <a:latin typeface="Arial" panose="020B0604020202020204" pitchFamily="34" charset="0"/>
                <a:ea typeface="Times New Roman" panose="02020603050405020304" pitchFamily="18" charset="0"/>
              </a:rPr>
              <a:t> </a:t>
            </a:r>
            <a:endParaRPr lang="en-ZA" sz="1800" dirty="0">
              <a:effectLst/>
              <a:latin typeface="Times New Roman" panose="02020603050405020304" pitchFamily="18" charset="0"/>
              <a:ea typeface="Times New Roman" panose="02020603050405020304" pitchFamily="18" charset="0"/>
            </a:endParaRPr>
          </a:p>
          <a:p>
            <a:pPr marL="914400"/>
            <a:r>
              <a:rPr lang="en-ZA" sz="1800" dirty="0">
                <a:solidFill>
                  <a:srgbClr val="595959"/>
                </a:solidFill>
                <a:effectLst/>
                <a:highlight>
                  <a:srgbClr val="FFFFFF"/>
                </a:highlight>
                <a:latin typeface="Arial" panose="020B0604020202020204" pitchFamily="34" charset="0"/>
                <a:ea typeface="Times New Roman" panose="02020603050405020304" pitchFamily="18" charset="0"/>
              </a:rPr>
              <a:t> </a:t>
            </a:r>
            <a:endParaRPr lang="en-Z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ZA" sz="1800" dirty="0">
                <a:solidFill>
                  <a:srgbClr val="595959"/>
                </a:solidFill>
                <a:effectLst/>
                <a:latin typeface="Arial" panose="020B0604020202020204" pitchFamily="34" charset="0"/>
                <a:ea typeface="Times New Roman" panose="02020603050405020304" pitchFamily="18" charset="0"/>
              </a:rPr>
              <a:t>Consider a situation in your own life recently where you had to decide about lifestyle choices. Reflect on your decision. Did you make the right decision? What would you have changed now that you know the RELAX method?</a:t>
            </a:r>
            <a:endParaRPr lang="en-ZA" sz="1800" dirty="0">
              <a:effectLst/>
              <a:latin typeface="Times New Roman" panose="02020603050405020304" pitchFamily="18" charset="0"/>
              <a:ea typeface="Times New Roman" panose="02020603050405020304" pitchFamily="18" charset="0"/>
            </a:endParaRPr>
          </a:p>
          <a:p>
            <a:r>
              <a:rPr lang="en-ZA" sz="1800">
                <a:solidFill>
                  <a:srgbClr val="595959"/>
                </a:solidFill>
                <a:effectLst/>
                <a:latin typeface="Arial" panose="020B0604020202020204" pitchFamily="34" charset="0"/>
                <a:ea typeface="Times New Roman" panose="02020603050405020304" pitchFamily="18" charset="0"/>
              </a:rPr>
              <a:t> </a:t>
            </a:r>
          </a:p>
          <a:p>
            <a:endParaRPr lang="en-ZA" sz="1800" dirty="0">
              <a:effectLst/>
              <a:latin typeface="Times New Roman" panose="02020603050405020304" pitchFamily="18" charset="0"/>
              <a:ea typeface="Times New Roman" panose="02020603050405020304" pitchFamily="18" charset="0"/>
            </a:endParaRPr>
          </a:p>
          <a:p>
            <a:r>
              <a:rPr lang="en-ZA" sz="1800" dirty="0">
                <a:solidFill>
                  <a:srgbClr val="FF0000"/>
                </a:solidFill>
                <a:effectLst/>
                <a:latin typeface="Arial" panose="020B0604020202020204" pitchFamily="34" charset="0"/>
                <a:ea typeface="Times New Roman" panose="02020603050405020304" pitchFamily="18" charset="0"/>
              </a:rPr>
              <a:t>Teacher Note:</a:t>
            </a:r>
            <a:r>
              <a:rPr lang="en-ZA" sz="1800" dirty="0">
                <a:solidFill>
                  <a:srgbClr val="595959"/>
                </a:solidFill>
                <a:effectLst/>
                <a:latin typeface="Arial" panose="020B0604020202020204" pitchFamily="34" charset="0"/>
                <a:ea typeface="Times New Roman" panose="02020603050405020304" pitchFamily="18" charset="0"/>
              </a:rPr>
              <a:t> Encourage the class to be quite in this time. It might even help to play music. Tell the class to remain quite until you say they can talk.</a:t>
            </a:r>
            <a:endParaRPr lang="en-ZA" sz="1800" dirty="0">
              <a:effectLst/>
              <a:latin typeface="Times New Roman" panose="02020603050405020304" pitchFamily="18" charset="0"/>
              <a:ea typeface="Times New Roman" panose="02020603050405020304" pitchFamily="18" charset="0"/>
            </a:endParaRPr>
          </a:p>
          <a:p>
            <a:pPr marL="457200"/>
            <a:r>
              <a:rPr lang="en-ZA" sz="1800" dirty="0">
                <a:solidFill>
                  <a:srgbClr val="595959"/>
                </a:solidFill>
                <a:effectLst/>
                <a:highlight>
                  <a:srgbClr val="FFFFFF"/>
                </a:highlight>
                <a:latin typeface="Arial" panose="020B0604020202020204" pitchFamily="34" charset="0"/>
                <a:ea typeface="Times New Roman" panose="02020603050405020304" pitchFamily="18" charset="0"/>
              </a:rPr>
              <a:t> </a:t>
            </a:r>
            <a:endParaRPr lang="en-ZA" sz="1800" dirty="0">
              <a:effectLst/>
              <a:latin typeface="Times New Roman" panose="02020603050405020304" pitchFamily="18" charset="0"/>
              <a:ea typeface="Times New Roman" panose="02020603050405020304" pitchFamily="18" charset="0"/>
            </a:endParaRPr>
          </a:p>
          <a:p>
            <a:r>
              <a:rPr lang="en-ZA" sz="1800" dirty="0">
                <a:solidFill>
                  <a:srgbClr val="595959"/>
                </a:solidFill>
                <a:effectLst/>
                <a:latin typeface="Arial" panose="020B0604020202020204" pitchFamily="34" charset="0"/>
                <a:ea typeface="Arial" panose="020B0604020202020204" pitchFamily="34" charset="0"/>
              </a:rPr>
              <a:t>There are no memo answers to these questions. </a:t>
            </a:r>
            <a:endParaRPr lang="en-US" dirty="0"/>
          </a:p>
        </p:txBody>
      </p:sp>
      <p:sp>
        <p:nvSpPr>
          <p:cNvPr id="4" name="Slide Number Placeholder 3"/>
          <p:cNvSpPr>
            <a:spLocks noGrp="1"/>
          </p:cNvSpPr>
          <p:nvPr>
            <p:ph type="sldNum" sz="quarter" idx="5"/>
          </p:nvPr>
        </p:nvSpPr>
        <p:spPr/>
        <p:txBody>
          <a:bodyPr/>
          <a:lstStyle/>
          <a:p>
            <a:fld id="{BE562D53-21CB-2C45-90B0-09CFF7E622AC}" type="slidenum">
              <a:rPr lang="en-US" smtClean="0"/>
              <a:t>5</a:t>
            </a:fld>
            <a:endParaRPr lang="en-US"/>
          </a:p>
        </p:txBody>
      </p:sp>
    </p:spTree>
    <p:extLst>
      <p:ext uri="{BB962C8B-B14F-4D97-AF65-F5344CB8AC3E}">
        <p14:creationId xmlns:p14="http://schemas.microsoft.com/office/powerpoint/2010/main" val="165665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F94D-0D19-E7D6-82DE-C24821247B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3857FF-7688-F128-BBF4-616C6B455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88B04-9363-777B-0850-085142612E83}"/>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D63C5E3C-2C69-5BCE-80CD-DF814CE25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1FCB45-2E13-BBDF-1490-E395E91095AF}"/>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213269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24B0-0310-62D6-7839-9C9C3B168E7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47E9E9A-2D0A-0B08-B89F-49F4A6E10C7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C42E01E-AEE9-6281-A9E7-534B8E425F26}"/>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A51744B0-52DD-16BC-85D0-AAC317D19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73160-C23A-07A8-D41A-7497BA3347B8}"/>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3307374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303D77-F841-09E6-95F9-22378D0AD86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F5E8C5B-DC79-49DA-A335-5B6779C9410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A7DCCA-A133-3A42-B064-5A5CB3B8BDD7}"/>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4F13F615-60AC-BAE5-0448-32A29AE68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D59A0-BABE-A80F-FB69-90C293DEADB9}"/>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3529562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1DE86-2837-D00C-05A3-A51663BF09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E59295C-80DB-3DBB-A19D-0ADCC67395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99773A-3AC1-8C15-34D0-F1455559B63F}"/>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0244425B-A0ED-B8E8-5629-DEB464603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F25C1-0350-6D08-B440-21CBF5C3190A}"/>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238042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92158-D1AE-499B-6679-AFADF349A4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1C1E93-2B5C-E83B-57DE-B620368D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A5A89C-F964-5AF6-AE69-E5C2EC661259}"/>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C0F9EE56-2880-A8B8-A515-33C35223B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0ED44-840D-8D3B-441A-383D583756B2}"/>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281489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F1A49-2D8D-BE59-99D2-99F9F6A791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00461AC-8EF7-FA66-8824-98E422CB67E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AEADABD-CFED-D98F-654E-C3EF0DCC0DD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AD3C7BE-9ACC-4845-FDDE-443DA65607FD}"/>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6" name="Footer Placeholder 5">
            <a:extLst>
              <a:ext uri="{FF2B5EF4-FFF2-40B4-BE49-F238E27FC236}">
                <a16:creationId xmlns:a16="http://schemas.microsoft.com/office/drawing/2014/main" id="{05A8F35C-81A2-29FD-0258-7AA384EEC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4CCCE-A911-A743-4EDB-8DD1D53906AD}"/>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15877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FE02A-971E-73B0-E7FD-C181B107A4A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DD6BB6-0C07-47A6-1A87-BEA69BDCC4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E9E0F2-2D16-8F96-95B8-F685F7334BE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26E4AC9-730D-496B-BF41-A318C896D5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4D9A6A4-EE05-437A-97D2-0CF5CE8A55D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8021818-FC89-579D-6420-2860B94A3014}"/>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8" name="Footer Placeholder 7">
            <a:extLst>
              <a:ext uri="{FF2B5EF4-FFF2-40B4-BE49-F238E27FC236}">
                <a16:creationId xmlns:a16="http://schemas.microsoft.com/office/drawing/2014/main" id="{790A8065-F21F-188B-F6CB-54A842D4CB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50CA42-7673-2AED-D98B-30CFF6C45B1D}"/>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98325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0360-0C78-4B7A-0E7D-0BECBD3D7E3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1CE307D-144E-53E3-09C2-524E0E847A41}"/>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4" name="Footer Placeholder 3">
            <a:extLst>
              <a:ext uri="{FF2B5EF4-FFF2-40B4-BE49-F238E27FC236}">
                <a16:creationId xmlns:a16="http://schemas.microsoft.com/office/drawing/2014/main" id="{89D057DA-8C26-D246-014B-C1A8B7B120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32CE98-688E-2190-2703-804850A07DB6}"/>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1248039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12E87-F17C-1D20-4BE7-0F5F0B21A809}"/>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3" name="Footer Placeholder 2">
            <a:extLst>
              <a:ext uri="{FF2B5EF4-FFF2-40B4-BE49-F238E27FC236}">
                <a16:creationId xmlns:a16="http://schemas.microsoft.com/office/drawing/2014/main" id="{2B0BEFD7-9EAF-D478-1205-BA8C3D1CD3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247CDF-5775-CA7E-5461-6C2B96CD7B1A}"/>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1793900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E49E-4635-DFE2-96F2-606BB85FFD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2C952BF-1277-C277-0BF7-9BA5FC31C0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B662211-4192-ACD3-BCE6-8A358BAFF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7ECE3B-599D-94D5-F84E-21406777657A}"/>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6" name="Footer Placeholder 5">
            <a:extLst>
              <a:ext uri="{FF2B5EF4-FFF2-40B4-BE49-F238E27FC236}">
                <a16:creationId xmlns:a16="http://schemas.microsoft.com/office/drawing/2014/main" id="{ECA13C05-6F7B-A54A-8866-621A060FAA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47A9B7-3662-5904-6B77-BFD7E7897855}"/>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205034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18DF-2539-4FC6-D9C4-C080CE1329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82AB3C1-2C85-7CED-0D4D-154FB3FA5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E83F1D-34E6-4B0C-AEB2-930260590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E63C205-C531-63EB-4CC4-6409F545D37B}"/>
              </a:ext>
            </a:extLst>
          </p:cNvPr>
          <p:cNvSpPr>
            <a:spLocks noGrp="1"/>
          </p:cNvSpPr>
          <p:nvPr>
            <p:ph type="dt" sz="half" idx="10"/>
          </p:nvPr>
        </p:nvSpPr>
        <p:spPr/>
        <p:txBody>
          <a:bodyPr/>
          <a:lstStyle/>
          <a:p>
            <a:fld id="{A5FB3BCB-FD5C-2C48-9DDC-EAB8371B7D3D}" type="datetimeFigureOut">
              <a:rPr lang="en-US" smtClean="0"/>
              <a:t>11/10/2022</a:t>
            </a:fld>
            <a:endParaRPr lang="en-US"/>
          </a:p>
        </p:txBody>
      </p:sp>
      <p:sp>
        <p:nvSpPr>
          <p:cNvPr id="6" name="Footer Placeholder 5">
            <a:extLst>
              <a:ext uri="{FF2B5EF4-FFF2-40B4-BE49-F238E27FC236}">
                <a16:creationId xmlns:a16="http://schemas.microsoft.com/office/drawing/2014/main" id="{4646B2BF-6498-32BE-3FFC-3D6A2452E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0FBB9D-4524-819C-606A-56A0F6BA9396}"/>
              </a:ext>
            </a:extLst>
          </p:cNvPr>
          <p:cNvSpPr>
            <a:spLocks noGrp="1"/>
          </p:cNvSpPr>
          <p:nvPr>
            <p:ph type="sldNum" sz="quarter" idx="12"/>
          </p:nvPr>
        </p:nvSpPr>
        <p:spPr/>
        <p:txBody>
          <a:bodyPr/>
          <a:lstStyle/>
          <a:p>
            <a:fld id="{29B535C4-F924-5244-848E-0A891A67F802}" type="slidenum">
              <a:rPr lang="en-US" smtClean="0"/>
              <a:t>‹#›</a:t>
            </a:fld>
            <a:endParaRPr lang="en-US"/>
          </a:p>
        </p:txBody>
      </p:sp>
    </p:spTree>
    <p:extLst>
      <p:ext uri="{BB962C8B-B14F-4D97-AF65-F5344CB8AC3E}">
        <p14:creationId xmlns:p14="http://schemas.microsoft.com/office/powerpoint/2010/main" val="3092577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BB31F-E8CC-767F-D169-6952C4E8D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F11D477-063E-C84B-7929-E3ED15D27C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37FFBD-459E-B2C5-BEA0-481FF9D06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B3BCB-FD5C-2C48-9DDC-EAB8371B7D3D}" type="datetimeFigureOut">
              <a:rPr lang="en-US" smtClean="0"/>
              <a:t>11/10/2022</a:t>
            </a:fld>
            <a:endParaRPr lang="en-US"/>
          </a:p>
        </p:txBody>
      </p:sp>
      <p:sp>
        <p:nvSpPr>
          <p:cNvPr id="5" name="Footer Placeholder 4">
            <a:extLst>
              <a:ext uri="{FF2B5EF4-FFF2-40B4-BE49-F238E27FC236}">
                <a16:creationId xmlns:a16="http://schemas.microsoft.com/office/drawing/2014/main" id="{60F503DE-4376-4A6E-86D6-A366C827DC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CEAD9A-9B49-60CE-E0C5-C59BFC7E0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535C4-F924-5244-848E-0A891A67F802}" type="slidenum">
              <a:rPr lang="en-US" smtClean="0"/>
              <a:t>‹#›</a:t>
            </a:fld>
            <a:endParaRPr lang="en-US"/>
          </a:p>
        </p:txBody>
      </p:sp>
    </p:spTree>
    <p:extLst>
      <p:ext uri="{BB962C8B-B14F-4D97-AF65-F5344CB8AC3E}">
        <p14:creationId xmlns:p14="http://schemas.microsoft.com/office/powerpoint/2010/main" val="3024161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7A34E-B8F3-9994-A8FA-574CB46EC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998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C51FD-0944-46E2-899A-50FC30D607C3}"/>
              </a:ext>
            </a:extLst>
          </p:cNvPr>
          <p:cNvSpPr>
            <a:spLocks noGrp="1"/>
          </p:cNvSpPr>
          <p:nvPr>
            <p:ph type="title"/>
          </p:nvPr>
        </p:nvSpPr>
        <p:spPr>
          <a:xfrm>
            <a:off x="577471" y="386292"/>
            <a:ext cx="11210925" cy="744836"/>
          </a:xfrm>
        </p:spPr>
        <p:txBody>
          <a:bodyPr vert="horz" lIns="91440" tIns="45720" rIns="91440" bIns="45720" rtlCol="0" anchor="ctr">
            <a:normAutofit/>
          </a:bodyPr>
          <a:lstStyle/>
          <a:p>
            <a:pPr algn="ctr"/>
            <a:r>
              <a:rPr lang="en-US" sz="3200" b="1" kern="1200" dirty="0">
                <a:solidFill>
                  <a:schemeClr val="bg1"/>
                </a:solidFill>
                <a:latin typeface="+mj-lt"/>
                <a:ea typeface="+mj-ea"/>
                <a:cs typeface="+mj-cs"/>
              </a:rPr>
              <a:t>Informed decision-making skills</a:t>
            </a:r>
            <a:endParaRPr lang="en-US" sz="3200" kern="1200" dirty="0">
              <a:solidFill>
                <a:schemeClr val="bg1"/>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00BEBC6F-14F4-4511-914F-7938D338E0F9}"/>
              </a:ext>
            </a:extLst>
          </p:cNvPr>
          <p:cNvGraphicFramePr>
            <a:graphicFrameLocks noGrp="1"/>
          </p:cNvGraphicFramePr>
          <p:nvPr>
            <p:ph idx="1"/>
            <p:extLst>
              <p:ext uri="{D42A27DB-BD31-4B8C-83A1-F6EECF244321}">
                <p14:modId xmlns:p14="http://schemas.microsoft.com/office/powerpoint/2010/main" val="1629304249"/>
              </p:ext>
            </p:extLst>
          </p:nvPr>
        </p:nvGraphicFramePr>
        <p:xfrm>
          <a:off x="730401" y="1388303"/>
          <a:ext cx="10905067" cy="3986794"/>
        </p:xfrm>
        <a:graphic>
          <a:graphicData uri="http://schemas.openxmlformats.org/drawingml/2006/table">
            <a:tbl>
              <a:tblPr/>
              <a:tblGrid>
                <a:gridCol w="694381">
                  <a:extLst>
                    <a:ext uri="{9D8B030D-6E8A-4147-A177-3AD203B41FA5}">
                      <a16:colId xmlns:a16="http://schemas.microsoft.com/office/drawing/2014/main" val="4195033564"/>
                    </a:ext>
                  </a:extLst>
                </a:gridCol>
                <a:gridCol w="10210686">
                  <a:extLst>
                    <a:ext uri="{9D8B030D-6E8A-4147-A177-3AD203B41FA5}">
                      <a16:colId xmlns:a16="http://schemas.microsoft.com/office/drawing/2014/main" val="4169561961"/>
                    </a:ext>
                  </a:extLst>
                </a:gridCol>
              </a:tblGrid>
              <a:tr h="720125">
                <a:tc>
                  <a:txBody>
                    <a:bodyPr/>
                    <a:lstStyle/>
                    <a:p>
                      <a:pPr algn="ctr" rtl="0" fontAlgn="t">
                        <a:spcBef>
                          <a:spcPts val="0"/>
                        </a:spcBef>
                        <a:spcAft>
                          <a:spcPts val="0"/>
                        </a:spcAft>
                      </a:pPr>
                      <a:r>
                        <a:rPr lang="en-ZA" sz="2500" b="0" i="0" u="none" strike="noStrike" dirty="0">
                          <a:solidFill>
                            <a:srgbClr val="000000"/>
                          </a:solidFill>
                          <a:effectLst/>
                          <a:latin typeface="Arial" panose="020B0604020202020204" pitchFamily="34" charset="0"/>
                        </a:rPr>
                        <a:t>R</a:t>
                      </a:r>
                      <a:endParaRPr lang="en-ZA" sz="4100" b="0" i="0" u="none" strike="noStrike" dirty="0">
                        <a:effectLst/>
                        <a:latin typeface="Arial" panose="020B0604020202020204" pitchFamily="34" charset="0"/>
                      </a:endParaRPr>
                    </a:p>
                  </a:txBody>
                  <a:tcPr marL="144911" marR="144911" marT="144911" marB="1449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ZA" sz="2500" b="0" i="0" u="none" strike="noStrike" dirty="0">
                          <a:solidFill>
                            <a:srgbClr val="000000"/>
                          </a:solidFill>
                          <a:effectLst/>
                          <a:latin typeface="Arial" panose="020B0604020202020204" pitchFamily="34" charset="0"/>
                        </a:rPr>
                        <a:t>Recognise the problem and what options you have.</a:t>
                      </a:r>
                      <a:endParaRPr lang="en-ZA" sz="4100" b="0" i="0" u="none" strike="noStrike" dirty="0">
                        <a:effectLst/>
                        <a:latin typeface="Arial" panose="020B0604020202020204" pitchFamily="34" charset="0"/>
                      </a:endParaRPr>
                    </a:p>
                  </a:txBody>
                  <a:tcPr marL="144911" marR="144911" marT="144911" marB="1449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366254"/>
                  </a:ext>
                </a:extLst>
              </a:tr>
              <a:tr h="720125">
                <a:tc>
                  <a:txBody>
                    <a:bodyPr/>
                    <a:lstStyle/>
                    <a:p>
                      <a:pPr algn="ctr" rtl="0" fontAlgn="t">
                        <a:spcBef>
                          <a:spcPts val="0"/>
                        </a:spcBef>
                        <a:spcAft>
                          <a:spcPts val="0"/>
                        </a:spcAft>
                      </a:pPr>
                      <a:r>
                        <a:rPr lang="en-ZA" sz="2500" b="0" i="0" u="none" strike="noStrike" dirty="0">
                          <a:solidFill>
                            <a:srgbClr val="000000"/>
                          </a:solidFill>
                          <a:effectLst/>
                          <a:latin typeface="Arial" panose="020B0604020202020204" pitchFamily="34" charset="0"/>
                        </a:rPr>
                        <a:t>E</a:t>
                      </a:r>
                      <a:endParaRPr lang="en-ZA" sz="4100" b="0" i="0" u="none" strike="noStrike" dirty="0">
                        <a:effectLst/>
                        <a:latin typeface="Arial" panose="020B0604020202020204" pitchFamily="34" charset="0"/>
                      </a:endParaRPr>
                    </a:p>
                  </a:txBody>
                  <a:tcPr marL="144911" marR="144911" marT="144911" marB="1449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ZA" sz="2500" b="0" i="0" u="none" strike="noStrike" dirty="0">
                          <a:solidFill>
                            <a:srgbClr val="000000"/>
                          </a:solidFill>
                          <a:effectLst/>
                          <a:latin typeface="Arial" panose="020B0604020202020204" pitchFamily="34" charset="0"/>
                        </a:rPr>
                        <a:t>Educate yourself on all the possible choices you have.</a:t>
                      </a:r>
                      <a:endParaRPr lang="en-ZA" sz="4100" b="0" i="0" u="none" strike="noStrike" dirty="0">
                        <a:effectLst/>
                        <a:latin typeface="Arial" panose="020B0604020202020204" pitchFamily="34" charset="0"/>
                      </a:endParaRPr>
                    </a:p>
                  </a:txBody>
                  <a:tcPr marL="144911" marR="144911" marT="144911" marB="1449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6471806"/>
                  </a:ext>
                </a:extLst>
              </a:tr>
              <a:tr h="720125">
                <a:tc>
                  <a:txBody>
                    <a:bodyPr/>
                    <a:lstStyle/>
                    <a:p>
                      <a:pPr algn="ctr" rtl="0" fontAlgn="t">
                        <a:spcBef>
                          <a:spcPts val="0"/>
                        </a:spcBef>
                        <a:spcAft>
                          <a:spcPts val="0"/>
                        </a:spcAft>
                      </a:pPr>
                      <a:r>
                        <a:rPr lang="en-ZA" sz="2500" b="0" i="0" u="none" strike="noStrike" dirty="0">
                          <a:solidFill>
                            <a:srgbClr val="000000"/>
                          </a:solidFill>
                          <a:effectLst/>
                          <a:latin typeface="Arial" panose="020B0604020202020204" pitchFamily="34" charset="0"/>
                        </a:rPr>
                        <a:t>L</a:t>
                      </a:r>
                      <a:endParaRPr lang="en-ZA" sz="4100" b="0" i="0" u="none" strike="noStrike" dirty="0">
                        <a:effectLst/>
                        <a:latin typeface="Arial" panose="020B0604020202020204" pitchFamily="34" charset="0"/>
                      </a:endParaRPr>
                    </a:p>
                  </a:txBody>
                  <a:tcPr marL="144911" marR="144911" marT="144911" marB="1449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ZA" sz="2500" b="0" i="0" u="none" strike="noStrike" dirty="0">
                          <a:solidFill>
                            <a:srgbClr val="000000"/>
                          </a:solidFill>
                          <a:effectLst/>
                          <a:latin typeface="Arial" panose="020B0604020202020204" pitchFamily="34" charset="0"/>
                        </a:rPr>
                        <a:t>Listen to other people’s advice and learn from your past experiences.</a:t>
                      </a:r>
                      <a:endParaRPr lang="en-ZA" sz="4100" b="0" i="0" u="none" strike="noStrike" dirty="0">
                        <a:effectLst/>
                        <a:latin typeface="Arial" panose="020B0604020202020204" pitchFamily="34" charset="0"/>
                      </a:endParaRPr>
                    </a:p>
                  </a:txBody>
                  <a:tcPr marL="144911" marR="144911" marT="144911" marB="1449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7637401"/>
                  </a:ext>
                </a:extLst>
              </a:tr>
              <a:tr h="720125">
                <a:tc>
                  <a:txBody>
                    <a:bodyPr/>
                    <a:lstStyle/>
                    <a:p>
                      <a:pPr algn="ctr" rtl="0" fontAlgn="t">
                        <a:spcBef>
                          <a:spcPts val="0"/>
                        </a:spcBef>
                        <a:spcAft>
                          <a:spcPts val="0"/>
                        </a:spcAft>
                      </a:pPr>
                      <a:r>
                        <a:rPr lang="en-ZA" sz="2500" b="0" i="0" u="none" strike="noStrike" dirty="0">
                          <a:solidFill>
                            <a:srgbClr val="000000"/>
                          </a:solidFill>
                          <a:effectLst/>
                          <a:latin typeface="Arial" panose="020B0604020202020204" pitchFamily="34" charset="0"/>
                        </a:rPr>
                        <a:t>A</a:t>
                      </a:r>
                      <a:endParaRPr lang="en-ZA" sz="4100" b="0" i="0" u="none" strike="noStrike" dirty="0">
                        <a:effectLst/>
                        <a:latin typeface="Arial" panose="020B0604020202020204" pitchFamily="34" charset="0"/>
                      </a:endParaRPr>
                    </a:p>
                  </a:txBody>
                  <a:tcPr marL="144911" marR="144911" marT="144911" marB="1449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ZA" sz="2500" b="0" i="0" u="none" strike="noStrike" dirty="0">
                          <a:solidFill>
                            <a:srgbClr val="000000"/>
                          </a:solidFill>
                          <a:effectLst/>
                          <a:latin typeface="Arial" panose="020B0604020202020204" pitchFamily="34" charset="0"/>
                        </a:rPr>
                        <a:t>Act according to your </a:t>
                      </a:r>
                      <a:r>
                        <a:rPr lang="en-ZA" sz="2500" b="1" i="0" u="sng" strike="noStrike" dirty="0">
                          <a:solidFill>
                            <a:srgbClr val="000000"/>
                          </a:solidFill>
                          <a:effectLst/>
                          <a:latin typeface="Arial" panose="020B0604020202020204" pitchFamily="34" charset="0"/>
                        </a:rPr>
                        <a:t>priorities</a:t>
                      </a:r>
                      <a:r>
                        <a:rPr lang="en-ZA" sz="2500" b="0" i="0" u="none" strike="noStrike" dirty="0">
                          <a:solidFill>
                            <a:srgbClr val="000000"/>
                          </a:solidFill>
                          <a:effectLst/>
                          <a:latin typeface="Arial" panose="020B0604020202020204" pitchFamily="34" charset="0"/>
                        </a:rPr>
                        <a:t>.</a:t>
                      </a:r>
                      <a:endParaRPr lang="en-ZA" sz="4100" b="0" i="0" u="none" strike="noStrike" dirty="0">
                        <a:effectLst/>
                        <a:latin typeface="Arial" panose="020B0604020202020204" pitchFamily="34" charset="0"/>
                      </a:endParaRPr>
                    </a:p>
                  </a:txBody>
                  <a:tcPr marL="144911" marR="144911" marT="144911" marB="1449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4859705"/>
                  </a:ext>
                </a:extLst>
              </a:tr>
              <a:tr h="1106294">
                <a:tc>
                  <a:txBody>
                    <a:bodyPr/>
                    <a:lstStyle/>
                    <a:p>
                      <a:pPr algn="ctr" rtl="0" fontAlgn="t">
                        <a:spcBef>
                          <a:spcPts val="0"/>
                        </a:spcBef>
                        <a:spcAft>
                          <a:spcPts val="0"/>
                        </a:spcAft>
                      </a:pPr>
                      <a:r>
                        <a:rPr lang="en-ZA" sz="2500" b="0" i="0" u="none" strike="noStrike" dirty="0">
                          <a:solidFill>
                            <a:srgbClr val="000000"/>
                          </a:solidFill>
                          <a:effectLst/>
                          <a:latin typeface="Arial" panose="020B0604020202020204" pitchFamily="34" charset="0"/>
                        </a:rPr>
                        <a:t>X</a:t>
                      </a:r>
                      <a:endParaRPr lang="en-ZA" sz="4100" b="0" i="0" u="none" strike="noStrike" dirty="0">
                        <a:effectLst/>
                        <a:latin typeface="Arial" panose="020B0604020202020204" pitchFamily="34" charset="0"/>
                      </a:endParaRPr>
                    </a:p>
                  </a:txBody>
                  <a:tcPr marL="144911" marR="144911" marT="144911" marB="1449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ZA" sz="2500" b="0" i="0" u="none" strike="noStrike" dirty="0">
                          <a:solidFill>
                            <a:srgbClr val="000000"/>
                          </a:solidFill>
                          <a:effectLst/>
                          <a:latin typeface="Arial" panose="020B0604020202020204" pitchFamily="34" charset="0"/>
                        </a:rPr>
                        <a:t>Expect the unexpected. If your decision does not have the outcome you planned, look at your options. </a:t>
                      </a:r>
                      <a:endParaRPr lang="en-ZA" sz="4100" b="0" i="0" u="none" strike="noStrike" dirty="0">
                        <a:effectLst/>
                        <a:latin typeface="Arial" panose="020B0604020202020204" pitchFamily="34" charset="0"/>
                      </a:endParaRPr>
                    </a:p>
                  </a:txBody>
                  <a:tcPr marL="144911" marR="144911" marT="144911" marB="1449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0324388"/>
                  </a:ext>
                </a:extLst>
              </a:tr>
            </a:tbl>
          </a:graphicData>
        </a:graphic>
      </p:graphicFrame>
      <p:sp>
        <p:nvSpPr>
          <p:cNvPr id="3" name="Title 1">
            <a:extLst>
              <a:ext uri="{FF2B5EF4-FFF2-40B4-BE49-F238E27FC236}">
                <a16:creationId xmlns:a16="http://schemas.microsoft.com/office/drawing/2014/main" id="{6E9CA71A-5041-59F3-C7E3-07D360F2E46E}"/>
              </a:ext>
            </a:extLst>
          </p:cNvPr>
          <p:cNvSpPr txBox="1">
            <a:spLocks/>
          </p:cNvSpPr>
          <p:nvPr/>
        </p:nvSpPr>
        <p:spPr>
          <a:xfrm>
            <a:off x="730401" y="44043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solidFill>
                  <a:srgbClr val="0070C0"/>
                </a:solidFill>
              </a:rPr>
              <a:t>Informed decision-making skills</a:t>
            </a:r>
          </a:p>
        </p:txBody>
      </p:sp>
      <p:pic>
        <p:nvPicPr>
          <p:cNvPr id="5" name="Picture 4">
            <a:extLst>
              <a:ext uri="{FF2B5EF4-FFF2-40B4-BE49-F238E27FC236}">
                <a16:creationId xmlns:a16="http://schemas.microsoft.com/office/drawing/2014/main" id="{1ED7A34E-B8F3-9994-A8FA-574CB46EC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20843"/>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810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D6C4075-5148-E7DF-3A7E-546E01FC29A7}"/>
              </a:ext>
            </a:extLst>
          </p:cNvPr>
          <p:cNvPicPr>
            <a:picLocks noGrp="1" noChangeAspect="1"/>
          </p:cNvPicPr>
          <p:nvPr>
            <p:ph idx="1"/>
          </p:nvPr>
        </p:nvPicPr>
        <p:blipFill>
          <a:blip r:embed="rId4"/>
          <a:stretch>
            <a:fillRect/>
          </a:stretch>
        </p:blipFill>
        <p:spPr>
          <a:xfrm>
            <a:off x="2166530" y="2887351"/>
            <a:ext cx="7909717" cy="3744813"/>
          </a:xfrm>
        </p:spPr>
      </p:pic>
      <p:sp>
        <p:nvSpPr>
          <p:cNvPr id="12" name="Right Arrow Callout 11">
            <a:extLst>
              <a:ext uri="{FF2B5EF4-FFF2-40B4-BE49-F238E27FC236}">
                <a16:creationId xmlns:a16="http://schemas.microsoft.com/office/drawing/2014/main" id="{0CB408F7-ABE8-42E9-DFB4-2A95AFB8ECBF}"/>
              </a:ext>
            </a:extLst>
          </p:cNvPr>
          <p:cNvSpPr/>
          <p:nvPr/>
        </p:nvSpPr>
        <p:spPr>
          <a:xfrm rot="1760291">
            <a:off x="1047629" y="1676263"/>
            <a:ext cx="3529753" cy="1341120"/>
          </a:xfrm>
          <a:prstGeom prst="rightArrow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 CONFIDENT!</a:t>
            </a:r>
          </a:p>
        </p:txBody>
      </p:sp>
      <p:sp>
        <p:nvSpPr>
          <p:cNvPr id="13" name="Right Arrow Callout 12">
            <a:extLst>
              <a:ext uri="{FF2B5EF4-FFF2-40B4-BE49-F238E27FC236}">
                <a16:creationId xmlns:a16="http://schemas.microsoft.com/office/drawing/2014/main" id="{697AC2D7-E1F0-0934-E438-7CE9D64AB24B}"/>
              </a:ext>
            </a:extLst>
          </p:cNvPr>
          <p:cNvSpPr/>
          <p:nvPr/>
        </p:nvSpPr>
        <p:spPr>
          <a:xfrm rot="5400000">
            <a:off x="4451408" y="754729"/>
            <a:ext cx="2792504" cy="1341120"/>
          </a:xfrm>
          <a:prstGeom prst="rightArrow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 AWARE!</a:t>
            </a:r>
          </a:p>
        </p:txBody>
      </p:sp>
      <p:sp>
        <p:nvSpPr>
          <p:cNvPr id="16" name="Left Arrow Callout 15">
            <a:extLst>
              <a:ext uri="{FF2B5EF4-FFF2-40B4-BE49-F238E27FC236}">
                <a16:creationId xmlns:a16="http://schemas.microsoft.com/office/drawing/2014/main" id="{92FA4450-1DEC-EF03-5C74-FBBE0E519E51}"/>
              </a:ext>
            </a:extLst>
          </p:cNvPr>
          <p:cNvSpPr/>
          <p:nvPr/>
        </p:nvSpPr>
        <p:spPr>
          <a:xfrm rot="18760414">
            <a:off x="6493164" y="1302972"/>
            <a:ext cx="3270468" cy="1364974"/>
          </a:xfrm>
          <a:prstGeom prst="leftArrow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 ASSERTIVE!</a:t>
            </a:r>
          </a:p>
        </p:txBody>
      </p:sp>
      <p:pic>
        <p:nvPicPr>
          <p:cNvPr id="2" name="Picture 1">
            <a:extLst>
              <a:ext uri="{FF2B5EF4-FFF2-40B4-BE49-F238E27FC236}">
                <a16:creationId xmlns:a16="http://schemas.microsoft.com/office/drawing/2014/main" id="{1ED7A34E-B8F3-9994-A8FA-574CB46EC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29037"/>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191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5A8FE-2169-6CBA-E55D-8B7A7D6A48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D63CB7-9232-8351-A766-D52DEB7E034E}"/>
              </a:ext>
            </a:extLst>
          </p:cNvPr>
          <p:cNvSpPr>
            <a:spLocks noGrp="1"/>
          </p:cNvSpPr>
          <p:nvPr>
            <p:ph idx="1"/>
          </p:nvPr>
        </p:nvSpPr>
        <p:spPr/>
        <p:txBody>
          <a:bodyPr/>
          <a:lstStyle/>
          <a:p>
            <a:endParaRPr lang="en-US"/>
          </a:p>
        </p:txBody>
      </p:sp>
      <p:pic>
        <p:nvPicPr>
          <p:cNvPr id="7170" name="Picture 2" descr="Test Yourself Stock Photo | Adobe Stock">
            <a:extLst>
              <a:ext uri="{FF2B5EF4-FFF2-40B4-BE49-F238E27FC236}">
                <a16:creationId xmlns:a16="http://schemas.microsoft.com/office/drawing/2014/main" id="{4CD47B8D-4BF8-A21E-65D0-99BA1E99A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70310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D7A34E-B8F3-9994-A8FA-574CB46EC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6674"/>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210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7A70-24D5-31FE-BEDE-A6547767FD10}"/>
              </a:ext>
            </a:extLst>
          </p:cNvPr>
          <p:cNvSpPr>
            <a:spLocks noGrp="1"/>
          </p:cNvSpPr>
          <p:nvPr>
            <p:ph type="title"/>
          </p:nvPr>
        </p:nvSpPr>
        <p:spPr>
          <a:xfrm>
            <a:off x="838200" y="638009"/>
            <a:ext cx="10515600" cy="1325563"/>
          </a:xfrm>
        </p:spPr>
        <p:txBody>
          <a:bodyPr>
            <a:normAutofit/>
          </a:bodyPr>
          <a:lstStyle/>
          <a:p>
            <a:pPr algn="ctr"/>
            <a:r>
              <a:rPr lang="en-US" sz="5000" b="1"/>
              <a:t>R	E	F	L	E	C	T	I	O	N</a:t>
            </a:r>
          </a:p>
        </p:txBody>
      </p:sp>
      <p:pic>
        <p:nvPicPr>
          <p:cNvPr id="3074" name="Picture 2" descr="Reflection: Looking Back and Looking Forward">
            <a:extLst>
              <a:ext uri="{FF2B5EF4-FFF2-40B4-BE49-F238E27FC236}">
                <a16:creationId xmlns:a16="http://schemas.microsoft.com/office/drawing/2014/main" id="{F10417B2-55A1-4FA1-C53E-DE3EB77E0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6" y="0"/>
            <a:ext cx="128492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D7A34E-B8F3-9994-A8FA-574CB46EC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59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77e3762473cea745cadc0c19403a5c5">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073529ee14c99b5c51d3e9b20bdcae55"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D32275-D549-4D61-BF77-0C033A3CAA96}"/>
</file>

<file path=customXml/itemProps2.xml><?xml version="1.0" encoding="utf-8"?>
<ds:datastoreItem xmlns:ds="http://schemas.openxmlformats.org/officeDocument/2006/customXml" ds:itemID="{850B1D49-82AC-4828-A4C3-DA58B9C97599}"/>
</file>

<file path=docProps/app.xml><?xml version="1.0" encoding="utf-8"?>
<Properties xmlns="http://schemas.openxmlformats.org/officeDocument/2006/extended-properties" xmlns:vt="http://schemas.openxmlformats.org/officeDocument/2006/docPropsVTypes">
  <TotalTime>10599</TotalTime>
  <Words>1127</Words>
  <Application>Microsoft Office PowerPoint</Application>
  <PresentationFormat>Widescreen</PresentationFormat>
  <Paragraphs>75</Paragraphs>
  <Slides>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Calibri</vt:lpstr>
      <vt:lpstr>Calibri Light</vt:lpstr>
      <vt:lpstr>Courier New</vt:lpstr>
      <vt:lpstr>Symbol</vt:lpstr>
      <vt:lpstr>Times New Roman</vt:lpstr>
      <vt:lpstr>Wingdings</vt:lpstr>
      <vt:lpstr>Office Theme</vt:lpstr>
      <vt:lpstr>PowerPoint Presentation</vt:lpstr>
      <vt:lpstr>Informed decision-making skills</vt:lpstr>
      <vt:lpstr>PowerPoint Presentation</vt:lpstr>
      <vt:lpstr>PowerPoint Presentation</vt:lpstr>
      <vt:lpstr>R E F L E C T I O 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Carsten Gertz</cp:lastModifiedBy>
  <cp:revision>8</cp:revision>
  <dcterms:created xsi:type="dcterms:W3CDTF">2022-07-24T18:05:18Z</dcterms:created>
  <dcterms:modified xsi:type="dcterms:W3CDTF">2022-11-10T18:33:14Z</dcterms:modified>
</cp:coreProperties>
</file>