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commentAuthors.xml" ContentType="application/vnd.openxmlformats-officedocument.presentationml.commentAuthors+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65" r:id="rId5"/>
    <p:sldId id="260" r:id="rId6"/>
    <p:sldId id="268" r:id="rId7"/>
    <p:sldId id="266" r:id="rId8"/>
    <p:sldId id="263" r:id="rId9"/>
    <p:sldId id="264" r:id="rId10"/>
  </p:sldIdLst>
  <p:sldSz cx="12192000" cy="6858000"/>
  <p:notesSz cx="6858000" cy="9144000"/>
  <p:embeddedFontLst>
    <p:embeddedFont>
      <p:font typeface="Aharoni" panose="02010803020104030203" pitchFamily="2" charset="-79"/>
      <p:bold r:id="rId12"/>
    </p:embeddedFont>
    <p:embeddedFont>
      <p:font typeface="Open Sans" panose="020B0606030504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lBjDeWi4YGao7FeUZi5W1xJ9yY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Beangstrom" initials="NB" lastIdx="1" clrIdx="0">
    <p:extLst>
      <p:ext uri="{19B8F6BF-5375-455C-9EA6-DF929625EA0E}">
        <p15:presenceInfo xmlns:p15="http://schemas.microsoft.com/office/powerpoint/2012/main" userId="73ba7bf199afe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AF6DC-77B5-4A2F-9FDE-8CFA12832278}" v="1" dt="2023-12-20T13:54:17.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09" autoAdjust="0"/>
  </p:normalViewPr>
  <p:slideViewPr>
    <p:cSldViewPr snapToGrid="0">
      <p:cViewPr varScale="1">
        <p:scale>
          <a:sx n="82" d="100"/>
          <a:sy n="82" d="100"/>
        </p:scale>
        <p:origin x="16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customschemas.google.com/relationships/presentationmetadata" Target="metadata"/><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568AF6DC-77B5-4A2F-9FDE-8CFA12832278}"/>
    <pc:docChg chg="modSld">
      <pc:chgData name="Hp Unit" userId="86ec350514542ee1" providerId="LiveId" clId="{568AF6DC-77B5-4A2F-9FDE-8CFA12832278}" dt="2023-12-20T13:55:47.971" v="46" actId="15"/>
      <pc:docMkLst>
        <pc:docMk/>
      </pc:docMkLst>
      <pc:sldChg chg="modNotesTx">
        <pc:chgData name="Hp Unit" userId="86ec350514542ee1" providerId="LiveId" clId="{568AF6DC-77B5-4A2F-9FDE-8CFA12832278}" dt="2023-12-20T13:54:20.931" v="18"/>
        <pc:sldMkLst>
          <pc:docMk/>
          <pc:sldMk cId="0" sldId="256"/>
        </pc:sldMkLst>
      </pc:sldChg>
      <pc:sldChg chg="modNotesTx">
        <pc:chgData name="Hp Unit" userId="86ec350514542ee1" providerId="LiveId" clId="{568AF6DC-77B5-4A2F-9FDE-8CFA12832278}" dt="2023-12-20T13:53:46.696" v="8" actId="15"/>
        <pc:sldMkLst>
          <pc:docMk/>
          <pc:sldMk cId="0" sldId="257"/>
        </pc:sldMkLst>
      </pc:sldChg>
      <pc:sldChg chg="modNotesTx">
        <pc:chgData name="Hp Unit" userId="86ec350514542ee1" providerId="LiveId" clId="{568AF6DC-77B5-4A2F-9FDE-8CFA12832278}" dt="2023-12-20T13:54:04.387" v="17" actId="15"/>
        <pc:sldMkLst>
          <pc:docMk/>
          <pc:sldMk cId="0" sldId="258"/>
        </pc:sldMkLst>
      </pc:sldChg>
      <pc:sldChg chg="modNotesTx">
        <pc:chgData name="Hp Unit" userId="86ec350514542ee1" providerId="LiveId" clId="{568AF6DC-77B5-4A2F-9FDE-8CFA12832278}" dt="2023-12-20T13:55:01.947" v="37" actId="15"/>
        <pc:sldMkLst>
          <pc:docMk/>
          <pc:sldMk cId="0" sldId="260"/>
        </pc:sldMkLst>
      </pc:sldChg>
      <pc:sldChg chg="modNotesTx">
        <pc:chgData name="Hp Unit" userId="86ec350514542ee1" providerId="LiveId" clId="{568AF6DC-77B5-4A2F-9FDE-8CFA12832278}" dt="2023-12-20T13:55:13.332" v="38"/>
        <pc:sldMkLst>
          <pc:docMk/>
          <pc:sldMk cId="0" sldId="261"/>
        </pc:sldMkLst>
      </pc:sldChg>
      <pc:sldChg chg="modNotesTx">
        <pc:chgData name="Hp Unit" userId="86ec350514542ee1" providerId="LiveId" clId="{568AF6DC-77B5-4A2F-9FDE-8CFA12832278}" dt="2023-12-20T13:55:35.280" v="43"/>
        <pc:sldMkLst>
          <pc:docMk/>
          <pc:sldMk cId="0" sldId="263"/>
        </pc:sldMkLst>
      </pc:sldChg>
      <pc:sldChg chg="modNotesTx">
        <pc:chgData name="Hp Unit" userId="86ec350514542ee1" providerId="LiveId" clId="{568AF6DC-77B5-4A2F-9FDE-8CFA12832278}" dt="2023-12-20T13:55:47.971" v="46" actId="15"/>
        <pc:sldMkLst>
          <pc:docMk/>
          <pc:sldMk cId="0" sldId="264"/>
        </pc:sldMkLst>
      </pc:sldChg>
      <pc:sldChg chg="modNotesTx">
        <pc:chgData name="Hp Unit" userId="86ec350514542ee1" providerId="LiveId" clId="{568AF6DC-77B5-4A2F-9FDE-8CFA12832278}" dt="2023-12-20T13:54:37.228" v="23" actId="15"/>
        <pc:sldMkLst>
          <pc:docMk/>
          <pc:sldMk cId="802374427" sldId="265"/>
        </pc:sldMkLst>
      </pc:sldChg>
      <pc:sldChg chg="modNotesTx">
        <pc:chgData name="Hp Unit" userId="86ec350514542ee1" providerId="LiveId" clId="{568AF6DC-77B5-4A2F-9FDE-8CFA12832278}" dt="2023-12-20T13:55:26.145" v="42" actId="15"/>
        <pc:sldMkLst>
          <pc:docMk/>
          <pc:sldMk cId="965142735"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80473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1: </a:t>
            </a:r>
            <a:r>
              <a:rPr lang="af-ZA" sz="1800" dirty="0">
                <a:effectLst/>
                <a:latin typeface="Arial" panose="020B0604020202020204" pitchFamily="34" charset="0"/>
                <a:ea typeface="Arial" panose="020B0604020202020204" pitchFamily="34" charset="0"/>
              </a:rPr>
              <a:t>Welkom terug. Kom ons kyk kortliks na die vorige twee lesse. Kyk of jy die volgende terme aan iemand in jou groep kan verduidelik:</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Baccalaureusgraad-slaag</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err="1">
                <a:effectLst/>
                <a:latin typeface="Arial" panose="020B0604020202020204" pitchFamily="34" charset="0"/>
                <a:ea typeface="Arial" panose="020B0604020202020204" pitchFamily="34" charset="0"/>
              </a:rPr>
              <a:t>NSS</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err="1">
                <a:effectLst/>
                <a:latin typeface="Arial" panose="020B0604020202020204" pitchFamily="34" charset="0"/>
                <a:ea typeface="Arial" panose="020B0604020202020204" pitchFamily="34" charset="0"/>
              </a:rPr>
              <a:t>NNT</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CV</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err="1">
                <a:effectLst/>
                <a:latin typeface="Arial" panose="020B0604020202020204" pitchFamily="34" charset="0"/>
                <a:ea typeface="Arial" panose="020B0604020202020204" pitchFamily="34" charset="0"/>
              </a:rPr>
              <a:t>Loopbaanportefeulje</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In die vorige twee lesse het ons gekyk na die verskillende opsies vir die "lewe ná skool". Ons het deur na die Universiteit van Stellenbosch se webwerf gekyk, en ons van die aansoekproses vir tersiêre studies vergewis. Jy is aangemoedig om 'n </a:t>
            </a:r>
            <a:r>
              <a:rPr lang="af-ZA" sz="1800" dirty="0" err="1">
                <a:effectLst/>
                <a:latin typeface="Arial" panose="020B0604020202020204" pitchFamily="34" charset="0"/>
                <a:ea typeface="Arial" panose="020B0604020202020204" pitchFamily="34" charset="0"/>
              </a:rPr>
              <a:t>Linkedin</a:t>
            </a:r>
            <a:r>
              <a:rPr lang="af-ZA" sz="1800" dirty="0">
                <a:effectLst/>
                <a:latin typeface="Arial" panose="020B0604020202020204" pitchFamily="34" charset="0"/>
                <a:ea typeface="Arial" panose="020B0604020202020204" pitchFamily="34" charset="0"/>
              </a:rPr>
              <a:t>-profiel (Les 2, </a:t>
            </a:r>
            <a:r>
              <a:rPr lang="af-ZA" sz="1800" i="1" dirty="0">
                <a:effectLst/>
                <a:latin typeface="Arial" panose="020B0604020202020204" pitchFamily="34" charset="0"/>
                <a:ea typeface="Arial" panose="020B0604020202020204" pitchFamily="34" charset="0"/>
              </a:rPr>
              <a:t>Skyfie 2) "</a:t>
            </a:r>
            <a:r>
              <a:rPr lang="af-ZA" sz="1800" dirty="0">
                <a:effectLst/>
                <a:latin typeface="Arial" panose="020B0604020202020204" pitchFamily="34" charset="0"/>
                <a:ea typeface="Arial" panose="020B0604020202020204" pitchFamily="34" charset="0"/>
              </a:rPr>
              <a:t>jou storie" as 'n toekomstige lid van die werkende publiek, te ontwikkel.</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Vandag gaan ons van rigting verander. Ons moet besef dat daar baie leerders is wat matriek voltooi het en probeer het om werk te kry, maar werkloos bly. Daar is baie leerders wat op universiteit studeer het en steeds werkloos is. Dit kan vreesaanjaend wees om te dink dat ons deel van hierdie statistiek kan word, maar dit is belangrik om voorbereid te wees en te leer hoe om jouself </a:t>
            </a:r>
            <a:r>
              <a:rPr lang="af-ZA" sz="1800" dirty="0" err="1">
                <a:effectLst/>
                <a:latin typeface="Arial" panose="020B0604020202020204" pitchFamily="34" charset="0"/>
                <a:ea typeface="Arial" panose="020B0604020202020204" pitchFamily="34" charset="0"/>
              </a:rPr>
              <a:t>indiensneembaar</a:t>
            </a:r>
            <a:r>
              <a:rPr lang="af-ZA" sz="1800" dirty="0">
                <a:effectLst/>
                <a:latin typeface="Arial" panose="020B0604020202020204" pitchFamily="34" charset="0"/>
                <a:ea typeface="Arial" panose="020B0604020202020204" pitchFamily="34" charset="0"/>
              </a:rPr>
              <a:t> te maak in die loopbaan waarin jy belangstel.</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Draai na die persoon langs jou, en sê vir hulle: 'Jy kan jou drome bereik, jy kan werk kry, jy het net 'n plan nodig!'</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Kom ons begin!</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extLst>
      <p:ext uri="{BB962C8B-B14F-4D97-AF65-F5344CB8AC3E}">
        <p14:creationId xmlns:p14="http://schemas.microsoft.com/office/powerpoint/2010/main" val="185366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2:</a:t>
            </a:r>
            <a:r>
              <a:rPr lang="af-ZA" sz="1800" dirty="0">
                <a:effectLst/>
                <a:latin typeface="Arial" panose="020B0604020202020204" pitchFamily="34" charset="0"/>
                <a:ea typeface="Arial" panose="020B0604020202020204" pitchFamily="34" charset="0"/>
              </a:rPr>
              <a:t> Voordat ons begin, laat ons net ons geheue verfris oor hierdie basiese definisies.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b="1" dirty="0">
                <a:effectLst/>
                <a:latin typeface="Arial" panose="020B0604020202020204" pitchFamily="34" charset="0"/>
                <a:ea typeface="Arial" panose="020B0604020202020204" pitchFamily="34" charset="0"/>
              </a:rPr>
              <a:t>Werkloosheid</a:t>
            </a:r>
            <a:r>
              <a:rPr lang="af-ZA" sz="1800" dirty="0">
                <a:effectLst/>
                <a:latin typeface="Arial" panose="020B0604020202020204" pitchFamily="34" charset="0"/>
                <a:ea typeface="Arial" panose="020B0604020202020204" pitchFamily="34" charset="0"/>
              </a:rPr>
              <a:t>: 'n Persoon kan slegs werkloos wees as hy/sy probeer het om werk te kry en steeds sonder werk sit.</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b="1" dirty="0">
                <a:effectLst/>
                <a:latin typeface="Arial" panose="020B0604020202020204" pitchFamily="34" charset="0"/>
                <a:ea typeface="Arial" panose="020B0604020202020204" pitchFamily="34" charset="0"/>
              </a:rPr>
              <a:t>Resessie</a:t>
            </a:r>
            <a:r>
              <a:rPr lang="af-ZA" sz="1800" dirty="0">
                <a:effectLst/>
                <a:latin typeface="Arial" panose="020B0604020202020204" pitchFamily="34" charset="0"/>
                <a:ea typeface="Arial" panose="020B0604020202020204" pitchFamily="34" charset="0"/>
              </a:rPr>
              <a:t>: (ook bekend as 'n ekonomiese resessie) is 'n tydperk in 'n land waar daar 'n insinking of afname in ekonomiese groei is. 'n Resessie raak almal!</a:t>
            </a:r>
            <a:endParaRPr lang="en-US" sz="1800" dirty="0">
              <a:effectLst/>
              <a:latin typeface="Times New Roman" panose="02020603050405020304" pitchFamily="18" charset="0"/>
              <a:ea typeface="Times New Roman" panose="02020603050405020304" pitchFamily="18" charset="0"/>
            </a:endParaRPr>
          </a:p>
          <a:p>
            <a:pPr marL="450215"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Voltooi </a:t>
            </a:r>
            <a:r>
              <a:rPr lang="af-ZA" sz="1800" b="1" i="1" dirty="0">
                <a:effectLst/>
                <a:latin typeface="Arial" panose="020B0604020202020204" pitchFamily="34" charset="0"/>
                <a:ea typeface="Arial" panose="020B0604020202020204" pitchFamily="34" charset="0"/>
              </a:rPr>
              <a:t>Aktiwiteit 1</a:t>
            </a:r>
            <a:r>
              <a:rPr lang="af-ZA" sz="1800" dirty="0">
                <a:effectLst/>
                <a:latin typeface="Arial" panose="020B0604020202020204" pitchFamily="34" charset="0"/>
                <a:ea typeface="Arial" panose="020B0604020202020204" pitchFamily="34" charset="0"/>
              </a:rPr>
              <a:t> (</a:t>
            </a:r>
            <a:r>
              <a:rPr lang="af-ZA" sz="1800" b="1" i="1" u="sng" dirty="0">
                <a:effectLst/>
                <a:latin typeface="Arial" panose="020B0604020202020204" pitchFamily="34" charset="0"/>
                <a:ea typeface="Arial" panose="020B0604020202020204" pitchFamily="34" charset="0"/>
              </a:rPr>
              <a:t>Les 3 – Werkkaart</a:t>
            </a:r>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extLst>
      <p:ext uri="{BB962C8B-B14F-4D97-AF65-F5344CB8AC3E}">
        <p14:creationId xmlns:p14="http://schemas.microsoft.com/office/powerpoint/2010/main" val="316061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3</a:t>
            </a:r>
            <a:r>
              <a:rPr lang="af-ZA" sz="1800" dirty="0">
                <a:effectLst/>
                <a:latin typeface="Arial" panose="020B0604020202020204" pitchFamily="34" charset="0"/>
                <a:ea typeface="Arial" panose="020B0604020202020204" pitchFamily="34" charset="0"/>
              </a:rPr>
              <a:t>: Soos jy uit hierdie uittreksel '</a:t>
            </a:r>
            <a:r>
              <a:rPr lang="af-ZA" sz="1800" i="1" dirty="0">
                <a:effectLst/>
                <a:latin typeface="Arial" panose="020B0604020202020204" pitchFamily="34" charset="0"/>
                <a:ea typeface="Arial" panose="020B0604020202020204" pitchFamily="34" charset="0"/>
              </a:rPr>
              <a:t>Jeugdag 2023: Ontnugterende statistieke wys byna 1 uit 2 jong Suid-Afrikaners is werkloos</a:t>
            </a:r>
            <a:r>
              <a:rPr lang="af-ZA" sz="1800" dirty="0">
                <a:effectLst/>
                <a:latin typeface="Arial" panose="020B0604020202020204" pitchFamily="34" charset="0"/>
                <a:ea typeface="Arial" panose="020B0604020202020204" pitchFamily="34" charset="0"/>
              </a:rPr>
              <a:t>' kan sien, het ons 'n geweldige toename in </a:t>
            </a:r>
            <a:r>
              <a:rPr lang="af-ZA" sz="1800" dirty="0" err="1">
                <a:effectLst/>
                <a:latin typeface="Arial" panose="020B0604020202020204" pitchFamily="34" charset="0"/>
                <a:ea typeface="Arial" panose="020B0604020202020204" pitchFamily="34" charset="0"/>
              </a:rPr>
              <a:t>jeugwerkloosheid</a:t>
            </a:r>
            <a:r>
              <a:rPr lang="af-ZA" sz="1800" dirty="0">
                <a:effectLst/>
                <a:latin typeface="Arial" panose="020B0604020202020204" pitchFamily="34" charset="0"/>
                <a:ea typeface="Arial" panose="020B0604020202020204" pitchFamily="34" charset="0"/>
              </a:rPr>
              <a:t> gesien.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Bespreek in julle groepe die volgende VIER vrae uit </a:t>
            </a:r>
            <a:r>
              <a:rPr lang="af-ZA" sz="1800" b="1" i="1" dirty="0">
                <a:effectLst/>
                <a:latin typeface="Arial" panose="020B0604020202020204" pitchFamily="34" charset="0"/>
                <a:ea typeface="Arial" panose="020B0604020202020204" pitchFamily="34" charset="0"/>
              </a:rPr>
              <a:t>Aktiwiteit 2  </a:t>
            </a:r>
            <a:r>
              <a:rPr lang="af-ZA" sz="1800" dirty="0">
                <a:effectLst/>
                <a:latin typeface="Arial" panose="020B0604020202020204" pitchFamily="34" charset="0"/>
                <a:ea typeface="Arial" panose="020B0604020202020204" pitchFamily="34" charset="0"/>
              </a:rPr>
              <a:t>(</a:t>
            </a:r>
            <a:r>
              <a:rPr lang="af-ZA" sz="1800" b="1" i="1" u="sng" dirty="0">
                <a:effectLst/>
                <a:latin typeface="Arial" panose="020B0604020202020204" pitchFamily="34" charset="0"/>
                <a:ea typeface="Arial" panose="020B0604020202020204" pitchFamily="34" charset="0"/>
              </a:rPr>
              <a:t>Les 3 – Werkkaart</a:t>
            </a:r>
            <a:r>
              <a:rPr lang="af-ZA" sz="1800" dirty="0">
                <a:effectLst/>
                <a:latin typeface="Arial" panose="020B0604020202020204" pitchFamily="34" charset="0"/>
                <a:ea typeface="Arial" panose="020B0604020202020204" pitchFamily="34" charset="0"/>
              </a:rPr>
              <a:t>). Daarna sal julle geleentheid kry om terugvoer aan die klas te gee.</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mj-lt"/>
              <a:buAutoNum type="arabicPeriod"/>
            </a:pPr>
            <a:r>
              <a:rPr lang="af-ZA" sz="1800" dirty="0">
                <a:effectLst/>
                <a:latin typeface="Arial" panose="020B0604020202020204" pitchFamily="34" charset="0"/>
                <a:ea typeface="Arial" panose="020B0604020202020204" pitchFamily="34" charset="0"/>
              </a:rPr>
              <a:t>Beskryf VYF voorbeelde van hoe COVID-19 tot werkloosheid in Suid-Afrika bygedra het.</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mj-lt"/>
              <a:buAutoNum type="arabicPeriod"/>
            </a:pPr>
            <a:r>
              <a:rPr lang="af-ZA" sz="1800" dirty="0">
                <a:effectLst/>
                <a:latin typeface="Arial" panose="020B0604020202020204" pitchFamily="34" charset="0"/>
                <a:ea typeface="Arial" panose="020B0604020202020204" pitchFamily="34" charset="0"/>
              </a:rPr>
              <a:t>Verduidelik VYF redes waarom die jeug die grootste groep mense is wat werkloos is.</a:t>
            </a:r>
            <a:endParaRPr lang="en-US" sz="1800" dirty="0">
              <a:effectLst/>
              <a:latin typeface="Times New Roman" panose="02020603050405020304" pitchFamily="18" charset="0"/>
              <a:ea typeface="Arial" panose="020B0604020202020204" pitchFamily="34" charset="0"/>
            </a:endParaRPr>
          </a:p>
          <a:p>
            <a:pPr marL="800100" lvl="1" indent="-342900" algn="just" fontAlgn="base">
              <a:buFont typeface="+mj-lt"/>
              <a:buAutoNum type="arabicPeriod"/>
            </a:pPr>
            <a:r>
              <a:rPr lang="af-ZA" sz="1800" dirty="0">
                <a:effectLst/>
                <a:latin typeface="Arial" panose="020B0604020202020204" pitchFamily="34" charset="0"/>
                <a:ea typeface="Arial" panose="020B0604020202020204" pitchFamily="34" charset="0"/>
              </a:rPr>
              <a:t>Lys VYF redes waarom opgeleide tersiêre gegradueerdes nie werk kan kry nie.</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mj-lt"/>
              <a:buAutoNum type="arabicPeriod"/>
            </a:pPr>
            <a:r>
              <a:rPr lang="af-ZA" sz="1800" dirty="0">
                <a:effectLst/>
                <a:latin typeface="Arial" panose="020B0604020202020204" pitchFamily="34" charset="0"/>
                <a:ea typeface="Arial" panose="020B0604020202020204" pitchFamily="34" charset="0"/>
              </a:rPr>
              <a:t>Gee DRIE redes waarom 'n gebrek aan geletterdheid indiensneming sal beïnvloed.</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800" dirty="0">
              <a:solidFill>
                <a:srgbClr val="595959"/>
              </a:solidFill>
              <a:latin typeface="Arial"/>
              <a:ea typeface="Arial"/>
              <a:cs typeface="Arial"/>
              <a:sym typeface="Arial"/>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extLst>
      <p:ext uri="{BB962C8B-B14F-4D97-AF65-F5344CB8AC3E}">
        <p14:creationId xmlns:p14="http://schemas.microsoft.com/office/powerpoint/2010/main" val="344002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35" algn="just"/>
            <a:r>
              <a:rPr lang="af-ZA" sz="1800" b="1" dirty="0">
                <a:effectLst/>
                <a:latin typeface="Arial" panose="020B0604020202020204" pitchFamily="34" charset="0"/>
                <a:ea typeface="Arial" panose="020B0604020202020204" pitchFamily="34" charset="0"/>
              </a:rPr>
              <a:t>Skyfie 4: </a:t>
            </a:r>
            <a:r>
              <a:rPr lang="af-ZA" sz="1800" dirty="0">
                <a:effectLst/>
                <a:latin typeface="Arial" panose="020B0604020202020204" pitchFamily="34" charset="0"/>
                <a:ea typeface="Arial" panose="020B0604020202020204" pitchFamily="34" charset="0"/>
              </a:rPr>
              <a:t>Kom ons lees saam deur hierdie lys (op skyfie 4) en kyk of daar enige ander redes is wat nie in julle groepbespreking genoem is nie.</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Bespreek en dink in julle groepe HOE kleinsake-ondernemings en die regering meer werk aan die jeug kan bied.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Stel julle voor julle is 'n groep spesialiste wat geïdentifiseer is om 'n strategie vir implementering te verskaf. Julle moet DRIE strategieë voorstel oor hoe die statistieke van </a:t>
            </a:r>
            <a:r>
              <a:rPr lang="af-ZA" sz="1800" dirty="0" err="1">
                <a:effectLst/>
                <a:latin typeface="Arial" panose="020B0604020202020204" pitchFamily="34" charset="0"/>
                <a:ea typeface="Arial" panose="020B0604020202020204" pitchFamily="34" charset="0"/>
              </a:rPr>
              <a:t>jeugwerkloosheid</a:t>
            </a:r>
            <a:r>
              <a:rPr lang="af-ZA" sz="1800" dirty="0">
                <a:effectLst/>
                <a:latin typeface="Arial" panose="020B0604020202020204" pitchFamily="34" charset="0"/>
                <a:ea typeface="Arial" panose="020B0604020202020204" pitchFamily="34" charset="0"/>
              </a:rPr>
              <a:t> verbeter kan word.</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Oorweeg:</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Wat moet die regering doen?</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Hoe kan kleinsake-ondernemings help?</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Hoe kan die gemeenskap help?</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Wat kan die jeug doen om werksgeleenthede te verbeter?</a:t>
            </a:r>
            <a:endParaRPr lang="en-US" sz="1800" dirty="0">
              <a:effectLst/>
              <a:latin typeface="Times New Roman" panose="02020603050405020304" pitchFamily="18" charset="0"/>
              <a:ea typeface="Times New Roman" panose="02020603050405020304" pitchFamily="18" charset="0"/>
            </a:endParaRPr>
          </a:p>
          <a:p>
            <a:pPr marL="450215"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Voltooi die voorstelle op die </a:t>
            </a:r>
            <a:r>
              <a:rPr lang="af-ZA" sz="1800" b="1" i="1" u="sng" dirty="0">
                <a:effectLst/>
                <a:latin typeface="Arial" panose="020B0604020202020204" pitchFamily="34" charset="0"/>
                <a:ea typeface="Arial" panose="020B0604020202020204" pitchFamily="34" charset="0"/>
              </a:rPr>
              <a:t>Les 3 – Dinkskrum</a:t>
            </a:r>
            <a:r>
              <a:rPr lang="af-ZA" sz="1800" b="1" i="1" dirty="0">
                <a:effectLst/>
                <a:latin typeface="Arial" panose="020B0604020202020204" pitchFamily="34" charset="0"/>
                <a:ea typeface="Arial" panose="020B0604020202020204" pitchFamily="34" charset="0"/>
              </a:rPr>
              <a:t> </a:t>
            </a:r>
            <a:r>
              <a:rPr lang="af-ZA" sz="1800" dirty="0">
                <a:effectLst/>
                <a:latin typeface="Arial" panose="020B0604020202020204" pitchFamily="34" charset="0"/>
                <a:ea typeface="Arial" panose="020B0604020202020204" pitchFamily="34" charset="0"/>
              </a:rPr>
              <a:t>wat verskaf is. Die voorgestelde strategieë moet realisties wees.</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a:t>
            </a:r>
            <a:r>
              <a:rPr lang="af-ZA" sz="1800" b="1" dirty="0">
                <a:effectLst/>
                <a:latin typeface="Arial" panose="020B0604020202020204" pitchFamily="34" charset="0"/>
                <a:ea typeface="Arial" panose="020B0604020202020204" pitchFamily="34" charset="0"/>
              </a:rPr>
              <a:t>WENK!</a:t>
            </a:r>
            <a:r>
              <a:rPr lang="af-ZA" sz="1800" dirty="0">
                <a:effectLst/>
                <a:latin typeface="Arial" panose="020B0604020202020204" pitchFamily="34" charset="0"/>
                <a:ea typeface="Arial" panose="020B0604020202020204" pitchFamily="34" charset="0"/>
              </a:rPr>
              <a:t> Dit sal goed wees om dit in te neem en op 'n muur in jou klas te sit. Moedig ander klasse aan om dit te lees. Miskien kan u selfs 'n pakkie </a:t>
            </a:r>
            <a:r>
              <a:rPr lang="af-ZA" sz="1800" i="1" dirty="0" err="1">
                <a:effectLst/>
                <a:latin typeface="Arial" panose="020B0604020202020204" pitchFamily="34" charset="0"/>
                <a:ea typeface="Arial" panose="020B0604020202020204" pitchFamily="34" charset="0"/>
              </a:rPr>
              <a:t>post</a:t>
            </a:r>
            <a:r>
              <a:rPr lang="af-ZA" sz="1800" i="1" dirty="0">
                <a:effectLst/>
                <a:latin typeface="Arial" panose="020B0604020202020204" pitchFamily="34" charset="0"/>
                <a:ea typeface="Arial" panose="020B0604020202020204" pitchFamily="34" charset="0"/>
              </a:rPr>
              <a:t>-</a:t>
            </a:r>
            <a:r>
              <a:rPr lang="af-ZA" sz="1800" i="1" dirty="0" err="1">
                <a:effectLst/>
                <a:latin typeface="Arial" panose="020B0604020202020204" pitchFamily="34" charset="0"/>
                <a:ea typeface="Arial" panose="020B0604020202020204" pitchFamily="34" charset="0"/>
              </a:rPr>
              <a:t>it</a:t>
            </a:r>
            <a:r>
              <a:rPr lang="af-ZA" sz="1800" dirty="0">
                <a:effectLst/>
                <a:latin typeface="Arial" panose="020B0604020202020204" pitchFamily="34" charset="0"/>
                <a:ea typeface="Arial" panose="020B0604020202020204" pitchFamily="34" charset="0"/>
              </a:rPr>
              <a:t>-notas hê sodat ander leerders idees kan bydra oor die hantering van </a:t>
            </a:r>
            <a:r>
              <a:rPr lang="af-ZA" sz="1800" dirty="0" err="1">
                <a:effectLst/>
                <a:latin typeface="Arial" panose="020B0604020202020204" pitchFamily="34" charset="0"/>
                <a:ea typeface="Arial" panose="020B0604020202020204" pitchFamily="34" charset="0"/>
              </a:rPr>
              <a:t>jeugwerkloosheid</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endParaRPr lang="af-ZA" dirty="0">
              <a:effectLst/>
              <a:latin typeface="Segoe UI Web (West European)"/>
            </a:endParaRPr>
          </a:p>
        </p:txBody>
      </p:sp>
      <p:sp>
        <p:nvSpPr>
          <p:cNvPr id="4" name="Slide Number Placeholder 3"/>
          <p:cNvSpPr>
            <a:spLocks noGrp="1"/>
          </p:cNvSpPr>
          <p:nvPr>
            <p:ph type="sldNum" sz="quarter" idx="5"/>
          </p:nvPr>
        </p:nvSpPr>
        <p:spPr/>
        <p:txBody>
          <a:bodyPr/>
          <a:lstStyle/>
          <a:p>
            <a:fld id="{B6846FF6-8B2C-475A-BBF5-D81CE48A0DAE}" type="slidenum">
              <a:rPr lang="en-ZA" smtClean="0"/>
              <a:t>4</a:t>
            </a:fld>
            <a:endParaRPr lang="en-ZA"/>
          </a:p>
        </p:txBody>
      </p:sp>
    </p:spTree>
    <p:extLst>
      <p:ext uri="{BB962C8B-B14F-4D97-AF65-F5344CB8AC3E}">
        <p14:creationId xmlns:p14="http://schemas.microsoft.com/office/powerpoint/2010/main" val="251756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solidFill>
                  <a:srgbClr val="000000"/>
                </a:solidFill>
                <a:effectLst/>
                <a:latin typeface="Arial" panose="020B0604020202020204" pitchFamily="34" charset="0"/>
                <a:ea typeface="Arial" panose="020B0604020202020204" pitchFamily="34" charset="0"/>
              </a:rPr>
              <a:t>Skyfie 5: </a:t>
            </a:r>
            <a:r>
              <a:rPr lang="af-ZA" sz="1800" dirty="0">
                <a:solidFill>
                  <a:srgbClr val="000000"/>
                </a:solidFill>
                <a:effectLst/>
                <a:latin typeface="Arial" panose="020B0604020202020204" pitchFamily="34" charset="0"/>
                <a:ea typeface="Arial" panose="020B0604020202020204" pitchFamily="34" charset="0"/>
              </a:rPr>
              <a:t>Dit is belangrik om te verstaan dat werkloosheid nie net 'n ekonomiese impak op individue het nie. Individue word ook emosioneel, sielkundig en sosiaal geraak. Om werkloos te wees kan tot die volgende lei:</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nl-NL" sz="1800" dirty="0">
                <a:solidFill>
                  <a:srgbClr val="000000"/>
                </a:solidFill>
                <a:effectLst/>
                <a:latin typeface="Arial" panose="020B0604020202020204" pitchFamily="34" charset="0"/>
                <a:ea typeface="Arial" panose="020B0604020202020204" pitchFamily="34" charset="0"/>
              </a:rPr>
              <a:t>Die persoon voel nie soos 'n waardige individu nie.</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nl-NL" sz="1800" dirty="0">
                <a:solidFill>
                  <a:srgbClr val="000000"/>
                </a:solidFill>
                <a:effectLst/>
                <a:latin typeface="Arial" panose="020B0604020202020204" pitchFamily="34" charset="0"/>
                <a:ea typeface="Arial" panose="020B0604020202020204" pitchFamily="34" charset="0"/>
              </a:rPr>
              <a:t>Die persoon voel hulle is nie in staat om na hulle familie om te sien nie.</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solidFill>
                  <a:srgbClr val="000000"/>
                </a:solidFill>
                <a:effectLst/>
                <a:latin typeface="Arial" panose="020B0604020202020204" pitchFamily="34" charset="0"/>
                <a:ea typeface="Arial" panose="020B0604020202020204" pitchFamily="34" charset="0"/>
              </a:rPr>
              <a:t>Uitbuiting, byvoorbeeld mensehandel.</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solidFill>
                  <a:srgbClr val="000000"/>
                </a:solidFill>
                <a:effectLst/>
                <a:latin typeface="Arial" panose="020B0604020202020204" pitchFamily="34" charset="0"/>
                <a:ea typeface="Arial" panose="020B0604020202020204" pitchFamily="34" charset="0"/>
              </a:rPr>
              <a:t>Geestesiektes, soos depressie.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solidFill>
                  <a:srgbClr val="000000"/>
                </a:solidFill>
                <a:effectLst/>
                <a:latin typeface="Arial" panose="020B0604020202020204" pitchFamily="34" charset="0"/>
                <a:ea typeface="Arial" panose="020B0604020202020204" pitchFamily="34" charset="0"/>
              </a:rPr>
              <a:t>Verhoogde dwelmmisbruik.</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solidFill>
                  <a:srgbClr val="000000"/>
                </a:solidFill>
                <a:effectLst/>
                <a:latin typeface="Arial" panose="020B0604020202020204" pitchFamily="34" charset="0"/>
                <a:ea typeface="Arial" panose="020B0604020202020204" pitchFamily="34" charset="0"/>
              </a:rPr>
              <a:t>Lae selfwaarde en swak selfbeeld.</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solidFill>
                  <a:srgbClr val="000000"/>
                </a:solidFill>
                <a:effectLst/>
                <a:latin typeface="Arial" panose="020B0604020202020204" pitchFamily="34" charset="0"/>
                <a:ea typeface="Arial" panose="020B0604020202020204" pitchFamily="34" charset="0"/>
              </a:rPr>
              <a:t>Eensaamheid en onttrekking van </a:t>
            </a:r>
            <a:r>
              <a:rPr lang="af-ZA" sz="1800" dirty="0" err="1">
                <a:solidFill>
                  <a:srgbClr val="000000"/>
                </a:solidFill>
                <a:effectLst/>
                <a:latin typeface="Arial" panose="020B0604020202020204" pitchFamily="34" charset="0"/>
                <a:ea typeface="Arial" panose="020B0604020202020204" pitchFamily="34" charset="0"/>
              </a:rPr>
              <a:t>vriendskapsgroepe</a:t>
            </a:r>
            <a:r>
              <a:rPr lang="af-ZA" sz="1800" dirty="0">
                <a:solidFill>
                  <a:srgbClr val="000000"/>
                </a:solidFill>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solidFill>
                  <a:srgbClr val="000000"/>
                </a:solidFill>
                <a:effectLst/>
                <a:latin typeface="Arial" panose="020B0604020202020204" pitchFamily="34" charset="0"/>
                <a:ea typeface="Arial" panose="020B0604020202020204" pitchFamily="34" charset="0"/>
              </a:rPr>
              <a:t>Bespreek en identifiseer in julle groepe of die bogenoemde gevolge van werkloosheid 'n emosionele, sielkundige OF sosiale effek het. (Gee slegs 'n paar minute.)</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nl-NL" sz="1800" dirty="0">
                <a:solidFill>
                  <a:srgbClr val="000000"/>
                </a:solidFill>
                <a:effectLst/>
                <a:latin typeface="Arial" panose="020B0604020202020204" pitchFamily="34" charset="0"/>
                <a:ea typeface="Arial" panose="020B0604020202020204" pitchFamily="34" charset="0"/>
              </a:rPr>
              <a:t>Die persoon voel nie soos 'n waardige individu nie.</a:t>
            </a:r>
            <a:r>
              <a:rPr lang="af-ZA" sz="1800" dirty="0">
                <a:solidFill>
                  <a:srgbClr val="000000"/>
                </a:solidFill>
                <a:effectLst/>
                <a:latin typeface="Arial" panose="020B0604020202020204" pitchFamily="34" charset="0"/>
                <a:ea typeface="Arial" panose="020B0604020202020204" pitchFamily="34" charset="0"/>
              </a:rPr>
              <a:t>(</a:t>
            </a:r>
            <a:r>
              <a:rPr lang="af-ZA" sz="1800" b="1" i="1" dirty="0">
                <a:solidFill>
                  <a:srgbClr val="000000"/>
                </a:solidFill>
                <a:effectLst/>
                <a:latin typeface="Arial" panose="020B0604020202020204" pitchFamily="34" charset="0"/>
                <a:ea typeface="Arial" panose="020B0604020202020204" pitchFamily="34" charset="0"/>
              </a:rPr>
              <a:t>Emosioneel</a:t>
            </a:r>
            <a:r>
              <a:rPr lang="af-ZA" sz="1800" b="1" dirty="0">
                <a:solidFill>
                  <a:srgbClr val="000000"/>
                </a:solidFill>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a:solidFill>
                  <a:srgbClr val="000000"/>
                </a:solidFill>
                <a:effectLst/>
                <a:latin typeface="Arial" panose="020B0604020202020204" pitchFamily="34" charset="0"/>
                <a:ea typeface="Arial" panose="020B0604020202020204" pitchFamily="34" charset="0"/>
              </a:rPr>
              <a:t>Uitbuiting, byvoorbeeld mensehandel. (</a:t>
            </a:r>
            <a:r>
              <a:rPr lang="af-ZA" sz="1800" b="1" i="1" dirty="0">
                <a:solidFill>
                  <a:srgbClr val="000000"/>
                </a:solidFill>
                <a:effectLst/>
                <a:latin typeface="Arial" panose="020B0604020202020204" pitchFamily="34" charset="0"/>
                <a:ea typeface="Arial" panose="020B0604020202020204" pitchFamily="34" charset="0"/>
              </a:rPr>
              <a:t>Sosiaal</a:t>
            </a:r>
            <a:r>
              <a:rPr lang="af-ZA" sz="1800" dirty="0">
                <a:solidFill>
                  <a:srgbClr val="000000"/>
                </a:solidFill>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Geestesiektes, soos depressie. (</a:t>
            </a:r>
            <a:r>
              <a:rPr lang="af-ZA" sz="1800" b="1" i="1" dirty="0">
                <a:effectLst/>
                <a:latin typeface="Arial" panose="020B0604020202020204" pitchFamily="34" charset="0"/>
                <a:ea typeface="Arial" panose="020B0604020202020204" pitchFamily="34" charset="0"/>
              </a:rPr>
              <a:t>Sielkundige</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Verhoogde dwelmmisbruik. (</a:t>
            </a:r>
            <a:r>
              <a:rPr lang="af-ZA" sz="1800" b="1" i="1" dirty="0">
                <a:effectLst/>
                <a:latin typeface="Arial" panose="020B0604020202020204" pitchFamily="34" charset="0"/>
                <a:ea typeface="Arial" panose="020B0604020202020204" pitchFamily="34" charset="0"/>
              </a:rPr>
              <a:t>Emosioneel en sosiaal</a:t>
            </a:r>
            <a:r>
              <a:rPr lang="af-ZA" sz="1800" b="1"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Lae selfwaarde en swak selfbeeld. (</a:t>
            </a:r>
            <a:r>
              <a:rPr lang="af-ZA" sz="1800" b="1" i="1" dirty="0">
                <a:effectLst/>
                <a:latin typeface="Arial" panose="020B0604020202020204" pitchFamily="34" charset="0"/>
                <a:ea typeface="Arial" panose="020B0604020202020204" pitchFamily="34" charset="0"/>
              </a:rPr>
              <a:t>Emosioneel en sielkundig</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Eensaamheid en onttrekking aan </a:t>
            </a:r>
            <a:r>
              <a:rPr lang="af-ZA" sz="1800" dirty="0" err="1">
                <a:effectLst/>
                <a:latin typeface="Arial" panose="020B0604020202020204" pitchFamily="34" charset="0"/>
                <a:ea typeface="Arial" panose="020B0604020202020204" pitchFamily="34" charset="0"/>
              </a:rPr>
              <a:t>vriendskapsgroepe</a:t>
            </a:r>
            <a:r>
              <a:rPr lang="af-ZA" sz="1800" dirty="0">
                <a:effectLst/>
                <a:latin typeface="Arial" panose="020B0604020202020204" pitchFamily="34" charset="0"/>
                <a:ea typeface="Arial" panose="020B0604020202020204" pitchFamily="34" charset="0"/>
              </a:rPr>
              <a:t>. (</a:t>
            </a:r>
            <a:r>
              <a:rPr lang="af-ZA" sz="1800" b="1" i="1" dirty="0">
                <a:effectLst/>
                <a:latin typeface="Arial" panose="020B0604020202020204" pitchFamily="34" charset="0"/>
                <a:ea typeface="Arial" panose="020B0604020202020204" pitchFamily="34" charset="0"/>
              </a:rPr>
              <a:t>Emosioneel en sosiaal</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25" name="Google Shape;1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extLst>
      <p:ext uri="{BB962C8B-B14F-4D97-AF65-F5344CB8AC3E}">
        <p14:creationId xmlns:p14="http://schemas.microsoft.com/office/powerpoint/2010/main" val="2389341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35" algn="just"/>
            <a:r>
              <a:rPr lang="af-ZA" sz="1200" b="1" dirty="0">
                <a:solidFill>
                  <a:srgbClr val="000000"/>
                </a:solidFill>
                <a:effectLst/>
                <a:latin typeface="Arial" panose="020B0604020202020204" pitchFamily="34" charset="0"/>
                <a:ea typeface="Arial" panose="020B0604020202020204" pitchFamily="34" charset="0"/>
              </a:rPr>
              <a:t>Skyfie 6: </a:t>
            </a:r>
            <a:r>
              <a:rPr lang="af-ZA" sz="1200" dirty="0">
                <a:solidFill>
                  <a:srgbClr val="000000"/>
                </a:solidFill>
                <a:effectLst/>
                <a:latin typeface="Arial" panose="020B0604020202020204" pitchFamily="34" charset="0"/>
                <a:ea typeface="Arial" panose="020B0604020202020204" pitchFamily="34" charset="0"/>
              </a:rPr>
              <a:t>Die vraag wat ons onsself moet afvra, is: "Wat kan ek doen om werkloosheid in my lewe teen te werk?" Kom ons sê dat jy graag eendag as veearts wil werk, maar nie die finansies het om volgende jaar verder te studeer nie. Watter opsies het jy om vaardighede te ontwikkel en ervaring op te bou wat jy by jou CV kan insluit terwyl jy nie 'n werk het nie? </a:t>
            </a:r>
            <a:endParaRPr lang="en-US" sz="1200" dirty="0">
              <a:effectLst/>
              <a:latin typeface="Times New Roman" panose="02020603050405020304" pitchFamily="18" charset="0"/>
              <a:ea typeface="Times New Roman" panose="02020603050405020304" pitchFamily="18" charset="0"/>
            </a:endParaRPr>
          </a:p>
          <a:p>
            <a:pPr indent="-635" algn="just"/>
            <a:r>
              <a:rPr lang="af-ZA" sz="1200"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1270" algn="just"/>
            <a:r>
              <a:rPr lang="af-ZA" sz="1200" b="1" dirty="0">
                <a:solidFill>
                  <a:srgbClr val="000000"/>
                </a:solidFill>
                <a:effectLst/>
                <a:latin typeface="Arial" panose="020B0604020202020204" pitchFamily="34" charset="0"/>
                <a:ea typeface="Arial" panose="020B0604020202020204" pitchFamily="34" charset="0"/>
              </a:rPr>
              <a:t>Vrywillige werk</a:t>
            </a:r>
            <a:r>
              <a:rPr lang="af-ZA" sz="1200" dirty="0">
                <a:solidFill>
                  <a:srgbClr val="000000"/>
                </a:solidFill>
                <a:effectLst/>
                <a:latin typeface="Arial" panose="020B0604020202020204" pitchFamily="34" charset="0"/>
                <a:ea typeface="Arial" panose="020B0604020202020204" pitchFamily="34" charset="0"/>
              </a:rPr>
              <a:t>! As jy tyd by 'n diereskuiling bestee om diere te voer, hokke skoon te maak en net algemene hulp te bied, sal jy nie net ervaring kry nie, maar ook jou karakter bou. Dit sal jou reeds meer indiensneembaar maak. Jy kan hierdie ervaring gebruik om jou kundigheid oor diere te ontwikkel. </a:t>
            </a:r>
            <a:endParaRPr lang="en-US" sz="1200" dirty="0">
              <a:effectLst/>
              <a:latin typeface="Times New Roman" panose="02020603050405020304" pitchFamily="18" charset="0"/>
              <a:ea typeface="Times New Roman" panose="02020603050405020304" pitchFamily="18" charset="0"/>
            </a:endParaRPr>
          </a:p>
          <a:p>
            <a:pPr indent="-1270" algn="just"/>
            <a:r>
              <a:rPr lang="af-ZA" sz="1200"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1270" algn="just"/>
            <a:r>
              <a:rPr lang="af-ZA" sz="1200" dirty="0">
                <a:solidFill>
                  <a:srgbClr val="000000"/>
                </a:solidFill>
                <a:effectLst/>
                <a:latin typeface="Arial" panose="020B0604020202020204" pitchFamily="34" charset="0"/>
                <a:ea typeface="Arial" panose="020B0604020202020204" pitchFamily="34" charset="0"/>
              </a:rPr>
              <a:t>Jy  kan ook 'n geleentheid identifiseer om ’n </a:t>
            </a:r>
            <a:r>
              <a:rPr lang="af-ZA" sz="1200" b="1" dirty="0">
                <a:solidFill>
                  <a:srgbClr val="000000"/>
                </a:solidFill>
                <a:effectLst/>
                <a:latin typeface="Arial" panose="020B0604020202020204" pitchFamily="34" charset="0"/>
                <a:ea typeface="Arial" panose="020B0604020202020204" pitchFamily="34" charset="0"/>
              </a:rPr>
              <a:t>entrepreneur</a:t>
            </a:r>
            <a:r>
              <a:rPr lang="af-ZA" sz="1200" dirty="0">
                <a:solidFill>
                  <a:srgbClr val="000000"/>
                </a:solidFill>
                <a:effectLst/>
                <a:latin typeface="Arial" panose="020B0604020202020204" pitchFamily="34" charset="0"/>
                <a:ea typeface="Arial" panose="020B0604020202020204" pitchFamily="34" charset="0"/>
              </a:rPr>
              <a:t> te word (om jou eie besigheid te begin wat vir jou finansieel lewensvatbaar is). Jy kan honde oppas terwyl mense met vakansie is, mense in jou buurt se honde neem om te gaan stap, of honde bad. Op hierdie manier sal jy 'n inkomste verdien terwyl jy iets doen waarvan jy hou. Hoewel jou doel is om eendag 'n veearts te word, kan dit partykeer langer neem om by daardie doel uit te kom. Jy moet egter iewers begin.</a:t>
            </a:r>
            <a:endParaRPr lang="en-US" sz="12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6</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431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35" algn="just"/>
            <a:r>
              <a:rPr lang="af-ZA" sz="1800" b="1" dirty="0">
                <a:solidFill>
                  <a:srgbClr val="000000"/>
                </a:solidFill>
                <a:effectLst/>
                <a:latin typeface="Arial" panose="020B0604020202020204" pitchFamily="34" charset="0"/>
                <a:ea typeface="Arial" panose="020B0604020202020204" pitchFamily="34" charset="0"/>
              </a:rPr>
              <a:t>Skyfie 7: </a:t>
            </a:r>
            <a:r>
              <a:rPr lang="af-ZA" sz="1800" dirty="0">
                <a:solidFill>
                  <a:srgbClr val="000000"/>
                </a:solidFill>
                <a:effectLst/>
                <a:latin typeface="Arial" panose="020B0604020202020204" pitchFamily="34" charset="0"/>
                <a:ea typeface="Arial" panose="020B0604020202020204" pitchFamily="34" charset="0"/>
              </a:rPr>
              <a:t>Hier is nog 'n paar maniere waarop jy ervaring kan opdoen en 'n inkomste kan verdien:</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b="1" dirty="0">
                <a:effectLst/>
                <a:latin typeface="Arial" panose="020B0604020202020204" pitchFamily="34" charset="0"/>
                <a:ea typeface="Arial" panose="020B0604020202020204" pitchFamily="34" charset="0"/>
              </a:rPr>
              <a:t>Informele werk:</a:t>
            </a:r>
            <a:r>
              <a:rPr lang="af-ZA" sz="1800" dirty="0">
                <a:effectLst/>
                <a:latin typeface="Arial" panose="020B0604020202020204" pitchFamily="34" charset="0"/>
                <a:ea typeface="Arial" panose="020B0604020202020204" pitchFamily="34" charset="0"/>
              </a:rPr>
              <a:t> Dit is in die meeste gevalle korttermyn, bv. Om iemand anders se grasperk te sny. Die ure is gewoonlik baie buigsaam aangesien jy werk wanneer jy ’n aanbod tot ‘n ”los werkie”  kry. Dit kan in sekere gevalle permanent word (om weekliks vir verskillende mense gras te sny), maar dit vorm nie deel van die formele sektor nie.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b="1" dirty="0">
                <a:effectLst/>
                <a:latin typeface="Arial" panose="020B0604020202020204" pitchFamily="34" charset="0"/>
                <a:ea typeface="Arial" panose="020B0604020202020204" pitchFamily="34" charset="0"/>
              </a:rPr>
              <a:t>Deeltydse werk:</a:t>
            </a:r>
            <a:r>
              <a:rPr lang="af-ZA" sz="1800" dirty="0">
                <a:effectLst/>
                <a:latin typeface="Arial" panose="020B0604020202020204" pitchFamily="34" charset="0"/>
                <a:ea typeface="Arial" panose="020B0604020202020204" pitchFamily="34" charset="0"/>
              </a:rPr>
              <a:t> Dit sluit in om vir 'n gedeelte van die week (slegs in die aande / slegs tot twaalfuur in die dag) te werk. Bv. Om as kelner te werk. Daar is geleentheid om ervaring op te doen aangesien jy saam met mense sal werk waarby jy baie kan leer. Jy verdien ook 'n inkomste.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b="1" dirty="0">
                <a:effectLst/>
                <a:latin typeface="Arial" panose="020B0604020202020204" pitchFamily="34" charset="0"/>
                <a:ea typeface="Arial" panose="020B0604020202020204" pitchFamily="34" charset="0"/>
              </a:rPr>
              <a:t>Gemeenskapswerk:</a:t>
            </a:r>
            <a:r>
              <a:rPr lang="af-ZA" sz="1800" dirty="0">
                <a:effectLst/>
                <a:latin typeface="Arial" panose="020B0604020202020204" pitchFamily="34" charset="0"/>
                <a:ea typeface="Arial" panose="020B0604020202020204" pitchFamily="34" charset="0"/>
              </a:rPr>
              <a:t> Dit behels om vrywillige werk te doen wat ‘n gemeenskap sal bevoordeel. Byvoorbeeld: Help by ’n sopkombuis wat weeklikse maaltye aan hawelose mense voorsien.</a:t>
            </a:r>
            <a:endParaRPr lang="en-US" sz="1800" dirty="0">
              <a:effectLst/>
              <a:latin typeface="Times New Roman" panose="02020603050405020304" pitchFamily="18" charset="0"/>
              <a:ea typeface="Times New Roman" panose="02020603050405020304" pitchFamily="18" charset="0"/>
            </a:endParaRPr>
          </a:p>
          <a:p>
            <a:endParaRPr lang="af-ZA" dirty="0">
              <a:effectLst/>
              <a:latin typeface="Segoe UI Web (West European)"/>
            </a:endParaRPr>
          </a:p>
        </p:txBody>
      </p:sp>
      <p:sp>
        <p:nvSpPr>
          <p:cNvPr id="4" name="Slide Number Placeholder 3"/>
          <p:cNvSpPr>
            <a:spLocks noGrp="1"/>
          </p:cNvSpPr>
          <p:nvPr>
            <p:ph type="sldNum" sz="quarter" idx="5"/>
          </p:nvPr>
        </p:nvSpPr>
        <p:spPr/>
        <p:txBody>
          <a:bodyPr/>
          <a:lstStyle/>
          <a:p>
            <a:fld id="{B6846FF6-8B2C-475A-BBF5-D81CE48A0DAE}" type="slidenum">
              <a:rPr lang="en-ZA" smtClean="0"/>
              <a:t>7</a:t>
            </a:fld>
            <a:endParaRPr lang="en-ZA"/>
          </a:p>
        </p:txBody>
      </p:sp>
    </p:spTree>
    <p:extLst>
      <p:ext uri="{BB962C8B-B14F-4D97-AF65-F5344CB8AC3E}">
        <p14:creationId xmlns:p14="http://schemas.microsoft.com/office/powerpoint/2010/main" val="240489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highlight>
                  <a:srgbClr val="FFFFFF"/>
                </a:highlight>
                <a:latin typeface="Arial" panose="020B0604020202020204" pitchFamily="34" charset="0"/>
                <a:ea typeface="Arial" panose="020B0604020202020204" pitchFamily="34" charset="0"/>
              </a:rPr>
              <a:t>Skyfie 8: </a:t>
            </a:r>
            <a:r>
              <a:rPr lang="af-ZA" sz="1800" dirty="0">
                <a:effectLst/>
                <a:highlight>
                  <a:srgbClr val="FFFFFF"/>
                </a:highlight>
                <a:latin typeface="Arial" panose="020B0604020202020204" pitchFamily="34" charset="0"/>
                <a:ea typeface="Arial" panose="020B0604020202020204" pitchFamily="34" charset="0"/>
              </a:rPr>
              <a:t>In 'n land waar dit al hoe moeiliker word om werk te kry, word daar dikwels voorgestel dat die die jeug met die 21ste eeu vaardighede toegerus moet word en geleer moet word om entrepreneurs te word. Ek is seker die </a:t>
            </a:r>
            <a:r>
              <a:rPr lang="af-ZA" sz="1800" dirty="0" err="1">
                <a:effectLst/>
                <a:highlight>
                  <a:srgbClr val="FFFFFF"/>
                </a:highlight>
                <a:latin typeface="Arial" panose="020B0604020202020204" pitchFamily="34" charset="0"/>
                <a:ea typeface="Arial" panose="020B0604020202020204" pitchFamily="34" charset="0"/>
              </a:rPr>
              <a:t>besigheidstudies</a:t>
            </a:r>
            <a:r>
              <a:rPr lang="af-ZA" sz="1800" dirty="0">
                <a:effectLst/>
                <a:highlight>
                  <a:srgbClr val="FFFFFF"/>
                </a:highlight>
                <a:latin typeface="Arial" panose="020B0604020202020204" pitchFamily="34" charset="0"/>
                <a:ea typeface="Arial" panose="020B0604020202020204" pitchFamily="34" charset="0"/>
              </a:rPr>
              <a:t>-leerders in die klas kan ons baie van entrepreneurskap leer. Trouens, kom ons kyk wie kan entrepreneurskap definieer? (Vra leerders vir hul menings oor die voor- en nadele daarvan om 'n entrepreneur te wees.)</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highlight>
                  <a:srgbClr val="FFFFFF"/>
                </a:highligh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'n </a:t>
            </a:r>
            <a:r>
              <a:rPr lang="af-ZA" sz="1800" b="1" dirty="0">
                <a:effectLst/>
                <a:latin typeface="Arial" panose="020B0604020202020204" pitchFamily="34" charset="0"/>
                <a:ea typeface="Arial" panose="020B0604020202020204" pitchFamily="34" charset="0"/>
              </a:rPr>
              <a:t>Entrepreneur</a:t>
            </a:r>
            <a:r>
              <a:rPr lang="af-ZA" sz="1800" dirty="0">
                <a:effectLst/>
                <a:latin typeface="Arial" panose="020B0604020202020204" pitchFamily="34" charset="0"/>
                <a:ea typeface="Arial" panose="020B0604020202020204" pitchFamily="34" charset="0"/>
              </a:rPr>
              <a:t> is iemand wat passievol en innoverend is en wat 'n nuwe onderneming skep. Hul besigheid hoef nie die wiel te herontdek nie, maar dit verg 'n sekere ingesteldheid om hul idees in ’n realiteit te omskep. Om 'n entrepreneur te wees, beteken dikwels dat jy eers 'n finansiële uitgawe moet aangaan voordat jy geld begin verdien. Byvoorbeeld, om ’n nuwe koffiewinkel oop te maak. Dit kan 'n bietjie skrikwekkend wees vir 'n jeugdige wat reeds werkloos is.</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highlight>
                  <a:srgbClr val="FFFFFF"/>
                </a:highligh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highlight>
                  <a:srgbClr val="FFFFFF"/>
                </a:highlight>
                <a:latin typeface="Arial" panose="020B0604020202020204" pitchFamily="34" charset="0"/>
                <a:ea typeface="Arial" panose="020B0604020202020204" pitchFamily="34" charset="0"/>
              </a:rPr>
              <a:t>Ons sal entrepreneurskap in die volgende les in meer detail bespreek. Jy sal nou tyd hê om te begin met </a:t>
            </a:r>
            <a:r>
              <a:rPr lang="af-ZA" sz="1800" b="1" i="1" dirty="0">
                <a:effectLst/>
                <a:highlight>
                  <a:srgbClr val="FFFFFF"/>
                </a:highlight>
                <a:latin typeface="Arial" panose="020B0604020202020204" pitchFamily="34" charset="0"/>
                <a:ea typeface="Arial" panose="020B0604020202020204" pitchFamily="34" charset="0"/>
              </a:rPr>
              <a:t>Aktiwiteit 3 </a:t>
            </a:r>
            <a:r>
              <a:rPr lang="af-ZA" sz="1800" dirty="0">
                <a:effectLst/>
                <a:highlight>
                  <a:srgbClr val="FFFFFF"/>
                </a:highlight>
                <a:latin typeface="Arial" panose="020B0604020202020204" pitchFamily="34" charset="0"/>
                <a:ea typeface="Arial" panose="020B0604020202020204" pitchFamily="34" charset="0"/>
              </a:rPr>
              <a:t>(</a:t>
            </a:r>
            <a:r>
              <a:rPr lang="af-ZA" sz="1800" b="1" i="1" u="sng" dirty="0">
                <a:effectLst/>
                <a:highlight>
                  <a:srgbClr val="FFFFFF"/>
                </a:highlight>
                <a:latin typeface="Arial" panose="020B0604020202020204" pitchFamily="34" charset="0"/>
                <a:ea typeface="Arial" panose="020B0604020202020204" pitchFamily="34" charset="0"/>
              </a:rPr>
              <a:t>Les 3 – Werkkaart</a:t>
            </a:r>
            <a:r>
              <a:rPr lang="af-ZA" sz="1800" dirty="0">
                <a:effectLst/>
                <a:highlight>
                  <a:srgbClr val="FFFFFF"/>
                </a:highligh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GB" dirty="0"/>
          </a:p>
        </p:txBody>
      </p:sp>
      <p:sp>
        <p:nvSpPr>
          <p:cNvPr id="151" name="Google Shape;1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8</a:t>
            </a:fld>
            <a:endParaRPr/>
          </a:p>
        </p:txBody>
      </p:sp>
    </p:spTree>
    <p:extLst>
      <p:ext uri="{BB962C8B-B14F-4D97-AF65-F5344CB8AC3E}">
        <p14:creationId xmlns:p14="http://schemas.microsoft.com/office/powerpoint/2010/main" val="2070781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highlight>
                  <a:srgbClr val="FFFFFF"/>
                </a:highlight>
                <a:latin typeface="Arial" panose="020B0604020202020204" pitchFamily="34" charset="0"/>
                <a:ea typeface="Arial" panose="020B0604020202020204" pitchFamily="34" charset="0"/>
              </a:rPr>
              <a:t>Skyfie 9: </a:t>
            </a:r>
            <a:r>
              <a:rPr lang="af-ZA" sz="1800" dirty="0">
                <a:effectLst/>
                <a:highlight>
                  <a:srgbClr val="FFFFFF"/>
                </a:highlight>
                <a:latin typeface="Arial" panose="020B0604020202020204" pitchFamily="34" charset="0"/>
                <a:ea typeface="Arial" panose="020B0604020202020204" pitchFamily="34" charset="0"/>
              </a:rPr>
              <a:t>Kom ons gebruik die laaste 5 minute van hierdie les om na te dink oor wat ons vandag oor onsself geleer het.</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highlight>
                  <a:srgbClr val="FFFFFF"/>
                </a:highligh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Beantwoord die volgende vrae in </a:t>
            </a:r>
            <a:r>
              <a:rPr lang="af-ZA" sz="1800" b="1" i="1" dirty="0">
                <a:effectLst/>
                <a:latin typeface="Arial" panose="020B0604020202020204" pitchFamily="34" charset="0"/>
                <a:ea typeface="Arial" panose="020B0604020202020204" pitchFamily="34" charset="0"/>
              </a:rPr>
              <a:t>Aktiwiteit 4</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Baie van ons ouers word deur die huidige resessie geraak. Wat kan jy doen om druk in die huis te verlig of te help om 'n inkomste te genereer?</a:t>
            </a:r>
            <a:endParaRPr lang="en-US"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Evalueer jou ervaring ten opsigte van deeltydse werk / vrywillige werk. Wat kan jy hierdie jaar doen om jou ervaring uit te brei?</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Daar is geen memo-antwoorde op hierdie </a:t>
            </a:r>
            <a:r>
              <a:rPr lang="af-ZA" sz="1800" dirty="0" err="1">
                <a:effectLst/>
                <a:latin typeface="Arial" panose="020B0604020202020204" pitchFamily="34" charset="0"/>
                <a:ea typeface="Arial" panose="020B0604020202020204" pitchFamily="34" charset="0"/>
              </a:rPr>
              <a:t>refleksievrae</a:t>
            </a:r>
            <a:r>
              <a:rPr lang="af-ZA" sz="1800" dirty="0">
                <a:effectLst/>
                <a:latin typeface="Arial" panose="020B0604020202020204" pitchFamily="34" charset="0"/>
                <a:ea typeface="Arial" panose="020B0604020202020204" pitchFamily="34" charset="0"/>
              </a:rPr>
              <a:t> nie. Maak seker die klas stil. U kan selfs 'n instrumentele liedjie speel om stilte en refleksie aan te moedig.</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Herinner leerders om die </a:t>
            </a:r>
            <a:r>
              <a:rPr lang="af-ZA" sz="1800" dirty="0" err="1">
                <a:effectLst/>
                <a:highlight>
                  <a:srgbClr val="FFFF00"/>
                </a:highlight>
                <a:latin typeface="Arial" panose="020B0604020202020204" pitchFamily="34" charset="0"/>
                <a:ea typeface="Arial" panose="020B0604020202020204" pitchFamily="34" charset="0"/>
              </a:rPr>
              <a:t>huiswerkaktiwiteit</a:t>
            </a:r>
            <a:r>
              <a:rPr lang="af-ZA" sz="1800" dirty="0">
                <a:effectLst/>
                <a:latin typeface="Arial" panose="020B0604020202020204" pitchFamily="34" charset="0"/>
                <a:ea typeface="Arial" panose="020B0604020202020204" pitchFamily="34" charset="0"/>
              </a:rPr>
              <a:t> (</a:t>
            </a:r>
            <a:r>
              <a:rPr lang="af-ZA" sz="1800" b="1" i="1" dirty="0">
                <a:effectLst/>
                <a:latin typeface="Arial" panose="020B0604020202020204" pitchFamily="34" charset="0"/>
                <a:ea typeface="Arial" panose="020B0604020202020204" pitchFamily="34" charset="0"/>
              </a:rPr>
              <a:t>Aktiwiteit 3</a:t>
            </a:r>
            <a:r>
              <a:rPr lang="af-ZA" sz="1800" dirty="0">
                <a:effectLst/>
                <a:latin typeface="Arial" panose="020B0604020202020204" pitchFamily="34" charset="0"/>
                <a:ea typeface="Arial" panose="020B0604020202020204" pitchFamily="34" charset="0"/>
              </a:rPr>
              <a:t>) oor entrepreneurskap te voltooi.</a:t>
            </a:r>
            <a:endParaRPr lang="en-US" sz="1800" dirty="0">
              <a:effectLst/>
              <a:latin typeface="Times New Roman" panose="02020603050405020304" pitchFamily="18" charset="0"/>
              <a:ea typeface="Times New Roman" panose="02020603050405020304" pitchFamily="18" charset="0"/>
            </a:endParaRPr>
          </a:p>
          <a:p>
            <a:pPr marL="171450" lvl="0" indent="-95250" algn="l" rtl="0">
              <a:spcBef>
                <a:spcPts val="0"/>
              </a:spcBef>
              <a:spcAft>
                <a:spcPts val="0"/>
              </a:spcAft>
              <a:buClr>
                <a:schemeClr val="dk1"/>
              </a:buClr>
              <a:buSzPts val="1200"/>
              <a:buFont typeface="Arial"/>
              <a:buNone/>
            </a:pPr>
            <a:endParaRPr dirty="0"/>
          </a:p>
        </p:txBody>
      </p:sp>
      <p:sp>
        <p:nvSpPr>
          <p:cNvPr id="159" name="Google Shape;15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9</a:t>
            </a:fld>
            <a:endParaRPr/>
          </a:p>
        </p:txBody>
      </p:sp>
    </p:spTree>
    <p:extLst>
      <p:ext uri="{BB962C8B-B14F-4D97-AF65-F5344CB8AC3E}">
        <p14:creationId xmlns:p14="http://schemas.microsoft.com/office/powerpoint/2010/main" val="23663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4" name="Picture 3" descr="A person and person looking at a picture&#10;&#10;Description automatically generated">
            <a:extLst>
              <a:ext uri="{FF2B5EF4-FFF2-40B4-BE49-F238E27FC236}">
                <a16:creationId xmlns:a16="http://schemas.microsoft.com/office/drawing/2014/main" id="{165E1853-843B-0BC4-9464-D2EE49EEF4FA}"/>
              </a:ext>
            </a:extLst>
          </p:cNvPr>
          <p:cNvPicPr>
            <a:picLocks noChangeAspect="1"/>
          </p:cNvPicPr>
          <p:nvPr/>
        </p:nvPicPr>
        <p:blipFill>
          <a:blip r:embed="rId3"/>
          <a:stretch>
            <a:fillRect/>
          </a:stretch>
        </p:blipFill>
        <p:spPr>
          <a:xfrm>
            <a:off x="0" y="0"/>
            <a:ext cx="12192000" cy="6858000"/>
          </a:xfrm>
          <a:prstGeom prst="rect">
            <a:avLst/>
          </a:prstGeom>
        </p:spPr>
      </p:pic>
      <p:sp>
        <p:nvSpPr>
          <p:cNvPr id="89" name="Google Shape;89;p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10824854" y="0"/>
            <a:ext cx="1365622" cy="4755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ctrTitle"/>
          </p:nvPr>
        </p:nvSpPr>
        <p:spPr>
          <a:xfrm>
            <a:off x="1524000" y="659021"/>
            <a:ext cx="9144000" cy="115586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ZA" dirty="0" err="1"/>
              <a:t>BELANGRIKE</a:t>
            </a:r>
            <a:r>
              <a:rPr lang="en-ZA" dirty="0"/>
              <a:t> TERME!</a:t>
            </a:r>
            <a:endParaRPr b="1" dirty="0"/>
          </a:p>
        </p:txBody>
      </p:sp>
      <p:pic>
        <p:nvPicPr>
          <p:cNvPr id="96" name="Google Shape;96;p2" descr="SA youth unemployed because &quot;no money&quot; to apply: survey | 013NEWS"/>
          <p:cNvPicPr preferRelativeResize="0"/>
          <p:nvPr/>
        </p:nvPicPr>
        <p:blipFill rotWithShape="1">
          <a:blip r:embed="rId3">
            <a:alphaModFix/>
          </a:blip>
          <a:srcRect/>
          <a:stretch/>
        </p:blipFill>
        <p:spPr>
          <a:xfrm>
            <a:off x="5715000" y="2235670"/>
            <a:ext cx="6477000" cy="4162425"/>
          </a:xfrm>
          <a:prstGeom prst="rect">
            <a:avLst/>
          </a:prstGeom>
          <a:noFill/>
          <a:ln>
            <a:noFill/>
          </a:ln>
        </p:spPr>
      </p:pic>
      <p:sp>
        <p:nvSpPr>
          <p:cNvPr id="97" name="Google Shape;97;p2"/>
          <p:cNvSpPr txBox="1"/>
          <p:nvPr/>
        </p:nvSpPr>
        <p:spPr>
          <a:xfrm>
            <a:off x="428018" y="2235670"/>
            <a:ext cx="4747098" cy="1808660"/>
          </a:xfrm>
          <a:prstGeom prst="rect">
            <a:avLst/>
          </a:prstGeom>
          <a:solidFill>
            <a:srgbClr val="FFFF00"/>
          </a:solidFill>
          <a:ln>
            <a:noFill/>
          </a:ln>
        </p:spPr>
        <p:txBody>
          <a:bodyPr spcFirstLastPara="1" wrap="square" lIns="91425" tIns="45700" rIns="91425" bIns="45700" anchor="t" anchorCtr="0">
            <a:spAutoFit/>
          </a:bodyPr>
          <a:lstStyle/>
          <a:p>
            <a:pPr>
              <a:lnSpc>
                <a:spcPct val="107000"/>
              </a:lnSpc>
              <a:spcAft>
                <a:spcPts val="800"/>
              </a:spcAft>
            </a:pPr>
            <a:r>
              <a:rPr lang="af-ZA" sz="3000" b="1" dirty="0">
                <a:effectLst/>
                <a:latin typeface="Calibri" panose="020F0502020204030204" pitchFamily="34" charset="0"/>
                <a:ea typeface="Arial" panose="020B0604020202020204" pitchFamily="34" charset="0"/>
                <a:cs typeface="Calibri" panose="020F0502020204030204" pitchFamily="34" charset="0"/>
              </a:rPr>
              <a:t>Werkloosheid</a:t>
            </a:r>
            <a:r>
              <a:rPr lang="af-ZA" sz="3000" dirty="0">
                <a:effectLst/>
                <a:latin typeface="Calibri" panose="020F0502020204030204" pitchFamily="34" charset="0"/>
                <a:ea typeface="Arial" panose="020B0604020202020204" pitchFamily="34" charset="0"/>
                <a:cs typeface="Calibri" panose="020F0502020204030204" pitchFamily="34" charset="0"/>
              </a:rPr>
              <a:t>: </a:t>
            </a:r>
            <a:r>
              <a:rPr lang="af-ZA" sz="2200" dirty="0">
                <a:effectLst/>
                <a:latin typeface="Calibri" panose="020F0502020204030204" pitchFamily="34" charset="0"/>
                <a:ea typeface="Arial" panose="020B0604020202020204" pitchFamily="34" charset="0"/>
                <a:cs typeface="Calibri" panose="020F0502020204030204" pitchFamily="34" charset="0"/>
              </a:rPr>
              <a:t>'n Persoon kan slegs werkloos wees as hy/sy probeer het om werk te kry en steeds sonder werk sit.</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8" name="Google Shape;98;p2"/>
          <p:cNvSpPr txBox="1"/>
          <p:nvPr/>
        </p:nvSpPr>
        <p:spPr>
          <a:xfrm>
            <a:off x="428018" y="4316882"/>
            <a:ext cx="4747098" cy="2137981"/>
          </a:xfrm>
          <a:prstGeom prst="rect">
            <a:avLst/>
          </a:prstGeom>
          <a:solidFill>
            <a:srgbClr val="FFFF00"/>
          </a:solidFill>
          <a:ln>
            <a:noFill/>
          </a:ln>
        </p:spPr>
        <p:txBody>
          <a:bodyPr spcFirstLastPara="1" wrap="square" lIns="91425" tIns="45700" rIns="91425" bIns="45700" anchor="t" anchorCtr="0">
            <a:spAutoFit/>
          </a:bodyPr>
          <a:lstStyle/>
          <a:p>
            <a:pPr>
              <a:lnSpc>
                <a:spcPct val="107000"/>
              </a:lnSpc>
              <a:spcAft>
                <a:spcPts val="800"/>
              </a:spcAft>
            </a:pPr>
            <a:r>
              <a:rPr lang="af-ZA" sz="3000" b="1" dirty="0">
                <a:effectLst/>
                <a:latin typeface="Calibri" panose="020F0502020204030204" pitchFamily="34" charset="0"/>
                <a:ea typeface="Arial" panose="020B0604020202020204" pitchFamily="34" charset="0"/>
                <a:cs typeface="Calibri" panose="020F0502020204030204" pitchFamily="34" charset="0"/>
              </a:rPr>
              <a:t>Resessie: </a:t>
            </a:r>
            <a:r>
              <a:rPr lang="af-ZA" sz="2200" dirty="0">
                <a:effectLst/>
                <a:latin typeface="Calibri" panose="020F0502020204030204" pitchFamily="34" charset="0"/>
                <a:ea typeface="Arial" panose="020B0604020202020204" pitchFamily="34" charset="0"/>
                <a:cs typeface="Calibri" panose="020F0502020204030204" pitchFamily="34" charset="0"/>
              </a:rPr>
              <a:t>(ook bekend as 'n ekonomiese resessie) is 'n tydperk in 'n land waar daar 'n insinking of afname in ekonomiese groei is. 'n Resessie raak almal!</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10824854" y="0"/>
            <a:ext cx="1365622" cy="4755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3"/>
          <p:cNvSpPr txBox="1">
            <a:spLocks noGrp="1"/>
          </p:cNvSpPr>
          <p:nvPr>
            <p:ph type="ctrTitle"/>
          </p:nvPr>
        </p:nvSpPr>
        <p:spPr>
          <a:xfrm>
            <a:off x="640080" y="320972"/>
            <a:ext cx="4368602" cy="1956841"/>
          </a:xfrm>
          <a:prstGeom prst="rect">
            <a:avLst/>
          </a:prstGeom>
          <a:noFill/>
          <a:ln>
            <a:noFill/>
          </a:ln>
        </p:spPr>
        <p:txBody>
          <a:bodyPr spcFirstLastPara="1" wrap="square" lIns="91425" tIns="45700" rIns="91425" bIns="45700" anchor="b" anchorCtr="0">
            <a:normAutofit/>
          </a:bodyPr>
          <a:lstStyle/>
          <a:p>
            <a:pPr lvl="0" algn="l">
              <a:buClr>
                <a:srgbClr val="000000"/>
              </a:buClr>
              <a:buSzPts val="2000"/>
            </a:pPr>
            <a:r>
              <a:rPr lang="nl-NL" sz="2000" b="1" dirty="0">
                <a:solidFill>
                  <a:srgbClr val="000000"/>
                </a:solidFill>
                <a:latin typeface="Open Sans"/>
                <a:ea typeface="Open Sans"/>
                <a:cs typeface="Open Sans"/>
                <a:sym typeface="Open Sans"/>
              </a:rPr>
              <a:t>Jeugdag 2023: Ontnugterende statistieke wys byna 1 uit 2 jong Suid-Afrikaners is werkloos</a:t>
            </a:r>
            <a:br>
              <a:rPr lang="en-ZA" sz="1400" b="1" i="0" u="none" strike="noStrike" dirty="0"/>
            </a:br>
            <a:br>
              <a:rPr lang="en-ZA" sz="1400" b="1" dirty="0"/>
            </a:br>
            <a:r>
              <a:rPr lang="en-ZA" sz="1400" dirty="0"/>
              <a:t>Rhonda Naidu</a:t>
            </a:r>
            <a:br>
              <a:rPr lang="en-ZA" sz="1400" dirty="0"/>
            </a:br>
            <a:r>
              <a:rPr lang="en-ZA" sz="900" dirty="0"/>
              <a:t>https://www.developmentaid.org/news-stream/post/163206/youth-day-in-south-africa</a:t>
            </a:r>
            <a:endParaRPr sz="900" dirty="0"/>
          </a:p>
        </p:txBody>
      </p:sp>
      <p:sp>
        <p:nvSpPr>
          <p:cNvPr id="106" name="Google Shape;106;p3"/>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
          <p:cNvSpPr txBox="1"/>
          <p:nvPr/>
        </p:nvSpPr>
        <p:spPr>
          <a:xfrm>
            <a:off x="640080" y="2872898"/>
            <a:ext cx="4243589" cy="3664129"/>
          </a:xfrm>
          <a:prstGeom prst="rect">
            <a:avLst/>
          </a:prstGeom>
          <a:noFill/>
          <a:ln>
            <a:noFill/>
          </a:ln>
        </p:spPr>
        <p:txBody>
          <a:bodyPr spcFirstLastPara="1" wrap="square" lIns="91425" tIns="45700" rIns="91425" bIns="45700" anchor="t" anchorCtr="0">
            <a:normAutofit fontScale="85000" lnSpcReduction="20000"/>
          </a:bodyPr>
          <a:lstStyle/>
          <a:p>
            <a:pPr lvl="0">
              <a:lnSpc>
                <a:spcPct val="150000"/>
              </a:lnSpc>
              <a:buClr>
                <a:schemeClr val="dk1"/>
              </a:buClr>
              <a:buSzPts val="1400"/>
            </a:pPr>
            <a:r>
              <a:rPr lang="nl-NL" dirty="0">
                <a:solidFill>
                  <a:schemeClr val="dk1"/>
                </a:solidFill>
                <a:latin typeface="Open Sans"/>
                <a:ea typeface="Open Sans"/>
                <a:cs typeface="Open Sans"/>
                <a:sym typeface="Open Sans"/>
              </a:rPr>
              <a:t>Jeugdiges tussen 15 en 24 jaar en 25-34 jaar het die hoogste werkloosheidsyfers van onderskeidelik 62,1% en 40,7% aangeteken. Verder was ongeveer 3,7 miljoen (36,1%) uit 10,2 miljoen jongmense tussen 15 en 24 jaar nie in diens, onderwys of opleiding nie.
Op laasgenoemde punt het die jongste </a:t>
            </a:r>
            <a:r>
              <a:rPr lang="nl-NL" i="1" dirty="0">
                <a:solidFill>
                  <a:schemeClr val="dk1"/>
                </a:solidFill>
                <a:latin typeface="Open Sans"/>
                <a:ea typeface="Open Sans"/>
                <a:cs typeface="Open Sans"/>
                <a:sym typeface="Open Sans"/>
              </a:rPr>
              <a:t>Progress in International Reading Literacy Study </a:t>
            </a:r>
            <a:r>
              <a:rPr lang="nl-NL" dirty="0">
                <a:solidFill>
                  <a:schemeClr val="dk1"/>
                </a:solidFill>
                <a:latin typeface="Open Sans"/>
                <a:ea typeface="Open Sans"/>
                <a:cs typeface="Open Sans"/>
                <a:sym typeface="Open Sans"/>
              </a:rPr>
              <a:t>van 2021 bevind dat 81% van graad 4-leerders, gewoonlik in die 10-jarige kategorie, "sukkel om te lees vir begrip”.</a:t>
            </a:r>
          </a:p>
          <a:p>
            <a:pPr lvl="0">
              <a:lnSpc>
                <a:spcPct val="150000"/>
              </a:lnSpc>
              <a:buClr>
                <a:schemeClr val="dk1"/>
              </a:buClr>
              <a:buSzPts val="1400"/>
            </a:pPr>
            <a:r>
              <a:rPr lang="nl-NL" dirty="0">
                <a:solidFill>
                  <a:schemeClr val="dk1"/>
                </a:solidFill>
                <a:latin typeface="Open Sans"/>
                <a:ea typeface="Open Sans"/>
                <a:cs typeface="Open Sans"/>
                <a:sym typeface="Open Sans"/>
              </a:rPr>
              <a:t>
</a:t>
            </a:r>
            <a:r>
              <a:rPr lang="nl-NL" i="1" dirty="0">
                <a:solidFill>
                  <a:schemeClr val="dk1"/>
                </a:solidFill>
                <a:latin typeface="Open Sans"/>
                <a:ea typeface="Open Sans"/>
                <a:cs typeface="Open Sans"/>
                <a:sym typeface="Open Sans"/>
              </a:rPr>
              <a:t>"Ons onderwys is inderdaad broos in hierdie opsig, aangesien leerders nog nie voordeel getrek het uit die jare lange skoolopleiding nie; hierdie broosheid is vererger deur die wêreldwye onderbrekings wat deur die COVID-19-pandemie veroorsaak is."</a:t>
            </a:r>
            <a:endParaRPr sz="1400" i="1" dirty="0">
              <a:solidFill>
                <a:schemeClr val="dk1"/>
              </a:solidFill>
              <a:latin typeface="Calibri"/>
              <a:ea typeface="Calibri"/>
              <a:cs typeface="Calibri"/>
              <a:sym typeface="Calibri"/>
            </a:endParaRPr>
          </a:p>
        </p:txBody>
      </p:sp>
      <p:pic>
        <p:nvPicPr>
          <p:cNvPr id="108" name="Google Shape;108;p3" descr="The numbers are in, and they paint a concerning picture: South Africa's youth unemployment rate is one of the highest in the world, and this is not just a statistic—it's a crisis. Around half of the country's young people under 25 are jobless, which is an alarming issue that we need to address urgently. Photo: African News Agency (ANA)"/>
          <p:cNvPicPr preferRelativeResize="0"/>
          <p:nvPr/>
        </p:nvPicPr>
        <p:blipFill rotWithShape="1">
          <a:blip r:embed="rId3">
            <a:alphaModFix/>
          </a:blip>
          <a:srcRect l="38914" r="4665"/>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7" name="Picture 6"/>
          <p:cNvPicPr>
            <a:picLocks noChangeAspect="1"/>
          </p:cNvPicPr>
          <p:nvPr/>
        </p:nvPicPr>
        <p:blipFill>
          <a:blip r:embed="rId4"/>
          <a:stretch>
            <a:fillRect/>
          </a:stretch>
        </p:blipFill>
        <p:spPr>
          <a:xfrm>
            <a:off x="10824854" y="0"/>
            <a:ext cx="1365622" cy="4755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7841-3162-48F5-B541-A8D7F8E73530}"/>
              </a:ext>
            </a:extLst>
          </p:cNvPr>
          <p:cNvSpPr>
            <a:spLocks noGrp="1"/>
          </p:cNvSpPr>
          <p:nvPr>
            <p:ph type="ctrTitle"/>
          </p:nvPr>
        </p:nvSpPr>
        <p:spPr>
          <a:xfrm>
            <a:off x="912940" y="768190"/>
            <a:ext cx="10366120" cy="1066800"/>
          </a:xfrm>
        </p:spPr>
        <p:txBody>
          <a:bodyPr>
            <a:normAutofit/>
          </a:bodyPr>
          <a:lstStyle/>
          <a:p>
            <a:r>
              <a:rPr lang="en-ZA" b="1" dirty="0"/>
              <a:t>Redes </a:t>
            </a:r>
            <a:r>
              <a:rPr lang="en-ZA" b="1" dirty="0" err="1"/>
              <a:t>vir</a:t>
            </a:r>
            <a:r>
              <a:rPr lang="en-ZA" b="1" dirty="0"/>
              <a:t> </a:t>
            </a:r>
            <a:r>
              <a:rPr lang="en-ZA" b="1" dirty="0" err="1"/>
              <a:t>Jeugwerkloosheid</a:t>
            </a:r>
            <a:endParaRPr lang="en-ZA" b="1" dirty="0"/>
          </a:p>
        </p:txBody>
      </p:sp>
      <p:sp>
        <p:nvSpPr>
          <p:cNvPr id="4" name="Rectangle: Folded Corner 3">
            <a:extLst>
              <a:ext uri="{FF2B5EF4-FFF2-40B4-BE49-F238E27FC236}">
                <a16:creationId xmlns:a16="http://schemas.microsoft.com/office/drawing/2014/main" id="{5F95A26D-BF98-4E71-857F-816CB60DD787}"/>
              </a:ext>
            </a:extLst>
          </p:cNvPr>
          <p:cNvSpPr/>
          <p:nvPr/>
        </p:nvSpPr>
        <p:spPr>
          <a:xfrm>
            <a:off x="875228" y="2212957"/>
            <a:ext cx="2641601" cy="1761066"/>
          </a:xfrm>
          <a:prstGeom prst="foldedCorner">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a:p>
          <a:p>
            <a:pPr algn="ctr"/>
            <a:r>
              <a:rPr lang="nl-NL" sz="1600" dirty="0"/>
              <a:t>Sommige jongmense maak hoë loonvereistes op intreevlak, waarmee werkplekke nie saamstem nie.</a:t>
            </a:r>
          </a:p>
        </p:txBody>
      </p:sp>
      <p:sp>
        <p:nvSpPr>
          <p:cNvPr id="5" name="Rectangle: Folded Corner 4">
            <a:extLst>
              <a:ext uri="{FF2B5EF4-FFF2-40B4-BE49-F238E27FC236}">
                <a16:creationId xmlns:a16="http://schemas.microsoft.com/office/drawing/2014/main" id="{1ED2BE61-0966-4959-A2E1-CB9D5C41DDE4}"/>
              </a:ext>
            </a:extLst>
          </p:cNvPr>
          <p:cNvSpPr/>
          <p:nvPr/>
        </p:nvSpPr>
        <p:spPr>
          <a:xfrm>
            <a:off x="3769445" y="2212957"/>
            <a:ext cx="1828800" cy="4032040"/>
          </a:xfrm>
          <a:prstGeom prst="foldedCorner">
            <a:avLst/>
          </a:prstGeom>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a:p>
            <a:pPr algn="ctr"/>
            <a:r>
              <a:rPr lang="nl-NL" sz="1800" dirty="0"/>
              <a:t>Verwagtinge van die jeug stem dalk nie ooreen met die werklikheid nie! Party jongmense sal eerder nie werk nie as om 'n werk te doen wat oënskynlik benede is.</a:t>
            </a:r>
          </a:p>
        </p:txBody>
      </p:sp>
      <p:sp>
        <p:nvSpPr>
          <p:cNvPr id="7" name="Rectangle: Folded Corner 6">
            <a:extLst>
              <a:ext uri="{FF2B5EF4-FFF2-40B4-BE49-F238E27FC236}">
                <a16:creationId xmlns:a16="http://schemas.microsoft.com/office/drawing/2014/main" id="{16AF8682-318D-409B-AF2E-16D5153201FF}"/>
              </a:ext>
            </a:extLst>
          </p:cNvPr>
          <p:cNvSpPr/>
          <p:nvPr/>
        </p:nvSpPr>
        <p:spPr>
          <a:xfrm>
            <a:off x="5871625" y="3974023"/>
            <a:ext cx="2278461" cy="2214742"/>
          </a:xfrm>
          <a:prstGeom prst="foldedCorner">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a:p>
            <a:pPr algn="ctr"/>
            <a:r>
              <a:rPr lang="nl-NL" sz="1500" dirty="0">
                <a:solidFill>
                  <a:schemeClr val="bg1"/>
                </a:solidFill>
              </a:rPr>
              <a:t>Armoede in die huis waar die jeug geen verwagtinge het dat enigiets sal verander nie. Geen geld vir vervoer na onderhoude of data om aansoek te doen vir werk nie.</a:t>
            </a:r>
          </a:p>
        </p:txBody>
      </p:sp>
      <p:sp>
        <p:nvSpPr>
          <p:cNvPr id="6" name="Rectangle: Folded Corner 5">
            <a:extLst>
              <a:ext uri="{FF2B5EF4-FFF2-40B4-BE49-F238E27FC236}">
                <a16:creationId xmlns:a16="http://schemas.microsoft.com/office/drawing/2014/main" id="{0174CC27-7A41-4DE9-AE3F-F5B795D7D850}"/>
              </a:ext>
            </a:extLst>
          </p:cNvPr>
          <p:cNvSpPr/>
          <p:nvPr/>
        </p:nvSpPr>
        <p:spPr>
          <a:xfrm>
            <a:off x="875228" y="4300519"/>
            <a:ext cx="2641600" cy="1944478"/>
          </a:xfrm>
          <a:prstGeom prst="foldedCorner">
            <a:avLst/>
          </a:prstGeom>
          <a:solidFill>
            <a:srgbClr val="FFFF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a:p>
            <a:pPr algn="ctr"/>
            <a:r>
              <a:rPr lang="nl-NL" sz="1800" dirty="0">
                <a:solidFill>
                  <a:schemeClr val="tx1"/>
                </a:solidFill>
              </a:rPr>
              <a:t>Gebrek aan kennis oor hoe om aansoek te doen vir beurse, studielenings en leerlingskappe.</a:t>
            </a:r>
          </a:p>
        </p:txBody>
      </p:sp>
      <p:sp>
        <p:nvSpPr>
          <p:cNvPr id="8" name="Rectangle: Folded Corner 7">
            <a:extLst>
              <a:ext uri="{FF2B5EF4-FFF2-40B4-BE49-F238E27FC236}">
                <a16:creationId xmlns:a16="http://schemas.microsoft.com/office/drawing/2014/main" id="{670976F6-4162-4214-B0D5-937287CC8CDD}"/>
              </a:ext>
            </a:extLst>
          </p:cNvPr>
          <p:cNvSpPr/>
          <p:nvPr/>
        </p:nvSpPr>
        <p:spPr>
          <a:xfrm>
            <a:off x="5856408" y="2224578"/>
            <a:ext cx="2293677" cy="1592317"/>
          </a:xfrm>
          <a:prstGeom prst="foldedCorner">
            <a:avLst/>
          </a:prstGeom>
          <a:solidFill>
            <a:schemeClr val="accent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accent2">
                  <a:lumMod val="50000"/>
                </a:schemeClr>
              </a:solidFill>
            </a:endParaRPr>
          </a:p>
          <a:p>
            <a:pPr algn="ctr"/>
            <a:r>
              <a:rPr lang="nl-NL" sz="1600" dirty="0">
                <a:solidFill>
                  <a:schemeClr val="bg1"/>
                </a:solidFill>
              </a:rPr>
              <a:t>Te veel universiteit gegradueerdes met kwalifikasies wat nie met die arbeidsmark ooreenstem nie.</a:t>
            </a:r>
          </a:p>
        </p:txBody>
      </p:sp>
      <p:sp>
        <p:nvSpPr>
          <p:cNvPr id="9" name="Rectangle: Folded Corner 8">
            <a:extLst>
              <a:ext uri="{FF2B5EF4-FFF2-40B4-BE49-F238E27FC236}">
                <a16:creationId xmlns:a16="http://schemas.microsoft.com/office/drawing/2014/main" id="{FA19531C-5EDA-46D6-90EB-A34AEBE7ED68}"/>
              </a:ext>
            </a:extLst>
          </p:cNvPr>
          <p:cNvSpPr/>
          <p:nvPr/>
        </p:nvSpPr>
        <p:spPr>
          <a:xfrm>
            <a:off x="8308456" y="2243632"/>
            <a:ext cx="3236523" cy="1374211"/>
          </a:xfrm>
          <a:prstGeom prst="foldedCorner">
            <a:avLst/>
          </a:prstGeom>
          <a:solidFill>
            <a:srgbClr val="7030A0"/>
          </a:solidFill>
          <a:ln>
            <a:solidFill>
              <a:schemeClr val="bg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chemeClr val="bg1"/>
                </a:solidFill>
              </a:rPr>
              <a:t>Gebrek aan werksoekvaardighede, veral in skole waar Lewensoriëntering nie ernstig opgeneem word nie!</a:t>
            </a:r>
          </a:p>
        </p:txBody>
      </p:sp>
      <p:sp>
        <p:nvSpPr>
          <p:cNvPr id="10" name="Rectangle: Folded Corner 9">
            <a:extLst>
              <a:ext uri="{FF2B5EF4-FFF2-40B4-BE49-F238E27FC236}">
                <a16:creationId xmlns:a16="http://schemas.microsoft.com/office/drawing/2014/main" id="{9AB3F686-7D5C-4FBA-BDD6-CD94217B478E}"/>
              </a:ext>
            </a:extLst>
          </p:cNvPr>
          <p:cNvSpPr/>
          <p:nvPr/>
        </p:nvSpPr>
        <p:spPr>
          <a:xfrm>
            <a:off x="8342764" y="3752798"/>
            <a:ext cx="3236523" cy="2492200"/>
          </a:xfrm>
          <a:prstGeom prst="foldedCorner">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a:p>
            <a:pPr algn="ctr"/>
            <a:r>
              <a:rPr lang="nl-NL" sz="1800" dirty="0">
                <a:solidFill>
                  <a:schemeClr val="tx1"/>
                </a:solidFill>
              </a:rPr>
              <a:t>Gebrek aan besighede wat bereid is om die jeug direk uit matriek te aan te stel. Hulle verkies werknemers met ervaring en vaardigheid. Hulle wil nie tyd en geld belê in die opleiding van die jeug nie.</a:t>
            </a:r>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39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37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ctrTitle"/>
          </p:nvPr>
        </p:nvSpPr>
        <p:spPr>
          <a:xfrm>
            <a:off x="148589" y="1320817"/>
            <a:ext cx="9144000" cy="109927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500"/>
              <a:buFont typeface="Calibri"/>
              <a:buNone/>
            </a:pPr>
            <a:r>
              <a:rPr lang="en-ZA" sz="6500" dirty="0"/>
              <a:t>Die </a:t>
            </a:r>
            <a:r>
              <a:rPr lang="en-ZA" sz="6500" dirty="0" err="1"/>
              <a:t>impak</a:t>
            </a:r>
            <a:r>
              <a:rPr lang="en-ZA" sz="6500" dirty="0"/>
              <a:t> van </a:t>
            </a:r>
            <a:r>
              <a:rPr lang="en-ZA" sz="8500" b="1" dirty="0" err="1"/>
              <a:t>werkloosheid</a:t>
            </a:r>
            <a:r>
              <a:rPr lang="en-ZA" sz="8500" b="1" dirty="0"/>
              <a:t>…</a:t>
            </a:r>
            <a:endParaRPr dirty="0"/>
          </a:p>
        </p:txBody>
      </p:sp>
      <p:pic>
        <p:nvPicPr>
          <p:cNvPr id="128" name="Google Shape;128;p5"/>
          <p:cNvPicPr preferRelativeResize="0"/>
          <p:nvPr/>
        </p:nvPicPr>
        <p:blipFill rotWithShape="1">
          <a:blip r:embed="rId3">
            <a:alphaModFix/>
          </a:blip>
          <a:srcRect/>
          <a:stretch/>
        </p:blipFill>
        <p:spPr>
          <a:xfrm>
            <a:off x="8342376" y="2839481"/>
            <a:ext cx="3848100" cy="3599300"/>
          </a:xfrm>
          <a:prstGeom prst="rect">
            <a:avLst/>
          </a:prstGeom>
          <a:noFill/>
          <a:ln>
            <a:noFill/>
          </a:ln>
        </p:spPr>
      </p:pic>
      <p:pic>
        <p:nvPicPr>
          <p:cNvPr id="10" name="Picture 9"/>
          <p:cNvPicPr>
            <a:picLocks noChangeAspect="1"/>
          </p:cNvPicPr>
          <p:nvPr/>
        </p:nvPicPr>
        <p:blipFill>
          <a:blip r:embed="rId4"/>
          <a:stretch>
            <a:fillRect/>
          </a:stretch>
        </p:blipFill>
        <p:spPr>
          <a:xfrm>
            <a:off x="10824854" y="0"/>
            <a:ext cx="1365622" cy="475529"/>
          </a:xfrm>
          <a:prstGeom prst="rect">
            <a:avLst/>
          </a:prstGeom>
        </p:spPr>
      </p:pic>
      <p:sp>
        <p:nvSpPr>
          <p:cNvPr id="2" name="Arrow: Right 1">
            <a:extLst>
              <a:ext uri="{FF2B5EF4-FFF2-40B4-BE49-F238E27FC236}">
                <a16:creationId xmlns:a16="http://schemas.microsoft.com/office/drawing/2014/main" id="{DC9D7EB9-9DC4-9A0E-92A3-552DCC5DE8A5}"/>
              </a:ext>
            </a:extLst>
          </p:cNvPr>
          <p:cNvSpPr/>
          <p:nvPr/>
        </p:nvSpPr>
        <p:spPr>
          <a:xfrm>
            <a:off x="4922882" y="4398320"/>
            <a:ext cx="2431472" cy="1953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Fisiese en geestesiektes soos depressie.</a:t>
            </a:r>
          </a:p>
        </p:txBody>
      </p:sp>
      <p:sp>
        <p:nvSpPr>
          <p:cNvPr id="3" name="Arrow: Right 2">
            <a:extLst>
              <a:ext uri="{FF2B5EF4-FFF2-40B4-BE49-F238E27FC236}">
                <a16:creationId xmlns:a16="http://schemas.microsoft.com/office/drawing/2014/main" id="{465FB6B8-E46D-AC65-67F9-2C30940996F9}"/>
              </a:ext>
            </a:extLst>
          </p:cNvPr>
          <p:cNvSpPr/>
          <p:nvPr/>
        </p:nvSpPr>
        <p:spPr>
          <a:xfrm rot="417052">
            <a:off x="5298521" y="2703549"/>
            <a:ext cx="3083789" cy="2070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bg1"/>
                </a:solidFill>
              </a:rPr>
              <a:t>Uitbuiting soos mensehandel, mense raak betrokke met die onskuldige oortuiging dat dit 'n manier is om geld te maak.</a:t>
            </a:r>
          </a:p>
        </p:txBody>
      </p:sp>
      <p:sp>
        <p:nvSpPr>
          <p:cNvPr id="4" name="Arrow: Right 3">
            <a:extLst>
              <a:ext uri="{FF2B5EF4-FFF2-40B4-BE49-F238E27FC236}">
                <a16:creationId xmlns:a16="http://schemas.microsoft.com/office/drawing/2014/main" id="{76D99D6E-B655-37A9-BB9F-9AED1711C8F3}"/>
              </a:ext>
            </a:extLst>
          </p:cNvPr>
          <p:cNvSpPr/>
          <p:nvPr/>
        </p:nvSpPr>
        <p:spPr>
          <a:xfrm>
            <a:off x="1182283" y="3398371"/>
            <a:ext cx="3803563" cy="2267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Voel nie soos 'n waardige individu wat in staat is om na hulle familie om te sien nie.</a:t>
            </a:r>
          </a:p>
        </p:txBody>
      </p:sp>
      <p:sp>
        <p:nvSpPr>
          <p:cNvPr id="5" name="Arrow: Right 4">
            <a:extLst>
              <a:ext uri="{FF2B5EF4-FFF2-40B4-BE49-F238E27FC236}">
                <a16:creationId xmlns:a16="http://schemas.microsoft.com/office/drawing/2014/main" id="{43F3A467-61E6-CCD9-C3DE-E51C7E0322E1}"/>
              </a:ext>
            </a:extLst>
          </p:cNvPr>
          <p:cNvSpPr/>
          <p:nvPr/>
        </p:nvSpPr>
        <p:spPr>
          <a:xfrm rot="20066093">
            <a:off x="7057019" y="5046715"/>
            <a:ext cx="2110390" cy="1710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solidFill>
                  <a:schemeClr val="bg1"/>
                </a:solidFill>
              </a:rPr>
              <a:t>Verhoogde</a:t>
            </a:r>
            <a:r>
              <a:rPr lang="en-ZA" dirty="0">
                <a:solidFill>
                  <a:schemeClr val="bg1"/>
                </a:solidFill>
              </a:rPr>
              <a:t> </a:t>
            </a:r>
            <a:r>
              <a:rPr lang="en-ZA" dirty="0" err="1">
                <a:solidFill>
                  <a:schemeClr val="bg1"/>
                </a:solidFill>
              </a:rPr>
              <a:t>dwelmmisbruik</a:t>
            </a:r>
            <a:r>
              <a:rPr lang="en-ZA" dirty="0">
                <a:solidFill>
                  <a:schemeClr val="bg1"/>
                </a:solidFill>
              </a:rPr>
              <a:t>.</a:t>
            </a:r>
          </a:p>
        </p:txBody>
      </p:sp>
      <p:sp>
        <p:nvSpPr>
          <p:cNvPr id="6" name="Arrow: Right 5">
            <a:extLst>
              <a:ext uri="{FF2B5EF4-FFF2-40B4-BE49-F238E27FC236}">
                <a16:creationId xmlns:a16="http://schemas.microsoft.com/office/drawing/2014/main" id="{D403E9A4-6369-DD4F-6AB6-81704FEBF63D}"/>
              </a:ext>
            </a:extLst>
          </p:cNvPr>
          <p:cNvSpPr/>
          <p:nvPr/>
        </p:nvSpPr>
        <p:spPr>
          <a:xfrm rot="4562951">
            <a:off x="9226034" y="1085304"/>
            <a:ext cx="2043049" cy="1760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solidFill>
                  <a:schemeClr val="bg1"/>
                </a:solidFill>
              </a:rPr>
              <a:t>Verswakte</a:t>
            </a:r>
            <a:r>
              <a:rPr lang="en-ZA" dirty="0">
                <a:solidFill>
                  <a:schemeClr val="bg1"/>
                </a:solidFill>
              </a:rPr>
              <a:t> </a:t>
            </a:r>
            <a:r>
              <a:rPr lang="en-ZA" dirty="0" err="1">
                <a:solidFill>
                  <a:schemeClr val="bg1"/>
                </a:solidFill>
              </a:rPr>
              <a:t>selfwaarde</a:t>
            </a:r>
            <a:r>
              <a:rPr lang="en-ZA" dirty="0">
                <a:solidFill>
                  <a:schemeClr val="bg1"/>
                </a:solidFill>
              </a:rPr>
              <a:t> </a:t>
            </a:r>
            <a:r>
              <a:rPr lang="en-ZA" dirty="0" err="1">
                <a:solidFill>
                  <a:schemeClr val="bg1"/>
                </a:solidFill>
              </a:rPr>
              <a:t>en</a:t>
            </a:r>
            <a:r>
              <a:rPr lang="en-ZA" dirty="0">
                <a:solidFill>
                  <a:schemeClr val="bg1"/>
                </a:solidFill>
              </a:rPr>
              <a:t> </a:t>
            </a:r>
            <a:r>
              <a:rPr lang="en-ZA" dirty="0" err="1">
                <a:solidFill>
                  <a:schemeClr val="bg1"/>
                </a:solidFill>
              </a:rPr>
              <a:t>selfbeeld</a:t>
            </a:r>
            <a:r>
              <a:rPr lang="en-ZA" dirty="0">
                <a:solidFill>
                  <a:schemeClr val="bg1"/>
                </a:solidFill>
              </a:rPr>
              <a:t>.</a:t>
            </a:r>
          </a:p>
        </p:txBody>
      </p:sp>
      <p:sp>
        <p:nvSpPr>
          <p:cNvPr id="7" name="Arrow: Right 6">
            <a:extLst>
              <a:ext uri="{FF2B5EF4-FFF2-40B4-BE49-F238E27FC236}">
                <a16:creationId xmlns:a16="http://schemas.microsoft.com/office/drawing/2014/main" id="{56B12F6C-190E-DB68-59AE-222D7DFE172D}"/>
              </a:ext>
            </a:extLst>
          </p:cNvPr>
          <p:cNvSpPr/>
          <p:nvPr/>
        </p:nvSpPr>
        <p:spPr>
          <a:xfrm rot="2620367">
            <a:off x="7018035" y="1355434"/>
            <a:ext cx="2523451" cy="1668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Eensaamheid en  onttrekking van vriendskapsgroepe.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9E66-A2A0-E379-3977-1CDAE3A806BC}"/>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34A0329D-2086-3FD8-8AB8-42EF9E0DF63E}"/>
              </a:ext>
            </a:extLst>
          </p:cNvPr>
          <p:cNvSpPr>
            <a:spLocks noGrp="1"/>
          </p:cNvSpPr>
          <p:nvPr>
            <p:ph type="subTitle" idx="1"/>
          </p:nvPr>
        </p:nvSpPr>
        <p:spPr/>
        <p:txBody>
          <a:bodyPr/>
          <a:lstStyle/>
          <a:p>
            <a:endParaRPr lang="en-ZA"/>
          </a:p>
        </p:txBody>
      </p:sp>
      <p:pic>
        <p:nvPicPr>
          <p:cNvPr id="4" name="Picture 3" descr="A group of people posing for a photo&#10;&#10;Description automatically generated">
            <a:extLst>
              <a:ext uri="{FF2B5EF4-FFF2-40B4-BE49-F238E27FC236}">
                <a16:creationId xmlns:a16="http://schemas.microsoft.com/office/drawing/2014/main" id="{6A157B2E-6C42-30A9-336C-C93051FD99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9801122-3E8D-AE86-937E-28AC1B65BF24}"/>
              </a:ext>
            </a:extLst>
          </p:cNvPr>
          <p:cNvPicPr>
            <a:picLocks noChangeAspect="1"/>
          </p:cNvPicPr>
          <p:nvPr/>
        </p:nvPicPr>
        <p:blipFill>
          <a:blip r:embed="rId4"/>
          <a:stretch>
            <a:fillRect/>
          </a:stretch>
        </p:blipFill>
        <p:spPr>
          <a:xfrm>
            <a:off x="10824854" y="0"/>
            <a:ext cx="1365622" cy="475529"/>
          </a:xfrm>
          <a:prstGeom prst="rect">
            <a:avLst/>
          </a:prstGeom>
        </p:spPr>
      </p:pic>
    </p:spTree>
    <p:extLst>
      <p:ext uri="{BB962C8B-B14F-4D97-AF65-F5344CB8AC3E}">
        <p14:creationId xmlns:p14="http://schemas.microsoft.com/office/powerpoint/2010/main" val="101248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3B813-4C00-4B1F-8DE4-C7F55610E625}"/>
              </a:ext>
            </a:extLst>
          </p:cNvPr>
          <p:cNvSpPr>
            <a:spLocks noGrp="1"/>
          </p:cNvSpPr>
          <p:nvPr>
            <p:ph type="title"/>
          </p:nvPr>
        </p:nvSpPr>
        <p:spPr/>
        <p:txBody>
          <a:bodyPr/>
          <a:lstStyle/>
          <a:p>
            <a:endParaRPr lang="en-ZA"/>
          </a:p>
        </p:txBody>
      </p:sp>
      <p:pic>
        <p:nvPicPr>
          <p:cNvPr id="5" name="Content Placeholder 4" descr="A picture containing text&#10;&#10;Description automatically generated">
            <a:extLst>
              <a:ext uri="{FF2B5EF4-FFF2-40B4-BE49-F238E27FC236}">
                <a16:creationId xmlns:a16="http://schemas.microsoft.com/office/drawing/2014/main" id="{2D7E5D04-3D84-4282-ABB0-6BABF1F760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17689"/>
            <a:ext cx="12192000" cy="7719442"/>
          </a:xfrm>
        </p:spPr>
      </p:pic>
      <p:sp>
        <p:nvSpPr>
          <p:cNvPr id="3" name="TextBox 2">
            <a:extLst>
              <a:ext uri="{FF2B5EF4-FFF2-40B4-BE49-F238E27FC236}">
                <a16:creationId xmlns:a16="http://schemas.microsoft.com/office/drawing/2014/main" id="{DEE41403-60CB-45D3-ACD3-458568D88833}"/>
              </a:ext>
            </a:extLst>
          </p:cNvPr>
          <p:cNvSpPr txBox="1"/>
          <p:nvPr/>
        </p:nvSpPr>
        <p:spPr>
          <a:xfrm>
            <a:off x="1077686" y="1295401"/>
            <a:ext cx="2786743" cy="1938992"/>
          </a:xfrm>
          <a:prstGeom prst="rect">
            <a:avLst/>
          </a:prstGeom>
          <a:solidFill>
            <a:schemeClr val="tx1"/>
          </a:solidFill>
        </p:spPr>
        <p:txBody>
          <a:bodyPr wrap="square" rtlCol="0">
            <a:spAutoFit/>
          </a:bodyPr>
          <a:lstStyle/>
          <a:p>
            <a:pPr algn="ctr"/>
            <a:r>
              <a:rPr lang="en-GB" sz="2400" dirty="0" err="1">
                <a:solidFill>
                  <a:schemeClr val="bg1"/>
                </a:solidFill>
                <a:latin typeface="Aharoni" panose="02010803020104030203" pitchFamily="2" charset="-79"/>
                <a:cs typeface="Aharoni" panose="02010803020104030203" pitchFamily="2" charset="-79"/>
              </a:rPr>
              <a:t>Informele</a:t>
            </a:r>
            <a:r>
              <a:rPr lang="en-GB" sz="2400" dirty="0">
                <a:solidFill>
                  <a:schemeClr val="bg1"/>
                </a:solidFill>
                <a:latin typeface="Aharoni" panose="02010803020104030203" pitchFamily="2" charset="-79"/>
                <a:cs typeface="Aharoni" panose="02010803020104030203" pitchFamily="2" charset="-79"/>
              </a:rPr>
              <a:t> </a:t>
            </a:r>
            <a:r>
              <a:rPr lang="en-GB" sz="2400" dirty="0" err="1">
                <a:solidFill>
                  <a:schemeClr val="bg1"/>
                </a:solidFill>
                <a:latin typeface="Aharoni" panose="02010803020104030203" pitchFamily="2" charset="-79"/>
                <a:cs typeface="Aharoni" panose="02010803020104030203" pitchFamily="2" charset="-79"/>
              </a:rPr>
              <a:t>werke</a:t>
            </a:r>
            <a:endParaRPr lang="en-GB" sz="2400" dirty="0">
              <a:solidFill>
                <a:schemeClr val="bg1"/>
              </a:solidFill>
              <a:latin typeface="Aharoni" panose="02010803020104030203" pitchFamily="2" charset="-79"/>
              <a:cs typeface="Aharoni" panose="02010803020104030203" pitchFamily="2" charset="-79"/>
            </a:endParaRPr>
          </a:p>
          <a:p>
            <a:pPr algn="ctr"/>
            <a:endParaRPr lang="en-GB" sz="2400" dirty="0">
              <a:solidFill>
                <a:schemeClr val="bg1"/>
              </a:solidFill>
              <a:latin typeface="Aharoni" panose="02010803020104030203" pitchFamily="2" charset="-79"/>
              <a:cs typeface="Aharoni" panose="02010803020104030203" pitchFamily="2" charset="-79"/>
            </a:endParaRPr>
          </a:p>
          <a:p>
            <a:pPr algn="ctr"/>
            <a:endParaRPr lang="en-GB" sz="2400" dirty="0">
              <a:solidFill>
                <a:schemeClr val="bg1"/>
              </a:solidFill>
              <a:latin typeface="Aharoni" panose="02010803020104030203" pitchFamily="2" charset="-79"/>
              <a:cs typeface="Aharoni" panose="02010803020104030203" pitchFamily="2" charset="-79"/>
            </a:endParaRPr>
          </a:p>
          <a:p>
            <a:pPr algn="ctr"/>
            <a:endParaRPr lang="en-GB" sz="2400" dirty="0">
              <a:solidFill>
                <a:schemeClr val="bg1"/>
              </a:solidFill>
              <a:latin typeface="Aharoni" panose="02010803020104030203" pitchFamily="2" charset="-79"/>
              <a:cs typeface="Aharoni" panose="02010803020104030203" pitchFamily="2" charset="-79"/>
            </a:endParaRPr>
          </a:p>
          <a:p>
            <a:pPr algn="ctr"/>
            <a:endParaRPr lang="en-US" sz="2400" dirty="0">
              <a:solidFill>
                <a:schemeClr val="bg1"/>
              </a:solidFill>
              <a:latin typeface="Aharoni" panose="02010803020104030203" pitchFamily="2" charset="-79"/>
              <a:cs typeface="Aharoni" panose="02010803020104030203" pitchFamily="2" charset="-79"/>
            </a:endParaRPr>
          </a:p>
        </p:txBody>
      </p:sp>
      <p:sp>
        <p:nvSpPr>
          <p:cNvPr id="6" name="TextBox 5">
            <a:extLst>
              <a:ext uri="{FF2B5EF4-FFF2-40B4-BE49-F238E27FC236}">
                <a16:creationId xmlns:a16="http://schemas.microsoft.com/office/drawing/2014/main" id="{7264E88E-4FA1-4F96-AD9A-DE872EE58E69}"/>
              </a:ext>
            </a:extLst>
          </p:cNvPr>
          <p:cNvSpPr txBox="1"/>
          <p:nvPr/>
        </p:nvSpPr>
        <p:spPr>
          <a:xfrm>
            <a:off x="4942115" y="1291653"/>
            <a:ext cx="2786743" cy="1938992"/>
          </a:xfrm>
          <a:prstGeom prst="rect">
            <a:avLst/>
          </a:prstGeom>
          <a:solidFill>
            <a:schemeClr val="tx1"/>
          </a:solidFill>
        </p:spPr>
        <p:txBody>
          <a:bodyPr wrap="square" rtlCol="0">
            <a:spAutoFit/>
          </a:bodyPr>
          <a:lstStyle/>
          <a:p>
            <a:pPr algn="ctr"/>
            <a:r>
              <a:rPr lang="en-GB" sz="2400" dirty="0" err="1">
                <a:solidFill>
                  <a:schemeClr val="bg1"/>
                </a:solidFill>
                <a:latin typeface="Aharoni" panose="02010803020104030203" pitchFamily="2" charset="-79"/>
                <a:cs typeface="Aharoni" panose="02010803020104030203" pitchFamily="2" charset="-79"/>
              </a:rPr>
              <a:t>Deeltydse</a:t>
            </a:r>
            <a:r>
              <a:rPr lang="en-GB" sz="2400" dirty="0">
                <a:solidFill>
                  <a:schemeClr val="bg1"/>
                </a:solidFill>
                <a:latin typeface="Aharoni" panose="02010803020104030203" pitchFamily="2" charset="-79"/>
                <a:cs typeface="Aharoni" panose="02010803020104030203" pitchFamily="2" charset="-79"/>
              </a:rPr>
              <a:t> </a:t>
            </a:r>
            <a:r>
              <a:rPr lang="en-GB" sz="2400" dirty="0" err="1">
                <a:solidFill>
                  <a:schemeClr val="bg1"/>
                </a:solidFill>
                <a:latin typeface="Aharoni" panose="02010803020104030203" pitchFamily="2" charset="-79"/>
                <a:cs typeface="Aharoni" panose="02010803020104030203" pitchFamily="2" charset="-79"/>
              </a:rPr>
              <a:t>werke</a:t>
            </a:r>
            <a:endParaRPr lang="en-GB" sz="2400" dirty="0">
              <a:solidFill>
                <a:schemeClr val="bg1"/>
              </a:solidFill>
              <a:latin typeface="Aharoni" panose="02010803020104030203" pitchFamily="2" charset="-79"/>
              <a:cs typeface="Aharoni" panose="02010803020104030203" pitchFamily="2" charset="-79"/>
            </a:endParaRPr>
          </a:p>
          <a:p>
            <a:pPr algn="ctr"/>
            <a:endParaRPr lang="en-GB" sz="2400" dirty="0">
              <a:solidFill>
                <a:schemeClr val="bg1"/>
              </a:solidFill>
              <a:latin typeface="Aharoni" panose="02010803020104030203" pitchFamily="2" charset="-79"/>
              <a:cs typeface="Aharoni" panose="02010803020104030203" pitchFamily="2" charset="-79"/>
            </a:endParaRPr>
          </a:p>
          <a:p>
            <a:pPr algn="ctr"/>
            <a:endParaRPr lang="en-GB" sz="2400" dirty="0">
              <a:solidFill>
                <a:schemeClr val="bg1"/>
              </a:solidFill>
              <a:latin typeface="Aharoni" panose="02010803020104030203" pitchFamily="2" charset="-79"/>
              <a:cs typeface="Aharoni" panose="02010803020104030203" pitchFamily="2" charset="-79"/>
            </a:endParaRPr>
          </a:p>
          <a:p>
            <a:pPr algn="ctr"/>
            <a:endParaRPr lang="en-GB" sz="2400" dirty="0">
              <a:solidFill>
                <a:schemeClr val="bg1"/>
              </a:solidFill>
              <a:latin typeface="Aharoni" panose="02010803020104030203" pitchFamily="2" charset="-79"/>
              <a:cs typeface="Aharoni" panose="02010803020104030203" pitchFamily="2" charset="-79"/>
            </a:endParaRPr>
          </a:p>
          <a:p>
            <a:pPr algn="ctr"/>
            <a:endParaRPr lang="en-US" sz="2400" dirty="0">
              <a:solidFill>
                <a:schemeClr val="bg1"/>
              </a:solidFill>
              <a:latin typeface="Aharoni" panose="02010803020104030203" pitchFamily="2" charset="-79"/>
              <a:cs typeface="Aharoni" panose="02010803020104030203" pitchFamily="2" charset="-79"/>
            </a:endParaRPr>
          </a:p>
        </p:txBody>
      </p:sp>
      <p:sp>
        <p:nvSpPr>
          <p:cNvPr id="7" name="TextBox 6">
            <a:extLst>
              <a:ext uri="{FF2B5EF4-FFF2-40B4-BE49-F238E27FC236}">
                <a16:creationId xmlns:a16="http://schemas.microsoft.com/office/drawing/2014/main" id="{71D9D543-AEA2-49C9-8E98-89523ACB446D}"/>
              </a:ext>
            </a:extLst>
          </p:cNvPr>
          <p:cNvSpPr txBox="1"/>
          <p:nvPr/>
        </p:nvSpPr>
        <p:spPr>
          <a:xfrm>
            <a:off x="8806543" y="1291478"/>
            <a:ext cx="2786743" cy="1938992"/>
          </a:xfrm>
          <a:prstGeom prst="rect">
            <a:avLst/>
          </a:prstGeom>
          <a:solidFill>
            <a:schemeClr val="tx1"/>
          </a:solidFill>
        </p:spPr>
        <p:txBody>
          <a:bodyPr wrap="square" rtlCol="0">
            <a:spAutoFit/>
          </a:bodyPr>
          <a:lstStyle/>
          <a:p>
            <a:pPr algn="ctr"/>
            <a:r>
              <a:rPr lang="en-GB" sz="2400" dirty="0" err="1">
                <a:solidFill>
                  <a:schemeClr val="bg1"/>
                </a:solidFill>
                <a:latin typeface="Aharoni" panose="02010803020104030203" pitchFamily="2" charset="-79"/>
                <a:cs typeface="Aharoni" panose="02010803020104030203" pitchFamily="2" charset="-79"/>
              </a:rPr>
              <a:t>Gemeenskaps</a:t>
            </a:r>
            <a:r>
              <a:rPr lang="en-GB" sz="2400" dirty="0">
                <a:solidFill>
                  <a:schemeClr val="bg1"/>
                </a:solidFill>
                <a:latin typeface="Aharoni" panose="02010803020104030203" pitchFamily="2" charset="-79"/>
                <a:cs typeface="Aharoni" panose="02010803020104030203" pitchFamily="2" charset="-79"/>
              </a:rPr>
              <a:t>- </a:t>
            </a:r>
            <a:r>
              <a:rPr lang="en-GB" sz="2400" dirty="0" err="1">
                <a:solidFill>
                  <a:schemeClr val="bg1"/>
                </a:solidFill>
                <a:latin typeface="Aharoni" panose="02010803020104030203" pitchFamily="2" charset="-79"/>
                <a:cs typeface="Aharoni" panose="02010803020104030203" pitchFamily="2" charset="-79"/>
              </a:rPr>
              <a:t>werk</a:t>
            </a:r>
            <a:endParaRPr lang="en-GB" sz="2400" dirty="0">
              <a:solidFill>
                <a:schemeClr val="bg1"/>
              </a:solidFill>
              <a:latin typeface="Aharoni" panose="02010803020104030203" pitchFamily="2" charset="-79"/>
              <a:cs typeface="Aharoni" panose="02010803020104030203" pitchFamily="2" charset="-79"/>
            </a:endParaRPr>
          </a:p>
          <a:p>
            <a:pPr algn="ctr"/>
            <a:endParaRPr lang="en-GB" sz="2400" dirty="0">
              <a:solidFill>
                <a:schemeClr val="bg1"/>
              </a:solidFill>
              <a:latin typeface="Aharoni" panose="02010803020104030203" pitchFamily="2" charset="-79"/>
              <a:cs typeface="Aharoni" panose="02010803020104030203" pitchFamily="2" charset="-79"/>
            </a:endParaRPr>
          </a:p>
          <a:p>
            <a:pPr algn="ctr"/>
            <a:endParaRPr lang="en-GB" sz="2400" dirty="0">
              <a:solidFill>
                <a:schemeClr val="bg1"/>
              </a:solidFill>
              <a:latin typeface="Aharoni" panose="02010803020104030203" pitchFamily="2" charset="-79"/>
              <a:cs typeface="Aharoni" panose="02010803020104030203" pitchFamily="2" charset="-79"/>
            </a:endParaRPr>
          </a:p>
          <a:p>
            <a:pPr algn="ctr"/>
            <a:endParaRPr lang="en-US" sz="2400" dirty="0">
              <a:solidFill>
                <a:schemeClr val="bg1"/>
              </a:solidFill>
              <a:latin typeface="Aharoni" panose="02010803020104030203" pitchFamily="2" charset="-79"/>
              <a:cs typeface="Aharoni" panose="02010803020104030203" pitchFamily="2" charset="-79"/>
            </a:endParaRPr>
          </a:p>
        </p:txBody>
      </p:sp>
      <p:pic>
        <p:nvPicPr>
          <p:cNvPr id="8" name="Picture 7">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142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3" name="Picture 2" descr="A person looking at a bulletin board&#10;&#10;Description automatically generated">
            <a:extLst>
              <a:ext uri="{FF2B5EF4-FFF2-40B4-BE49-F238E27FC236}">
                <a16:creationId xmlns:a16="http://schemas.microsoft.com/office/drawing/2014/main" id="{7F80871A-796E-D622-452D-9E47632BF171}"/>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p:cNvPicPr>
            <a:picLocks noChangeAspect="1"/>
          </p:cNvPicPr>
          <p:nvPr/>
        </p:nvPicPr>
        <p:blipFill>
          <a:blip r:embed="rId4"/>
          <a:stretch>
            <a:fillRect/>
          </a:stretch>
        </p:blipFill>
        <p:spPr>
          <a:xfrm>
            <a:off x="10824854" y="0"/>
            <a:ext cx="1365622" cy="4755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
        <p:cNvGrpSpPr/>
        <p:nvPr/>
      </p:nvGrpSpPr>
      <p:grpSpPr>
        <a:xfrm>
          <a:off x="0" y="0"/>
          <a:ext cx="0" cy="0"/>
          <a:chOff x="0" y="0"/>
          <a:chExt cx="0" cy="0"/>
        </a:xfrm>
      </p:grpSpPr>
      <p:sp useBgFill="1">
        <p:nvSpPr>
          <p:cNvPr id="166" name="Rectangle 16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hand holding a glass ball with water in the background&#10;&#10;Description automatically generated">
            <a:extLst>
              <a:ext uri="{FF2B5EF4-FFF2-40B4-BE49-F238E27FC236}">
                <a16:creationId xmlns:a16="http://schemas.microsoft.com/office/drawing/2014/main" id="{3734886D-890F-82AF-D66D-D07391577C96}"/>
              </a:ext>
            </a:extLst>
          </p:cNvPr>
          <p:cNvPicPr>
            <a:picLocks noChangeAspect="1"/>
          </p:cNvPicPr>
          <p:nvPr/>
        </p:nvPicPr>
        <p:blipFill rotWithShape="1">
          <a:blip r:embed="rId3"/>
          <a:srcRect l="11114" r="9575"/>
          <a:stretch/>
        </p:blipFill>
        <p:spPr>
          <a:xfrm>
            <a:off x="1" y="10"/>
            <a:ext cx="9669642" cy="6857990"/>
          </a:xfrm>
          <a:prstGeom prst="rect">
            <a:avLst/>
          </a:prstGeom>
        </p:spPr>
      </p:pic>
      <p:sp>
        <p:nvSpPr>
          <p:cNvPr id="168" name="Rectangle 16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Google Shape;161;p9"/>
          <p:cNvSpPr txBox="1">
            <a:spLocks noGrp="1"/>
          </p:cNvSpPr>
          <p:nvPr>
            <p:ph type="title"/>
          </p:nvPr>
        </p:nvSpPr>
        <p:spPr>
          <a:xfrm>
            <a:off x="8524366" y="3006936"/>
            <a:ext cx="3445765" cy="3692028"/>
          </a:xfrm>
          <a:prstGeom prst="rect">
            <a:avLst/>
          </a:prstGeom>
          <a:noFill/>
        </p:spPr>
        <p:txBody>
          <a:bodyPr spcFirstLastPara="1" vert="horz" lIns="91440" tIns="45720" rIns="91440" bIns="45720" rtlCol="0" anchor="b" anchorCtr="0">
            <a:normAutofit fontScale="90000"/>
          </a:bodyPr>
          <a:lstStyle/>
          <a:p>
            <a:pPr>
              <a:spcBef>
                <a:spcPct val="0"/>
              </a:spcBef>
              <a:buSzPct val="100000"/>
            </a:pPr>
            <a:br>
              <a:rPr lang="en-US" sz="2200" kern="1200" dirty="0">
                <a:solidFill>
                  <a:schemeClr val="tx1"/>
                </a:solidFill>
                <a:latin typeface="Calibri" panose="020F0502020204030204" pitchFamily="34" charset="0"/>
                <a:ea typeface="+mj-ea"/>
                <a:cs typeface="Calibri" panose="020F0502020204030204" pitchFamily="34" charset="0"/>
              </a:rPr>
            </a:br>
            <a:r>
              <a:rPr lang="en-US" b="1" kern="1200" dirty="0" err="1">
                <a:solidFill>
                  <a:schemeClr val="tx1"/>
                </a:solidFill>
                <a:latin typeface="Calibri" panose="020F0502020204030204" pitchFamily="34" charset="0"/>
                <a:ea typeface="+mj-ea"/>
                <a:cs typeface="Calibri" panose="020F0502020204030204" pitchFamily="34" charset="0"/>
              </a:rPr>
              <a:t>Refleksie</a:t>
            </a:r>
            <a:br>
              <a:rPr lang="en-US" sz="2200" kern="1200" dirty="0">
                <a:solidFill>
                  <a:schemeClr val="tx1"/>
                </a:solidFill>
                <a:latin typeface="Calibri" panose="020F0502020204030204" pitchFamily="34" charset="0"/>
                <a:ea typeface="+mj-ea"/>
                <a:cs typeface="Calibri" panose="020F0502020204030204" pitchFamily="34" charset="0"/>
              </a:rPr>
            </a:br>
            <a:br>
              <a:rPr lang="en-US" sz="2200" kern="1200" dirty="0">
                <a:solidFill>
                  <a:schemeClr val="tx1"/>
                </a:solidFill>
                <a:latin typeface="Calibri" panose="020F0502020204030204" pitchFamily="34" charset="0"/>
                <a:ea typeface="+mj-ea"/>
                <a:cs typeface="Calibri" panose="020F0502020204030204" pitchFamily="34" charset="0"/>
              </a:rPr>
            </a:br>
            <a:r>
              <a:rPr lang="af-ZA" sz="2700" dirty="0">
                <a:solidFill>
                  <a:srgbClr val="000000"/>
                </a:solidFill>
                <a:effectLst/>
                <a:latin typeface="Calibri" panose="020F0502020204030204" pitchFamily="34" charset="0"/>
                <a:ea typeface="Noto Sans Symbols"/>
                <a:cs typeface="Calibri" panose="020F0502020204030204" pitchFamily="34" charset="0"/>
              </a:rPr>
              <a:t>Baie van ons ouers word deur die huidige resessie geraak. Wat kan jy doen om druk in die huis te verlig of te help om 'n inkomste te genereer?</a:t>
            </a:r>
            <a:br>
              <a:rPr lang="en-US" sz="2700" dirty="0">
                <a:effectLst/>
                <a:latin typeface="Calibri" panose="020F0502020204030204" pitchFamily="34" charset="0"/>
                <a:ea typeface="Noto Sans Symbols"/>
                <a:cs typeface="Calibri" panose="020F0502020204030204" pitchFamily="34" charset="0"/>
              </a:rPr>
            </a:br>
            <a:br>
              <a:rPr lang="en-US" sz="2200" kern="1200" dirty="0">
                <a:solidFill>
                  <a:schemeClr val="tx1"/>
                </a:solidFill>
                <a:latin typeface="Calibri" panose="020F0502020204030204" pitchFamily="34" charset="0"/>
                <a:ea typeface="+mj-ea"/>
                <a:cs typeface="Calibri" panose="020F0502020204030204" pitchFamily="34" charset="0"/>
              </a:rPr>
            </a:br>
            <a:br>
              <a:rPr lang="en-US" sz="2200" kern="1200" dirty="0">
                <a:solidFill>
                  <a:schemeClr val="tx1"/>
                </a:solidFill>
                <a:latin typeface="Calibri" panose="020F0502020204030204" pitchFamily="34" charset="0"/>
                <a:ea typeface="+mj-ea"/>
                <a:cs typeface="Calibri" panose="020F0502020204030204" pitchFamily="34" charset="0"/>
              </a:rPr>
            </a:br>
            <a:r>
              <a:rPr lang="af-ZA" sz="2700" dirty="0">
                <a:solidFill>
                  <a:srgbClr val="000000"/>
                </a:solidFill>
                <a:effectLst/>
                <a:latin typeface="Calibri" panose="020F0502020204030204" pitchFamily="34" charset="0"/>
                <a:ea typeface="Noto Sans Symbols"/>
                <a:cs typeface="Calibri" panose="020F0502020204030204" pitchFamily="34" charset="0"/>
              </a:rPr>
              <a:t>Evalueer jou ervaring ten opsigte van deeltydse werk / vrywillige werk. Wat kan jy hierdie jaar doen om jou ervaring uit te brei?</a:t>
            </a:r>
            <a:br>
              <a:rPr lang="en-US" sz="2200" kern="1200" dirty="0">
                <a:solidFill>
                  <a:schemeClr val="tx1"/>
                </a:solidFill>
                <a:latin typeface="Calibri" panose="020F0502020204030204" pitchFamily="34" charset="0"/>
                <a:ea typeface="+mj-ea"/>
                <a:cs typeface="Calibri" panose="020F0502020204030204" pitchFamily="34" charset="0"/>
              </a:rPr>
            </a:br>
            <a:br>
              <a:rPr lang="en-US" sz="1700" kern="1200" dirty="0">
                <a:solidFill>
                  <a:schemeClr val="tx1"/>
                </a:solidFill>
                <a:latin typeface="+mj-lt"/>
                <a:ea typeface="+mj-ea"/>
                <a:cs typeface="+mj-cs"/>
              </a:rPr>
            </a:br>
            <a:br>
              <a:rPr lang="en-US" sz="1700" kern="1200" dirty="0">
                <a:solidFill>
                  <a:schemeClr val="tx1"/>
                </a:solidFill>
                <a:latin typeface="+mj-lt"/>
                <a:ea typeface="+mj-ea"/>
                <a:cs typeface="+mj-cs"/>
              </a:rPr>
            </a:br>
            <a:endParaRPr lang="en-US" sz="1700"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26439D20-28CC-D58B-CE4C-F1808B97D9E2}"/>
              </a:ext>
            </a:extLst>
          </p:cNvPr>
          <p:cNvPicPr>
            <a:picLocks noChangeAspect="1"/>
          </p:cNvPicPr>
          <p:nvPr/>
        </p:nvPicPr>
        <p:blipFill>
          <a:blip r:embed="rId4"/>
          <a:stretch>
            <a:fillRect/>
          </a:stretch>
        </p:blipFill>
        <p:spPr>
          <a:xfrm>
            <a:off x="10824854" y="0"/>
            <a:ext cx="1365622" cy="47552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77e3762473cea745cadc0c19403a5c5">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073529ee14c99b5c51d3e9b20bdcae55"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1F5256-438F-45D4-937E-FCD6221D4E92}"/>
</file>

<file path=customXml/itemProps2.xml><?xml version="1.0" encoding="utf-8"?>
<ds:datastoreItem xmlns:ds="http://schemas.openxmlformats.org/officeDocument/2006/customXml" ds:itemID="{745A0520-5BF8-4471-B664-E20652B6FB0E}"/>
</file>

<file path=docProps/app.xml><?xml version="1.0" encoding="utf-8"?>
<Properties xmlns="http://schemas.openxmlformats.org/officeDocument/2006/extended-properties" xmlns:vt="http://schemas.openxmlformats.org/officeDocument/2006/docPropsVTypes">
  <TotalTime>99</TotalTime>
  <Words>2101</Words>
  <Application>Microsoft Office PowerPoint</Application>
  <PresentationFormat>Widescreen</PresentationFormat>
  <Paragraphs>130</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Open Sans</vt:lpstr>
      <vt:lpstr>Symbol</vt:lpstr>
      <vt:lpstr>Calibri</vt:lpstr>
      <vt:lpstr>Segoe UI Web (West European)</vt:lpstr>
      <vt:lpstr>Aharoni</vt:lpstr>
      <vt:lpstr>Arial</vt:lpstr>
      <vt:lpstr>Times New Roman</vt:lpstr>
      <vt:lpstr>Office Theme</vt:lpstr>
      <vt:lpstr>PowerPoint Presentation</vt:lpstr>
      <vt:lpstr>BELANGRIKE TERME!</vt:lpstr>
      <vt:lpstr>Jeugdag 2023: Ontnugterende statistieke wys byna 1 uit 2 jong Suid-Afrikaners is werkloos  Rhonda Naidu https://www.developmentaid.org/news-stream/post/163206/youth-day-in-south-africa</vt:lpstr>
      <vt:lpstr>Redes vir Jeugwerkloosheid</vt:lpstr>
      <vt:lpstr>Die impak van werkloosheid…</vt:lpstr>
      <vt:lpstr>PowerPoint Presentation</vt:lpstr>
      <vt:lpstr>PowerPoint Presentation</vt:lpstr>
      <vt:lpstr>PowerPoint Presentation</vt:lpstr>
      <vt:lpstr> Refleksie  Baie van ons ouers word deur die huidige resessie geraak. Wat kan jy doen om druk in die huis te verlig of te help om 'n inkomste te genereer?   Evalueer jou ervaring ten opsigte van deeltydse werk / vrywillige werk. Wat kan jy hierdie jaar doen om jou ervaring uit te brei?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6</cp:revision>
  <dcterms:created xsi:type="dcterms:W3CDTF">2021-02-27T11:19:06Z</dcterms:created>
  <dcterms:modified xsi:type="dcterms:W3CDTF">2024-01-05T18:07:18Z</dcterms:modified>
</cp:coreProperties>
</file>