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9"/>
  </p:notesMasterIdLst>
  <p:sldIdLst>
    <p:sldId id="256" r:id="rId2"/>
    <p:sldId id="257" r:id="rId3"/>
    <p:sldId id="258" r:id="rId4"/>
    <p:sldId id="259" r:id="rId5"/>
    <p:sldId id="260" r:id="rId6"/>
    <p:sldId id="261" r:id="rId7"/>
    <p:sldId id="263" r:id="rId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6" roundtripDataSignature="AMtx7miwNSxcHO3mf+w1ofybCuymubzT0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asha Beangstrom" initials="NB" lastIdx="1" clrIdx="0">
    <p:extLst>
      <p:ext uri="{19B8F6BF-5375-455C-9EA6-DF929625EA0E}">
        <p15:presenceInfo xmlns:p15="http://schemas.microsoft.com/office/powerpoint/2012/main" userId="73ba7bf199afebe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EF07D3-209C-4E68-9DF5-C6DFEAF5CBE6}" v="1" dt="2023-12-04T09:06:39.9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5050" autoAdjust="0"/>
  </p:normalViewPr>
  <p:slideViewPr>
    <p:cSldViewPr snapToGrid="0">
      <p:cViewPr varScale="1">
        <p:scale>
          <a:sx n="72" d="100"/>
          <a:sy n="72" d="100"/>
        </p:scale>
        <p:origin x="203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7" Type="http://schemas.openxmlformats.org/officeDocument/2006/relationships/commentAuthors" Target="commentAuthors.xml"/><Relationship Id="rId25" Type="http://schemas.openxmlformats.org/officeDocument/2006/relationships/customXml" Target="../customXml/item2.xml"/><Relationship Id="rId2" Type="http://schemas.openxmlformats.org/officeDocument/2006/relationships/slide" Target="slides/slide1.xml"/><Relationship Id="rId16" Type="http://customschemas.google.com/relationships/presentationmetadata" Target="meta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24" Type="http://schemas.openxmlformats.org/officeDocument/2006/relationships/customXml" Target="../customXml/item1.xml"/><Relationship Id="rId5" Type="http://schemas.openxmlformats.org/officeDocument/2006/relationships/slide" Target="slides/slide4.xml"/><Relationship Id="rId23" Type="http://schemas.microsoft.com/office/2015/10/relationships/revisionInfo" Target="revisionInfo.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notesMaster" Target="notesMasters/notesMaster1.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p Unit" userId="86ec350514542ee1" providerId="LiveId" clId="{47EF07D3-209C-4E68-9DF5-C6DFEAF5CBE6}"/>
    <pc:docChg chg="modSld">
      <pc:chgData name="Hp Unit" userId="86ec350514542ee1" providerId="LiveId" clId="{47EF07D3-209C-4E68-9DF5-C6DFEAF5CBE6}" dt="2023-12-20T12:46:25.413" v="26"/>
      <pc:docMkLst>
        <pc:docMk/>
      </pc:docMkLst>
      <pc:sldChg chg="addSp modSp mod modNotesTx">
        <pc:chgData name="Hp Unit" userId="86ec350514542ee1" providerId="LiveId" clId="{47EF07D3-209C-4E68-9DF5-C6DFEAF5CBE6}" dt="2023-12-20T12:44:43.675" v="2"/>
        <pc:sldMkLst>
          <pc:docMk/>
          <pc:sldMk cId="0" sldId="256"/>
        </pc:sldMkLst>
        <pc:picChg chg="add mod">
          <ac:chgData name="Hp Unit" userId="86ec350514542ee1" providerId="LiveId" clId="{47EF07D3-209C-4E68-9DF5-C6DFEAF5CBE6}" dt="2023-12-04T09:06:39.955" v="1"/>
          <ac:picMkLst>
            <pc:docMk/>
            <pc:sldMk cId="0" sldId="256"/>
            <ac:picMk id="2" creationId="{DCDCA392-A437-0FBB-9A03-FC1845280927}"/>
          </ac:picMkLst>
        </pc:picChg>
        <pc:picChg chg="ord">
          <ac:chgData name="Hp Unit" userId="86ec350514542ee1" providerId="LiveId" clId="{47EF07D3-209C-4E68-9DF5-C6DFEAF5CBE6}" dt="2023-12-04T09:06:34.922" v="0" actId="167"/>
          <ac:picMkLst>
            <pc:docMk/>
            <pc:sldMk cId="0" sldId="256"/>
            <ac:picMk id="3" creationId="{E05E54D9-7BB3-F974-1727-BC1EA474818C}"/>
          </ac:picMkLst>
        </pc:picChg>
      </pc:sldChg>
      <pc:sldChg chg="modNotesTx">
        <pc:chgData name="Hp Unit" userId="86ec350514542ee1" providerId="LiveId" clId="{47EF07D3-209C-4E68-9DF5-C6DFEAF5CBE6}" dt="2023-12-20T12:45:32.607" v="21"/>
        <pc:sldMkLst>
          <pc:docMk/>
          <pc:sldMk cId="0" sldId="257"/>
        </pc:sldMkLst>
      </pc:sldChg>
      <pc:sldChg chg="modNotesTx">
        <pc:chgData name="Hp Unit" userId="86ec350514542ee1" providerId="LiveId" clId="{47EF07D3-209C-4E68-9DF5-C6DFEAF5CBE6}" dt="2023-12-20T12:45:46.990" v="22"/>
        <pc:sldMkLst>
          <pc:docMk/>
          <pc:sldMk cId="0" sldId="258"/>
        </pc:sldMkLst>
      </pc:sldChg>
      <pc:sldChg chg="modNotesTx">
        <pc:chgData name="Hp Unit" userId="86ec350514542ee1" providerId="LiveId" clId="{47EF07D3-209C-4E68-9DF5-C6DFEAF5CBE6}" dt="2023-12-20T12:45:55.766" v="23"/>
        <pc:sldMkLst>
          <pc:docMk/>
          <pc:sldMk cId="0" sldId="259"/>
        </pc:sldMkLst>
      </pc:sldChg>
      <pc:sldChg chg="modNotesTx">
        <pc:chgData name="Hp Unit" userId="86ec350514542ee1" providerId="LiveId" clId="{47EF07D3-209C-4E68-9DF5-C6DFEAF5CBE6}" dt="2023-12-20T12:46:04.531" v="24"/>
        <pc:sldMkLst>
          <pc:docMk/>
          <pc:sldMk cId="0" sldId="260"/>
        </pc:sldMkLst>
      </pc:sldChg>
      <pc:sldChg chg="modNotesTx">
        <pc:chgData name="Hp Unit" userId="86ec350514542ee1" providerId="LiveId" clId="{47EF07D3-209C-4E68-9DF5-C6DFEAF5CBE6}" dt="2023-12-20T12:46:16.044" v="25"/>
        <pc:sldMkLst>
          <pc:docMk/>
          <pc:sldMk cId="0" sldId="261"/>
        </pc:sldMkLst>
      </pc:sldChg>
      <pc:sldChg chg="modNotesTx">
        <pc:chgData name="Hp Unit" userId="86ec350514542ee1" providerId="LiveId" clId="{47EF07D3-209C-4E68-9DF5-C6DFEAF5CBE6}" dt="2023-12-20T12:46:25.413" v="26"/>
        <pc:sldMkLst>
          <pc:docMk/>
          <pc:sldMk cId="0" sldId="26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ZA"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9509896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ca.indeed.com/career-advice/career-development/career-portfolio"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linkedin.com/help/linkedin/answer/a554351"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nbt.ac.za/"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indent="-635" algn="just"/>
            <a:r>
              <a:rPr lang="af-ZA" sz="1800" b="1" dirty="0">
                <a:effectLst/>
                <a:latin typeface="Arial" panose="020B0604020202020204" pitchFamily="34" charset="0"/>
                <a:ea typeface="Arial" panose="020B0604020202020204" pitchFamily="34" charset="0"/>
              </a:rPr>
              <a:t>Skyfie  1: </a:t>
            </a:r>
            <a:r>
              <a:rPr lang="af-ZA" sz="1800" dirty="0">
                <a:effectLst/>
                <a:latin typeface="Arial" panose="020B0604020202020204" pitchFamily="34" charset="0"/>
                <a:ea typeface="Arial" panose="020B0604020202020204" pitchFamily="34" charset="0"/>
              </a:rPr>
              <a:t>(</a:t>
            </a:r>
            <a:r>
              <a:rPr lang="af-ZA" sz="1800" dirty="0">
                <a:solidFill>
                  <a:srgbClr val="FF0000"/>
                </a:solidFill>
                <a:effectLst/>
                <a:latin typeface="Arial" panose="020B0604020202020204" pitchFamily="34" charset="0"/>
                <a:ea typeface="Arial" panose="020B0604020202020204" pitchFamily="34" charset="0"/>
              </a:rPr>
              <a:t>Nota aan onderwyser: </a:t>
            </a:r>
            <a:r>
              <a:rPr lang="af-ZA" sz="1800" dirty="0">
                <a:effectLst/>
                <a:latin typeface="Arial" panose="020B0604020202020204" pitchFamily="34" charset="0"/>
                <a:ea typeface="Arial" panose="020B0604020202020204" pitchFamily="34" charset="0"/>
              </a:rPr>
              <a:t>Die afdeling oor die </a:t>
            </a:r>
            <a:r>
              <a:rPr lang="af-ZA" sz="1800" dirty="0" err="1">
                <a:effectLst/>
                <a:latin typeface="Arial" panose="020B0604020202020204" pitchFamily="34" charset="0"/>
                <a:ea typeface="Arial" panose="020B0604020202020204" pitchFamily="34" charset="0"/>
              </a:rPr>
              <a:t>loopbaanportefeulje</a:t>
            </a:r>
            <a:r>
              <a:rPr lang="af-ZA" sz="1800" dirty="0">
                <a:effectLst/>
                <a:latin typeface="Arial" panose="020B0604020202020204" pitchFamily="34" charset="0"/>
                <a:ea typeface="Arial" panose="020B0604020202020204" pitchFamily="34" charset="0"/>
              </a:rPr>
              <a:t> word in Kwartaal 1 </a:t>
            </a:r>
            <a:r>
              <a:rPr lang="af-ZA" sz="1800" dirty="0" err="1">
                <a:effectLst/>
                <a:latin typeface="Arial" panose="020B0604020202020204" pitchFamily="34" charset="0"/>
                <a:ea typeface="Arial" panose="020B0604020202020204" pitchFamily="34" charset="0"/>
              </a:rPr>
              <a:t>LL</a:t>
            </a:r>
            <a:r>
              <a:rPr lang="af-ZA" sz="1800" dirty="0">
                <a:effectLst/>
                <a:latin typeface="Arial" panose="020B0604020202020204" pitchFamily="34" charset="0"/>
                <a:ea typeface="Arial" panose="020B0604020202020204" pitchFamily="34" charset="0"/>
              </a:rPr>
              <a:t> sowel as Kwartaal 4 </a:t>
            </a:r>
            <a:r>
              <a:rPr lang="af-ZA" sz="1800" dirty="0" err="1">
                <a:effectLst/>
                <a:latin typeface="Arial" panose="020B0604020202020204" pitchFamily="34" charset="0"/>
                <a:ea typeface="Arial" panose="020B0604020202020204" pitchFamily="34" charset="0"/>
              </a:rPr>
              <a:t>LL</a:t>
            </a:r>
            <a:r>
              <a:rPr lang="af-ZA" sz="1800" dirty="0">
                <a:effectLst/>
                <a:latin typeface="Arial" panose="020B0604020202020204" pitchFamily="34" charset="0"/>
                <a:ea typeface="Arial" panose="020B0604020202020204" pitchFamily="34" charset="0"/>
              </a:rPr>
              <a:t> gedek. Omdat die LO-eksamen in September is, sal albei hierdie afdelings in hierdie les behandel word. Leerders sal ook in die tweede deel van hierdie les toegang tot 'n rekenaar benodig om 'n </a:t>
            </a:r>
            <a:r>
              <a:rPr lang="af-ZA" sz="1800" dirty="0" err="1">
                <a:effectLst/>
                <a:latin typeface="Arial" panose="020B0604020202020204" pitchFamily="34" charset="0"/>
                <a:ea typeface="Arial" panose="020B0604020202020204" pitchFamily="34" charset="0"/>
              </a:rPr>
              <a:t>loopbaanportefeulje</a:t>
            </a:r>
            <a:r>
              <a:rPr lang="af-ZA" sz="1800" dirty="0">
                <a:effectLst/>
                <a:latin typeface="Arial" panose="020B0604020202020204" pitchFamily="34" charset="0"/>
                <a:ea typeface="Arial" panose="020B0604020202020204" pitchFamily="34" charset="0"/>
              </a:rPr>
              <a:t> te ontwikkel en vir hul </a:t>
            </a:r>
            <a:r>
              <a:rPr lang="af-ZA" sz="1800" dirty="0" err="1">
                <a:effectLst/>
                <a:latin typeface="Arial" panose="020B0604020202020204" pitchFamily="34" charset="0"/>
                <a:ea typeface="Arial" panose="020B0604020202020204" pitchFamily="34" charset="0"/>
              </a:rPr>
              <a:t>NNT</a:t>
            </a:r>
            <a:r>
              <a:rPr lang="af-ZA" sz="1800" dirty="0">
                <a:effectLst/>
                <a:latin typeface="Arial" panose="020B0604020202020204" pitchFamily="34" charset="0"/>
                <a:ea typeface="Arial" panose="020B0604020202020204" pitchFamily="34" charset="0"/>
              </a:rPr>
              <a:t> aansoek te doen.)</a:t>
            </a:r>
            <a:endParaRPr lang="en-US" sz="1800" dirty="0">
              <a:effectLst/>
              <a:latin typeface="Times New Roman" panose="02020603050405020304" pitchFamily="18" charset="0"/>
              <a:ea typeface="Times New Roman" panose="02020603050405020304" pitchFamily="18" charset="0"/>
            </a:endParaRPr>
          </a:p>
          <a:p>
            <a:pPr indent="-1270" algn="just"/>
            <a:r>
              <a:rPr lang="af-ZA" sz="1800" dirty="0">
                <a:solidFill>
                  <a:srgbClr val="595959"/>
                </a:solidFill>
                <a:effectLst/>
                <a:latin typeface="Arial" panose="020B060402020202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indent="-1270" algn="just"/>
            <a:r>
              <a:rPr lang="af-ZA" sz="1800" dirty="0">
                <a:effectLst/>
                <a:latin typeface="Arial" panose="020B0604020202020204" pitchFamily="34" charset="0"/>
                <a:ea typeface="Arial" panose="020B0604020202020204" pitchFamily="34" charset="0"/>
              </a:rPr>
              <a:t>Welkom terug Graad 12's. Voordat ons begin, kies 'n persoon in jou groep om mee saam te werk. Julle sal 1 minuut hê om soveel as moontlik konsepte te lys wat julle van die vorige les kan onthou. (Hou tyd, en maak voorsiening vir 'n bietjie kompetisie.)</a:t>
            </a:r>
            <a:endParaRPr lang="en-US" sz="1800" dirty="0">
              <a:effectLst/>
              <a:latin typeface="Times New Roman" panose="02020603050405020304" pitchFamily="18" charset="0"/>
              <a:ea typeface="Times New Roman" panose="02020603050405020304" pitchFamily="18" charset="0"/>
            </a:endParaRPr>
          </a:p>
          <a:p>
            <a:pPr indent="-1270" algn="just"/>
            <a:r>
              <a:rPr lang="af-ZA" sz="1800" dirty="0">
                <a:effectLst/>
                <a:latin typeface="Arial" panose="020B060402020202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indent="-1270" algn="just"/>
            <a:r>
              <a:rPr lang="af-ZA" sz="1800" dirty="0">
                <a:effectLst/>
                <a:latin typeface="Arial" panose="020B0604020202020204" pitchFamily="34" charset="0"/>
                <a:ea typeface="Arial" panose="020B0604020202020204" pitchFamily="34" charset="0"/>
              </a:rPr>
              <a:t>Welgedaan Graad 12's! In die vorige les het ons baie tyd bestee om die aansoekproses op 'n </a:t>
            </a:r>
            <a:r>
              <a:rPr lang="af-ZA" sz="1800" dirty="0" err="1">
                <a:effectLst/>
                <a:latin typeface="Arial" panose="020B0604020202020204" pitchFamily="34" charset="0"/>
                <a:ea typeface="Arial" panose="020B0604020202020204" pitchFamily="34" charset="0"/>
              </a:rPr>
              <a:t>universiteitswebwerf</a:t>
            </a:r>
            <a:r>
              <a:rPr lang="af-ZA" sz="1800" dirty="0">
                <a:effectLst/>
                <a:latin typeface="Arial" panose="020B0604020202020204" pitchFamily="34" charset="0"/>
                <a:ea typeface="Arial" panose="020B0604020202020204" pitchFamily="34" charset="0"/>
              </a:rPr>
              <a:t> te navigeer. Ons het ook gekyk na die opsie om vir 'n werk aansoek te doen.</a:t>
            </a:r>
            <a:endParaRPr lang="en-US" sz="1800" dirty="0">
              <a:effectLst/>
              <a:latin typeface="Times New Roman" panose="02020603050405020304" pitchFamily="18" charset="0"/>
              <a:ea typeface="Times New Roman" panose="02020603050405020304" pitchFamily="18" charset="0"/>
            </a:endParaRPr>
          </a:p>
          <a:p>
            <a:pPr indent="-1270" algn="just"/>
            <a:r>
              <a:rPr lang="af-ZA" sz="1800" dirty="0">
                <a:effectLst/>
                <a:latin typeface="Arial" panose="020B060402020202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indent="-1270" algn="just"/>
            <a:r>
              <a:rPr lang="af-ZA" sz="1800" dirty="0">
                <a:effectLst/>
                <a:latin typeface="Arial" panose="020B0604020202020204" pitchFamily="34" charset="0"/>
                <a:ea typeface="Arial" panose="020B0604020202020204" pitchFamily="34" charset="0"/>
              </a:rPr>
              <a:t>Vir huiswerk (d.w.s. </a:t>
            </a:r>
            <a:r>
              <a:rPr lang="af-ZA" sz="1800" b="1" i="1" dirty="0">
                <a:effectLst/>
                <a:latin typeface="Arial" panose="020B0604020202020204" pitchFamily="34" charset="0"/>
                <a:ea typeface="Arial" panose="020B0604020202020204" pitchFamily="34" charset="0"/>
              </a:rPr>
              <a:t>Aktiwiteit 4) </a:t>
            </a:r>
            <a:r>
              <a:rPr lang="af-ZA" sz="1800" dirty="0">
                <a:effectLst/>
                <a:latin typeface="Arial" panose="020B0604020202020204" pitchFamily="34" charset="0"/>
                <a:ea typeface="Arial" panose="020B0604020202020204" pitchFamily="34" charset="0"/>
              </a:rPr>
              <a:t>moes jy deur 'n artikel lees oor die gebruik van platforms soos </a:t>
            </a:r>
            <a:r>
              <a:rPr lang="af-ZA" sz="1800" dirty="0" err="1">
                <a:effectLst/>
                <a:latin typeface="Arial" panose="020B0604020202020204" pitchFamily="34" charset="0"/>
                <a:ea typeface="Arial" panose="020B0604020202020204" pitchFamily="34" charset="0"/>
              </a:rPr>
              <a:t>LinkedIn</a:t>
            </a:r>
            <a:r>
              <a:rPr lang="af-ZA" sz="1800" dirty="0">
                <a:effectLst/>
                <a:latin typeface="Arial" panose="020B0604020202020204" pitchFamily="34" charset="0"/>
                <a:ea typeface="Arial" panose="020B0604020202020204" pitchFamily="34" charset="0"/>
              </a:rPr>
              <a:t> om werk te soek. Voordat jy kan begin werk soek, moet jy 'n </a:t>
            </a:r>
            <a:r>
              <a:rPr lang="af-ZA" sz="1800" dirty="0" err="1">
                <a:effectLst/>
                <a:latin typeface="Arial" panose="020B0604020202020204" pitchFamily="34" charset="0"/>
                <a:ea typeface="Arial" panose="020B0604020202020204" pitchFamily="34" charset="0"/>
              </a:rPr>
              <a:t>loopbaanportefeulje</a:t>
            </a:r>
            <a:r>
              <a:rPr lang="af-ZA" sz="1800" dirty="0">
                <a:effectLst/>
                <a:latin typeface="Arial" panose="020B0604020202020204" pitchFamily="34" charset="0"/>
                <a:ea typeface="Arial" panose="020B0604020202020204" pitchFamily="34" charset="0"/>
              </a:rPr>
              <a:t> ontwikkel. Lees in julle groepe deur bladsy 77 in die </a:t>
            </a:r>
            <a:r>
              <a:rPr lang="af-ZA" sz="1800" i="1" dirty="0" err="1">
                <a:effectLst/>
                <a:latin typeface="Arial" panose="020B0604020202020204" pitchFamily="34" charset="0"/>
                <a:ea typeface="Arial" panose="020B0604020202020204" pitchFamily="34" charset="0"/>
              </a:rPr>
              <a:t>Khetha</a:t>
            </a:r>
            <a:r>
              <a:rPr lang="af-ZA" sz="1800" i="1" dirty="0">
                <a:effectLst/>
                <a:latin typeface="Arial" panose="020B0604020202020204" pitchFamily="34" charset="0"/>
                <a:ea typeface="Arial" panose="020B0604020202020204" pitchFamily="34" charset="0"/>
              </a:rPr>
              <a:t> </a:t>
            </a:r>
            <a:r>
              <a:rPr lang="af-ZA" sz="1800" i="1" dirty="0" err="1">
                <a:effectLst/>
                <a:latin typeface="Arial" panose="020B0604020202020204" pitchFamily="34" charset="0"/>
                <a:ea typeface="Arial" panose="020B0604020202020204" pitchFamily="34" charset="0"/>
              </a:rPr>
              <a:t>Career</a:t>
            </a:r>
            <a:r>
              <a:rPr lang="af-ZA" sz="1800" i="1" dirty="0">
                <a:effectLst/>
                <a:latin typeface="Arial" panose="020B0604020202020204" pitchFamily="34" charset="0"/>
                <a:ea typeface="Arial" panose="020B0604020202020204" pitchFamily="34" charset="0"/>
              </a:rPr>
              <a:t> </a:t>
            </a:r>
            <a:r>
              <a:rPr lang="af-ZA" sz="1800" i="1" dirty="0" err="1">
                <a:effectLst/>
                <a:latin typeface="Arial" panose="020B0604020202020204" pitchFamily="34" charset="0"/>
                <a:ea typeface="Arial" panose="020B0604020202020204" pitchFamily="34" charset="0"/>
              </a:rPr>
              <a:t>Booklet</a:t>
            </a:r>
            <a:r>
              <a:rPr lang="af-ZA" sz="1800" dirty="0">
                <a:effectLst/>
                <a:latin typeface="Arial" panose="020B0604020202020204" pitchFamily="34" charset="0"/>
                <a:ea typeface="Arial" panose="020B0604020202020204" pitchFamily="34" charset="0"/>
              </a:rPr>
              <a:t>. Voltooi </a:t>
            </a:r>
            <a:r>
              <a:rPr lang="af-ZA" sz="1800" b="1" i="1" dirty="0">
                <a:effectLst/>
                <a:latin typeface="Arial" panose="020B0604020202020204" pitchFamily="34" charset="0"/>
                <a:ea typeface="Arial" panose="020B0604020202020204" pitchFamily="34" charset="0"/>
              </a:rPr>
              <a:t>Aktiwiteit 1</a:t>
            </a:r>
            <a:r>
              <a:rPr lang="af-ZA" sz="1800" dirty="0">
                <a:effectLst/>
                <a:latin typeface="Arial" panose="020B0604020202020204" pitchFamily="34" charset="0"/>
                <a:ea typeface="Arial" panose="020B0604020202020204" pitchFamily="34" charset="0"/>
              </a:rPr>
              <a:t> op  jou </a:t>
            </a:r>
            <a:r>
              <a:rPr lang="af-ZA" sz="1800" b="1" i="1" u="sng" dirty="0">
                <a:effectLst/>
                <a:latin typeface="Arial" panose="020B0604020202020204" pitchFamily="34" charset="0"/>
                <a:ea typeface="Arial" panose="020B0604020202020204" pitchFamily="34" charset="0"/>
              </a:rPr>
              <a:t>Les 2 – Werkkaart</a:t>
            </a:r>
            <a:r>
              <a:rPr lang="af-ZA" sz="1800" dirty="0">
                <a:effectLst/>
                <a:latin typeface="Arial" panose="020B0604020202020204" pitchFamily="34" charset="0"/>
                <a:ea typeface="Arial" panose="020B0604020202020204" pitchFamily="34" charset="0"/>
              </a:rPr>
              <a:t> saam met 'n maat in jou groep. (Laat 8 min toe)</a:t>
            </a:r>
            <a:endParaRPr lang="en-US" sz="1800" dirty="0">
              <a:effectLst/>
              <a:latin typeface="Times New Roman" panose="02020603050405020304" pitchFamily="18" charset="0"/>
              <a:ea typeface="Times New Roman" panose="02020603050405020304" pitchFamily="18" charset="0"/>
            </a:endParaRPr>
          </a:p>
          <a:p>
            <a:pPr indent="-1270" algn="just"/>
            <a:r>
              <a:rPr lang="af-ZA" sz="1800" dirty="0">
                <a:effectLst/>
                <a:latin typeface="Arial" panose="020B060402020202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indent="-1270" algn="just"/>
            <a:r>
              <a:rPr lang="af-ZA" sz="1800" dirty="0">
                <a:effectLst/>
                <a:latin typeface="Arial" panose="020B0604020202020204" pitchFamily="34" charset="0"/>
                <a:ea typeface="Arial" panose="020B0604020202020204" pitchFamily="34" charset="0"/>
              </a:rPr>
              <a:t>(Verwys na </a:t>
            </a:r>
            <a:r>
              <a:rPr lang="af-ZA" sz="1800" b="1" i="1" u="sng" dirty="0">
                <a:effectLst/>
                <a:latin typeface="Arial" panose="020B0604020202020204" pitchFamily="34" charset="0"/>
                <a:ea typeface="Arial" panose="020B0604020202020204" pitchFamily="34" charset="0"/>
              </a:rPr>
              <a:t>Les 2 – Werkkaart MEMO</a:t>
            </a:r>
            <a:r>
              <a:rPr lang="af-ZA" sz="1800" dirty="0">
                <a:effectLst/>
                <a:latin typeface="Arial" panose="020B0604020202020204" pitchFamily="34" charset="0"/>
                <a:ea typeface="Arial" panose="020B0604020202020204" pitchFamily="34" charset="0"/>
              </a:rPr>
              <a:t> vir antwoorde)</a:t>
            </a:r>
            <a:endParaRPr lang="en-US" sz="18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dirty="0"/>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t>1</a:t>
            </a:fld>
            <a:endParaRPr/>
          </a:p>
        </p:txBody>
      </p:sp>
    </p:spTree>
    <p:extLst>
      <p:ext uri="{BB962C8B-B14F-4D97-AF65-F5344CB8AC3E}">
        <p14:creationId xmlns:p14="http://schemas.microsoft.com/office/powerpoint/2010/main" val="503035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indent="-635" algn="just"/>
            <a:r>
              <a:rPr lang="af-ZA" sz="1800" b="1" dirty="0">
                <a:effectLst/>
                <a:latin typeface="Arial" panose="020B0604020202020204" pitchFamily="34" charset="0"/>
                <a:ea typeface="Arial" panose="020B0604020202020204" pitchFamily="34" charset="0"/>
              </a:rPr>
              <a:t>Skyfie 2: </a:t>
            </a:r>
            <a:r>
              <a:rPr lang="af-ZA" sz="1800" dirty="0">
                <a:effectLst/>
                <a:latin typeface="Arial" panose="020B0604020202020204" pitchFamily="34" charset="0"/>
                <a:ea typeface="Arial" panose="020B0604020202020204" pitchFamily="34" charset="0"/>
              </a:rPr>
              <a:t>'n </a:t>
            </a:r>
            <a:r>
              <a:rPr lang="af-ZA" sz="1800" b="1" dirty="0" err="1">
                <a:effectLst/>
                <a:latin typeface="Arial" panose="020B0604020202020204" pitchFamily="34" charset="0"/>
                <a:ea typeface="Arial" panose="020B0604020202020204" pitchFamily="34" charset="0"/>
              </a:rPr>
              <a:t>Loopbaanportefeulje</a:t>
            </a:r>
            <a:r>
              <a:rPr lang="af-ZA" sz="1800" dirty="0">
                <a:effectLst/>
                <a:latin typeface="Arial" panose="020B0604020202020204" pitchFamily="34" charset="0"/>
                <a:ea typeface="Arial" panose="020B0604020202020204" pitchFamily="34" charset="0"/>
              </a:rPr>
              <a:t> is 'n versameling van jou werkservaring en ander </a:t>
            </a:r>
            <a:r>
              <a:rPr lang="af-ZA" sz="1800" dirty="0" err="1">
                <a:effectLst/>
                <a:latin typeface="Arial" panose="020B0604020202020204" pitchFamily="34" charset="0"/>
                <a:ea typeface="Arial" panose="020B0604020202020204" pitchFamily="34" charset="0"/>
              </a:rPr>
              <a:t>loopbaanverwante</a:t>
            </a:r>
            <a:r>
              <a:rPr lang="af-ZA" sz="1800" dirty="0">
                <a:effectLst/>
                <a:latin typeface="Arial" panose="020B0604020202020204" pitchFamily="34" charset="0"/>
                <a:ea typeface="Arial" panose="020B0604020202020204" pitchFamily="34" charset="0"/>
              </a:rPr>
              <a:t> dokumente. Dit kan jou CV, voorbeelde, vaardighede of toekennings insluit. Jy kan jou portefeulje tydens die aansoekproses indien, of jy kan dit na ‘n onderhoud saamneem. As jy jou portefeulje tydens die onderhoud vir die paneel wys, kan jy die verskillende komponente daarvan verduidelik. </a:t>
            </a:r>
            <a:endParaRPr lang="en-US" sz="1800" dirty="0">
              <a:effectLst/>
              <a:latin typeface="Times New Roman" panose="02020603050405020304" pitchFamily="18" charset="0"/>
              <a:ea typeface="Times New Roman" panose="02020603050405020304" pitchFamily="18" charset="0"/>
            </a:endParaRPr>
          </a:p>
          <a:p>
            <a:pPr indent="-635" algn="just"/>
            <a:r>
              <a:rPr lang="af-ZA" sz="1800" dirty="0">
                <a:effectLst/>
                <a:latin typeface="Arial" panose="020B060402020202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indent="-1270" algn="just"/>
            <a:r>
              <a:rPr lang="af-ZA" sz="1800" dirty="0">
                <a:effectLst/>
                <a:latin typeface="Arial" panose="020B0604020202020204" pitchFamily="34" charset="0"/>
                <a:ea typeface="Arial" panose="020B0604020202020204" pitchFamily="34" charset="0"/>
              </a:rPr>
              <a:t>Die doel van jou </a:t>
            </a:r>
            <a:r>
              <a:rPr lang="af-ZA" sz="1800" dirty="0" err="1">
                <a:effectLst/>
                <a:latin typeface="Arial" panose="020B0604020202020204" pitchFamily="34" charset="0"/>
                <a:ea typeface="Arial" panose="020B0604020202020204" pitchFamily="34" charset="0"/>
              </a:rPr>
              <a:t>loopbaanportefeulje</a:t>
            </a:r>
            <a:r>
              <a:rPr lang="af-ZA" sz="1800" dirty="0">
                <a:effectLst/>
                <a:latin typeface="Arial" panose="020B0604020202020204" pitchFamily="34" charset="0"/>
                <a:ea typeface="Arial" panose="020B0604020202020204" pitchFamily="34" charset="0"/>
              </a:rPr>
              <a:t> is om jou kwalifikasies en ervaring in jou veld te weerspieël. Probeer om jou portefeulje spesifiek tot die werk in ‘n bedryf saam te stel. Byvoorbeeld: As jy 'n skrywer is, kan jy voorbeelde van referate, </a:t>
            </a:r>
            <a:r>
              <a:rPr lang="af-ZA" sz="1800" dirty="0" err="1">
                <a:effectLst/>
                <a:latin typeface="Arial" panose="020B0604020202020204" pitchFamily="34" charset="0"/>
                <a:ea typeface="Arial" panose="020B0604020202020204" pitchFamily="34" charset="0"/>
              </a:rPr>
              <a:t>blogs</a:t>
            </a:r>
            <a:r>
              <a:rPr lang="af-ZA" sz="1800" dirty="0">
                <a:effectLst/>
                <a:latin typeface="Arial" panose="020B0604020202020204" pitchFamily="34" charset="0"/>
                <a:ea typeface="Arial" panose="020B0604020202020204" pitchFamily="34" charset="0"/>
              </a:rPr>
              <a:t>, artikels of boeke wat jy geskryf het, insluit. As jy 'n programmeerder is, kan jy enige programme, toepassing, sagteware of webwerwe wat jy geprogrammeer het, ten toon stel.</a:t>
            </a:r>
            <a:endParaRPr lang="en-US" sz="1800" dirty="0">
              <a:effectLst/>
              <a:latin typeface="Times New Roman" panose="02020603050405020304" pitchFamily="18" charset="0"/>
              <a:ea typeface="Times New Roman" panose="02020603050405020304" pitchFamily="18" charset="0"/>
            </a:endParaRPr>
          </a:p>
          <a:p>
            <a:pPr indent="-1270" algn="just"/>
            <a:r>
              <a:rPr lang="af-ZA" sz="1800" dirty="0">
                <a:effectLst/>
                <a:latin typeface="Arial" panose="020B060402020202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indent="-1270" algn="just"/>
            <a:r>
              <a:rPr lang="af-ZA" sz="1800" dirty="0">
                <a:effectLst/>
                <a:latin typeface="Arial" panose="020B0604020202020204" pitchFamily="34" charset="0"/>
                <a:ea typeface="Arial" panose="020B0604020202020204" pitchFamily="34" charset="0"/>
              </a:rPr>
              <a:t>'n </a:t>
            </a:r>
            <a:r>
              <a:rPr lang="af-ZA" sz="1800" dirty="0" err="1">
                <a:effectLst/>
                <a:latin typeface="Arial" panose="020B0604020202020204" pitchFamily="34" charset="0"/>
                <a:ea typeface="Arial" panose="020B0604020202020204" pitchFamily="34" charset="0"/>
              </a:rPr>
              <a:t>Loopbaanportefeulje</a:t>
            </a:r>
            <a:r>
              <a:rPr lang="af-ZA" sz="1800" dirty="0">
                <a:effectLst/>
                <a:latin typeface="Arial" panose="020B0604020202020204" pitchFamily="34" charset="0"/>
                <a:ea typeface="Arial" panose="020B0604020202020204" pitchFamily="34" charset="0"/>
              </a:rPr>
              <a:t> kan beter werksgeleenthede vir indiensneming skep. So, hoe stel jy een saam?</a:t>
            </a:r>
            <a:endParaRPr lang="en-US" sz="1800" dirty="0">
              <a:effectLst/>
              <a:latin typeface="Times New Roman" panose="02020603050405020304" pitchFamily="18" charset="0"/>
              <a:ea typeface="Times New Roman" panose="02020603050405020304" pitchFamily="18" charset="0"/>
            </a:endParaRPr>
          </a:p>
          <a:p>
            <a:pPr indent="-635" algn="just"/>
            <a:r>
              <a:rPr lang="af-ZA" sz="1800" dirty="0">
                <a:solidFill>
                  <a:srgbClr val="595959"/>
                </a:solidFill>
                <a:effectLst/>
                <a:latin typeface="Arial" panose="020B060402020202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indent="-1270" algn="just"/>
            <a:r>
              <a:rPr lang="af-ZA" sz="1800" b="1" dirty="0">
                <a:effectLst/>
                <a:latin typeface="Arial" panose="020B0604020202020204" pitchFamily="34" charset="0"/>
                <a:ea typeface="Arial" panose="020B0604020202020204" pitchFamily="34" charset="0"/>
              </a:rPr>
              <a:t>Ses stappe om 'n </a:t>
            </a:r>
            <a:r>
              <a:rPr lang="af-ZA" sz="1800" b="1" dirty="0" err="1">
                <a:effectLst/>
                <a:latin typeface="Arial" panose="020B0604020202020204" pitchFamily="34" charset="0"/>
                <a:ea typeface="Arial" panose="020B0604020202020204" pitchFamily="34" charset="0"/>
              </a:rPr>
              <a:t>loopbaanportefeulje</a:t>
            </a:r>
            <a:r>
              <a:rPr lang="af-ZA" sz="1800" b="1" dirty="0">
                <a:effectLst/>
                <a:latin typeface="Arial" panose="020B0604020202020204" pitchFamily="34" charset="0"/>
                <a:ea typeface="Arial" panose="020B0604020202020204" pitchFamily="34" charset="0"/>
              </a:rPr>
              <a:t> saam te stel:</a:t>
            </a:r>
            <a:r>
              <a:rPr lang="af-ZA" sz="1800" dirty="0">
                <a:effectLst/>
                <a:latin typeface="Arial" panose="020B060402020202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indent="-1270" algn="just"/>
            <a:r>
              <a:rPr lang="af-ZA" sz="1800" b="1" dirty="0">
                <a:effectLst/>
                <a:latin typeface="Arial" panose="020B060402020202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indent="-1270" algn="just"/>
            <a:r>
              <a:rPr lang="af-ZA" sz="1800" b="1" dirty="0">
                <a:effectLst/>
                <a:latin typeface="Arial" panose="020B0604020202020204" pitchFamily="34" charset="0"/>
                <a:ea typeface="Arial" panose="020B0604020202020204" pitchFamily="34" charset="0"/>
              </a:rPr>
              <a:t>1. Versamel Inligting</a:t>
            </a:r>
            <a:endParaRPr lang="en-US" sz="1800" dirty="0">
              <a:effectLst/>
              <a:latin typeface="Times New Roman" panose="02020603050405020304" pitchFamily="18" charset="0"/>
              <a:ea typeface="Times New Roman" panose="02020603050405020304" pitchFamily="18" charset="0"/>
            </a:endParaRPr>
          </a:p>
          <a:p>
            <a:pPr marL="800100" lvl="1" indent="-342900" algn="just">
              <a:buFont typeface="Symbol" panose="05050102010706020507" pitchFamily="18" charset="2"/>
              <a:buChar char=""/>
            </a:pPr>
            <a:r>
              <a:rPr lang="af-ZA" sz="1800" dirty="0">
                <a:effectLst/>
                <a:latin typeface="Arial" panose="020B0604020202020204" pitchFamily="34" charset="0"/>
                <a:ea typeface="Arial" panose="020B0604020202020204" pitchFamily="34" charset="0"/>
              </a:rPr>
              <a:t>Versamel al die inligting wat jy in jou portefeulje wil gebruik. Gebruik inligting en voorbeelde wat die nuutste en mees relevant is. Hierdie inligting kan die volgende insluit:</a:t>
            </a:r>
            <a:endParaRPr lang="en-US" sz="1800" dirty="0">
              <a:effectLst/>
              <a:latin typeface="Times New Roman" panose="02020603050405020304" pitchFamily="18" charset="0"/>
              <a:ea typeface="Times New Roman" panose="02020603050405020304" pitchFamily="18" charset="0"/>
            </a:endParaRPr>
          </a:p>
          <a:p>
            <a:pPr marL="800100" lvl="1" indent="-342900" algn="just">
              <a:buFont typeface="Symbol" panose="05050102010706020507" pitchFamily="18" charset="2"/>
              <a:buChar char=""/>
            </a:pPr>
            <a:r>
              <a:rPr lang="af-ZA" sz="1800" b="1" dirty="0">
                <a:effectLst/>
                <a:latin typeface="Arial" panose="020B0604020202020204" pitchFamily="34" charset="0"/>
                <a:ea typeface="Arial" panose="020B0604020202020204" pitchFamily="34" charset="0"/>
              </a:rPr>
              <a:t>Jou CV (Curriculum Vitae):</a:t>
            </a:r>
            <a:r>
              <a:rPr lang="af-ZA" sz="1800" dirty="0">
                <a:effectLst/>
                <a:latin typeface="Arial" panose="020B0604020202020204" pitchFamily="34" charset="0"/>
                <a:ea typeface="Arial" panose="020B0604020202020204" pitchFamily="34" charset="0"/>
              </a:rPr>
              <a:t> Probeer om jou CV by spesifieke werkgewers of poste aan te pas. Dit moet jou kontakinligting, professionele opsomming, werkservaring en opvoeding, sowel as relevante sertifikate en lisensies, insluit.</a:t>
            </a:r>
            <a:endParaRPr lang="en-US" sz="1800" dirty="0">
              <a:effectLst/>
              <a:latin typeface="Times New Roman" panose="02020603050405020304" pitchFamily="18" charset="0"/>
              <a:ea typeface="Times New Roman" panose="02020603050405020304" pitchFamily="18" charset="0"/>
            </a:endParaRPr>
          </a:p>
          <a:p>
            <a:pPr marL="800100" lvl="1" indent="-342900" algn="just">
              <a:buFont typeface="Symbol" panose="05050102010706020507" pitchFamily="18" charset="2"/>
              <a:buChar char=""/>
            </a:pPr>
            <a:r>
              <a:rPr lang="af-ZA" sz="1800" b="1" dirty="0">
                <a:effectLst/>
                <a:latin typeface="Arial" panose="020B0604020202020204" pitchFamily="34" charset="0"/>
                <a:ea typeface="Arial" panose="020B0604020202020204" pitchFamily="34" charset="0"/>
              </a:rPr>
              <a:t>'n Lys van jou vaardighede: </a:t>
            </a:r>
            <a:r>
              <a:rPr lang="af-ZA" sz="1800" dirty="0">
                <a:effectLst/>
                <a:latin typeface="Arial" panose="020B0604020202020204" pitchFamily="34" charset="0"/>
                <a:ea typeface="Arial" panose="020B0604020202020204" pitchFamily="34" charset="0"/>
              </a:rPr>
              <a:t>Hersien die posbeskrywing en kies die vaardighede wat met joune ooreenstem. Oorweeg dit om die lys in kategorieë, soos harde-, sagte- en self-aangeleerde vaardighede te verdeel.</a:t>
            </a:r>
            <a:endParaRPr lang="en-US" sz="1800" dirty="0">
              <a:effectLst/>
              <a:latin typeface="Times New Roman" panose="02020603050405020304" pitchFamily="18" charset="0"/>
              <a:ea typeface="Times New Roman" panose="02020603050405020304" pitchFamily="18" charset="0"/>
            </a:endParaRPr>
          </a:p>
          <a:p>
            <a:pPr marL="800100" lvl="1" indent="-342900" algn="just">
              <a:buFont typeface="Symbol" panose="05050102010706020507" pitchFamily="18" charset="2"/>
              <a:buChar char=""/>
            </a:pPr>
            <a:r>
              <a:rPr lang="af-ZA" sz="1800" b="1" dirty="0">
                <a:effectLst/>
                <a:latin typeface="Arial" panose="020B0604020202020204" pitchFamily="34" charset="0"/>
                <a:ea typeface="Arial" panose="020B0604020202020204" pitchFamily="34" charset="0"/>
              </a:rPr>
              <a:t>Biografiese inligting:</a:t>
            </a:r>
            <a:r>
              <a:rPr lang="af-ZA" sz="1800" dirty="0">
                <a:effectLst/>
                <a:latin typeface="Arial" panose="020B0604020202020204" pitchFamily="34" charset="0"/>
                <a:ea typeface="Arial" panose="020B0604020202020204" pitchFamily="34" charset="0"/>
              </a:rPr>
              <a:t> Hier kan jy ’n bondige oorsig van jou ervaring en motivering gee.</a:t>
            </a:r>
            <a:endParaRPr lang="en-US" sz="1800" dirty="0">
              <a:effectLst/>
              <a:latin typeface="Times New Roman" panose="02020603050405020304" pitchFamily="18" charset="0"/>
              <a:ea typeface="Times New Roman" panose="02020603050405020304" pitchFamily="18" charset="0"/>
            </a:endParaRPr>
          </a:p>
          <a:p>
            <a:pPr marL="800100" lvl="1" indent="-342900" algn="just">
              <a:buFont typeface="Symbol" panose="05050102010706020507" pitchFamily="18" charset="2"/>
              <a:buChar char=""/>
            </a:pPr>
            <a:r>
              <a:rPr lang="af-ZA" sz="1800" b="1" dirty="0">
                <a:effectLst/>
                <a:latin typeface="Arial" panose="020B0604020202020204" pitchFamily="34" charset="0"/>
                <a:ea typeface="Arial" panose="020B0604020202020204" pitchFamily="34" charset="0"/>
              </a:rPr>
              <a:t>Bewys van grade, lisensies of sertifikate: </a:t>
            </a:r>
            <a:r>
              <a:rPr lang="af-ZA" sz="1800" dirty="0">
                <a:effectLst/>
                <a:latin typeface="Arial" panose="020B0604020202020204" pitchFamily="34" charset="0"/>
                <a:ea typeface="Arial" panose="020B0604020202020204" pitchFamily="34" charset="0"/>
              </a:rPr>
              <a:t>Sluit afskrifte van opvoedkundige transkripsies, lisensies of sertifikate in. Dit sal jou geloofwaardigheid verhoog en jou kwalifikasies vir die rol beklemtoon.</a:t>
            </a:r>
            <a:endParaRPr lang="en-US" sz="1800" dirty="0">
              <a:effectLst/>
              <a:latin typeface="Times New Roman" panose="02020603050405020304" pitchFamily="18" charset="0"/>
              <a:ea typeface="Times New Roman" panose="02020603050405020304" pitchFamily="18" charset="0"/>
            </a:endParaRPr>
          </a:p>
          <a:p>
            <a:pPr marL="800100" lvl="1" indent="-342900" algn="just">
              <a:buFont typeface="Symbol" panose="05050102010706020507" pitchFamily="18" charset="2"/>
              <a:buChar char=""/>
            </a:pPr>
            <a:r>
              <a:rPr lang="af-ZA" sz="1800" b="1" dirty="0">
                <a:effectLst/>
                <a:latin typeface="Arial" panose="020B0604020202020204" pitchFamily="34" charset="0"/>
                <a:ea typeface="Arial" panose="020B0604020202020204" pitchFamily="34" charset="0"/>
              </a:rPr>
              <a:t>Aanbevelingsbriewe, verwysings, getuigskrifte of resensies:</a:t>
            </a:r>
            <a:r>
              <a:rPr lang="af-ZA" sz="1800" dirty="0">
                <a:effectLst/>
                <a:latin typeface="Arial" panose="020B0604020202020204" pitchFamily="34" charset="0"/>
                <a:ea typeface="Arial" panose="020B0604020202020204" pitchFamily="34" charset="0"/>
              </a:rPr>
              <a:t> Sluit </a:t>
            </a:r>
            <a:r>
              <a:rPr lang="af-ZA" sz="1800" dirty="0" err="1">
                <a:effectLst/>
                <a:latin typeface="Arial" panose="020B0604020202020204" pitchFamily="34" charset="0"/>
                <a:ea typeface="Arial" panose="020B0604020202020204" pitchFamily="34" charset="0"/>
              </a:rPr>
              <a:t>ondersteuningsdokumente</a:t>
            </a:r>
            <a:r>
              <a:rPr lang="af-ZA" sz="1800" dirty="0">
                <a:effectLst/>
                <a:latin typeface="Arial" panose="020B0604020202020204" pitchFamily="34" charset="0"/>
                <a:ea typeface="Arial" panose="020B0604020202020204" pitchFamily="34" charset="0"/>
              </a:rPr>
              <a:t> in wat jou professionele eienskappe, vaardighede en vermoëns demonstreer. Probeer om drie tot vyf mense in te sluit wat bereid is om oor jou professionele prestasie te getuig.</a:t>
            </a:r>
            <a:endParaRPr lang="en-US" sz="1800" dirty="0">
              <a:effectLst/>
              <a:latin typeface="Times New Roman" panose="02020603050405020304" pitchFamily="18" charset="0"/>
              <a:ea typeface="Times New Roman" panose="02020603050405020304" pitchFamily="18" charset="0"/>
            </a:endParaRPr>
          </a:p>
          <a:p>
            <a:pPr marL="800100" lvl="1" indent="-342900" algn="just">
              <a:buFont typeface="Symbol" panose="05050102010706020507" pitchFamily="18" charset="2"/>
              <a:buChar char=""/>
            </a:pPr>
            <a:r>
              <a:rPr lang="af-ZA" sz="1800" b="1" dirty="0">
                <a:effectLst/>
                <a:latin typeface="Arial" panose="020B0604020202020204" pitchFamily="34" charset="0"/>
                <a:ea typeface="Arial" panose="020B0604020202020204" pitchFamily="34" charset="0"/>
              </a:rPr>
              <a:t>Voorbeelde van werk:</a:t>
            </a:r>
            <a:r>
              <a:rPr lang="af-ZA" sz="1800" dirty="0">
                <a:effectLst/>
                <a:latin typeface="Arial" panose="020B0604020202020204" pitchFamily="34" charset="0"/>
                <a:ea typeface="Arial" panose="020B0604020202020204" pitchFamily="34" charset="0"/>
              </a:rPr>
              <a:t> Gebruik voorbeelde wat jou reeks vaardighede ten toon stel. Afhangende van jou beroep, moet jou portefeulje 'n wye verskeidenheid </a:t>
            </a:r>
            <a:r>
              <a:rPr lang="af-ZA" sz="1800" dirty="0" err="1">
                <a:effectLst/>
                <a:latin typeface="Arial" panose="020B0604020202020204" pitchFamily="34" charset="0"/>
                <a:ea typeface="Arial" panose="020B0604020202020204" pitchFamily="34" charset="0"/>
              </a:rPr>
              <a:t>skryfstukke</a:t>
            </a:r>
            <a:r>
              <a:rPr lang="af-ZA" sz="1800" dirty="0">
                <a:effectLst/>
                <a:latin typeface="Arial" panose="020B0604020202020204" pitchFamily="34" charset="0"/>
                <a:ea typeface="Arial" panose="020B0604020202020204" pitchFamily="34" charset="0"/>
              </a:rPr>
              <a:t>, foto's, beelde, projek-opsommings of verslae insluit.</a:t>
            </a:r>
            <a:endParaRPr lang="en-US" sz="1800" dirty="0">
              <a:effectLst/>
              <a:latin typeface="Times New Roman" panose="02020603050405020304" pitchFamily="18" charset="0"/>
              <a:ea typeface="Times New Roman" panose="02020603050405020304" pitchFamily="18" charset="0"/>
            </a:endParaRPr>
          </a:p>
          <a:p>
            <a:pPr marL="800100" lvl="1" indent="-342900" algn="just">
              <a:buFont typeface="Symbol" panose="05050102010706020507" pitchFamily="18" charset="2"/>
              <a:buChar char=""/>
            </a:pPr>
            <a:r>
              <a:rPr lang="af-ZA" sz="1800" b="1" dirty="0">
                <a:effectLst/>
                <a:latin typeface="Arial" panose="020B0604020202020204" pitchFamily="34" charset="0"/>
                <a:ea typeface="Arial" panose="020B0604020202020204" pitchFamily="34" charset="0"/>
              </a:rPr>
              <a:t>Gemeenskapsdiens:</a:t>
            </a:r>
            <a:r>
              <a:rPr lang="af-ZA" sz="1800" dirty="0">
                <a:effectLst/>
                <a:latin typeface="Arial" panose="020B0604020202020204" pitchFamily="34" charset="0"/>
                <a:ea typeface="Arial" panose="020B0604020202020204" pitchFamily="34" charset="0"/>
              </a:rPr>
              <a:t> Gee 'n beskrywing van </a:t>
            </a:r>
            <a:r>
              <a:rPr lang="af-ZA" sz="1800" dirty="0" err="1">
                <a:effectLst/>
                <a:latin typeface="Arial" panose="020B0604020202020204" pitchFamily="34" charset="0"/>
                <a:ea typeface="Arial" panose="020B0604020202020204" pitchFamily="34" charset="0"/>
              </a:rPr>
              <a:t>rolverwante</a:t>
            </a:r>
            <a:r>
              <a:rPr lang="af-ZA" sz="1800" dirty="0">
                <a:effectLst/>
                <a:latin typeface="Arial" panose="020B0604020202020204" pitchFamily="34" charset="0"/>
                <a:ea typeface="Arial" panose="020B0604020202020204" pitchFamily="34" charset="0"/>
              </a:rPr>
              <a:t> of </a:t>
            </a:r>
            <a:r>
              <a:rPr lang="af-ZA" sz="1800" dirty="0" err="1">
                <a:effectLst/>
                <a:latin typeface="Arial" panose="020B0604020202020204" pitchFamily="34" charset="0"/>
                <a:ea typeface="Arial" panose="020B0604020202020204" pitchFamily="34" charset="0"/>
              </a:rPr>
              <a:t>bedryfspesifieke</a:t>
            </a:r>
            <a:r>
              <a:rPr lang="af-ZA" sz="1800" dirty="0">
                <a:effectLst/>
                <a:latin typeface="Arial" panose="020B0604020202020204" pitchFamily="34" charset="0"/>
                <a:ea typeface="Arial" panose="020B0604020202020204" pitchFamily="34" charset="0"/>
              </a:rPr>
              <a:t> </a:t>
            </a:r>
            <a:r>
              <a:rPr lang="af-ZA" sz="1800" dirty="0" err="1">
                <a:effectLst/>
                <a:latin typeface="Arial" panose="020B0604020202020204" pitchFamily="34" charset="0"/>
                <a:ea typeface="Arial" panose="020B0604020202020204" pitchFamily="34" charset="0"/>
              </a:rPr>
              <a:t>vrywilligerswerk</a:t>
            </a:r>
            <a:r>
              <a:rPr lang="af-ZA" sz="1800" dirty="0">
                <a:effectLst/>
                <a:latin typeface="Arial" panose="020B0604020202020204" pitchFamily="34" charset="0"/>
                <a:ea typeface="Arial" panose="020B0604020202020204" pitchFamily="34" charset="0"/>
              </a:rPr>
              <a:t> wat jy voltooi het wat jou passie en toewyding vir die veld toon. </a:t>
            </a:r>
            <a:endParaRPr lang="en-US" sz="1800" dirty="0">
              <a:effectLst/>
              <a:latin typeface="Times New Roman" panose="02020603050405020304" pitchFamily="18" charset="0"/>
              <a:ea typeface="Times New Roman" panose="02020603050405020304" pitchFamily="18" charset="0"/>
            </a:endParaRPr>
          </a:p>
          <a:p>
            <a:pPr marL="800100" lvl="1" indent="-342900" algn="just">
              <a:buFont typeface="Symbol" panose="05050102010706020507" pitchFamily="18" charset="2"/>
              <a:buChar char=""/>
            </a:pPr>
            <a:r>
              <a:rPr lang="af-ZA" sz="1800" b="1" dirty="0">
                <a:effectLst/>
                <a:latin typeface="Arial" panose="020B0604020202020204" pitchFamily="34" charset="0"/>
                <a:ea typeface="Arial" panose="020B0604020202020204" pitchFamily="34" charset="0"/>
              </a:rPr>
              <a:t>Toekennings en prestasies:</a:t>
            </a:r>
            <a:r>
              <a:rPr lang="af-ZA" sz="1800" dirty="0">
                <a:effectLst/>
                <a:latin typeface="Arial" panose="020B0604020202020204" pitchFamily="34" charset="0"/>
                <a:ea typeface="Arial" panose="020B0604020202020204" pitchFamily="34" charset="0"/>
              </a:rPr>
              <a:t> Brei uit oor prestasies wat jy in jou CV meld. Byvoorbeeld: Erekleure, beurse of werknemer van die maand-toekennings.</a:t>
            </a:r>
            <a:endParaRPr lang="en-US" sz="1800" dirty="0">
              <a:effectLst/>
              <a:latin typeface="Times New Roman" panose="02020603050405020304" pitchFamily="18" charset="0"/>
              <a:ea typeface="Times New Roman" panose="02020603050405020304" pitchFamily="18" charset="0"/>
            </a:endParaRPr>
          </a:p>
          <a:p>
            <a:pPr indent="-1270" algn="just"/>
            <a:r>
              <a:rPr lang="af-ZA" sz="1800" dirty="0">
                <a:effectLst/>
                <a:latin typeface="Arial" panose="020B060402020202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indent="-1270" algn="just"/>
            <a:r>
              <a:rPr lang="af-ZA" sz="1800" b="1" dirty="0">
                <a:effectLst/>
                <a:latin typeface="Arial" panose="020B0604020202020204" pitchFamily="34" charset="0"/>
                <a:ea typeface="Arial" panose="020B0604020202020204" pitchFamily="34" charset="0"/>
              </a:rPr>
              <a:t>2. Organiseer jou inligting</a:t>
            </a:r>
            <a:endParaRPr lang="en-US" sz="1800" dirty="0">
              <a:effectLst/>
              <a:latin typeface="Times New Roman" panose="02020603050405020304" pitchFamily="18" charset="0"/>
              <a:ea typeface="Times New Roman" panose="02020603050405020304" pitchFamily="18" charset="0"/>
            </a:endParaRPr>
          </a:p>
          <a:p>
            <a:pPr marL="800100" lvl="1" indent="-342900" algn="just">
              <a:buFont typeface="Symbol" panose="05050102010706020507" pitchFamily="18" charset="2"/>
              <a:buChar char=""/>
            </a:pPr>
            <a:r>
              <a:rPr lang="af-ZA" sz="1800" dirty="0">
                <a:effectLst/>
                <a:latin typeface="Arial" panose="020B0604020202020204" pitchFamily="34" charset="0"/>
                <a:ea typeface="Arial" panose="020B0604020202020204" pitchFamily="34" charset="0"/>
              </a:rPr>
              <a:t>Jy moet jou portefeulje so organiseer dat werkgewers inligting maklik kan vind. Dit is 'n goeie idee om jou CV, biografie en vaardighede aan die begin te plaas en dan ander items volgens belangrikheid te rangskik.</a:t>
            </a:r>
            <a:endParaRPr lang="en-US" sz="1800" dirty="0">
              <a:effectLst/>
              <a:latin typeface="Times New Roman" panose="02020603050405020304" pitchFamily="18" charset="0"/>
              <a:ea typeface="Times New Roman" panose="02020603050405020304" pitchFamily="18" charset="0"/>
            </a:endParaRPr>
          </a:p>
          <a:p>
            <a:pPr indent="-1270" algn="just"/>
            <a:r>
              <a:rPr lang="af-ZA" sz="1800" dirty="0">
                <a:effectLst/>
                <a:latin typeface="Arial" panose="020B060402020202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indent="-1270" algn="just"/>
            <a:r>
              <a:rPr lang="af-ZA" sz="1800" b="1" dirty="0">
                <a:effectLst/>
                <a:latin typeface="Arial" panose="020B0604020202020204" pitchFamily="34" charset="0"/>
                <a:ea typeface="Arial" panose="020B0604020202020204" pitchFamily="34" charset="0"/>
              </a:rPr>
              <a:t>3. Maak dit visueel aantreklik</a:t>
            </a:r>
            <a:endParaRPr lang="en-US" sz="1800" dirty="0">
              <a:effectLst/>
              <a:latin typeface="Times New Roman" panose="02020603050405020304" pitchFamily="18" charset="0"/>
              <a:ea typeface="Times New Roman" panose="02020603050405020304" pitchFamily="18" charset="0"/>
            </a:endParaRPr>
          </a:p>
          <a:p>
            <a:pPr marL="800100" lvl="1" indent="-342900" algn="just">
              <a:buFont typeface="Symbol" panose="05050102010706020507" pitchFamily="18" charset="2"/>
              <a:buChar char=""/>
            </a:pPr>
            <a:r>
              <a:rPr lang="af-ZA" sz="1800" dirty="0">
                <a:effectLst/>
                <a:latin typeface="Arial" panose="020B0604020202020204" pitchFamily="34" charset="0"/>
                <a:ea typeface="Arial" panose="020B0604020202020204" pitchFamily="34" charset="0"/>
              </a:rPr>
              <a:t>Een van die belangrikste voordele van die skep van 'n portefeulje is om visuele demonstrasies van jou werk ten toon te stel. Om jou portefeulje visueel aantreklik te maak, is veral belangrik ten opsigte van kandidate in die kuns- of </a:t>
            </a:r>
            <a:r>
              <a:rPr lang="af-ZA" sz="1800" dirty="0" err="1">
                <a:effectLst/>
                <a:latin typeface="Arial" panose="020B0604020202020204" pitchFamily="34" charset="0"/>
                <a:ea typeface="Arial" panose="020B0604020202020204" pitchFamily="34" charset="0"/>
              </a:rPr>
              <a:t>ontwerpveld</a:t>
            </a:r>
            <a:r>
              <a:rPr lang="af-ZA" sz="1800" dirty="0">
                <a:effectLst/>
                <a:latin typeface="Arial" panose="020B0604020202020204" pitchFamily="34" charset="0"/>
                <a:ea typeface="Arial" panose="020B0604020202020204" pitchFamily="34" charset="0"/>
              </a:rPr>
              <a:t>.</a:t>
            </a:r>
            <a:endParaRPr lang="en-US" sz="1800" dirty="0">
              <a:effectLst/>
              <a:latin typeface="Times New Roman" panose="02020603050405020304" pitchFamily="18" charset="0"/>
              <a:ea typeface="Times New Roman" panose="02020603050405020304" pitchFamily="18" charset="0"/>
            </a:endParaRPr>
          </a:p>
          <a:p>
            <a:pPr indent="-1270" algn="just"/>
            <a:r>
              <a:rPr lang="af-ZA" sz="1800" dirty="0">
                <a:effectLst/>
                <a:latin typeface="Arial" panose="020B060402020202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indent="-1270" algn="just"/>
            <a:r>
              <a:rPr lang="af-ZA" sz="1800" b="1" dirty="0">
                <a:effectLst/>
                <a:latin typeface="Arial" panose="020B0604020202020204" pitchFamily="34" charset="0"/>
                <a:ea typeface="Arial" panose="020B0604020202020204" pitchFamily="34" charset="0"/>
              </a:rPr>
              <a:t>4. Pas dit aan om by spesifieke poste te pas</a:t>
            </a:r>
            <a:endParaRPr lang="en-US" sz="1800" dirty="0">
              <a:effectLst/>
              <a:latin typeface="Times New Roman" panose="02020603050405020304" pitchFamily="18" charset="0"/>
              <a:ea typeface="Times New Roman" panose="02020603050405020304" pitchFamily="18" charset="0"/>
            </a:endParaRPr>
          </a:p>
          <a:p>
            <a:pPr marL="800100" lvl="1" indent="-342900" algn="just">
              <a:buFont typeface="Symbol" panose="05050102010706020507" pitchFamily="18" charset="2"/>
              <a:buChar char=""/>
            </a:pPr>
            <a:r>
              <a:rPr lang="af-ZA" sz="1800" dirty="0">
                <a:effectLst/>
                <a:latin typeface="Arial" panose="020B0604020202020204" pitchFamily="34" charset="0"/>
                <a:ea typeface="Arial" panose="020B0604020202020204" pitchFamily="34" charset="0"/>
              </a:rPr>
              <a:t>Jy kan jou </a:t>
            </a:r>
            <a:r>
              <a:rPr lang="af-ZA" sz="1800" dirty="0" err="1">
                <a:effectLst/>
                <a:latin typeface="Arial" panose="020B0604020202020204" pitchFamily="34" charset="0"/>
                <a:ea typeface="Arial" panose="020B0604020202020204" pitchFamily="34" charset="0"/>
              </a:rPr>
              <a:t>loopbaanportefeulje</a:t>
            </a:r>
            <a:r>
              <a:rPr lang="af-ZA" sz="1800" dirty="0">
                <a:effectLst/>
                <a:latin typeface="Arial" panose="020B0604020202020204" pitchFamily="34" charset="0"/>
                <a:ea typeface="Arial" panose="020B0604020202020204" pitchFamily="34" charset="0"/>
              </a:rPr>
              <a:t> ook aanpas om by spesifieke poste te pas. Verskillende poste het gewoonlik verskillende vereistes, wat beteken dat jy jou portefeulje moet aanpas om te pas by wat elke maatskappy wil hê.</a:t>
            </a:r>
            <a:endParaRPr lang="en-US" sz="1800" dirty="0">
              <a:effectLst/>
              <a:latin typeface="Times New Roman" panose="02020603050405020304" pitchFamily="18" charset="0"/>
              <a:ea typeface="Times New Roman" panose="02020603050405020304" pitchFamily="18" charset="0"/>
            </a:endParaRPr>
          </a:p>
          <a:p>
            <a:pPr indent="-1270" algn="just"/>
            <a:r>
              <a:rPr lang="af-ZA" sz="1800" dirty="0">
                <a:effectLst/>
                <a:latin typeface="Arial" panose="020B060402020202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indent="-1270" algn="just"/>
            <a:r>
              <a:rPr lang="af-ZA" sz="1800" b="1" dirty="0">
                <a:effectLst/>
                <a:latin typeface="Arial" panose="020B0604020202020204" pitchFamily="34" charset="0"/>
                <a:ea typeface="Arial" panose="020B0604020202020204" pitchFamily="34" charset="0"/>
              </a:rPr>
              <a:t>5. Bywerk en wysiging van jou portefeulje</a:t>
            </a:r>
            <a:endParaRPr lang="en-US" sz="1800" dirty="0">
              <a:effectLst/>
              <a:latin typeface="Times New Roman" panose="02020603050405020304" pitchFamily="18" charset="0"/>
              <a:ea typeface="Times New Roman" panose="02020603050405020304" pitchFamily="18" charset="0"/>
            </a:endParaRPr>
          </a:p>
          <a:p>
            <a:pPr marL="800100" lvl="1" indent="-342900" algn="just">
              <a:buFont typeface="Symbol" panose="05050102010706020507" pitchFamily="18" charset="2"/>
              <a:buChar char=""/>
            </a:pPr>
            <a:r>
              <a:rPr lang="af-ZA" sz="1800" dirty="0">
                <a:effectLst/>
                <a:latin typeface="Arial" panose="020B0604020202020204" pitchFamily="34" charset="0"/>
                <a:ea typeface="Arial" panose="020B0604020202020204" pitchFamily="34" charset="0"/>
              </a:rPr>
              <a:t>Wanneer jy klaar is met jou portefeulje, kan jy dit wysig, aanpas en hersien soos dit nodig sou wees. Maak seker dat jou grammatika en spelling korrek is. Lees dit hardop om seker te maak dat die skryfwerk natuurlik vloei. Maak ook seker dat al die inligting wat jy ingesluit het op datum en akkuraat is.</a:t>
            </a:r>
            <a:endParaRPr lang="en-US" sz="1800" dirty="0">
              <a:effectLst/>
              <a:latin typeface="Times New Roman" panose="02020603050405020304" pitchFamily="18" charset="0"/>
              <a:ea typeface="Times New Roman" panose="02020603050405020304" pitchFamily="18" charset="0"/>
            </a:endParaRPr>
          </a:p>
          <a:p>
            <a:pPr indent="-1270" algn="just"/>
            <a:r>
              <a:rPr lang="af-ZA" sz="1800" dirty="0">
                <a:effectLst/>
                <a:latin typeface="Arial" panose="020B060402020202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indent="-1270" algn="just"/>
            <a:r>
              <a:rPr lang="af-ZA" sz="1800" b="1" dirty="0">
                <a:effectLst/>
                <a:latin typeface="Arial" panose="020B0604020202020204" pitchFamily="34" charset="0"/>
                <a:ea typeface="Arial" panose="020B0604020202020204" pitchFamily="34" charset="0"/>
              </a:rPr>
              <a:t>6. Maak afskrifte</a:t>
            </a:r>
            <a:endParaRPr lang="en-US" sz="1800" dirty="0">
              <a:effectLst/>
              <a:latin typeface="Times New Roman" panose="02020603050405020304" pitchFamily="18" charset="0"/>
              <a:ea typeface="Times New Roman" panose="02020603050405020304" pitchFamily="18" charset="0"/>
            </a:endParaRPr>
          </a:p>
          <a:p>
            <a:pPr marL="800100" lvl="1" indent="-342900" algn="just">
              <a:buFont typeface="Symbol" panose="05050102010706020507" pitchFamily="18" charset="2"/>
              <a:buChar char=""/>
            </a:pPr>
            <a:r>
              <a:rPr lang="af-ZA" sz="1800" dirty="0">
                <a:effectLst/>
                <a:latin typeface="Arial" panose="020B0604020202020204" pitchFamily="34" charset="0"/>
                <a:ea typeface="Arial" panose="020B0604020202020204" pitchFamily="34" charset="0"/>
              </a:rPr>
              <a:t>Jy kan afskrifte van die hele portefeulje maak, maar dit kan moontlik makliker wees om net afskrifte van die belangrikste dokumente te maak.</a:t>
            </a:r>
            <a:endParaRPr lang="en-US" sz="1800" dirty="0">
              <a:effectLst/>
              <a:latin typeface="Times New Roman" panose="02020603050405020304" pitchFamily="18" charset="0"/>
              <a:ea typeface="Times New Roman" panose="02020603050405020304" pitchFamily="18" charset="0"/>
            </a:endParaRPr>
          </a:p>
          <a:p>
            <a:pPr marL="800100" lvl="1" indent="-342900" algn="just">
              <a:buFont typeface="Symbol" panose="05050102010706020507" pitchFamily="18" charset="2"/>
              <a:buChar char=""/>
            </a:pPr>
            <a:r>
              <a:rPr lang="af-ZA" sz="1800" dirty="0">
                <a:effectLst/>
                <a:latin typeface="Arial" panose="020B0604020202020204" pitchFamily="34" charset="0"/>
                <a:ea typeface="Arial" panose="020B0604020202020204" pitchFamily="34" charset="0"/>
              </a:rPr>
              <a:t>Jy kan portefeulje ook digitaal maak. Dit is 'n voordelige opsie as jy jou portefeulje aan baie mense wil stuur. Jy kan selfs jou eie webwerf bou of 'n webwerf-templaat gebruik. Laai jou dokumente op die webwerf op en organiseer die webwerf sodat dit maklik is om daardeur te blaai. Jy kan dan die skakel na jou portefeulje tydens die aansoekproses aan werkgewers stuur.</a:t>
            </a:r>
            <a:endParaRPr lang="en-US" sz="1800" dirty="0">
              <a:effectLst/>
              <a:latin typeface="Times New Roman" panose="02020603050405020304" pitchFamily="18" charset="0"/>
              <a:ea typeface="Times New Roman" panose="02020603050405020304" pitchFamily="18" charset="0"/>
            </a:endParaRPr>
          </a:p>
          <a:p>
            <a:pPr indent="-1270" algn="just"/>
            <a:r>
              <a:rPr lang="af-ZA" sz="1800" dirty="0">
                <a:effectLst/>
                <a:latin typeface="Arial" panose="020B060402020202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indent="-1270" algn="r"/>
            <a:r>
              <a:rPr lang="af-ZA" sz="1800" i="1" dirty="0">
                <a:effectLst/>
                <a:latin typeface="Arial" panose="020B0604020202020204" pitchFamily="34" charset="0"/>
                <a:ea typeface="Arial" panose="020B0604020202020204" pitchFamily="34" charset="0"/>
              </a:rPr>
              <a:t>[Aangepas vanaf </a:t>
            </a:r>
            <a:r>
              <a:rPr lang="af-ZA" sz="1800" i="1" u="sng" dirty="0">
                <a:solidFill>
                  <a:srgbClr val="0000FF"/>
                </a:solidFill>
                <a:effectLst/>
                <a:latin typeface="Arial" panose="020B0604020202020204" pitchFamily="34" charset="0"/>
                <a:ea typeface="Arial" panose="020B0604020202020204" pitchFamily="34" charset="0"/>
                <a:hlinkClick r:id="rId3"/>
              </a:rPr>
              <a:t>https://ca.indeed.com/career-advice/career-development/career-portfolio</a:t>
            </a:r>
            <a:endParaRPr lang="en-US" sz="1800" dirty="0">
              <a:effectLst/>
              <a:latin typeface="Times New Roman" panose="02020603050405020304" pitchFamily="18" charset="0"/>
              <a:ea typeface="Times New Roman" panose="02020603050405020304" pitchFamily="18" charset="0"/>
            </a:endParaRPr>
          </a:p>
          <a:p>
            <a:pPr indent="-1270" algn="r"/>
            <a:r>
              <a:rPr lang="af-ZA" sz="1800" i="1" dirty="0" err="1">
                <a:effectLst/>
                <a:latin typeface="Arial" panose="020B0604020202020204" pitchFamily="34" charset="0"/>
                <a:ea typeface="Arial" panose="020B0604020202020204" pitchFamily="34" charset="0"/>
              </a:rPr>
              <a:t>Toegangsdatum</a:t>
            </a:r>
            <a:r>
              <a:rPr lang="af-ZA" sz="1800" i="1" dirty="0">
                <a:effectLst/>
                <a:latin typeface="Arial" panose="020B0604020202020204" pitchFamily="34" charset="0"/>
                <a:ea typeface="Arial" panose="020B0604020202020204" pitchFamily="34" charset="0"/>
              </a:rPr>
              <a:t>: 20 November 2023]</a:t>
            </a:r>
          </a:p>
          <a:p>
            <a:pPr indent="-1270" algn="r"/>
            <a:endParaRPr lang="af-ZA" sz="1800" i="1" dirty="0">
              <a:effectLst/>
              <a:latin typeface="Arial" panose="020B0604020202020204" pitchFamily="34" charset="0"/>
              <a:ea typeface="Times New Roman" panose="02020603050405020304" pitchFamily="18" charset="0"/>
            </a:endParaRPr>
          </a:p>
          <a:p>
            <a:pPr indent="-1270" algn="just"/>
            <a:r>
              <a:rPr lang="af-ZA" sz="1800" dirty="0">
                <a:effectLst/>
                <a:latin typeface="Arial" panose="020B0604020202020204" pitchFamily="34" charset="0"/>
                <a:ea typeface="Arial" panose="020B0604020202020204" pitchFamily="34" charset="0"/>
              </a:rPr>
              <a:t>Noudat jy 'n beter idee het oor wat in jou </a:t>
            </a:r>
            <a:r>
              <a:rPr lang="af-ZA" sz="1800" dirty="0" err="1">
                <a:effectLst/>
                <a:latin typeface="Arial" panose="020B0604020202020204" pitchFamily="34" charset="0"/>
                <a:ea typeface="Arial" panose="020B0604020202020204" pitchFamily="34" charset="0"/>
              </a:rPr>
              <a:t>loopbaanportefeulje</a:t>
            </a:r>
            <a:r>
              <a:rPr lang="af-ZA" sz="1800" dirty="0">
                <a:effectLst/>
                <a:latin typeface="Arial" panose="020B0604020202020204" pitchFamily="34" charset="0"/>
                <a:ea typeface="Arial" panose="020B0604020202020204" pitchFamily="34" charset="0"/>
              </a:rPr>
              <a:t> behoort te wees, sal jy jou </a:t>
            </a:r>
            <a:r>
              <a:rPr lang="af-ZA" sz="1800" dirty="0" err="1">
                <a:effectLst/>
                <a:latin typeface="Arial" panose="020B0604020202020204" pitchFamily="34" charset="0"/>
                <a:ea typeface="Arial" panose="020B0604020202020204" pitchFamily="34" charset="0"/>
              </a:rPr>
              <a:t>LinkedIn</a:t>
            </a:r>
            <a:r>
              <a:rPr lang="af-ZA" sz="1800" dirty="0">
                <a:effectLst/>
                <a:latin typeface="Arial" panose="020B0604020202020204" pitchFamily="34" charset="0"/>
                <a:ea typeface="Arial" panose="020B0604020202020204" pitchFamily="34" charset="0"/>
              </a:rPr>
              <a:t>-profiel moet beplan. Dit word aanbeveel dat jy jou eie profiel opstel wat jy kan opdateer soos jy ervaring opdoen.</a:t>
            </a:r>
            <a:endParaRPr lang="en-US" sz="1800" dirty="0">
              <a:effectLst/>
              <a:latin typeface="Times New Roman" panose="02020603050405020304" pitchFamily="18" charset="0"/>
              <a:ea typeface="Times New Roman" panose="02020603050405020304" pitchFamily="18" charset="0"/>
            </a:endParaRPr>
          </a:p>
          <a:p>
            <a:pPr indent="-1270" algn="just"/>
            <a:r>
              <a:rPr lang="af-ZA" sz="1800" dirty="0">
                <a:solidFill>
                  <a:srgbClr val="595959"/>
                </a:solidFill>
                <a:effectLst/>
                <a:latin typeface="Arial" panose="020B060402020202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indent="-1270" algn="just"/>
            <a:r>
              <a:rPr lang="af-ZA" sz="1800" dirty="0">
                <a:effectLst/>
                <a:latin typeface="Arial" panose="020B0604020202020204" pitchFamily="34" charset="0"/>
                <a:ea typeface="Arial" panose="020B0604020202020204" pitchFamily="34" charset="0"/>
              </a:rPr>
              <a:t>(</a:t>
            </a:r>
            <a:r>
              <a:rPr lang="af-ZA" sz="1800" dirty="0">
                <a:solidFill>
                  <a:srgbClr val="FF0000"/>
                </a:solidFill>
                <a:effectLst/>
                <a:latin typeface="Arial" panose="020B0604020202020204" pitchFamily="34" charset="0"/>
                <a:ea typeface="Arial" panose="020B0604020202020204" pitchFamily="34" charset="0"/>
              </a:rPr>
              <a:t>Nota aan onderwyser: </a:t>
            </a:r>
            <a:r>
              <a:rPr lang="af-ZA" sz="1800" dirty="0">
                <a:effectLst/>
                <a:latin typeface="Arial" panose="020B0604020202020204" pitchFamily="34" charset="0"/>
                <a:ea typeface="Arial" panose="020B0604020202020204" pitchFamily="34" charset="0"/>
              </a:rPr>
              <a:t>U kan kies om leerders direk na </a:t>
            </a:r>
            <a:r>
              <a:rPr lang="af-ZA" sz="1800" dirty="0" err="1">
                <a:effectLst/>
                <a:latin typeface="Arial" panose="020B0604020202020204" pitchFamily="34" charset="0"/>
                <a:ea typeface="Arial" panose="020B0604020202020204" pitchFamily="34" charset="0"/>
              </a:rPr>
              <a:t>Linkedin</a:t>
            </a:r>
            <a:r>
              <a:rPr lang="af-ZA" sz="1800" dirty="0">
                <a:effectLst/>
                <a:latin typeface="Arial" panose="020B0604020202020204" pitchFamily="34" charset="0"/>
                <a:ea typeface="Arial" panose="020B0604020202020204" pitchFamily="34" charset="0"/>
              </a:rPr>
              <a:t> te laat gaan en hul </a:t>
            </a:r>
            <a:r>
              <a:rPr lang="af-ZA" sz="1800" dirty="0" err="1">
                <a:effectLst/>
                <a:latin typeface="Arial" panose="020B0604020202020204" pitchFamily="34" charset="0"/>
                <a:ea typeface="Arial" panose="020B0604020202020204" pitchFamily="34" charset="0"/>
              </a:rPr>
              <a:t>loopbaanportefeulje</a:t>
            </a:r>
            <a:r>
              <a:rPr lang="af-ZA" sz="1800" dirty="0">
                <a:effectLst/>
                <a:latin typeface="Arial" panose="020B0604020202020204" pitchFamily="34" charset="0"/>
                <a:ea typeface="Arial" panose="020B0604020202020204" pitchFamily="34" charset="0"/>
              </a:rPr>
              <a:t> aanlyn te skep OF hulle kan net die profiel in hul notas skep. Hoe dit ook al sy, dit sal nuttig wees vir hulle om 'n profiel te ontwikkel wat hulle kan opbou namate hul </a:t>
            </a:r>
            <a:r>
              <a:rPr lang="af-ZA" sz="1800" dirty="0" err="1">
                <a:effectLst/>
                <a:latin typeface="Arial" panose="020B0604020202020204" pitchFamily="34" charset="0"/>
                <a:ea typeface="Arial" panose="020B0604020202020204" pitchFamily="34" charset="0"/>
              </a:rPr>
              <a:t>loopbaanervaring</a:t>
            </a:r>
            <a:r>
              <a:rPr lang="af-ZA" sz="1800" dirty="0">
                <a:effectLst/>
                <a:latin typeface="Arial" panose="020B0604020202020204" pitchFamily="34" charset="0"/>
                <a:ea typeface="Arial" panose="020B0604020202020204" pitchFamily="34" charset="0"/>
              </a:rPr>
              <a:t> toeneem. U kan hierdie video met hulle deel wat hulle sal lei deur die proses om hul profiel te skep: </a:t>
            </a:r>
            <a:endParaRPr lang="en-US" sz="1800" dirty="0">
              <a:effectLst/>
              <a:latin typeface="Times New Roman" panose="02020603050405020304" pitchFamily="18" charset="0"/>
              <a:ea typeface="Times New Roman" panose="02020603050405020304" pitchFamily="18" charset="0"/>
            </a:endParaRPr>
          </a:p>
          <a:p>
            <a:pPr indent="-1270" algn="just"/>
            <a:r>
              <a:rPr lang="af-ZA" sz="1800" u="sng" dirty="0">
                <a:solidFill>
                  <a:srgbClr val="0000FF"/>
                </a:solidFill>
                <a:effectLst/>
                <a:latin typeface="Arial" panose="020B0604020202020204" pitchFamily="34" charset="0"/>
                <a:ea typeface="Arial" panose="020B0604020202020204" pitchFamily="34" charset="0"/>
                <a:hlinkClick r:id="rId4"/>
              </a:rPr>
              <a:t>https://www.linkedin.com/help/linkedin/answer/a554351</a:t>
            </a:r>
            <a:r>
              <a:rPr lang="af-ZA" sz="1800" u="sng" dirty="0">
                <a:solidFill>
                  <a:srgbClr val="0000FF"/>
                </a:solidFill>
                <a:effectLst/>
                <a:latin typeface="Arial" panose="020B0604020202020204" pitchFamily="34" charset="0"/>
                <a:ea typeface="Arial" panose="020B0604020202020204" pitchFamily="34" charset="0"/>
              </a:rPr>
              <a:t>)</a:t>
            </a:r>
            <a:endParaRPr lang="en-US" sz="1800" dirty="0">
              <a:effectLst/>
              <a:latin typeface="Times New Roman" panose="02020603050405020304" pitchFamily="18" charset="0"/>
              <a:ea typeface="Times New Roman" panose="02020603050405020304" pitchFamily="18" charset="0"/>
            </a:endParaRPr>
          </a:p>
          <a:p>
            <a:pPr indent="-635" algn="just"/>
            <a:r>
              <a:rPr lang="af-ZA" sz="1800" dirty="0">
                <a:solidFill>
                  <a:srgbClr val="595959"/>
                </a:solidFill>
                <a:effectLst/>
                <a:latin typeface="Arial" panose="020B060402020202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indent="-635" algn="just"/>
            <a:r>
              <a:rPr lang="af-ZA" sz="1800" dirty="0">
                <a:effectLst/>
                <a:latin typeface="Arial" panose="020B0604020202020204" pitchFamily="34" charset="0"/>
                <a:ea typeface="Arial" panose="020B0604020202020204" pitchFamily="34" charset="0"/>
              </a:rPr>
              <a:t>Laat 15 minute toe om hierdie aktiwiteit te voltooi. Indien leerders nie klaarkry nie moet hulle dit as </a:t>
            </a:r>
            <a:r>
              <a:rPr lang="af-ZA" sz="1800" dirty="0">
                <a:effectLst/>
                <a:highlight>
                  <a:srgbClr val="FFFF00"/>
                </a:highlight>
                <a:latin typeface="Arial" panose="020B0604020202020204" pitchFamily="34" charset="0"/>
                <a:ea typeface="Arial" panose="020B0604020202020204" pitchFamily="34" charset="0"/>
              </a:rPr>
              <a:t>huiswerk voltooi</a:t>
            </a:r>
            <a:r>
              <a:rPr lang="af-ZA" sz="1800" dirty="0">
                <a:effectLst/>
                <a:latin typeface="Arial" panose="020B0604020202020204" pitchFamily="34" charset="0"/>
                <a:ea typeface="Arial" panose="020B0604020202020204" pitchFamily="34" charset="0"/>
              </a:rPr>
              <a:t>.</a:t>
            </a:r>
            <a:endParaRPr lang="en-US" sz="1800" dirty="0">
              <a:effectLst/>
              <a:latin typeface="Times New Roman" panose="02020603050405020304" pitchFamily="18" charset="0"/>
              <a:ea typeface="Times New Roman" panose="02020603050405020304" pitchFamily="18" charset="0"/>
            </a:endParaRPr>
          </a:p>
          <a:p>
            <a:pPr indent="-1270" algn="r"/>
            <a:endParaRPr lang="en-US" sz="1800" dirty="0">
              <a:effectLst/>
              <a:latin typeface="Times New Roman" panose="02020603050405020304" pitchFamily="18" charset="0"/>
              <a:ea typeface="Times New Roman" panose="02020603050405020304" pitchFamily="18" charset="0"/>
            </a:endParaRPr>
          </a:p>
          <a:p>
            <a:pPr indent="-1270" algn="just"/>
            <a:r>
              <a:rPr lang="af-ZA" sz="1800" dirty="0">
                <a:effectLst/>
                <a:latin typeface="Arial" panose="020B060402020202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lang="en-GB" dirty="0"/>
          </a:p>
        </p:txBody>
      </p:sp>
      <p:sp>
        <p:nvSpPr>
          <p:cNvPr id="93" name="Google Shape;9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t>2</a:t>
            </a:fld>
            <a:endParaRPr/>
          </a:p>
        </p:txBody>
      </p:sp>
    </p:spTree>
    <p:extLst>
      <p:ext uri="{BB962C8B-B14F-4D97-AF65-F5344CB8AC3E}">
        <p14:creationId xmlns:p14="http://schemas.microsoft.com/office/powerpoint/2010/main" val="3945805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indent="-635" algn="just"/>
            <a:r>
              <a:rPr lang="af-ZA" sz="1800" b="1" dirty="0">
                <a:effectLst/>
                <a:latin typeface="Arial" panose="020B0604020202020204" pitchFamily="34" charset="0"/>
                <a:ea typeface="Arial" panose="020B0604020202020204" pitchFamily="34" charset="0"/>
              </a:rPr>
              <a:t>Skyfie 3: </a:t>
            </a:r>
            <a:r>
              <a:rPr lang="af-ZA" sz="1800" dirty="0">
                <a:effectLst/>
                <a:latin typeface="Arial" panose="020B0604020202020204" pitchFamily="34" charset="0"/>
                <a:ea typeface="Arial" panose="020B0604020202020204" pitchFamily="34" charset="0"/>
              </a:rPr>
              <a:t>(</a:t>
            </a:r>
            <a:r>
              <a:rPr lang="af-ZA" sz="1800" dirty="0">
                <a:solidFill>
                  <a:srgbClr val="FF0000"/>
                </a:solidFill>
                <a:effectLst/>
                <a:latin typeface="Arial" panose="020B0604020202020204" pitchFamily="34" charset="0"/>
                <a:ea typeface="Arial" panose="020B0604020202020204" pitchFamily="34" charset="0"/>
              </a:rPr>
              <a:t>Nota aan onderwyser: </a:t>
            </a:r>
            <a:r>
              <a:rPr lang="af-ZA" sz="1800" dirty="0">
                <a:effectLst/>
                <a:latin typeface="Arial" panose="020B0604020202020204" pitchFamily="34" charset="0"/>
                <a:ea typeface="Arial" panose="020B0604020202020204" pitchFamily="34" charset="0"/>
              </a:rPr>
              <a:t>Hierdie afdeling sal vereis dat die leerders toegang tot 'n rekenaar of selfoon het. Hulle sal dan die navorsing op hul eie kan doen. Indien hulle nie toegang tot rekenaars het nie, sal u die webwerf moet navigeer en hulle deur die stappe neem.)</a:t>
            </a:r>
            <a:endParaRPr lang="en-US" sz="1800" dirty="0">
              <a:effectLst/>
              <a:latin typeface="Times New Roman" panose="02020603050405020304" pitchFamily="18" charset="0"/>
              <a:ea typeface="Times New Roman" panose="02020603050405020304" pitchFamily="18" charset="0"/>
            </a:endParaRPr>
          </a:p>
          <a:p>
            <a:pPr indent="-1270" algn="just"/>
            <a:r>
              <a:rPr lang="af-ZA" sz="1800" dirty="0">
                <a:solidFill>
                  <a:srgbClr val="595959"/>
                </a:solidFill>
                <a:effectLst/>
                <a:latin typeface="Arial" panose="020B060402020202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indent="-1270" algn="just"/>
            <a:r>
              <a:rPr lang="af-ZA" sz="1800" dirty="0">
                <a:effectLst/>
                <a:latin typeface="Arial" panose="020B0604020202020204" pitchFamily="34" charset="0"/>
                <a:ea typeface="Arial" panose="020B0604020202020204" pitchFamily="34" charset="0"/>
              </a:rPr>
              <a:t>In die vorige les het ons kortliks oor die </a:t>
            </a:r>
            <a:r>
              <a:rPr lang="af-ZA" sz="1800" dirty="0" err="1">
                <a:effectLst/>
                <a:latin typeface="Arial" panose="020B0604020202020204" pitchFamily="34" charset="0"/>
                <a:ea typeface="Arial" panose="020B0604020202020204" pitchFamily="34" charset="0"/>
              </a:rPr>
              <a:t>NNT</a:t>
            </a:r>
            <a:r>
              <a:rPr lang="af-ZA" sz="1800" dirty="0">
                <a:effectLst/>
                <a:latin typeface="Arial" panose="020B0604020202020204" pitchFamily="34" charset="0"/>
                <a:ea typeface="Arial" panose="020B0604020202020204" pitchFamily="34" charset="0"/>
              </a:rPr>
              <a:t> gepraat. Die </a:t>
            </a:r>
            <a:r>
              <a:rPr lang="af-ZA" sz="1800" dirty="0" err="1">
                <a:effectLst/>
                <a:latin typeface="Arial" panose="020B0604020202020204" pitchFamily="34" charset="0"/>
                <a:ea typeface="Arial" panose="020B0604020202020204" pitchFamily="34" charset="0"/>
              </a:rPr>
              <a:t>NNT</a:t>
            </a:r>
            <a:r>
              <a:rPr lang="af-ZA" sz="1800" dirty="0">
                <a:effectLst/>
                <a:latin typeface="Arial" panose="020B0604020202020204" pitchFamily="34" charset="0"/>
                <a:ea typeface="Arial" panose="020B0604020202020204" pitchFamily="34" charset="0"/>
              </a:rPr>
              <a:t> help om jou </a:t>
            </a:r>
            <a:r>
              <a:rPr lang="af-ZA" sz="1800" dirty="0" err="1">
                <a:effectLst/>
                <a:latin typeface="Arial" panose="020B0604020202020204" pitchFamily="34" charset="0"/>
                <a:ea typeface="Arial" panose="020B0604020202020204" pitchFamily="34" charset="0"/>
              </a:rPr>
              <a:t>NSS</a:t>
            </a:r>
            <a:r>
              <a:rPr lang="af-ZA" sz="1800" dirty="0">
                <a:effectLst/>
                <a:latin typeface="Arial" panose="020B0604020202020204" pitchFamily="34" charset="0"/>
                <a:ea typeface="Arial" panose="020B0604020202020204" pitchFamily="34" charset="0"/>
              </a:rPr>
              <a:t>-uitslae te interpreteer en kan op verskillende maniere deur universiteite gebruik word. Sommige gebruik dit om besluite te neem rakende jou toegang / aansoek tot die universiteit. Dit beteken dat jou </a:t>
            </a:r>
            <a:r>
              <a:rPr lang="af-ZA" sz="1800" dirty="0" err="1">
                <a:effectLst/>
                <a:latin typeface="Arial" panose="020B0604020202020204" pitchFamily="34" charset="0"/>
                <a:ea typeface="Arial" panose="020B0604020202020204" pitchFamily="34" charset="0"/>
              </a:rPr>
              <a:t>NNT</a:t>
            </a:r>
            <a:r>
              <a:rPr lang="af-ZA" sz="1800" dirty="0">
                <a:effectLst/>
                <a:latin typeface="Arial" panose="020B0604020202020204" pitchFamily="34" charset="0"/>
                <a:ea typeface="Arial" panose="020B0604020202020204" pitchFamily="34" charset="0"/>
              </a:rPr>
              <a:t>-uitslae, in kombinasie met jou matriekuitslae, gebruik word om te bepaal of jy gereed is vir akademiese studie.</a:t>
            </a:r>
            <a:endParaRPr lang="en-US" sz="1800" dirty="0">
              <a:effectLst/>
              <a:latin typeface="Times New Roman" panose="02020603050405020304" pitchFamily="18" charset="0"/>
              <a:ea typeface="Times New Roman" panose="02020603050405020304" pitchFamily="18" charset="0"/>
            </a:endParaRPr>
          </a:p>
          <a:p>
            <a:pPr indent="-1270" algn="just"/>
            <a:r>
              <a:rPr lang="af-ZA" sz="1800" dirty="0">
                <a:effectLst/>
                <a:latin typeface="Arial" panose="020B060402020202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indent="-1270" algn="just"/>
            <a:r>
              <a:rPr lang="af-ZA" sz="1800" dirty="0">
                <a:effectLst/>
                <a:latin typeface="Arial" panose="020B0604020202020204" pitchFamily="34" charset="0"/>
                <a:ea typeface="Arial" panose="020B0604020202020204" pitchFamily="34" charset="0"/>
              </a:rPr>
              <a:t>Onthou, nie alle universiteitskursusse vereis dat jy die </a:t>
            </a:r>
            <a:r>
              <a:rPr lang="af-ZA" sz="1800" dirty="0" err="1">
                <a:effectLst/>
                <a:latin typeface="Arial" panose="020B0604020202020204" pitchFamily="34" charset="0"/>
                <a:ea typeface="Arial" panose="020B0604020202020204" pitchFamily="34" charset="0"/>
              </a:rPr>
              <a:t>NNT</a:t>
            </a:r>
            <a:r>
              <a:rPr lang="af-ZA" sz="1800" dirty="0">
                <a:effectLst/>
                <a:latin typeface="Arial" panose="020B0604020202020204" pitchFamily="34" charset="0"/>
                <a:ea typeface="Arial" panose="020B0604020202020204" pitchFamily="34" charset="0"/>
              </a:rPr>
              <a:t> skryf nie. Bepaal vooraf of jy by die universiteit van jou keuse die </a:t>
            </a:r>
            <a:r>
              <a:rPr lang="af-ZA" sz="1800" dirty="0" err="1">
                <a:effectLst/>
                <a:latin typeface="Arial" panose="020B0604020202020204" pitchFamily="34" charset="0"/>
                <a:ea typeface="Arial" panose="020B0604020202020204" pitchFamily="34" charset="0"/>
              </a:rPr>
              <a:t>NNT</a:t>
            </a:r>
            <a:r>
              <a:rPr lang="af-ZA" sz="1800" dirty="0">
                <a:effectLst/>
                <a:latin typeface="Arial" panose="020B0604020202020204" pitchFamily="34" charset="0"/>
                <a:ea typeface="Arial" panose="020B0604020202020204" pitchFamily="34" charset="0"/>
              </a:rPr>
              <a:t> moet skryf voordat jy registreer</a:t>
            </a:r>
            <a:endParaRPr lang="en-US" sz="1800" dirty="0">
              <a:effectLst/>
              <a:latin typeface="Times New Roman" panose="02020603050405020304" pitchFamily="18" charset="0"/>
              <a:ea typeface="Times New Roman" panose="02020603050405020304" pitchFamily="18" charset="0"/>
            </a:endParaRPr>
          </a:p>
          <a:p>
            <a:pPr indent="-1270" algn="just"/>
            <a:r>
              <a:rPr lang="af-ZA" sz="1800" dirty="0">
                <a:effectLst/>
                <a:latin typeface="Arial" panose="020B0604020202020204" pitchFamily="34" charset="0"/>
                <a:ea typeface="Arial" panose="020B0604020202020204" pitchFamily="34" charset="0"/>
              </a:rPr>
              <a:t> </a:t>
            </a:r>
            <a:endParaRPr lang="en-US" sz="1800" dirty="0">
              <a:effectLst/>
              <a:latin typeface="Times New Roman" panose="02020603050405020304" pitchFamily="18" charset="0"/>
              <a:ea typeface="Times New Roman" panose="02020603050405020304" pitchFamily="18" charset="0"/>
            </a:endParaRPr>
          </a:p>
          <a:p>
            <a:pPr indent="-1270" algn="just"/>
            <a:r>
              <a:rPr lang="af-ZA" sz="1800" dirty="0">
                <a:effectLst/>
                <a:latin typeface="Arial" panose="020B0604020202020204" pitchFamily="34" charset="0"/>
                <a:ea typeface="Arial" panose="020B0604020202020204" pitchFamily="34" charset="0"/>
              </a:rPr>
              <a:t>Jy moet aanlyn registreer om hierdie eksamens te skryf, maar dit moet in-persoon geskryf word. Tydens die pandemie, kon die </a:t>
            </a:r>
            <a:r>
              <a:rPr lang="af-ZA" sz="1800" dirty="0" err="1">
                <a:effectLst/>
                <a:latin typeface="Arial" panose="020B0604020202020204" pitchFamily="34" charset="0"/>
                <a:ea typeface="Arial" panose="020B0604020202020204" pitchFamily="34" charset="0"/>
              </a:rPr>
              <a:t>NNT’s</a:t>
            </a:r>
            <a:r>
              <a:rPr lang="af-ZA" sz="1800" dirty="0">
                <a:effectLst/>
                <a:latin typeface="Arial" panose="020B0604020202020204" pitchFamily="34" charset="0"/>
                <a:ea typeface="Arial" panose="020B0604020202020204" pitchFamily="34" charset="0"/>
              </a:rPr>
              <a:t> aanlyn geskryf word. Gaan na die webwerf </a:t>
            </a:r>
            <a:r>
              <a:rPr lang="af-ZA" sz="1800" u="sng" dirty="0">
                <a:solidFill>
                  <a:srgbClr val="0000FF"/>
                </a:solidFill>
                <a:effectLst/>
                <a:latin typeface="Arial" panose="020B0604020202020204" pitchFamily="34" charset="0"/>
                <a:ea typeface="Arial" panose="020B0604020202020204" pitchFamily="34" charset="0"/>
                <a:hlinkClick r:id="rId3"/>
              </a:rPr>
              <a:t>https://www.nbt.ac.za</a:t>
            </a:r>
            <a:r>
              <a:rPr lang="af-ZA" sz="1800" dirty="0">
                <a:effectLst/>
                <a:latin typeface="Arial" panose="020B0604020202020204" pitchFamily="34" charset="0"/>
                <a:ea typeface="Arial" panose="020B0604020202020204" pitchFamily="34" charset="0"/>
              </a:rPr>
              <a:t> en klik op “</a:t>
            </a:r>
            <a:r>
              <a:rPr lang="af-ZA" sz="1800" i="1" dirty="0" err="1">
                <a:effectLst/>
                <a:latin typeface="Arial" panose="020B0604020202020204" pitchFamily="34" charset="0"/>
                <a:ea typeface="Arial" panose="020B0604020202020204" pitchFamily="34" charset="0"/>
              </a:rPr>
              <a:t>Applicants</a:t>
            </a:r>
            <a:r>
              <a:rPr lang="af-ZA" sz="1800" dirty="0">
                <a:effectLst/>
                <a:latin typeface="Arial" panose="020B0604020202020204" pitchFamily="34" charset="0"/>
                <a:ea typeface="Arial" panose="020B0604020202020204" pitchFamily="34" charset="0"/>
              </a:rPr>
              <a:t>”. Voordat ons kyk hoe om aansoek te doen, neem 'n oomblik om deur die gereelde vrae (</a:t>
            </a:r>
            <a:r>
              <a:rPr lang="af-ZA" sz="1800" dirty="0" err="1">
                <a:effectLst/>
                <a:latin typeface="Arial" panose="020B0604020202020204" pitchFamily="34" charset="0"/>
                <a:ea typeface="Arial" panose="020B0604020202020204" pitchFamily="34" charset="0"/>
              </a:rPr>
              <a:t>FAQ</a:t>
            </a:r>
            <a:r>
              <a:rPr lang="af-ZA" sz="1800" dirty="0">
                <a:effectLst/>
                <a:latin typeface="Arial" panose="020B0604020202020204" pitchFamily="34" charset="0"/>
                <a:ea typeface="Arial" panose="020B0604020202020204" pitchFamily="34" charset="0"/>
              </a:rPr>
              <a:t>) te lees.</a:t>
            </a:r>
            <a:endParaRPr lang="en-US" sz="18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lang="en-GB" dirty="0"/>
          </a:p>
        </p:txBody>
      </p:sp>
      <p:sp>
        <p:nvSpPr>
          <p:cNvPr id="100" name="Google Shape;100;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t>3</a:t>
            </a:fld>
            <a:endParaRPr/>
          </a:p>
        </p:txBody>
      </p:sp>
    </p:spTree>
    <p:extLst>
      <p:ext uri="{BB962C8B-B14F-4D97-AF65-F5344CB8AC3E}">
        <p14:creationId xmlns:p14="http://schemas.microsoft.com/office/powerpoint/2010/main" val="3114549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 name="Google Shape;10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af-ZA" sz="1800" b="1" dirty="0">
                <a:effectLst/>
                <a:latin typeface="Arial" panose="020B0604020202020204" pitchFamily="34" charset="0"/>
                <a:ea typeface="Arial" panose="020B0604020202020204" pitchFamily="34" charset="0"/>
              </a:rPr>
              <a:t>Skyfie 4: </a:t>
            </a:r>
            <a:r>
              <a:rPr lang="af-ZA" sz="1800" dirty="0">
                <a:effectLst/>
                <a:latin typeface="Arial" panose="020B0604020202020204" pitchFamily="34" charset="0"/>
                <a:ea typeface="Arial" panose="020B0604020202020204" pitchFamily="34" charset="0"/>
              </a:rPr>
              <a:t>Kom ons kyk nou hoe jy aansoek doen. Klik op die oortjie "</a:t>
            </a:r>
            <a:r>
              <a:rPr lang="af-ZA" sz="1800" dirty="0" err="1">
                <a:effectLst/>
                <a:latin typeface="Arial" panose="020B0604020202020204" pitchFamily="34" charset="0"/>
                <a:ea typeface="Arial" panose="020B0604020202020204" pitchFamily="34" charset="0"/>
              </a:rPr>
              <a:t>Applicants</a:t>
            </a:r>
            <a:r>
              <a:rPr lang="af-ZA" sz="1800" dirty="0">
                <a:effectLst/>
                <a:latin typeface="Arial" panose="020B0604020202020204" pitchFamily="34" charset="0"/>
                <a:ea typeface="Arial" panose="020B0604020202020204" pitchFamily="34" charset="0"/>
              </a:rPr>
              <a:t>" </a:t>
            </a:r>
            <a:r>
              <a:rPr lang="af-ZA" sz="1800" dirty="0">
                <a:effectLst/>
                <a:latin typeface="Arial" panose="020B0604020202020204" pitchFamily="34" charset="0"/>
                <a:ea typeface="Arial" panose="020B0604020202020204" pitchFamily="34" charset="0"/>
                <a:cs typeface="Arial" panose="020B0604020202020204" pitchFamily="34" charset="0"/>
                <a:sym typeface="Wingdings" panose="05000000000000000000" pitchFamily="2" charset="2"/>
              </a:rPr>
              <a:t></a:t>
            </a:r>
            <a:r>
              <a:rPr lang="af-ZA" sz="1800" dirty="0">
                <a:effectLst/>
                <a:latin typeface="Arial" panose="020B0604020202020204" pitchFamily="34" charset="0"/>
                <a:ea typeface="Arial" panose="020B0604020202020204" pitchFamily="34" charset="0"/>
              </a:rPr>
              <a:t> "</a:t>
            </a:r>
            <a:r>
              <a:rPr lang="af-ZA" sz="1800" dirty="0" err="1">
                <a:effectLst/>
                <a:latin typeface="Arial" panose="020B0604020202020204" pitchFamily="34" charset="0"/>
                <a:ea typeface="Arial" panose="020B0604020202020204" pitchFamily="34" charset="0"/>
              </a:rPr>
              <a:t>How</a:t>
            </a:r>
            <a:r>
              <a:rPr lang="af-ZA" sz="1800" dirty="0">
                <a:effectLst/>
                <a:latin typeface="Arial" panose="020B0604020202020204" pitchFamily="34" charset="0"/>
                <a:ea typeface="Arial" panose="020B0604020202020204" pitchFamily="34" charset="0"/>
              </a:rPr>
              <a:t> tob ook a </a:t>
            </a:r>
            <a:r>
              <a:rPr lang="af-ZA" sz="1800" dirty="0" err="1">
                <a:effectLst/>
                <a:latin typeface="Arial" panose="020B0604020202020204" pitchFamily="34" charset="0"/>
                <a:ea typeface="Arial" panose="020B0604020202020204" pitchFamily="34" charset="0"/>
              </a:rPr>
              <a:t>test</a:t>
            </a:r>
            <a:r>
              <a:rPr lang="af-ZA" sz="1800" dirty="0">
                <a:effectLst/>
                <a:latin typeface="Arial" panose="020B0604020202020204" pitchFamily="34" charset="0"/>
                <a:ea typeface="Arial" panose="020B0604020202020204" pitchFamily="34" charset="0"/>
              </a:rPr>
              <a:t>". Dit sal die proses aan jou verduidelik. Jy sal nou tyd hê om 'n bietjie navorsing op hierdie webwerf te doen. Let op die volgende: hoe om te bespreek, waar jy kan skryf en wat jy moet saambring. Maak aantekeninge op jou werkkaart in </a:t>
            </a:r>
            <a:r>
              <a:rPr lang="af-ZA" sz="1800" b="1" i="1" dirty="0">
                <a:effectLst/>
                <a:latin typeface="Arial" panose="020B0604020202020204" pitchFamily="34" charset="0"/>
                <a:ea typeface="Arial" panose="020B0604020202020204" pitchFamily="34" charset="0"/>
              </a:rPr>
              <a:t>Aktiwiteit  2 </a:t>
            </a:r>
            <a:r>
              <a:rPr lang="af-ZA" sz="1800" dirty="0">
                <a:effectLst/>
                <a:latin typeface="Arial" panose="020B0604020202020204" pitchFamily="34" charset="0"/>
                <a:ea typeface="Arial" panose="020B0604020202020204" pitchFamily="34" charset="0"/>
              </a:rPr>
              <a:t>(</a:t>
            </a:r>
            <a:r>
              <a:rPr lang="af-ZA" sz="1800" b="1" i="1" u="sng" dirty="0">
                <a:effectLst/>
                <a:latin typeface="Arial" panose="020B0604020202020204" pitchFamily="34" charset="0"/>
                <a:ea typeface="Arial" panose="020B0604020202020204" pitchFamily="34" charset="0"/>
              </a:rPr>
              <a:t>Les 2 – Werkkaart</a:t>
            </a:r>
            <a:r>
              <a:rPr lang="af-ZA" sz="1800" dirty="0">
                <a:effectLst/>
                <a:latin typeface="Arial" panose="020B0604020202020204" pitchFamily="34" charset="0"/>
                <a:ea typeface="Arial" panose="020B0604020202020204" pitchFamily="34" charset="0"/>
              </a:rPr>
              <a:t>).</a:t>
            </a:r>
            <a:endParaRPr lang="en-US" sz="18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dirty="0"/>
          </a:p>
        </p:txBody>
      </p:sp>
      <p:sp>
        <p:nvSpPr>
          <p:cNvPr id="109" name="Google Shape;109;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t>4</a:t>
            </a:fld>
            <a:endParaRPr/>
          </a:p>
        </p:txBody>
      </p:sp>
    </p:spTree>
    <p:extLst>
      <p:ext uri="{BB962C8B-B14F-4D97-AF65-F5344CB8AC3E}">
        <p14:creationId xmlns:p14="http://schemas.microsoft.com/office/powerpoint/2010/main" val="2027193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af-ZA" sz="1800" b="1" dirty="0">
                <a:effectLst/>
                <a:latin typeface="Arial" panose="020B0604020202020204" pitchFamily="34" charset="0"/>
                <a:ea typeface="Arial" panose="020B0604020202020204" pitchFamily="34" charset="0"/>
              </a:rPr>
              <a:t>Skyfie 5: </a:t>
            </a:r>
            <a:r>
              <a:rPr lang="af-ZA" sz="1800" dirty="0">
                <a:effectLst/>
                <a:latin typeface="Arial" panose="020B0604020202020204" pitchFamily="34" charset="0"/>
                <a:ea typeface="Arial" panose="020B0604020202020204" pitchFamily="34" charset="0"/>
              </a:rPr>
              <a:t>Hierdie </a:t>
            </a:r>
            <a:r>
              <a:rPr lang="af-ZA" sz="1800" dirty="0" err="1">
                <a:effectLst/>
                <a:latin typeface="Arial" panose="020B0604020202020204" pitchFamily="34" charset="0"/>
                <a:ea typeface="Arial" panose="020B0604020202020204" pitchFamily="34" charset="0"/>
              </a:rPr>
              <a:t>infografika</a:t>
            </a:r>
            <a:r>
              <a:rPr lang="af-ZA" sz="1800" dirty="0">
                <a:effectLst/>
                <a:latin typeface="Arial" panose="020B0604020202020204" pitchFamily="34" charset="0"/>
                <a:ea typeface="Arial" panose="020B0604020202020204" pitchFamily="34" charset="0"/>
              </a:rPr>
              <a:t> (ook in </a:t>
            </a:r>
            <a:r>
              <a:rPr lang="af-ZA" sz="1800" b="1" i="1" u="sng" dirty="0">
                <a:effectLst/>
                <a:latin typeface="Arial" panose="020B0604020202020204" pitchFamily="34" charset="0"/>
                <a:ea typeface="Arial" panose="020B0604020202020204" pitchFamily="34" charset="0"/>
              </a:rPr>
              <a:t>Les 2 – Werkkaart</a:t>
            </a:r>
            <a:r>
              <a:rPr lang="af-ZA" sz="1800" dirty="0">
                <a:effectLst/>
                <a:latin typeface="Arial" panose="020B0604020202020204" pitchFamily="34" charset="0"/>
                <a:ea typeface="Arial" panose="020B0604020202020204" pitchFamily="34" charset="0"/>
              </a:rPr>
              <a:t>) gee vir jou 'n opsomming oor hoe om aansoek te doen vir die </a:t>
            </a:r>
            <a:r>
              <a:rPr lang="af-ZA" sz="1800" dirty="0" err="1">
                <a:effectLst/>
                <a:latin typeface="Arial" panose="020B0604020202020204" pitchFamily="34" charset="0"/>
                <a:ea typeface="Arial" panose="020B0604020202020204" pitchFamily="34" charset="0"/>
              </a:rPr>
              <a:t>NNT</a:t>
            </a:r>
            <a:r>
              <a:rPr lang="af-ZA" sz="1800" dirty="0">
                <a:effectLst/>
                <a:latin typeface="Arial" panose="020B0604020202020204" pitchFamily="34" charset="0"/>
                <a:ea typeface="Arial" panose="020B0604020202020204" pitchFamily="34" charset="0"/>
              </a:rPr>
              <a:t>. Maak 'n nota op jou werkkaart as 'n herinnering om na te vors of jy die </a:t>
            </a:r>
            <a:r>
              <a:rPr lang="af-ZA" sz="1800" dirty="0" err="1">
                <a:effectLst/>
                <a:latin typeface="Arial" panose="020B0604020202020204" pitchFamily="34" charset="0"/>
                <a:ea typeface="Arial" panose="020B0604020202020204" pitchFamily="34" charset="0"/>
              </a:rPr>
              <a:t>NNT</a:t>
            </a:r>
            <a:r>
              <a:rPr lang="af-ZA" sz="1800" dirty="0">
                <a:effectLst/>
                <a:latin typeface="Arial" panose="020B0604020202020204" pitchFamily="34" charset="0"/>
                <a:ea typeface="Arial" panose="020B0604020202020204" pitchFamily="34" charset="0"/>
              </a:rPr>
              <a:t> vir jou gekose instelling moet skryf.  Noudat jy meer weet oor </a:t>
            </a:r>
            <a:r>
              <a:rPr lang="af-ZA" sz="1800" dirty="0" err="1">
                <a:effectLst/>
                <a:latin typeface="Arial" panose="020B0604020202020204" pitchFamily="34" charset="0"/>
                <a:ea typeface="Arial" panose="020B0604020202020204" pitchFamily="34" charset="0"/>
              </a:rPr>
              <a:t>loopbaanportefeuljes</a:t>
            </a:r>
            <a:r>
              <a:rPr lang="af-ZA" sz="1800" dirty="0">
                <a:effectLst/>
                <a:latin typeface="Arial" panose="020B0604020202020204" pitchFamily="34" charset="0"/>
                <a:ea typeface="Arial" panose="020B0604020202020204" pitchFamily="34" charset="0"/>
              </a:rPr>
              <a:t> en die </a:t>
            </a:r>
            <a:r>
              <a:rPr lang="af-ZA" sz="1800" dirty="0" err="1">
                <a:effectLst/>
                <a:latin typeface="Arial" panose="020B0604020202020204" pitchFamily="34" charset="0"/>
                <a:ea typeface="Arial" panose="020B0604020202020204" pitchFamily="34" charset="0"/>
              </a:rPr>
              <a:t>NNT</a:t>
            </a:r>
            <a:r>
              <a:rPr lang="af-ZA" sz="1800" dirty="0">
                <a:effectLst/>
                <a:latin typeface="Arial" panose="020B0604020202020204" pitchFamily="34" charset="0"/>
                <a:ea typeface="Arial" panose="020B0604020202020204" pitchFamily="34" charset="0"/>
              </a:rPr>
              <a:t>, voltooi </a:t>
            </a:r>
            <a:r>
              <a:rPr lang="af-ZA" sz="1800" b="1" i="1" dirty="0">
                <a:effectLst/>
                <a:latin typeface="Arial" panose="020B0604020202020204" pitchFamily="34" charset="0"/>
                <a:ea typeface="Arial" panose="020B0604020202020204" pitchFamily="34" charset="0"/>
              </a:rPr>
              <a:t>Aktiwiteit 2 </a:t>
            </a:r>
            <a:r>
              <a:rPr lang="af-ZA" sz="1800" dirty="0">
                <a:effectLst/>
                <a:latin typeface="Arial" panose="020B0604020202020204" pitchFamily="34" charset="0"/>
                <a:ea typeface="Arial" panose="020B0604020202020204" pitchFamily="34" charset="0"/>
              </a:rPr>
              <a:t>(</a:t>
            </a:r>
            <a:r>
              <a:rPr lang="af-ZA" sz="1800" b="1" i="1" u="sng" dirty="0">
                <a:effectLst/>
                <a:latin typeface="Arial" panose="020B0604020202020204" pitchFamily="34" charset="0"/>
                <a:ea typeface="Arial" panose="020B0604020202020204" pitchFamily="34" charset="0"/>
              </a:rPr>
              <a:t>Les 2 – Werkkaart</a:t>
            </a:r>
            <a:r>
              <a:rPr lang="af-ZA" sz="1800" dirty="0">
                <a:effectLst/>
                <a:latin typeface="Arial" panose="020B0604020202020204" pitchFamily="34" charset="0"/>
                <a:ea typeface="Arial" panose="020B0604020202020204" pitchFamily="34" charset="0"/>
              </a:rPr>
              <a:t>) vir </a:t>
            </a:r>
            <a:r>
              <a:rPr lang="af-ZA" sz="1800" dirty="0">
                <a:effectLst/>
                <a:highlight>
                  <a:srgbClr val="FFFF00"/>
                </a:highlight>
                <a:latin typeface="Arial" panose="020B0604020202020204" pitchFamily="34" charset="0"/>
                <a:ea typeface="Arial" panose="020B0604020202020204" pitchFamily="34" charset="0"/>
              </a:rPr>
              <a:t>huiswerk</a:t>
            </a:r>
            <a:r>
              <a:rPr lang="af-ZA" sz="1800" dirty="0">
                <a:effectLst/>
                <a:latin typeface="Arial" panose="020B0604020202020204" pitchFamily="34" charset="0"/>
                <a:ea typeface="Arial" panose="020B0604020202020204" pitchFamily="34" charset="0"/>
              </a:rPr>
              <a:t>.</a:t>
            </a:r>
            <a:endParaRPr lang="en-US" sz="18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dirty="0"/>
          </a:p>
        </p:txBody>
      </p:sp>
      <p:sp>
        <p:nvSpPr>
          <p:cNvPr id="119" name="Google Shape;119;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t>5</a:t>
            </a:fld>
            <a:endParaRPr/>
          </a:p>
        </p:txBody>
      </p:sp>
    </p:spTree>
    <p:extLst>
      <p:ext uri="{BB962C8B-B14F-4D97-AF65-F5344CB8AC3E}">
        <p14:creationId xmlns:p14="http://schemas.microsoft.com/office/powerpoint/2010/main" val="28549457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af-ZA" sz="1800" b="1" dirty="0">
                <a:effectLst/>
                <a:latin typeface="Arial" panose="020B0604020202020204" pitchFamily="34" charset="0"/>
                <a:ea typeface="Arial" panose="020B0604020202020204" pitchFamily="34" charset="0"/>
              </a:rPr>
              <a:t>Skyfie 6:</a:t>
            </a:r>
            <a:r>
              <a:rPr lang="af-ZA" sz="1800" dirty="0">
                <a:effectLst/>
                <a:latin typeface="Arial" panose="020B0604020202020204" pitchFamily="34" charset="0"/>
                <a:ea typeface="Calibri" panose="020F0502020204030204" pitchFamily="34" charset="0"/>
              </a:rPr>
              <a:t> Voltooi </a:t>
            </a:r>
            <a:r>
              <a:rPr lang="af-ZA" sz="1800" b="1" i="1" dirty="0">
                <a:effectLst/>
                <a:latin typeface="Arial" panose="020B0604020202020204" pitchFamily="34" charset="0"/>
                <a:ea typeface="Calibri" panose="020F0502020204030204" pitchFamily="34" charset="0"/>
              </a:rPr>
              <a:t>Aktiwiteit 3</a:t>
            </a:r>
            <a:r>
              <a:rPr lang="af-ZA" sz="1800" dirty="0">
                <a:effectLst/>
                <a:latin typeface="Arial" panose="020B0604020202020204" pitchFamily="34" charset="0"/>
                <a:ea typeface="Calibri" panose="020F0502020204030204" pitchFamily="34" charset="0"/>
              </a:rPr>
              <a:t> (</a:t>
            </a:r>
            <a:r>
              <a:rPr lang="af-ZA" sz="1800" b="1" i="1" u="sng" dirty="0">
                <a:effectLst/>
                <a:latin typeface="Arial" panose="020B0604020202020204" pitchFamily="34" charset="0"/>
                <a:ea typeface="Calibri" panose="020F0502020204030204" pitchFamily="34" charset="0"/>
              </a:rPr>
              <a:t>Les 2 – Werkkaart</a:t>
            </a:r>
            <a:r>
              <a:rPr lang="af-ZA" sz="1800" dirty="0">
                <a:effectLst/>
                <a:latin typeface="Arial" panose="020B0604020202020204" pitchFamily="34" charset="0"/>
                <a:ea typeface="Calibri" panose="020F0502020204030204" pitchFamily="34" charset="0"/>
              </a:rPr>
              <a:t>) vir </a:t>
            </a:r>
            <a:r>
              <a:rPr lang="af-ZA" sz="1800" dirty="0">
                <a:effectLst/>
                <a:highlight>
                  <a:srgbClr val="FFFF00"/>
                </a:highlight>
                <a:latin typeface="Arial" panose="020B0604020202020204" pitchFamily="34" charset="0"/>
                <a:ea typeface="Calibri" panose="020F0502020204030204" pitchFamily="34" charset="0"/>
              </a:rPr>
              <a:t>huiswerk</a:t>
            </a:r>
            <a:r>
              <a:rPr lang="af-ZA" sz="1800" dirty="0">
                <a:effectLst/>
                <a:latin typeface="Arial" panose="020B0604020202020204" pitchFamily="34" charset="0"/>
                <a:ea typeface="Calibri" panose="020F0502020204030204" pitchFamily="34" charset="0"/>
              </a:rPr>
              <a:t>. In hierdie aktiwiteit sal jy vrae beantwoord wat soortgelyk is aan kontrole toetsvrae oor hierdie onderwerp. </a:t>
            </a:r>
            <a:endParaRPr lang="en-US" sz="1800" dirty="0">
              <a:effectLst/>
              <a:latin typeface="Times New Roman" panose="02020603050405020304" pitchFamily="18" charset="0"/>
              <a:ea typeface="Times New Roman" panose="02020603050405020304" pitchFamily="18" charset="0"/>
            </a:endParaRPr>
          </a:p>
          <a:p>
            <a:pPr marL="0" lvl="0" indent="0" algn="l" rtl="0">
              <a:spcBef>
                <a:spcPts val="0"/>
              </a:spcBef>
              <a:spcAft>
                <a:spcPts val="0"/>
              </a:spcAft>
              <a:buNone/>
            </a:pPr>
            <a:endParaRPr dirty="0"/>
          </a:p>
        </p:txBody>
      </p:sp>
      <p:sp>
        <p:nvSpPr>
          <p:cNvPr id="126" name="Google Shape;12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t>6</a:t>
            </a:fld>
            <a:endParaRPr/>
          </a:p>
        </p:txBody>
      </p:sp>
    </p:spTree>
    <p:extLst>
      <p:ext uri="{BB962C8B-B14F-4D97-AF65-F5344CB8AC3E}">
        <p14:creationId xmlns:p14="http://schemas.microsoft.com/office/powerpoint/2010/main" val="2927808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635" algn="just"/>
            <a:r>
              <a:rPr lang="af-ZA" sz="1200" b="1" dirty="0">
                <a:effectLst/>
                <a:latin typeface="Arial" panose="020B0604020202020204" pitchFamily="34" charset="0"/>
                <a:ea typeface="Arial" panose="020B0604020202020204" pitchFamily="34" charset="0"/>
              </a:rPr>
              <a:t>Skyfie 7:</a:t>
            </a:r>
            <a:r>
              <a:rPr lang="af-ZA" sz="1200" dirty="0">
                <a:effectLst/>
                <a:latin typeface="Arial" panose="020B0604020202020204" pitchFamily="34" charset="0"/>
                <a:ea typeface="Calibri" panose="020F0502020204030204" pitchFamily="34" charset="0"/>
              </a:rPr>
              <a:t> Teen hierdie tyd behoort jy 'n bietjie meer selfversekerd te voel in terme van hoe om by 'n universiteit aansoek te doen, 'n loopbaanportefeulje saam te stel en te registreer om jou NNT te skryf.</a:t>
            </a:r>
            <a:endParaRPr lang="en-US" sz="1200" dirty="0">
              <a:effectLst/>
              <a:latin typeface="Times New Roman" panose="02020603050405020304" pitchFamily="18" charset="0"/>
              <a:ea typeface="Times New Roman" panose="02020603050405020304" pitchFamily="18" charset="0"/>
            </a:endParaRPr>
          </a:p>
          <a:p>
            <a:pPr indent="-635" algn="just"/>
            <a:r>
              <a:rPr lang="af-ZA" sz="1200" dirty="0">
                <a:effectLst/>
                <a:latin typeface="Arial" panose="020B0604020202020204" pitchFamily="34" charset="0"/>
                <a:ea typeface="Calibri" panose="020F0502020204030204" pitchFamily="34" charset="0"/>
              </a:rPr>
              <a:t>Beoordeel jou vlak van begrip van die konsepte wat tot dusver gedek is in </a:t>
            </a:r>
            <a:r>
              <a:rPr lang="af-ZA" sz="1200" b="1" i="1" dirty="0">
                <a:effectLst/>
                <a:latin typeface="Arial" panose="020B0604020202020204" pitchFamily="34" charset="0"/>
                <a:ea typeface="Calibri" panose="020F0502020204030204" pitchFamily="34" charset="0"/>
              </a:rPr>
              <a:t>Aktiwiteit 4</a:t>
            </a:r>
            <a:r>
              <a:rPr lang="af-ZA" sz="1200" dirty="0">
                <a:effectLst/>
                <a:latin typeface="Arial" panose="020B0604020202020204" pitchFamily="34" charset="0"/>
                <a:ea typeface="Calibri" panose="020F0502020204030204" pitchFamily="34" charset="0"/>
              </a:rPr>
              <a:t> (</a:t>
            </a:r>
            <a:r>
              <a:rPr lang="af-ZA" sz="1200" b="1" i="1" u="sng" dirty="0">
                <a:effectLst/>
                <a:latin typeface="Arial" panose="020B0604020202020204" pitchFamily="34" charset="0"/>
                <a:ea typeface="Calibri" panose="020F0502020204030204" pitchFamily="34" charset="0"/>
              </a:rPr>
              <a:t>Les 2 - Werkkaart</a:t>
            </a:r>
            <a:r>
              <a:rPr lang="af-ZA" sz="1200" dirty="0">
                <a:effectLst/>
                <a:latin typeface="Arial" panose="020B0604020202020204" pitchFamily="34" charset="0"/>
                <a:ea typeface="Calibri" panose="020F0502020204030204" pitchFamily="34" charset="0"/>
              </a:rPr>
              <a:t>) vir </a:t>
            </a:r>
            <a:r>
              <a:rPr lang="af-ZA" sz="1200" dirty="0">
                <a:effectLst/>
                <a:highlight>
                  <a:srgbClr val="FFFF00"/>
                </a:highlight>
                <a:latin typeface="Arial" panose="020B0604020202020204" pitchFamily="34" charset="0"/>
                <a:ea typeface="Calibri" panose="020F0502020204030204" pitchFamily="34" charset="0"/>
              </a:rPr>
              <a:t>huiswerk</a:t>
            </a:r>
            <a:r>
              <a:rPr lang="af-ZA" sz="1200" dirty="0">
                <a:effectLst/>
                <a:latin typeface="Arial" panose="020B0604020202020204" pitchFamily="34" charset="0"/>
                <a:ea typeface="Calibri" panose="020F0502020204030204" pitchFamily="34" charset="0"/>
              </a:rPr>
              <a:t>.</a:t>
            </a:r>
            <a:endParaRPr lang="en-US" sz="1200" dirty="0">
              <a:effectLst/>
              <a:latin typeface="Times New Roman" panose="02020603050405020304" pitchFamily="18" charset="0"/>
              <a:ea typeface="Times New Roman" panose="02020603050405020304" pitchFamily="18" charset="0"/>
            </a:endParaRPr>
          </a:p>
          <a:p>
            <a:pPr indent="-635" algn="just"/>
            <a:r>
              <a:rPr lang="af-ZA" sz="1200" dirty="0">
                <a:solidFill>
                  <a:srgbClr val="FF0000"/>
                </a:solidFill>
                <a:effectLst/>
                <a:latin typeface="Arial" panose="020B0604020202020204" pitchFamily="34" charset="0"/>
                <a:ea typeface="Calibri" panose="020F0502020204030204" pitchFamily="34" charset="0"/>
              </a:rPr>
              <a:t> </a:t>
            </a:r>
            <a:endParaRPr lang="en-US" sz="1200" dirty="0">
              <a:effectLst/>
              <a:latin typeface="Times New Roman" panose="02020603050405020304" pitchFamily="18" charset="0"/>
              <a:ea typeface="Times New Roman" panose="02020603050405020304" pitchFamily="18" charset="0"/>
            </a:endParaRPr>
          </a:p>
          <a:p>
            <a:pPr indent="-635" algn="just"/>
            <a:r>
              <a:rPr lang="af-ZA" sz="1200" dirty="0">
                <a:effectLst/>
                <a:latin typeface="Arial" panose="020B0604020202020204" pitchFamily="34" charset="0"/>
                <a:ea typeface="Calibri" panose="020F0502020204030204" pitchFamily="34" charset="0"/>
              </a:rPr>
              <a:t>(</a:t>
            </a:r>
            <a:r>
              <a:rPr lang="af-ZA" sz="1200" dirty="0">
                <a:solidFill>
                  <a:srgbClr val="FF0000"/>
                </a:solidFill>
                <a:effectLst/>
                <a:latin typeface="Arial" panose="020B0604020202020204" pitchFamily="34" charset="0"/>
                <a:ea typeface="Calibri" panose="020F0502020204030204" pitchFamily="34" charset="0"/>
              </a:rPr>
              <a:t>Nota aan onderwyser: </a:t>
            </a:r>
            <a:r>
              <a:rPr lang="af-ZA" sz="1200" dirty="0">
                <a:effectLst/>
                <a:latin typeface="Arial" panose="020B0604020202020204" pitchFamily="34" charset="0"/>
                <a:ea typeface="Calibri" panose="020F0502020204030204" pitchFamily="34" charset="0"/>
              </a:rPr>
              <a:t>Laat 2 minute toe vir die refleksie-aktiwiteit.)</a:t>
            </a:r>
            <a:endParaRPr lang="en-US" sz="1200" dirty="0">
              <a:effectLst/>
              <a:latin typeface="Times New Roman" panose="02020603050405020304" pitchFamily="18" charset="0"/>
              <a:ea typeface="Times New Roman" panose="02020603050405020304" pitchFamily="18" charset="0"/>
            </a:endParaRPr>
          </a:p>
          <a:p>
            <a:pPr indent="-1270" algn="just"/>
            <a:r>
              <a:rPr lang="af-ZA" sz="1200" dirty="0">
                <a:solidFill>
                  <a:srgbClr val="595959"/>
                </a:solidFill>
                <a:effectLst/>
                <a:latin typeface="Arial" panose="020B0604020202020204" pitchFamily="34" charset="0"/>
                <a:ea typeface="Arial" panose="020B0604020202020204" pitchFamily="34" charset="0"/>
              </a:rPr>
              <a:t> </a:t>
            </a:r>
            <a:endParaRPr lang="en-US" sz="1200" dirty="0">
              <a:effectLst/>
              <a:latin typeface="Times New Roman" panose="02020603050405020304" pitchFamily="18" charset="0"/>
              <a:ea typeface="Times New Roman" panose="02020603050405020304" pitchFamily="18" charset="0"/>
            </a:endParaRPr>
          </a:p>
          <a:p>
            <a:pPr indent="-635" algn="just"/>
            <a:r>
              <a:rPr lang="af-ZA" sz="1200" b="1" dirty="0">
                <a:effectLst/>
                <a:latin typeface="Arial" panose="020B0604020202020204" pitchFamily="34" charset="0"/>
                <a:ea typeface="Arial" panose="020B0604020202020204" pitchFamily="34" charset="0"/>
              </a:rPr>
              <a:t>Voltooi </a:t>
            </a:r>
            <a:r>
              <a:rPr lang="af-ZA" sz="1200" b="1" i="1" dirty="0">
                <a:effectLst/>
                <a:latin typeface="Arial" panose="020B0604020202020204" pitchFamily="34" charset="0"/>
                <a:ea typeface="Arial" panose="020B0604020202020204" pitchFamily="34" charset="0"/>
              </a:rPr>
              <a:t>Aktiwiteit 3</a:t>
            </a:r>
            <a:r>
              <a:rPr lang="af-ZA" sz="1200" dirty="0">
                <a:effectLst/>
                <a:latin typeface="Arial" panose="020B0604020202020204" pitchFamily="34" charset="0"/>
                <a:ea typeface="Arial" panose="020B0604020202020204" pitchFamily="34" charset="0"/>
              </a:rPr>
              <a:t> (</a:t>
            </a:r>
            <a:r>
              <a:rPr lang="af-ZA" sz="1200" b="1" i="1" u="sng" dirty="0">
                <a:effectLst/>
                <a:latin typeface="Arial" panose="020B0604020202020204" pitchFamily="34" charset="0"/>
                <a:ea typeface="Arial" panose="020B0604020202020204" pitchFamily="34" charset="0"/>
              </a:rPr>
              <a:t>Les 2 – Werkkaart</a:t>
            </a:r>
            <a:r>
              <a:rPr lang="af-ZA" sz="1200" dirty="0">
                <a:effectLst/>
                <a:latin typeface="Arial" panose="020B0604020202020204" pitchFamily="34" charset="0"/>
                <a:ea typeface="Arial" panose="020B0604020202020204" pitchFamily="34" charset="0"/>
              </a:rPr>
              <a:t>) vir </a:t>
            </a:r>
            <a:r>
              <a:rPr lang="af-ZA" sz="1200" dirty="0">
                <a:effectLst/>
                <a:highlight>
                  <a:srgbClr val="FFFF00"/>
                </a:highlight>
                <a:latin typeface="Arial" panose="020B0604020202020204" pitchFamily="34" charset="0"/>
                <a:ea typeface="Arial" panose="020B0604020202020204" pitchFamily="34" charset="0"/>
              </a:rPr>
              <a:t>huiswerk</a:t>
            </a:r>
            <a:r>
              <a:rPr lang="af-ZA" sz="1200" dirty="0">
                <a:effectLst/>
                <a:latin typeface="Arial" panose="020B0604020202020204" pitchFamily="34" charset="0"/>
                <a:ea typeface="Arial" panose="020B0604020202020204" pitchFamily="34" charset="0"/>
              </a:rPr>
              <a:t>.</a:t>
            </a:r>
            <a:endParaRPr lang="en-US" sz="1200" dirty="0">
              <a:effectLst/>
              <a:latin typeface="Times New Roman" panose="02020603050405020304" pitchFamily="18" charset="0"/>
              <a:ea typeface="Times New Roman" panose="02020603050405020304" pitchFamily="18" charset="0"/>
            </a:endParaRPr>
          </a:p>
          <a:p>
            <a:endParaRPr lang="en-ZA"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ZA" sz="1200" b="0" i="0" u="none" strike="noStrike" cap="none" smtClean="0">
                <a:solidFill>
                  <a:schemeClr val="dk1"/>
                </a:solidFill>
                <a:latin typeface="Calibri"/>
                <a:ea typeface="Calibri"/>
                <a:cs typeface="Calibri"/>
                <a:sym typeface="Calibri"/>
              </a:rPr>
              <a:t>7</a:t>
            </a:fld>
            <a:endParaRPr lang="en-Z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15874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7"/>
          <p:cNvSpPr>
            <a:spLocks noGrp="1"/>
          </p:cNvSpPr>
          <p:nvPr>
            <p:ph type="pic" idx="2"/>
          </p:nvPr>
        </p:nvSpPr>
        <p:spPr>
          <a:xfrm>
            <a:off x="5183188" y="987425"/>
            <a:ext cx="6172200" cy="4873625"/>
          </a:xfrm>
          <a:prstGeom prst="rect">
            <a:avLst/>
          </a:prstGeom>
          <a:noFill/>
          <a:ln>
            <a:noFill/>
          </a:ln>
        </p:spPr>
      </p:sp>
      <p:sp>
        <p:nvSpPr>
          <p:cNvPr id="68" name="Google Shape;68;p1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
        <p:cNvGrpSpPr/>
        <p:nvPr/>
      </p:nvGrpSpPr>
      <p:grpSpPr>
        <a:xfrm>
          <a:off x="0" y="0"/>
          <a:ext cx="0" cy="0"/>
          <a:chOff x="0" y="0"/>
          <a:chExt cx="0" cy="0"/>
        </a:xfrm>
      </p:grpSpPr>
      <p:sp>
        <p:nvSpPr>
          <p:cNvPr id="10" name="Google Shape;10;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pic>
        <p:nvPicPr>
          <p:cNvPr id="2" name="Picture 1"/>
          <p:cNvPicPr>
            <a:picLocks noChangeAspect="1"/>
          </p:cNvPicPr>
          <p:nvPr userDrawn="1"/>
        </p:nvPicPr>
        <p:blipFill>
          <a:blip r:embed="rId12"/>
          <a:stretch>
            <a:fillRect/>
          </a:stretch>
        </p:blipFill>
        <p:spPr>
          <a:xfrm>
            <a:off x="10839078" y="-9852"/>
            <a:ext cx="1365622" cy="469433"/>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3" name="Picture 2" descr="A person and person looking at a picture&#10;&#10;Description automatically generated">
            <a:extLst>
              <a:ext uri="{FF2B5EF4-FFF2-40B4-BE49-F238E27FC236}">
                <a16:creationId xmlns:a16="http://schemas.microsoft.com/office/drawing/2014/main" id="{E05E54D9-7BB3-F974-1727-BC1EA474818C}"/>
              </a:ext>
            </a:extLst>
          </p:cNvPr>
          <p:cNvPicPr>
            <a:picLocks noChangeAspect="1"/>
          </p:cNvPicPr>
          <p:nvPr/>
        </p:nvPicPr>
        <p:blipFill>
          <a:blip r:embed="rId3"/>
          <a:stretch>
            <a:fillRect/>
          </a:stretch>
        </p:blipFill>
        <p:spPr>
          <a:xfrm>
            <a:off x="0" y="0"/>
            <a:ext cx="12192000" cy="6858000"/>
          </a:xfrm>
          <a:prstGeom prst="rect">
            <a:avLst/>
          </a:prstGeom>
        </p:spPr>
      </p:pic>
      <p:sp>
        <p:nvSpPr>
          <p:cNvPr id="89" name="Google Shape;89;p1"/>
          <p:cNvSpPr/>
          <p:nvPr/>
        </p:nvSpPr>
        <p:spPr>
          <a:xfrm>
            <a:off x="1524" y="0"/>
            <a:ext cx="12188952" cy="6858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DCDCA392-A437-0FBB-9A03-FC18452809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3" name="Picture 2" descr="A person holding a phone&#10;&#10;Description automatically generated">
            <a:extLst>
              <a:ext uri="{FF2B5EF4-FFF2-40B4-BE49-F238E27FC236}">
                <a16:creationId xmlns:a16="http://schemas.microsoft.com/office/drawing/2014/main" id="{DB8B6779-76B1-0664-0A88-45697D220FCB}"/>
              </a:ext>
            </a:extLst>
          </p:cNvPr>
          <p:cNvPicPr>
            <a:picLocks noChangeAspect="1"/>
          </p:cNvPicPr>
          <p:nvPr/>
        </p:nvPicPr>
        <p:blipFill>
          <a:blip r:embed="rId3"/>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B7E81ACF-19F2-0D4D-7E1B-BC31088DD5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3" descr="A screenshot of a website&#10;&#10;Description automatically generated"/>
          <p:cNvPicPr preferRelativeResize="0">
            <a:picLocks noGrp="1"/>
          </p:cNvPicPr>
          <p:nvPr>
            <p:ph type="body" idx="1"/>
          </p:nvPr>
        </p:nvPicPr>
        <p:blipFill rotWithShape="1">
          <a:blip r:embed="rId3">
            <a:alphaModFix/>
          </a:blip>
          <a:srcRect/>
          <a:stretch/>
        </p:blipFill>
        <p:spPr>
          <a:xfrm>
            <a:off x="-153035" y="0"/>
            <a:ext cx="12498070" cy="7811294"/>
          </a:xfrm>
          <a:prstGeom prst="rect">
            <a:avLst/>
          </a:prstGeom>
          <a:noFill/>
          <a:ln>
            <a:noFill/>
          </a:ln>
        </p:spPr>
      </p:pic>
      <p:sp>
        <p:nvSpPr>
          <p:cNvPr id="103" name="Google Shape;103;p3" descr="No photo description available."/>
          <p:cNvSpPr/>
          <p:nvPr/>
        </p:nvSpPr>
        <p:spPr>
          <a:xfrm>
            <a:off x="4024313" y="0"/>
            <a:ext cx="4143375" cy="6858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5" name="Google Shape;105;p3"/>
          <p:cNvSpPr/>
          <p:nvPr/>
        </p:nvSpPr>
        <p:spPr>
          <a:xfrm rot="-2256050">
            <a:off x="4329676" y="768133"/>
            <a:ext cx="1794164" cy="519545"/>
          </a:xfrm>
          <a:prstGeom prst="rightArrow">
            <a:avLst>
              <a:gd name="adj1" fmla="val 50000"/>
              <a:gd name="adj2" fmla="val 50000"/>
            </a:avLst>
          </a:prstGeom>
          <a:solidFill>
            <a:schemeClr val="accent1"/>
          </a:solid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112" name="Google Shape;112;p4" descr="A screenshot of a web page&#10;&#10;Description automatically generated"/>
          <p:cNvPicPr preferRelativeResize="0">
            <a:picLocks noGrp="1"/>
          </p:cNvPicPr>
          <p:nvPr>
            <p:ph type="body" idx="1"/>
          </p:nvPr>
        </p:nvPicPr>
        <p:blipFill rotWithShape="1">
          <a:blip r:embed="rId3">
            <a:alphaModFix/>
          </a:blip>
          <a:srcRect l="24329" t="9693" r="27556"/>
          <a:stretch/>
        </p:blipFill>
        <p:spPr>
          <a:xfrm>
            <a:off x="0" y="576942"/>
            <a:ext cx="5279572" cy="6193199"/>
          </a:xfrm>
          <a:prstGeom prst="rect">
            <a:avLst/>
          </a:prstGeom>
          <a:noFill/>
          <a:ln>
            <a:noFill/>
          </a:ln>
        </p:spPr>
      </p:pic>
      <p:pic>
        <p:nvPicPr>
          <p:cNvPr id="113" name="Google Shape;113;p4" descr="A screenshot of a computer&#10;&#10;Description automatically generated"/>
          <p:cNvPicPr preferRelativeResize="0"/>
          <p:nvPr/>
        </p:nvPicPr>
        <p:blipFill rotWithShape="1">
          <a:blip r:embed="rId4">
            <a:alphaModFix/>
          </a:blip>
          <a:srcRect t="9555" r="27195"/>
          <a:stretch/>
        </p:blipFill>
        <p:spPr>
          <a:xfrm>
            <a:off x="4060371" y="-1"/>
            <a:ext cx="8131629" cy="6858001"/>
          </a:xfrm>
          <a:prstGeom prst="rect">
            <a:avLst/>
          </a:prstGeom>
          <a:noFill/>
          <a:ln>
            <a:noFill/>
          </a:ln>
        </p:spPr>
      </p:pic>
      <p:sp>
        <p:nvSpPr>
          <p:cNvPr id="114" name="Google Shape;114;p4"/>
          <p:cNvSpPr/>
          <p:nvPr/>
        </p:nvSpPr>
        <p:spPr>
          <a:xfrm rot="8104965">
            <a:off x="1555271" y="1429430"/>
            <a:ext cx="1985554" cy="522514"/>
          </a:xfrm>
          <a:prstGeom prst="rightArrow">
            <a:avLst>
              <a:gd name="adj1" fmla="val 50000"/>
              <a:gd name="adj2" fmla="val 50000"/>
            </a:avLst>
          </a:prstGeom>
          <a:solidFill>
            <a:schemeClr val="accent1"/>
          </a:solid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5" name="Google Shape;115;p4"/>
          <p:cNvSpPr/>
          <p:nvPr/>
        </p:nvSpPr>
        <p:spPr>
          <a:xfrm rot="9015886">
            <a:off x="9612284" y="3034685"/>
            <a:ext cx="1985554" cy="522514"/>
          </a:xfrm>
          <a:prstGeom prst="rightArrow">
            <a:avLst>
              <a:gd name="adj1" fmla="val 50000"/>
              <a:gd name="adj2" fmla="val 50000"/>
            </a:avLst>
          </a:prstGeom>
          <a:solidFill>
            <a:schemeClr val="accent1"/>
          </a:solid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B60D6AFE-D190-052F-54A7-383397E6AC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2" name="Rectangle 1">
            <a:extLst>
              <a:ext uri="{FF2B5EF4-FFF2-40B4-BE49-F238E27FC236}">
                <a16:creationId xmlns:a16="http://schemas.microsoft.com/office/drawing/2014/main" id="{48E40B18-530E-B138-668A-C303A6B6AF6B}"/>
              </a:ext>
            </a:extLst>
          </p:cNvPr>
          <p:cNvSpPr/>
          <p:nvPr/>
        </p:nvSpPr>
        <p:spPr>
          <a:xfrm>
            <a:off x="4343400" y="0"/>
            <a:ext cx="7848600" cy="6858000"/>
          </a:xfrm>
          <a:prstGeom prst="rect">
            <a:avLst/>
          </a:prstGeom>
          <a:solidFill>
            <a:schemeClr val="bg2">
              <a:lumMod val="50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Google Shape;121;p5"/>
          <p:cNvSpPr txBox="1">
            <a:spLocks noGrp="1"/>
          </p:cNvSpPr>
          <p:nvPr>
            <p:ph type="title"/>
          </p:nvPr>
        </p:nvSpPr>
        <p:spPr>
          <a:xfrm>
            <a:off x="367488" y="5733959"/>
            <a:ext cx="4595949" cy="112404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ZA" b="1" dirty="0" err="1"/>
              <a:t>Opsomming</a:t>
            </a:r>
            <a:r>
              <a:rPr lang="en-ZA" b="1" dirty="0"/>
              <a:t>…</a:t>
            </a:r>
            <a:endParaRPr b="1" dirty="0"/>
          </a:p>
        </p:txBody>
      </p:sp>
      <p:pic>
        <p:nvPicPr>
          <p:cNvPr id="122" name="Google Shape;122;p5" descr="CUT | National Benchmark Test (NBT)"/>
          <p:cNvPicPr preferRelativeResize="0"/>
          <p:nvPr/>
        </p:nvPicPr>
        <p:blipFill rotWithShape="1">
          <a:blip r:embed="rId3">
            <a:alphaModFix/>
          </a:blip>
          <a:srcRect/>
          <a:stretch/>
        </p:blipFill>
        <p:spPr>
          <a:xfrm>
            <a:off x="5152696" y="0"/>
            <a:ext cx="4841875" cy="6858000"/>
          </a:xfrm>
          <a:prstGeom prst="rect">
            <a:avLst/>
          </a:prstGeom>
          <a:noFill/>
          <a:ln>
            <a:noFill/>
          </a:ln>
        </p:spPr>
      </p:pic>
      <p:pic>
        <p:nvPicPr>
          <p:cNvPr id="3" name="Picture 2">
            <a:extLst>
              <a:ext uri="{FF2B5EF4-FFF2-40B4-BE49-F238E27FC236}">
                <a16:creationId xmlns:a16="http://schemas.microsoft.com/office/drawing/2014/main" id="{ABC7F910-EFC1-FEFB-AD51-351B2A2E88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6" name="Picture 5" descr="A light bulb with symbols around it&#10;&#10;Description automatically generated">
            <a:extLst>
              <a:ext uri="{FF2B5EF4-FFF2-40B4-BE49-F238E27FC236}">
                <a16:creationId xmlns:a16="http://schemas.microsoft.com/office/drawing/2014/main" id="{4EFA17CE-5C09-C4E1-531B-1029882452C7}"/>
              </a:ext>
            </a:extLst>
          </p:cNvPr>
          <p:cNvPicPr>
            <a:picLocks noChangeAspect="1"/>
          </p:cNvPicPr>
          <p:nvPr/>
        </p:nvPicPr>
        <p:blipFill>
          <a:blip r:embed="rId3"/>
          <a:stretch>
            <a:fillRect/>
          </a:stretch>
        </p:blipFill>
        <p:spPr>
          <a:xfrm>
            <a:off x="0" y="0"/>
            <a:ext cx="12192000" cy="6858000"/>
          </a:xfrm>
          <a:prstGeom prst="rect">
            <a:avLst/>
          </a:prstGeom>
        </p:spPr>
      </p:pic>
      <p:sp>
        <p:nvSpPr>
          <p:cNvPr id="128" name="Google Shape;128;p6"/>
          <p:cNvSpPr/>
          <p:nvPr/>
        </p:nvSpPr>
        <p:spPr>
          <a:xfrm>
            <a:off x="1524" y="0"/>
            <a:ext cx="12188952" cy="6858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 name="Picture 3">
            <a:extLst>
              <a:ext uri="{FF2B5EF4-FFF2-40B4-BE49-F238E27FC236}">
                <a16:creationId xmlns:a16="http://schemas.microsoft.com/office/drawing/2014/main" id="{B7E81ACF-19F2-0D4D-7E1B-BC31088DD5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0D891-B194-ADC2-B161-E24469E0E357}"/>
              </a:ext>
            </a:extLst>
          </p:cNvPr>
          <p:cNvSpPr>
            <a:spLocks noGrp="1"/>
          </p:cNvSpPr>
          <p:nvPr>
            <p:ph type="title"/>
          </p:nvPr>
        </p:nvSpPr>
        <p:spPr/>
        <p:txBody>
          <a:bodyPr/>
          <a:lstStyle/>
          <a:p>
            <a:endParaRPr lang="en-ZA"/>
          </a:p>
        </p:txBody>
      </p:sp>
      <p:sp>
        <p:nvSpPr>
          <p:cNvPr id="3" name="Text Placeholder 2">
            <a:extLst>
              <a:ext uri="{FF2B5EF4-FFF2-40B4-BE49-F238E27FC236}">
                <a16:creationId xmlns:a16="http://schemas.microsoft.com/office/drawing/2014/main" id="{56FF3947-60DD-1A85-C7BA-64326A56AACB}"/>
              </a:ext>
            </a:extLst>
          </p:cNvPr>
          <p:cNvSpPr>
            <a:spLocks noGrp="1"/>
          </p:cNvSpPr>
          <p:nvPr>
            <p:ph type="body" idx="1"/>
          </p:nvPr>
        </p:nvSpPr>
        <p:spPr/>
        <p:txBody>
          <a:bodyPr/>
          <a:lstStyle/>
          <a:p>
            <a:endParaRPr lang="en-ZA"/>
          </a:p>
        </p:txBody>
      </p:sp>
      <p:pic>
        <p:nvPicPr>
          <p:cNvPr id="4" name="Picture 3">
            <a:extLst>
              <a:ext uri="{FF2B5EF4-FFF2-40B4-BE49-F238E27FC236}">
                <a16:creationId xmlns:a16="http://schemas.microsoft.com/office/drawing/2014/main" id="{7F4DBFE3-9DA6-459A-9A3F-0F5D671C15C6}"/>
              </a:ext>
            </a:extLst>
          </p:cNvPr>
          <p:cNvPicPr>
            <a:picLocks noChangeAspect="1"/>
          </p:cNvPicPr>
          <p:nvPr/>
        </p:nvPicPr>
        <p:blipFill>
          <a:blip r:embed="rId3"/>
          <a:stretch>
            <a:fillRect/>
          </a:stretch>
        </p:blipFill>
        <p:spPr>
          <a:xfrm>
            <a:off x="-2165" y="0"/>
            <a:ext cx="12196329" cy="6858000"/>
          </a:xfrm>
          <a:prstGeom prst="rect">
            <a:avLst/>
          </a:prstGeom>
        </p:spPr>
      </p:pic>
      <p:sp>
        <p:nvSpPr>
          <p:cNvPr id="5" name="Google Shape;136;p7">
            <a:extLst>
              <a:ext uri="{FF2B5EF4-FFF2-40B4-BE49-F238E27FC236}">
                <a16:creationId xmlns:a16="http://schemas.microsoft.com/office/drawing/2014/main" id="{CF05C91E-32CD-5587-1559-CDDC960FBB79}"/>
              </a:ext>
            </a:extLst>
          </p:cNvPr>
          <p:cNvSpPr/>
          <p:nvPr/>
        </p:nvSpPr>
        <p:spPr>
          <a:xfrm>
            <a:off x="1185426" y="2274607"/>
            <a:ext cx="9821150" cy="1446509"/>
          </a:xfrm>
          <a:prstGeom prst="rect">
            <a:avLst/>
          </a:prstGeom>
          <a:solidFill>
            <a:schemeClr val="lt1">
              <a:alpha val="73725"/>
            </a:schemeClr>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ZA" sz="8800" b="1" dirty="0" err="1">
                <a:solidFill>
                  <a:schemeClr val="dk1"/>
                </a:solidFill>
                <a:latin typeface="Calibri"/>
                <a:ea typeface="Calibri"/>
                <a:cs typeface="Calibri"/>
                <a:sym typeface="Calibri"/>
              </a:rPr>
              <a:t>Individuele</a:t>
            </a:r>
            <a:r>
              <a:rPr lang="en-ZA" sz="8800" b="1" cap="none" dirty="0">
                <a:solidFill>
                  <a:schemeClr val="dk1"/>
                </a:solidFill>
                <a:latin typeface="Calibri"/>
                <a:ea typeface="Calibri"/>
                <a:cs typeface="Calibri"/>
                <a:sym typeface="Calibri"/>
              </a:rPr>
              <a:t> </a:t>
            </a:r>
            <a:r>
              <a:rPr lang="en-ZA" sz="8800" b="1" cap="none" dirty="0" err="1">
                <a:solidFill>
                  <a:schemeClr val="dk1"/>
                </a:solidFill>
                <a:latin typeface="Calibri"/>
                <a:ea typeface="Calibri"/>
                <a:cs typeface="Calibri"/>
                <a:sym typeface="Calibri"/>
              </a:rPr>
              <a:t>Refleksie</a:t>
            </a:r>
            <a:endParaRPr dirty="0"/>
          </a:p>
        </p:txBody>
      </p:sp>
      <p:pic>
        <p:nvPicPr>
          <p:cNvPr id="6" name="Picture 5">
            <a:extLst>
              <a:ext uri="{FF2B5EF4-FFF2-40B4-BE49-F238E27FC236}">
                <a16:creationId xmlns:a16="http://schemas.microsoft.com/office/drawing/2014/main" id="{4233C355-4A31-7A7F-EEA8-31F9C88EE2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5913" y="0"/>
            <a:ext cx="1366087" cy="47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557715"/>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F3AB23201A38C4A8F7AAD9F2A325F0A" ma:contentTypeVersion="13" ma:contentTypeDescription="Create a new document." ma:contentTypeScope="" ma:versionID="077e3762473cea745cadc0c19403a5c5">
  <xsd:schema xmlns:xsd="http://www.w3.org/2001/XMLSchema" xmlns:xs="http://www.w3.org/2001/XMLSchema" xmlns:p="http://schemas.microsoft.com/office/2006/metadata/properties" xmlns:ns2="3caab635-9527-4657-a12f-8c668acf6cb5" xmlns:ns3="b9f929ee-2ccc-426b-9fd2-932361bc865d" targetNamespace="http://schemas.microsoft.com/office/2006/metadata/properties" ma:root="true" ma:fieldsID="073529ee14c99b5c51d3e9b20bdcae55" ns2:_="" ns3:_="">
    <xsd:import namespace="3caab635-9527-4657-a12f-8c668acf6cb5"/>
    <xsd:import namespace="b9f929ee-2ccc-426b-9fd2-932361bc865d"/>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ServiceLocatio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aab635-9527-4657-a12f-8c668acf6c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f9b47f4-9a27-4745-b6d6-fd1148aa395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9f929ee-2ccc-426b-9fd2-932361bc865d"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b1a63e0-24cb-4c15-a6aa-5e8a397866bf}" ma:internalName="TaxCatchAll" ma:showField="CatchAllData" ma:web="b9f929ee-2ccc-426b-9fd2-932361bc865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425869A-C509-4DA5-9B96-B4B47FFBB80A}"/>
</file>

<file path=customXml/itemProps2.xml><?xml version="1.0" encoding="utf-8"?>
<ds:datastoreItem xmlns:ds="http://schemas.openxmlformats.org/officeDocument/2006/customXml" ds:itemID="{2CD92AD9-FD06-4E7A-9AE8-C56EAA4F3C65}"/>
</file>

<file path=docProps/app.xml><?xml version="1.0" encoding="utf-8"?>
<Properties xmlns="http://schemas.openxmlformats.org/officeDocument/2006/extended-properties" xmlns:vt="http://schemas.openxmlformats.org/officeDocument/2006/docPropsVTypes">
  <TotalTime>57</TotalTime>
  <Words>1744</Words>
  <Application>Microsoft Office PowerPoint</Application>
  <PresentationFormat>Widescreen</PresentationFormat>
  <Paragraphs>80</Paragraphs>
  <Slides>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Symbol</vt:lpstr>
      <vt:lpstr>Calibri</vt:lpstr>
      <vt:lpstr>Arial</vt:lpstr>
      <vt:lpstr>Times New Roman</vt:lpstr>
      <vt:lpstr>Office Theme</vt:lpstr>
      <vt:lpstr>PowerPoint Presentation</vt:lpstr>
      <vt:lpstr>PowerPoint Presentation</vt:lpstr>
      <vt:lpstr>PowerPoint Presentation</vt:lpstr>
      <vt:lpstr>PowerPoint Presentation</vt:lpstr>
      <vt:lpstr>Opsomming…</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LEIGH-ANN PRINGLE</dc:creator>
  <cp:lastModifiedBy>Carsten Gertz</cp:lastModifiedBy>
  <cp:revision>8</cp:revision>
  <dcterms:created xsi:type="dcterms:W3CDTF">2021-02-27T11:19:06Z</dcterms:created>
  <dcterms:modified xsi:type="dcterms:W3CDTF">2024-01-05T18:05:01Z</dcterms:modified>
</cp:coreProperties>
</file>