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lay"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SsyOwYtnBKNxvSpAHfPph9rGFi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l Landers" initials="" lastIdx="1" clrIdx="0"/>
  <p:cmAuthor id="1" name="Natasha Beangstrom" initials="NB" lastIdx="1" clrIdx="1">
    <p:extLst>
      <p:ext uri="{19B8F6BF-5375-455C-9EA6-DF929625EA0E}">
        <p15:presenceInfo xmlns:p15="http://schemas.microsoft.com/office/powerpoint/2012/main" userId="73ba7bf199afe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68223" autoAdjust="0"/>
  </p:normalViewPr>
  <p:slideViewPr>
    <p:cSldViewPr snapToGrid="0">
      <p:cViewPr varScale="1">
        <p:scale>
          <a:sx n="76" d="100"/>
          <a:sy n="76" d="100"/>
        </p:scale>
        <p:origin x="19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35415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Welcome back, Grade 10s! In the last lesson we discussed the concepts of Discrimination and Human Rights Violations and we looked at the importance of why it is so necessary to stop discrimination based on contexts such as Race; Religion; Language; Gender; Sexual Orientation and HIV/Aids Status.</a:t>
            </a:r>
            <a:endParaRPr lang="en-ZA" sz="1800" dirty="0">
              <a:effectLst/>
              <a:latin typeface="Times New Roman" panose="02020603050405020304" pitchFamily="18" charset="0"/>
              <a:ea typeface="Times New Roman" panose="02020603050405020304" pitchFamily="18" charset="0"/>
            </a:endParaRPr>
          </a:p>
          <a:p>
            <a:pPr marL="49911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We also learnt more about the Bill of Rights, The Convention of the Rights of a Child and CEDAW (The Committee on the Elimination of Discrimination against Women). </a:t>
            </a:r>
            <a:endParaRPr lang="en-ZA" sz="1800" dirty="0">
              <a:effectLst/>
              <a:latin typeface="Times New Roman" panose="02020603050405020304" pitchFamily="18" charset="0"/>
              <a:ea typeface="Times New Roman" panose="02020603050405020304" pitchFamily="18" charset="0"/>
            </a:endParaRPr>
          </a:p>
          <a:p>
            <a:pPr marL="49911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Today we will be looking at what discrimination looks like, ask questions as to why these behaviours come about and then also reflect on the impact of these behaviours on individuals and the society as a whole. As we proceed with the lesson, always reflect on </a:t>
            </a:r>
            <a:r>
              <a:rPr lang="en-ZA" sz="1800" i="1" dirty="0">
                <a:effectLst/>
                <a:latin typeface="Arial" panose="020B0604020202020204" pitchFamily="34" charset="0"/>
                <a:ea typeface="Arial" panose="020B0604020202020204" pitchFamily="34" charset="0"/>
              </a:rPr>
              <a:t>how you as an individual can help those who are being targeted through discriminatory behaviour.</a:t>
            </a:r>
            <a:endParaRPr lang="en-GB"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3598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sz="1200" dirty="0">
                <a:effectLst/>
                <a:latin typeface="Arial" panose="020B0604020202020204" pitchFamily="34" charset="0"/>
                <a:ea typeface="Arial" panose="020B0604020202020204" pitchFamily="34" charset="0"/>
              </a:rPr>
              <a:t>Look at the pictures portrayed on the screen (or in </a:t>
            </a:r>
            <a:r>
              <a:rPr lang="en-US" sz="1200" b="1" i="1" dirty="0">
                <a:effectLst/>
                <a:latin typeface="Arial" panose="020B0604020202020204" pitchFamily="34" charset="0"/>
                <a:ea typeface="Arial" panose="020B0604020202020204" pitchFamily="34" charset="0"/>
              </a:rPr>
              <a:t>Activity 6</a:t>
            </a:r>
            <a:r>
              <a:rPr lang="en-US" sz="1200" dirty="0">
                <a:effectLst/>
                <a:latin typeface="Arial" panose="020B0604020202020204" pitchFamily="34" charset="0"/>
                <a:ea typeface="Arial" panose="020B0604020202020204" pitchFamily="34" charset="0"/>
              </a:rPr>
              <a:t> of your </a:t>
            </a:r>
            <a:r>
              <a:rPr lang="en-US" sz="1200" b="1" i="1" u="sng" dirty="0">
                <a:effectLst/>
                <a:latin typeface="Arial" panose="020B0604020202020204" pitchFamily="34" charset="0"/>
                <a:ea typeface="Arial" panose="020B0604020202020204" pitchFamily="34" charset="0"/>
              </a:rPr>
              <a:t>Lesson 2 - Worksheet</a:t>
            </a:r>
            <a:r>
              <a:rPr lang="en-US" sz="1200" dirty="0">
                <a:effectLst/>
                <a:latin typeface="Arial" panose="020B0604020202020204" pitchFamily="34" charset="0"/>
                <a:ea typeface="Arial" panose="020B0604020202020204" pitchFamily="34" charset="0"/>
              </a:rPr>
              <a:t>).  </a:t>
            </a:r>
          </a:p>
          <a:p>
            <a:pPr algn="just">
              <a:lnSpc>
                <a:spcPct val="115000"/>
              </a:lnSpc>
              <a:spcAft>
                <a:spcPts val="1000"/>
              </a:spcAft>
            </a:pPr>
            <a:endParaRPr lang="en-US" sz="1200" dirty="0">
              <a:effectLst/>
              <a:latin typeface="Times New Roman" panose="02020603050405020304" pitchFamily="18" charset="0"/>
              <a:ea typeface="Times New Roman" panose="02020603050405020304" pitchFamily="18" charset="0"/>
            </a:endParaRPr>
          </a:p>
          <a:p>
            <a:r>
              <a:rPr lang="en-US" sz="1200" dirty="0">
                <a:effectLst/>
                <a:latin typeface="Arial" panose="020B0604020202020204" pitchFamily="34" charset="0"/>
                <a:ea typeface="Arial" panose="020B0604020202020204" pitchFamily="34" charset="0"/>
              </a:rPr>
              <a:t>In the reflection block on your </a:t>
            </a:r>
            <a:r>
              <a:rPr lang="en-US" sz="1200" b="1" i="1" u="sng" dirty="0">
                <a:effectLst/>
                <a:latin typeface="Arial" panose="020B0604020202020204" pitchFamily="34" charset="0"/>
                <a:ea typeface="Arial" panose="020B0604020202020204" pitchFamily="34" charset="0"/>
              </a:rPr>
              <a:t>Lesson 2 – Worksheet</a:t>
            </a:r>
            <a:r>
              <a:rPr lang="en-US" sz="1200" dirty="0">
                <a:effectLst/>
                <a:latin typeface="Arial" panose="020B0604020202020204" pitchFamily="34" charset="0"/>
                <a:ea typeface="Arial" panose="020B0604020202020204" pitchFamily="34" charset="0"/>
              </a:rPr>
              <a:t> (</a:t>
            </a:r>
            <a:r>
              <a:rPr lang="en-US" sz="1200" b="1" i="1" dirty="0">
                <a:effectLst/>
                <a:latin typeface="Arial" panose="020B0604020202020204" pitchFamily="34" charset="0"/>
                <a:ea typeface="Arial" panose="020B0604020202020204" pitchFamily="34" charset="0"/>
              </a:rPr>
              <a:t>Activity 6</a:t>
            </a:r>
            <a:r>
              <a:rPr lang="en-US" sz="1200" dirty="0">
                <a:effectLst/>
                <a:latin typeface="Arial" panose="020B0604020202020204" pitchFamily="34" charset="0"/>
                <a:ea typeface="Arial" panose="020B0604020202020204" pitchFamily="34" charset="0"/>
              </a:rPr>
              <a:t>), write a paragraph on what the impact of these human rights violations would be on the individuals and then also on their families or those closest to them.</a:t>
            </a:r>
            <a:endParaRPr lang="en-US" dirty="0"/>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768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At the end of this lesson, you should be able to:</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Know and talk about the types of discriminating behaviour which violate human rights.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Explain why people are biased and prejudiced and why they act on these prejudices. </a:t>
            </a: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ZA" sz="1800" dirty="0">
                <a:effectLst/>
                <a:latin typeface="Arial" panose="020B0604020202020204" pitchFamily="34" charset="0"/>
                <a:ea typeface="Arial" panose="020B0604020202020204" pitchFamily="34" charset="0"/>
              </a:rPr>
              <a:t>Think about and discuss what the effects of human rights violations are.</a:t>
            </a:r>
            <a:endParaRPr lang="en-ZA" sz="1800" noProof="0" dirty="0"/>
          </a:p>
          <a:p>
            <a:pPr marL="342900" lvl="0" indent="-342900" algn="just">
              <a:buFont typeface="Symbol" panose="05050102010706020507" pitchFamily="18" charset="2"/>
              <a:buChar char=""/>
            </a:pPr>
            <a:endParaRPr lang="en-ZA" sz="1800" dirty="0">
              <a:effectLst/>
              <a:latin typeface="Times New Roman" panose="02020603050405020304" pitchFamily="18" charset="0"/>
              <a:ea typeface="Times New Roman" panose="02020603050405020304" pitchFamily="18" charset="0"/>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9080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sz="1800" dirty="0">
                <a:effectLst/>
                <a:latin typeface="Arial" panose="020B0604020202020204" pitchFamily="34" charset="0"/>
                <a:ea typeface="Arial" panose="020B0604020202020204" pitchFamily="34" charset="0"/>
              </a:rPr>
              <a:t>Complete </a:t>
            </a:r>
            <a:r>
              <a:rPr lang="en-ZA" sz="1800" b="1" i="1" dirty="0">
                <a:effectLst/>
                <a:latin typeface="Arial" panose="020B0604020202020204" pitchFamily="34" charset="0"/>
                <a:ea typeface="Arial" panose="020B0604020202020204" pitchFamily="34" charset="0"/>
              </a:rPr>
              <a:t>Activity 1</a:t>
            </a:r>
            <a:r>
              <a:rPr lang="en-ZA" sz="1800"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2 – Worksheet</a:t>
            </a:r>
            <a:r>
              <a:rPr lang="en-ZA" sz="1800" dirty="0">
                <a:effectLst/>
                <a:latin typeface="Arial" panose="020B0604020202020204" pitchFamily="34" charset="0"/>
                <a:ea typeface="Arial" panose="020B0604020202020204" pitchFamily="34" charset="0"/>
              </a:rPr>
              <a:t>). Have a look at the cartoon – Identify FIVE types of discrimination being highlighted by the news headlines at the news stand. Check your answers with a partner to see if you got them.</a:t>
            </a:r>
            <a:endParaRPr sz="1200" dirty="0"/>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47656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Broadly, </a:t>
            </a:r>
            <a:r>
              <a:rPr lang="en-ZA" sz="1800" b="1" dirty="0">
                <a:effectLst/>
                <a:latin typeface="Arial" panose="020B0604020202020204" pitchFamily="34" charset="0"/>
                <a:ea typeface="Arial" panose="020B0604020202020204" pitchFamily="34" charset="0"/>
              </a:rPr>
              <a:t>discrimination</a:t>
            </a:r>
            <a:r>
              <a:rPr lang="en-ZA" sz="1800" dirty="0">
                <a:effectLst/>
                <a:latin typeface="Arial" panose="020B0604020202020204" pitchFamily="34" charset="0"/>
                <a:ea typeface="Arial" panose="020B0604020202020204" pitchFamily="34" charset="0"/>
              </a:rPr>
              <a:t> means that people are treated differently. Sometimes there is a fair reason for different treatment of people and at other times the treatment can be unfair.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i="1" dirty="0">
                <a:effectLst/>
                <a:latin typeface="Arial" panose="020B0604020202020204" pitchFamily="34" charset="0"/>
                <a:ea typeface="Arial" panose="020B0604020202020204" pitchFamily="34" charset="0"/>
              </a:rPr>
              <a:t>Fair discrimination</a:t>
            </a:r>
            <a:r>
              <a:rPr lang="en-ZA" sz="1800" dirty="0">
                <a:effectLst/>
                <a:latin typeface="Arial" panose="020B0604020202020204" pitchFamily="34" charset="0"/>
                <a:ea typeface="Arial" panose="020B0604020202020204" pitchFamily="34" charset="0"/>
              </a:rPr>
              <a:t> might redress the injustices of the past or look to adjust imbalances in society. Ultimately this will be for the benefit of all members of society.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i="1" dirty="0">
                <a:effectLst/>
                <a:latin typeface="Arial" panose="020B0604020202020204" pitchFamily="34" charset="0"/>
                <a:ea typeface="Arial" panose="020B0604020202020204" pitchFamily="34" charset="0"/>
              </a:rPr>
              <a:t>Unfair discrimination</a:t>
            </a:r>
            <a:r>
              <a:rPr lang="en-ZA" sz="1800" dirty="0">
                <a:effectLst/>
                <a:latin typeface="Arial" panose="020B0604020202020204" pitchFamily="34" charset="0"/>
                <a:ea typeface="Arial" panose="020B0604020202020204" pitchFamily="34" charset="0"/>
              </a:rPr>
              <a:t> is unequal or abusive treatment based on unreasonable prejudice.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In your pairs, try to think of three examples where discrimination might be seen as fair and then try to think of three examples where discrimination might be seen as unfair. </a:t>
            </a:r>
          </a:p>
          <a:p>
            <a:endParaRPr lang="en-ZA" sz="1800" dirty="0">
              <a:effectLst/>
              <a:latin typeface="Arial" panose="020B0604020202020204" pitchFamily="34" charset="0"/>
            </a:endParaRPr>
          </a:p>
          <a:p>
            <a:endParaRPr lang="en-ZA" sz="1800" dirty="0">
              <a:effectLst/>
              <a:latin typeface="Arial" panose="020B0604020202020204" pitchFamily="34" charset="0"/>
            </a:endParaRPr>
          </a:p>
          <a:p>
            <a:pPr algn="just"/>
            <a:r>
              <a:rPr lang="en-ZA" sz="1800" dirty="0">
                <a:effectLst/>
                <a:latin typeface="Arial" panose="020B0604020202020204" pitchFamily="34" charset="0"/>
                <a:ea typeface="Arial" panose="020B0604020202020204" pitchFamily="34" charset="0"/>
              </a:rPr>
              <a:t>Complete </a:t>
            </a:r>
            <a:r>
              <a:rPr lang="en-ZA" sz="1800" b="1" i="1" dirty="0">
                <a:effectLst/>
                <a:latin typeface="Arial" panose="020B0604020202020204" pitchFamily="34" charset="0"/>
                <a:ea typeface="Arial" panose="020B0604020202020204" pitchFamily="34" charset="0"/>
              </a:rPr>
              <a:t>Activity 2</a:t>
            </a:r>
            <a:r>
              <a:rPr lang="en-ZA" sz="1800"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2 – Worksheet</a:t>
            </a:r>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Fair could be: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Redressing imbalances by giving people opportunities that they did not have in the past.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Sports teams are required to be representative of the community they come out of.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BBEEE - Companies are required to employ and partner with previously disadvantaged people to create more opportunities. </a:t>
            </a:r>
          </a:p>
          <a:p>
            <a:pPr marL="342900" lvl="0" indent="-342900" algn="just">
              <a:buFont typeface="Symbol" panose="05050102010706020507" pitchFamily="18" charset="2"/>
              <a:buChar char=""/>
            </a:pP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Unfair could be:</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Xenophobia - Treating foreigners as though they have no right to live in South Africa and work here.</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Sexism - Reserve employment based on gender rather than skill.</a:t>
            </a: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800" dirty="0">
                <a:effectLst/>
                <a:latin typeface="Arial" panose="020B0604020202020204" pitchFamily="34" charset="0"/>
                <a:ea typeface="Arial" panose="020B0604020202020204" pitchFamily="34" charset="0"/>
              </a:rPr>
              <a:t>Prejudice – Treating people with a disability as though they cannot do a job that they are qualified for.</a:t>
            </a:r>
            <a:endParaRPr lang="en-US" sz="1800" dirty="0"/>
          </a:p>
          <a:p>
            <a:pPr marL="0" lvl="0" indent="0" algn="just">
              <a:buFont typeface="Symbol" panose="05050102010706020507" pitchFamily="18" charset="2"/>
              <a:buNone/>
            </a:pPr>
            <a:endParaRPr lang="en-ZA" sz="1800" dirty="0">
              <a:effectLst/>
              <a:latin typeface="Times New Roman" panose="02020603050405020304" pitchFamily="18" charset="0"/>
              <a:ea typeface="Times New Roman" panose="02020603050405020304" pitchFamily="18" charset="0"/>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76167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Slavery was seen to be the worst crime against humanity and has been rejected by everybody, BUT discrimination in modern society and discriminatory practices, as Bishop Tutu expressed, can be seen as the same as slavery.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Class Discussion: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How do you feel about slavery?</a:t>
            </a: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How can prejudice and racism be seen to be similar to slavery?</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 </a:t>
            </a:r>
            <a:endParaRPr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14211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sz="1800" dirty="0">
                <a:effectLst/>
                <a:latin typeface="Arial" panose="020B0604020202020204" pitchFamily="34" charset="0"/>
                <a:ea typeface="Arial" panose="020B0604020202020204" pitchFamily="34" charset="0"/>
              </a:rPr>
              <a:t>Complete </a:t>
            </a:r>
            <a:r>
              <a:rPr lang="en-ZA" sz="1800" b="1" i="1" dirty="0">
                <a:effectLst/>
                <a:latin typeface="Arial" panose="020B0604020202020204" pitchFamily="34" charset="0"/>
                <a:ea typeface="Arial" panose="020B0604020202020204" pitchFamily="34" charset="0"/>
              </a:rPr>
              <a:t>Activity 3</a:t>
            </a:r>
            <a:r>
              <a:rPr lang="en-ZA" sz="1800"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2 – Worksheet</a:t>
            </a:r>
            <a:r>
              <a:rPr lang="en-ZA" sz="1800" dirty="0">
                <a:effectLst/>
                <a:latin typeface="Arial" panose="020B0604020202020204" pitchFamily="34" charset="0"/>
                <a:ea typeface="Arial" panose="020B0604020202020204" pitchFamily="34" charset="0"/>
              </a:rPr>
              <a:t>) </a:t>
            </a:r>
          </a:p>
          <a:p>
            <a:pPr marL="0" lvl="0" indent="0" algn="l" rtl="0">
              <a:spcBef>
                <a:spcPts val="0"/>
              </a:spcBef>
              <a:spcAft>
                <a:spcPts val="0"/>
              </a:spcAft>
              <a:buNone/>
            </a:pPr>
            <a:endParaRPr lang="en-ZA" sz="1800" dirty="0">
              <a:effectLst/>
              <a:latin typeface="Arial" panose="020B0604020202020204" pitchFamily="34" charset="0"/>
            </a:endParaRPr>
          </a:p>
          <a:p>
            <a:pPr algn="just"/>
            <a:r>
              <a:rPr lang="en-ZA" sz="1800" dirty="0">
                <a:effectLst/>
                <a:latin typeface="Arial" panose="020B0604020202020204" pitchFamily="34" charset="0"/>
                <a:ea typeface="Arial" panose="020B0604020202020204" pitchFamily="34" charset="0"/>
              </a:rPr>
              <a:t>Look at the following definitions of discriminating behaviour and prejudicial behaviour. Focus on the words in </a:t>
            </a:r>
            <a:r>
              <a:rPr lang="en-ZA" sz="1800" b="1" dirty="0">
                <a:effectLst/>
                <a:latin typeface="Arial" panose="020B0604020202020204" pitchFamily="34" charset="0"/>
                <a:ea typeface="Arial" panose="020B0604020202020204" pitchFamily="34" charset="0"/>
              </a:rPr>
              <a:t>bold</a:t>
            </a:r>
            <a:r>
              <a:rPr lang="en-ZA" sz="1800" dirty="0">
                <a:effectLst/>
                <a:latin typeface="Arial" panose="020B0604020202020204" pitchFamily="34" charset="0"/>
                <a:ea typeface="Arial" panose="020B0604020202020204" pitchFamily="34" charset="0"/>
              </a:rPr>
              <a:t> and reflect on how they make you feel.</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Xenophobia: </a:t>
            </a:r>
            <a:r>
              <a:rPr lang="en-ZA" sz="1800" b="1" dirty="0">
                <a:effectLst/>
                <a:latin typeface="Arial" panose="020B0604020202020204" pitchFamily="34" charset="0"/>
                <a:ea typeface="Arial" panose="020B0604020202020204" pitchFamily="34" charset="0"/>
              </a:rPr>
              <a:t>Prejudice</a:t>
            </a:r>
            <a:r>
              <a:rPr lang="en-ZA" sz="1800" dirty="0">
                <a:effectLst/>
                <a:latin typeface="Arial" panose="020B0604020202020204" pitchFamily="34" charset="0"/>
                <a:ea typeface="Arial" panose="020B0604020202020204" pitchFamily="34" charset="0"/>
              </a:rPr>
              <a:t> against refugees and foreign nationals; </a:t>
            </a:r>
            <a:r>
              <a:rPr lang="en-ZA" sz="1800" b="1" dirty="0">
                <a:effectLst/>
                <a:latin typeface="Arial" panose="020B0604020202020204" pitchFamily="34" charset="0"/>
                <a:ea typeface="Arial" panose="020B0604020202020204" pitchFamily="34" charset="0"/>
              </a:rPr>
              <a:t>hatred and fear</a:t>
            </a:r>
            <a:r>
              <a:rPr lang="en-ZA" sz="1800" dirty="0">
                <a:effectLst/>
                <a:latin typeface="Arial" panose="020B0604020202020204" pitchFamily="34" charset="0"/>
                <a:ea typeface="Arial" panose="020B0604020202020204" pitchFamily="34" charset="0"/>
              </a:rPr>
              <a:t> of foreigners and strangers.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Human Trafficking: The illegal transport of people across international borders and local areas often to </a:t>
            </a:r>
            <a:r>
              <a:rPr lang="en-ZA" sz="1800" b="1" dirty="0">
                <a:effectLst/>
                <a:latin typeface="Arial" panose="020B0604020202020204" pitchFamily="34" charset="0"/>
                <a:ea typeface="Arial" panose="020B0604020202020204" pitchFamily="34" charset="0"/>
              </a:rPr>
              <a:t>enslave</a:t>
            </a:r>
            <a:r>
              <a:rPr lang="en-ZA" sz="1800" dirty="0">
                <a:effectLst/>
                <a:latin typeface="Arial" panose="020B0604020202020204" pitchFamily="34" charset="0"/>
                <a:ea typeface="Arial" panose="020B0604020202020204" pitchFamily="34" charset="0"/>
              </a:rPr>
              <a:t> people for low-cost labour or the sex trade.</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Gender Based Violence: The </a:t>
            </a:r>
            <a:r>
              <a:rPr lang="en-ZA" sz="1800" b="1" dirty="0">
                <a:effectLst/>
                <a:latin typeface="Arial" panose="020B0604020202020204" pitchFamily="34" charset="0"/>
                <a:ea typeface="Arial" panose="020B0604020202020204" pitchFamily="34" charset="0"/>
              </a:rPr>
              <a:t>unfair</a:t>
            </a:r>
            <a:r>
              <a:rPr lang="en-ZA" sz="1800" dirty="0">
                <a:effectLst/>
                <a:latin typeface="Arial" panose="020B0604020202020204" pitchFamily="34" charset="0"/>
                <a:ea typeface="Arial" panose="020B0604020202020204" pitchFamily="34" charset="0"/>
              </a:rPr>
              <a:t> treatment of people because they are of a different gender/gender identity.</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Homophobia: </a:t>
            </a:r>
            <a:r>
              <a:rPr lang="en-ZA" sz="1800" b="1" dirty="0">
                <a:effectLst/>
                <a:latin typeface="Arial" panose="020B0604020202020204" pitchFamily="34" charset="0"/>
                <a:ea typeface="Arial" panose="020B0604020202020204" pitchFamily="34" charset="0"/>
              </a:rPr>
              <a:t>Hatred</a:t>
            </a:r>
            <a:r>
              <a:rPr lang="en-ZA" sz="1800" dirty="0">
                <a:effectLst/>
                <a:latin typeface="Arial" panose="020B0604020202020204" pitchFamily="34" charset="0"/>
                <a:ea typeface="Arial" panose="020B0604020202020204" pitchFamily="34" charset="0"/>
              </a:rPr>
              <a:t> and/or discrimination of a person because they are of a </a:t>
            </a:r>
            <a:r>
              <a:rPr lang="en-ZA" sz="1800" b="1" dirty="0">
                <a:effectLst/>
                <a:latin typeface="Arial" panose="020B0604020202020204" pitchFamily="34" charset="0"/>
                <a:ea typeface="Arial" panose="020B0604020202020204" pitchFamily="34" charset="0"/>
              </a:rPr>
              <a:t>different</a:t>
            </a:r>
            <a:r>
              <a:rPr lang="en-ZA" sz="1800" dirty="0">
                <a:effectLst/>
                <a:latin typeface="Arial" panose="020B0604020202020204" pitchFamily="34" charset="0"/>
                <a:ea typeface="Arial" panose="020B0604020202020204" pitchFamily="34" charset="0"/>
              </a:rPr>
              <a:t> sexual orientation to you.</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Corrective Rape: The sexual </a:t>
            </a:r>
            <a:r>
              <a:rPr lang="en-ZA" sz="1800" b="1" dirty="0">
                <a:effectLst/>
                <a:latin typeface="Arial" panose="020B0604020202020204" pitchFamily="34" charset="0"/>
                <a:ea typeface="Arial" panose="020B0604020202020204" pitchFamily="34" charset="0"/>
              </a:rPr>
              <a:t>abuse</a:t>
            </a:r>
            <a:r>
              <a:rPr lang="en-ZA" sz="1800" dirty="0">
                <a:effectLst/>
                <a:latin typeface="Arial" panose="020B0604020202020204" pitchFamily="34" charset="0"/>
                <a:ea typeface="Arial" panose="020B0604020202020204" pitchFamily="34" charset="0"/>
              </a:rPr>
              <a:t> of a person who is part of the LGBTQI+ community with the aim of enforcing </a:t>
            </a:r>
            <a:r>
              <a:rPr lang="en-ZA" sz="1800" b="1" dirty="0">
                <a:effectLst/>
                <a:latin typeface="Arial" panose="020B0604020202020204" pitchFamily="34" charset="0"/>
                <a:ea typeface="Arial" panose="020B0604020202020204" pitchFamily="34" charset="0"/>
              </a:rPr>
              <a:t>conformity</a:t>
            </a:r>
            <a:r>
              <a:rPr lang="en-ZA" sz="1800" dirty="0">
                <a:effectLst/>
                <a:latin typeface="Arial" panose="020B0604020202020204" pitchFamily="34" charset="0"/>
                <a:ea typeface="Arial" panose="020B0604020202020204" pitchFamily="34" charset="0"/>
              </a:rPr>
              <a:t> to gender stereotypes.</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What would you say to someone who has been subjected to one of these discriminatory actions? On your piece of paper, write down what you would say. Put this up on a wall/board in the classroom to create awareness of these issues. </a:t>
            </a:r>
            <a:endParaRPr lang="en-GB"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84797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en-ZA" sz="1800" dirty="0">
                <a:effectLst/>
                <a:latin typeface="Arial" panose="020B0604020202020204" pitchFamily="34" charset="0"/>
                <a:ea typeface="Arial" panose="020B0604020202020204" pitchFamily="34" charset="0"/>
              </a:rPr>
              <a:t>In the </a:t>
            </a:r>
            <a:r>
              <a:rPr lang="en-ZA" sz="1800" b="1" i="1" u="sng" dirty="0">
                <a:effectLst/>
                <a:latin typeface="Arial" panose="020B0604020202020204" pitchFamily="34" charset="0"/>
                <a:ea typeface="Arial" panose="020B0604020202020204" pitchFamily="34" charset="0"/>
              </a:rPr>
              <a:t>Lesson 2 - Worksheet</a:t>
            </a:r>
            <a:r>
              <a:rPr lang="en-ZA" sz="1800" dirty="0">
                <a:effectLst/>
                <a:latin typeface="Arial" panose="020B0604020202020204" pitchFamily="34" charset="0"/>
                <a:ea typeface="Arial" panose="020B0604020202020204" pitchFamily="34" charset="0"/>
              </a:rPr>
              <a:t> (</a:t>
            </a:r>
            <a:r>
              <a:rPr lang="en-ZA" sz="1800" b="1" i="1" dirty="0">
                <a:effectLst/>
                <a:latin typeface="Arial" panose="020B0604020202020204" pitchFamily="34" charset="0"/>
                <a:ea typeface="Arial" panose="020B0604020202020204" pitchFamily="34" charset="0"/>
              </a:rPr>
              <a:t>Activity 4</a:t>
            </a:r>
            <a:r>
              <a:rPr lang="en-ZA" sz="1800" dirty="0">
                <a:effectLst/>
                <a:latin typeface="Arial" panose="020B0604020202020204" pitchFamily="34" charset="0"/>
                <a:ea typeface="Arial" panose="020B0604020202020204" pitchFamily="34" charset="0"/>
              </a:rPr>
              <a:t>) there is a breakdown of what an Advocacy Campaign entails. This is a simple guideline but is a foundation for the knowledge needed in Grade 12. </a:t>
            </a:r>
            <a:endParaRPr lang="en-ZA"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n-ZA" sz="1800" dirty="0">
                <a:effectLst/>
                <a:latin typeface="Arial" panose="020B0604020202020204" pitchFamily="34" charset="0"/>
                <a:ea typeface="Arial" panose="020B0604020202020204" pitchFamily="34" charset="0"/>
              </a:rPr>
              <a:t>To effectively plan a campaign, you should: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Decide on the issue that you want to focus on. This could be to target bullying in your school, or to make the school a more open space for people with mobility issues (on crutches or in a wheelchair).</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Identify your target audience. In this case it will be your school population (you could direct a campaign at your parent body or local community).</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Do research into your topic, understand it in depth because in order to convince others of your cause, you can’t have holes in your argument. You must have correct facts and preferably knowledge that they will not know.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Know what are the desired outcomes for your campaign. What do you want people to do in response to your campaign?</a:t>
            </a: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Plan your campaign – a) How do you want to present your message? (In your case – a poster);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    b) What resources do you need?; c) What is your timeframe? (How long will your campaign run for?); d) How are you going to make people remember your campaign?</a:t>
            </a:r>
            <a:endParaRPr dirty="0"/>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9995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sz="1800" dirty="0">
                <a:effectLst/>
                <a:latin typeface="Arial" panose="020B0604020202020204" pitchFamily="34" charset="0"/>
                <a:ea typeface="Arial" panose="020B0604020202020204" pitchFamily="34" charset="0"/>
              </a:rPr>
              <a:t>In three weeks time, the lesson will start with groups presenting their posters to the other groups in a round robin presentation. Groups should brainstorm topical issues that they can present on their posters. Poster topics must be shown to the teacher as it is preferable not to have groups doing the same topics. Topics should be cleared with the teacher in the next lesson. Note that this will be done in your homework time, and you will have very little time in class.</a:t>
            </a:r>
            <a:endParaRPr dirty="0"/>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32392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sz="1800" dirty="0">
                <a:effectLst/>
                <a:latin typeface="Arial" panose="020B0604020202020204" pitchFamily="34" charset="0"/>
                <a:ea typeface="Calibri" panose="020F0502020204030204" pitchFamily="34" charset="0"/>
              </a:rPr>
              <a:t>Each group has been given an article to read through and a set of questions to answer related to that article.</a:t>
            </a:r>
          </a:p>
          <a:p>
            <a:pPr marL="0" lvl="0" indent="0" algn="l" rtl="0">
              <a:spcBef>
                <a:spcPts val="0"/>
              </a:spcBef>
              <a:spcAft>
                <a:spcPts val="0"/>
              </a:spcAft>
              <a:buNone/>
            </a:pPr>
            <a:endParaRPr lang="en-ZA" sz="1800" dirty="0">
              <a:effectLst/>
              <a:latin typeface="Arial" panose="020B0604020202020204" pitchFamily="34" charset="0"/>
            </a:endParaRPr>
          </a:p>
          <a:p>
            <a:pPr marL="0" lvl="0" indent="0" algn="l" rtl="0">
              <a:spcBef>
                <a:spcPts val="0"/>
              </a:spcBef>
              <a:spcAft>
                <a:spcPts val="0"/>
              </a:spcAft>
              <a:buNone/>
            </a:pPr>
            <a:endParaRPr dirty="0"/>
          </a:p>
        </p:txBody>
      </p:sp>
      <p:sp>
        <p:nvSpPr>
          <p:cNvPr id="163" name="Google Shape;1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51625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p:cNvPicPr>
            <a:picLocks noChangeAspect="1"/>
          </p:cNvPicPr>
          <p:nvPr userDrawn="1"/>
        </p:nvPicPr>
        <p:blipFill>
          <a:blip r:embed="rId14"/>
          <a:stretch>
            <a:fillRect/>
          </a:stretch>
        </p:blipFill>
        <p:spPr>
          <a:xfrm>
            <a:off x="10839078" y="-12700"/>
            <a:ext cx="1365622" cy="469433"/>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creativecommons.org/licenses/by-nc-sa/3.0/" TargetMode="External"/><Relationship Id="rId4" Type="http://schemas.openxmlformats.org/officeDocument/2006/relationships/hyperlink" Target="https://litandnature.commons.gc.cuny.edu/2020/05/13/umar-ali-creative-proje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44A0-380B-7506-1E9A-562B7D416696}"/>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228CB446-EE2D-E425-7FA4-5B49CBFE1D6D}"/>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863F2965-82D9-6627-5611-E3C637F8F903}"/>
              </a:ext>
            </a:extLst>
          </p:cNvPr>
          <p:cNvPicPr>
            <a:picLocks noChangeAspect="1"/>
          </p:cNvPicPr>
          <p:nvPr/>
        </p:nvPicPr>
        <p:blipFill>
          <a:blip r:embed="rId3"/>
          <a:stretch>
            <a:fillRect/>
          </a:stretch>
        </p:blipFill>
        <p:spPr>
          <a:xfrm>
            <a:off x="0" y="0"/>
            <a:ext cx="12192000" cy="6883400"/>
          </a:xfrm>
          <a:prstGeom prst="rect">
            <a:avLst/>
          </a:prstGeom>
        </p:spPr>
      </p:pic>
      <p:pic>
        <p:nvPicPr>
          <p:cNvPr id="6" name="Picture 5">
            <a:extLst>
              <a:ext uri="{FF2B5EF4-FFF2-40B4-BE49-F238E27FC236}">
                <a16:creationId xmlns:a16="http://schemas.microsoft.com/office/drawing/2014/main" id="{EE2E2E7C-1143-83B2-E8DE-7756C312A6C6}"/>
              </a:ext>
            </a:extLst>
          </p:cNvPr>
          <p:cNvPicPr>
            <a:picLocks noChangeAspect="1"/>
          </p:cNvPicPr>
          <p:nvPr/>
        </p:nvPicPr>
        <p:blipFill>
          <a:blip r:embed="rId4"/>
          <a:stretch>
            <a:fillRect/>
          </a:stretch>
        </p:blipFill>
        <p:spPr>
          <a:xfrm>
            <a:off x="10820281" y="0"/>
            <a:ext cx="1371719" cy="469433"/>
          </a:xfrm>
          <a:prstGeom prst="rect">
            <a:avLst/>
          </a:prstGeom>
        </p:spPr>
      </p:pic>
    </p:spTree>
    <p:extLst>
      <p:ext uri="{BB962C8B-B14F-4D97-AF65-F5344CB8AC3E}">
        <p14:creationId xmlns:p14="http://schemas.microsoft.com/office/powerpoint/2010/main" val="92495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800"/>
              <a:buFont typeface="Play"/>
              <a:buNone/>
            </a:pPr>
            <a:r>
              <a:rPr lang="en-US" sz="3800">
                <a:latin typeface="Play"/>
                <a:ea typeface="Play"/>
                <a:cs typeface="Play"/>
                <a:sym typeface="Play"/>
              </a:rPr>
              <a:t>At the end of the lesson, you should be able to:</a:t>
            </a:r>
            <a:endParaRPr/>
          </a:p>
        </p:txBody>
      </p:sp>
      <p:sp>
        <p:nvSpPr>
          <p:cNvPr id="108" name="Google Shape;108;p2"/>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ZA" sz="2200" dirty="0"/>
              <a:t>Know and talk about types of discriminating behaviour which violate human rights. </a:t>
            </a:r>
            <a:endParaRPr lang="en-ZA" dirty="0"/>
          </a:p>
          <a:p>
            <a:pPr marL="228600" lvl="0" indent="-228600" algn="l" rtl="0">
              <a:lnSpc>
                <a:spcPct val="90000"/>
              </a:lnSpc>
              <a:spcBef>
                <a:spcPts val="1000"/>
              </a:spcBef>
              <a:spcAft>
                <a:spcPts val="0"/>
              </a:spcAft>
              <a:buClr>
                <a:schemeClr val="dk1"/>
              </a:buClr>
              <a:buSzPts val="2200"/>
              <a:buChar char="•"/>
            </a:pPr>
            <a:r>
              <a:rPr lang="en-ZA" sz="2200" dirty="0"/>
              <a:t>Explain why people are biased and prejudiced and why they act on these prejudices. </a:t>
            </a:r>
            <a:endParaRPr lang="en-ZA" dirty="0"/>
          </a:p>
          <a:p>
            <a:pPr marL="228600" lvl="0" indent="-228600" algn="l" rtl="0">
              <a:lnSpc>
                <a:spcPct val="90000"/>
              </a:lnSpc>
              <a:spcBef>
                <a:spcPts val="1000"/>
              </a:spcBef>
              <a:spcAft>
                <a:spcPts val="0"/>
              </a:spcAft>
              <a:buClr>
                <a:schemeClr val="dk1"/>
              </a:buClr>
              <a:buSzPts val="2200"/>
              <a:buChar char="•"/>
            </a:pPr>
            <a:r>
              <a:rPr lang="en-ZA" sz="2200" dirty="0"/>
              <a:t>Think about and discuss what the effect of human rights violations are. </a:t>
            </a:r>
            <a:endParaRPr lang="en-ZA" dirty="0"/>
          </a:p>
        </p:txBody>
      </p:sp>
      <p:pic>
        <p:nvPicPr>
          <p:cNvPr id="110" name="Google Shape;110;p2" descr="Light bulb on yellow background with sketched light beams and cord"/>
          <p:cNvPicPr preferRelativeResize="0"/>
          <p:nvPr/>
        </p:nvPicPr>
        <p:blipFill rotWithShape="1">
          <a:blip r:embed="rId3">
            <a:alphaModFix/>
          </a:blip>
          <a:srcRect l="38314"/>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 name="Picture 1"/>
          <p:cNvPicPr>
            <a:picLocks noChangeAspect="1"/>
          </p:cNvPicPr>
          <p:nvPr/>
        </p:nvPicPr>
        <p:blipFill>
          <a:blip r:embed="rId4"/>
          <a:stretch>
            <a:fillRect/>
          </a:stretch>
        </p:blipFill>
        <p:spPr>
          <a:xfrm>
            <a:off x="10823330" y="0"/>
            <a:ext cx="1365622" cy="4694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7" name="Google Shape;117;p3" descr="Cartoon of a person looking at a person in front of a newspaper&#10;&#10;Description automatically generated"/>
          <p:cNvPicPr preferRelativeResize="0"/>
          <p:nvPr/>
        </p:nvPicPr>
        <p:blipFill rotWithShape="1">
          <a:blip r:embed="rId3">
            <a:alphaModFix/>
          </a:blip>
          <a:srcRect t="4216" b="16292"/>
          <a:stretch/>
        </p:blipFill>
        <p:spPr>
          <a:xfrm>
            <a:off x="0" y="0"/>
            <a:ext cx="12194259" cy="6858000"/>
          </a:xfrm>
          <a:prstGeom prst="rect">
            <a:avLst/>
          </a:prstGeom>
          <a:noFill/>
          <a:ln>
            <a:noFill/>
          </a:ln>
        </p:spPr>
      </p:pic>
      <p:pic>
        <p:nvPicPr>
          <p:cNvPr id="2" name="Picture 1"/>
          <p:cNvPicPr>
            <a:picLocks noChangeAspect="1"/>
          </p:cNvPicPr>
          <p:nvPr/>
        </p:nvPicPr>
        <p:blipFill>
          <a:blip r:embed="rId4"/>
          <a:stretch>
            <a:fillRect/>
          </a:stretch>
        </p:blipFill>
        <p:spPr>
          <a:xfrm>
            <a:off x="10818757" y="0"/>
            <a:ext cx="1371719" cy="4694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Fair vs Unfair Discrimination</a:t>
            </a:r>
            <a:endParaRPr/>
          </a:p>
        </p:txBody>
      </p:sp>
      <p:sp>
        <p:nvSpPr>
          <p:cNvPr id="124" name="Google Shape;124;p4"/>
          <p:cNvSpPr txBox="1">
            <a:spLocks noGrp="1"/>
          </p:cNvSpPr>
          <p:nvPr>
            <p:ph type="body" idx="1"/>
          </p:nvPr>
        </p:nvSpPr>
        <p:spPr>
          <a:xfrm>
            <a:off x="838200" y="1825625"/>
            <a:ext cx="4876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Try to think of three examples where discrimination might be seen as fair and then try to think of three examples where discrimination might be seen as unfair.</a:t>
            </a:r>
            <a:endParaRPr/>
          </a:p>
        </p:txBody>
      </p:sp>
      <p:pic>
        <p:nvPicPr>
          <p:cNvPr id="2" name="Picture 1">
            <a:extLst>
              <a:ext uri="{FF2B5EF4-FFF2-40B4-BE49-F238E27FC236}">
                <a16:creationId xmlns:a16="http://schemas.microsoft.com/office/drawing/2014/main" id="{F64984A5-D50D-E1CC-F987-55E38BE7BC91}"/>
              </a:ext>
            </a:extLst>
          </p:cNvPr>
          <p:cNvPicPr>
            <a:picLocks noChangeAspect="1"/>
          </p:cNvPicPr>
          <p:nvPr/>
        </p:nvPicPr>
        <p:blipFill>
          <a:blip r:embed="rId3"/>
          <a:stretch>
            <a:fillRect/>
          </a:stretch>
        </p:blipFill>
        <p:spPr>
          <a:xfrm>
            <a:off x="7720012" y="738489"/>
            <a:ext cx="4205288" cy="2438683"/>
          </a:xfrm>
          <a:prstGeom prst="rect">
            <a:avLst/>
          </a:prstGeom>
        </p:spPr>
      </p:pic>
      <p:pic>
        <p:nvPicPr>
          <p:cNvPr id="4" name="Picture 3">
            <a:extLst>
              <a:ext uri="{FF2B5EF4-FFF2-40B4-BE49-F238E27FC236}">
                <a16:creationId xmlns:a16="http://schemas.microsoft.com/office/drawing/2014/main" id="{C0C3CF51-3F55-CC1F-57B1-370894AB1E8E}"/>
              </a:ext>
            </a:extLst>
          </p:cNvPr>
          <p:cNvPicPr>
            <a:picLocks noChangeAspect="1"/>
          </p:cNvPicPr>
          <p:nvPr/>
        </p:nvPicPr>
        <p:blipFill>
          <a:blip r:embed="rId4"/>
          <a:stretch>
            <a:fillRect/>
          </a:stretch>
        </p:blipFill>
        <p:spPr>
          <a:xfrm>
            <a:off x="5885923" y="3429000"/>
            <a:ext cx="3168683" cy="21361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5"/>
          <p:cNvPicPr preferRelativeResize="0">
            <a:picLocks noGrp="1"/>
          </p:cNvPicPr>
          <p:nvPr>
            <p:ph type="body" idx="1"/>
          </p:nvPr>
        </p:nvPicPr>
        <p:blipFill rotWithShape="1">
          <a:blip r:embed="rId3">
            <a:alphaModFix/>
          </a:blip>
          <a:srcRect/>
          <a:stretch/>
        </p:blipFill>
        <p:spPr>
          <a:xfrm>
            <a:off x="643467" y="866309"/>
            <a:ext cx="10905066" cy="51253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Play"/>
                <a:ea typeface="Play"/>
                <a:cs typeface="Play"/>
                <a:sym typeface="Play"/>
              </a:rPr>
              <a:t>Discriminatory Behaviour</a:t>
            </a:r>
            <a:endParaRPr/>
          </a:p>
        </p:txBody>
      </p:sp>
      <p:sp>
        <p:nvSpPr>
          <p:cNvPr id="139" name="Google Shape;13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514350" lvl="0" indent="-501015" algn="l" rtl="0">
              <a:lnSpc>
                <a:spcPct val="90000"/>
              </a:lnSpc>
              <a:spcBef>
                <a:spcPts val="0"/>
              </a:spcBef>
              <a:spcAft>
                <a:spcPts val="0"/>
              </a:spcAft>
              <a:buClr>
                <a:schemeClr val="dk1"/>
              </a:buClr>
              <a:buSzPct val="100000"/>
              <a:buFont typeface="Calibri"/>
              <a:buAutoNum type="arabicPeriod"/>
            </a:pPr>
            <a:r>
              <a:rPr lang="en-US" b="1" dirty="0">
                <a:latin typeface="Play"/>
                <a:ea typeface="Play"/>
                <a:cs typeface="Play"/>
                <a:sym typeface="Play"/>
              </a:rPr>
              <a:t>Xenophobia: </a:t>
            </a:r>
            <a:r>
              <a:rPr lang="en-US" sz="3500" dirty="0">
                <a:solidFill>
                  <a:srgbClr val="FFFF00"/>
                </a:solidFill>
                <a:latin typeface="Play"/>
                <a:ea typeface="Play"/>
                <a:cs typeface="Play"/>
                <a:sym typeface="Play"/>
              </a:rPr>
              <a:t>Prejudice</a:t>
            </a:r>
            <a:r>
              <a:rPr lang="en-US" dirty="0">
                <a:latin typeface="Play"/>
                <a:ea typeface="Play"/>
                <a:cs typeface="Play"/>
                <a:sym typeface="Play"/>
              </a:rPr>
              <a:t> against refugees and foreign nationals; </a:t>
            </a:r>
            <a:r>
              <a:rPr lang="en-US" sz="3500" dirty="0">
                <a:solidFill>
                  <a:srgbClr val="FFFF00"/>
                </a:solidFill>
                <a:latin typeface="Play"/>
                <a:ea typeface="Play"/>
                <a:cs typeface="Play"/>
                <a:sym typeface="Play"/>
              </a:rPr>
              <a:t>hatred and fear </a:t>
            </a:r>
            <a:r>
              <a:rPr lang="en-US" dirty="0">
                <a:latin typeface="Play"/>
                <a:ea typeface="Play"/>
                <a:cs typeface="Play"/>
                <a:sym typeface="Play"/>
              </a:rPr>
              <a:t>of foreigners and strangers. </a:t>
            </a:r>
            <a:endParaRPr dirty="0"/>
          </a:p>
          <a:p>
            <a:pPr marL="514350" lvl="0" indent="-501015" algn="l" rtl="0">
              <a:lnSpc>
                <a:spcPct val="90000"/>
              </a:lnSpc>
              <a:spcBef>
                <a:spcPts val="1000"/>
              </a:spcBef>
              <a:spcAft>
                <a:spcPts val="0"/>
              </a:spcAft>
              <a:buClr>
                <a:schemeClr val="dk1"/>
              </a:buClr>
              <a:buSzPct val="100000"/>
              <a:buFont typeface="Calibri"/>
              <a:buAutoNum type="arabicPeriod"/>
            </a:pPr>
            <a:r>
              <a:rPr lang="en-US" b="1" dirty="0">
                <a:latin typeface="Play"/>
                <a:ea typeface="Play"/>
                <a:cs typeface="Play"/>
                <a:sym typeface="Play"/>
              </a:rPr>
              <a:t>Human Trafficking: </a:t>
            </a:r>
            <a:r>
              <a:rPr lang="en-US" dirty="0">
                <a:latin typeface="Play"/>
                <a:ea typeface="Play"/>
                <a:cs typeface="Play"/>
                <a:sym typeface="Play"/>
              </a:rPr>
              <a:t>The illegal transport of people across international borders and local areas often to </a:t>
            </a:r>
            <a:r>
              <a:rPr lang="en-US" sz="3500" dirty="0">
                <a:solidFill>
                  <a:srgbClr val="FFFF00"/>
                </a:solidFill>
                <a:latin typeface="Play"/>
                <a:ea typeface="Play"/>
                <a:cs typeface="Play"/>
                <a:sym typeface="Play"/>
              </a:rPr>
              <a:t>enslave</a:t>
            </a:r>
            <a:r>
              <a:rPr lang="en-US" dirty="0">
                <a:latin typeface="Play"/>
                <a:ea typeface="Play"/>
                <a:cs typeface="Play"/>
                <a:sym typeface="Play"/>
              </a:rPr>
              <a:t> people for low-cost </a:t>
            </a:r>
            <a:r>
              <a:rPr lang="en-ZA" dirty="0">
                <a:latin typeface="Play"/>
                <a:ea typeface="Play"/>
                <a:cs typeface="Play"/>
                <a:sym typeface="Play"/>
              </a:rPr>
              <a:t>labour</a:t>
            </a:r>
            <a:r>
              <a:rPr lang="en-US" dirty="0">
                <a:latin typeface="Play"/>
                <a:ea typeface="Play"/>
                <a:cs typeface="Play"/>
                <a:sym typeface="Play"/>
              </a:rPr>
              <a:t> or the sex trade.</a:t>
            </a:r>
            <a:endParaRPr dirty="0"/>
          </a:p>
          <a:p>
            <a:pPr marL="514350" lvl="0" indent="-501015" algn="l" rtl="0">
              <a:lnSpc>
                <a:spcPct val="90000"/>
              </a:lnSpc>
              <a:spcBef>
                <a:spcPts val="1000"/>
              </a:spcBef>
              <a:spcAft>
                <a:spcPts val="0"/>
              </a:spcAft>
              <a:buClr>
                <a:schemeClr val="dk1"/>
              </a:buClr>
              <a:buSzPct val="100000"/>
              <a:buFont typeface="Calibri"/>
              <a:buAutoNum type="arabicPeriod"/>
            </a:pPr>
            <a:r>
              <a:rPr lang="en-US" b="1" dirty="0">
                <a:latin typeface="Play"/>
                <a:ea typeface="Play"/>
                <a:cs typeface="Play"/>
                <a:sym typeface="Play"/>
              </a:rPr>
              <a:t>Gender Based Violence: </a:t>
            </a:r>
            <a:r>
              <a:rPr lang="en-US" dirty="0">
                <a:latin typeface="Play"/>
                <a:ea typeface="Play"/>
                <a:cs typeface="Play"/>
                <a:sym typeface="Play"/>
              </a:rPr>
              <a:t>The </a:t>
            </a:r>
            <a:r>
              <a:rPr lang="en-US" sz="3500" dirty="0">
                <a:solidFill>
                  <a:srgbClr val="FFFF00"/>
                </a:solidFill>
                <a:latin typeface="Play"/>
                <a:ea typeface="Play"/>
                <a:cs typeface="Play"/>
                <a:sym typeface="Play"/>
              </a:rPr>
              <a:t>unfair</a:t>
            </a:r>
            <a:r>
              <a:rPr lang="en-US" dirty="0">
                <a:latin typeface="Play"/>
                <a:ea typeface="Play"/>
                <a:cs typeface="Play"/>
                <a:sym typeface="Play"/>
              </a:rPr>
              <a:t> treatment of people because they are of a different gender/gender identity.</a:t>
            </a:r>
            <a:endParaRPr dirty="0"/>
          </a:p>
          <a:p>
            <a:pPr marL="514350" lvl="0" indent="-501015" algn="l" rtl="0">
              <a:lnSpc>
                <a:spcPct val="90000"/>
              </a:lnSpc>
              <a:spcBef>
                <a:spcPts val="1000"/>
              </a:spcBef>
              <a:spcAft>
                <a:spcPts val="0"/>
              </a:spcAft>
              <a:buClr>
                <a:schemeClr val="dk1"/>
              </a:buClr>
              <a:buSzPct val="100000"/>
              <a:buFont typeface="Calibri"/>
              <a:buAutoNum type="arabicPeriod"/>
            </a:pPr>
            <a:r>
              <a:rPr lang="en-US" b="1" dirty="0">
                <a:latin typeface="Play"/>
                <a:ea typeface="Play"/>
                <a:cs typeface="Play"/>
                <a:sym typeface="Play"/>
              </a:rPr>
              <a:t>Homophobia:</a:t>
            </a:r>
            <a:r>
              <a:rPr lang="en-US" dirty="0">
                <a:latin typeface="Play"/>
                <a:ea typeface="Play"/>
                <a:cs typeface="Play"/>
                <a:sym typeface="Play"/>
              </a:rPr>
              <a:t> </a:t>
            </a:r>
            <a:r>
              <a:rPr lang="en-US" sz="3500" dirty="0">
                <a:solidFill>
                  <a:srgbClr val="FFFF00"/>
                </a:solidFill>
                <a:latin typeface="Play"/>
                <a:ea typeface="Play"/>
                <a:cs typeface="Play"/>
                <a:sym typeface="Play"/>
              </a:rPr>
              <a:t>Hatred</a:t>
            </a:r>
            <a:r>
              <a:rPr lang="en-US" dirty="0">
                <a:latin typeface="Play"/>
                <a:ea typeface="Play"/>
                <a:cs typeface="Play"/>
                <a:sym typeface="Play"/>
              </a:rPr>
              <a:t> and/or discrimination of a person because they are of a </a:t>
            </a:r>
            <a:r>
              <a:rPr lang="en-US" sz="3500" dirty="0">
                <a:solidFill>
                  <a:srgbClr val="FFFF00"/>
                </a:solidFill>
                <a:latin typeface="Play"/>
                <a:ea typeface="Play"/>
                <a:cs typeface="Play"/>
                <a:sym typeface="Play"/>
              </a:rPr>
              <a:t>different </a:t>
            </a:r>
            <a:r>
              <a:rPr lang="en-US" dirty="0">
                <a:latin typeface="Play"/>
                <a:ea typeface="Play"/>
                <a:cs typeface="Play"/>
                <a:sym typeface="Play"/>
              </a:rPr>
              <a:t>sexual orientation to you.</a:t>
            </a:r>
            <a:endParaRPr dirty="0"/>
          </a:p>
          <a:p>
            <a:pPr marL="514350" lvl="0" indent="-501015" algn="l" rtl="0">
              <a:lnSpc>
                <a:spcPct val="90000"/>
              </a:lnSpc>
              <a:spcBef>
                <a:spcPts val="1000"/>
              </a:spcBef>
              <a:spcAft>
                <a:spcPts val="0"/>
              </a:spcAft>
              <a:buClr>
                <a:schemeClr val="dk1"/>
              </a:buClr>
              <a:buSzPct val="100000"/>
              <a:buFont typeface="Calibri"/>
              <a:buAutoNum type="arabicPeriod"/>
            </a:pPr>
            <a:r>
              <a:rPr lang="en-US" b="1" dirty="0">
                <a:latin typeface="Play"/>
                <a:ea typeface="Play"/>
                <a:cs typeface="Play"/>
                <a:sym typeface="Play"/>
              </a:rPr>
              <a:t>Corrective Rape: </a:t>
            </a:r>
            <a:r>
              <a:rPr lang="en-US" dirty="0">
                <a:latin typeface="Play"/>
                <a:ea typeface="Play"/>
                <a:cs typeface="Play"/>
                <a:sym typeface="Play"/>
              </a:rPr>
              <a:t>The sexual </a:t>
            </a:r>
            <a:r>
              <a:rPr lang="en-US" sz="3800" dirty="0">
                <a:solidFill>
                  <a:srgbClr val="FFFF00"/>
                </a:solidFill>
                <a:latin typeface="Play"/>
                <a:ea typeface="Play"/>
                <a:cs typeface="Play"/>
                <a:sym typeface="Play"/>
              </a:rPr>
              <a:t>abuse</a:t>
            </a:r>
            <a:r>
              <a:rPr lang="en-US" dirty="0">
                <a:latin typeface="Play"/>
                <a:ea typeface="Play"/>
                <a:cs typeface="Play"/>
                <a:sym typeface="Play"/>
              </a:rPr>
              <a:t> of a person who is part of the LGBTQI+ community with the aim of enforcing </a:t>
            </a:r>
            <a:r>
              <a:rPr lang="en-US" sz="3800" dirty="0">
                <a:solidFill>
                  <a:srgbClr val="FFFF00"/>
                </a:solidFill>
                <a:latin typeface="Play"/>
                <a:ea typeface="Play"/>
                <a:cs typeface="Play"/>
                <a:sym typeface="Play"/>
              </a:rPr>
              <a:t>conformity </a:t>
            </a:r>
            <a:r>
              <a:rPr lang="en-US" dirty="0">
                <a:latin typeface="Play"/>
                <a:ea typeface="Play"/>
                <a:cs typeface="Play"/>
                <a:sym typeface="Play"/>
              </a:rPr>
              <a:t>to gender stereotypes.</a:t>
            </a:r>
            <a:endParaRPr dirty="0"/>
          </a:p>
          <a:p>
            <a:pPr marL="514350" lvl="0" indent="-363220" algn="l" rtl="0">
              <a:lnSpc>
                <a:spcPct val="90000"/>
              </a:lnSpc>
              <a:spcBef>
                <a:spcPts val="1000"/>
              </a:spcBef>
              <a:spcAft>
                <a:spcPts val="0"/>
              </a:spcAft>
              <a:buClr>
                <a:schemeClr val="dk1"/>
              </a:buClr>
              <a:buSzPct val="100000"/>
              <a:buFont typeface="Calibri"/>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4"/>
        <p:cNvGrpSpPr/>
        <p:nvPr/>
      </p:nvGrpSpPr>
      <p:grpSpPr>
        <a:xfrm>
          <a:off x="0" y="0"/>
          <a:ext cx="0" cy="0"/>
          <a:chOff x="0" y="0"/>
          <a:chExt cx="0" cy="0"/>
        </a:xfrm>
      </p:grpSpPr>
      <p:pic>
        <p:nvPicPr>
          <p:cNvPr id="145" name="Google Shape;145;p7" descr="A group of people holding signs&#10;&#10;Description automatically generated"/>
          <p:cNvPicPr preferRelativeResize="0"/>
          <p:nvPr/>
        </p:nvPicPr>
        <p:blipFill rotWithShape="1">
          <a:blip r:embed="rId3">
            <a:alphaModFix amt="40000"/>
          </a:blip>
          <a:srcRect/>
          <a:stretch/>
        </p:blipFill>
        <p:spPr>
          <a:xfrm>
            <a:off x="20" y="10"/>
            <a:ext cx="12191979" cy="6857990"/>
          </a:xfrm>
          <a:prstGeom prst="rect">
            <a:avLst/>
          </a:prstGeom>
          <a:noFill/>
          <a:ln>
            <a:noFill/>
          </a:ln>
        </p:spPr>
      </p:pic>
      <p:sp>
        <p:nvSpPr>
          <p:cNvPr id="146" name="Google Shape;146;p7"/>
          <p:cNvSpPr txBox="1">
            <a:spLocks noGrp="1"/>
          </p:cNvSpPr>
          <p:nvPr>
            <p:ph type="title"/>
          </p:nvPr>
        </p:nvSpPr>
        <p:spPr>
          <a:xfrm>
            <a:off x="965200" y="965200"/>
            <a:ext cx="10261600" cy="356486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1500"/>
              <a:buFont typeface="Calibri"/>
              <a:buNone/>
            </a:pPr>
            <a:r>
              <a:rPr lang="en-US" sz="11500" dirty="0"/>
              <a:t>Let's Campaign!!!!!</a:t>
            </a:r>
            <a:endParaRPr dirty="0"/>
          </a:p>
        </p:txBody>
      </p:sp>
      <p:sp>
        <p:nvSpPr>
          <p:cNvPr id="147" name="Google Shape;147;p7"/>
          <p:cNvSpPr txBox="1">
            <a:spLocks noGrp="1"/>
          </p:cNvSpPr>
          <p:nvPr>
            <p:ph type="body" idx="1"/>
          </p:nvPr>
        </p:nvSpPr>
        <p:spPr>
          <a:xfrm>
            <a:off x="965200" y="4572002"/>
            <a:ext cx="10261600" cy="120299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sz="3200" dirty="0"/>
              <a:t>A campaign is a strategy to bring attention to a particular issue that you want to see changed. In your worksheet is a breakdown of what a campaign entails. </a:t>
            </a:r>
            <a:endParaRPr dirty="0"/>
          </a:p>
        </p:txBody>
      </p:sp>
      <p:sp>
        <p:nvSpPr>
          <p:cNvPr id="148" name="Google Shape;148;p7"/>
          <p:cNvSpPr txBox="1"/>
          <p:nvPr/>
        </p:nvSpPr>
        <p:spPr>
          <a:xfrm>
            <a:off x="9751908" y="665794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700" b="0" i="0" u="none" strike="noStrike" cap="none">
              <a:solidFill>
                <a:srgbClr val="FFFFFF"/>
              </a:solidFill>
              <a:latin typeface="Calibri"/>
              <a:ea typeface="Calibri"/>
              <a:cs typeface="Calibri"/>
              <a:sym typeface="Calibri"/>
            </a:endParaRPr>
          </a:p>
        </p:txBody>
      </p:sp>
      <p:pic>
        <p:nvPicPr>
          <p:cNvPr id="2" name="Picture 1"/>
          <p:cNvPicPr>
            <a:picLocks noChangeAspect="1"/>
          </p:cNvPicPr>
          <p:nvPr/>
        </p:nvPicPr>
        <p:blipFill>
          <a:blip r:embed="rId6"/>
          <a:stretch>
            <a:fillRect/>
          </a:stretch>
        </p:blipFill>
        <p:spPr>
          <a:xfrm>
            <a:off x="10820281" y="0"/>
            <a:ext cx="1371719" cy="469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4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8"/>
          <p:cNvSpPr txBox="1">
            <a:spLocks noGrp="1"/>
          </p:cNvSpPr>
          <p:nvPr>
            <p:ph type="title"/>
          </p:nvPr>
        </p:nvSpPr>
        <p:spPr>
          <a:xfrm>
            <a:off x="5302609" y="100028"/>
            <a:ext cx="6251110" cy="9642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Poster</a:t>
            </a:r>
            <a:endParaRPr dirty="0"/>
          </a:p>
        </p:txBody>
      </p:sp>
      <p:sp>
        <p:nvSpPr>
          <p:cNvPr id="158" name="Google Shape;158;p8"/>
          <p:cNvSpPr txBox="1">
            <a:spLocks noGrp="1"/>
          </p:cNvSpPr>
          <p:nvPr>
            <p:ph type="body" idx="1"/>
          </p:nvPr>
        </p:nvSpPr>
        <p:spPr>
          <a:xfrm>
            <a:off x="5094562" y="1198918"/>
            <a:ext cx="6251110" cy="5364485"/>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dk1"/>
              </a:buClr>
              <a:buSzPts val="1800"/>
              <a:buFont typeface="Calibri"/>
              <a:buAutoNum type="arabicPeriod"/>
            </a:pPr>
            <a:r>
              <a:rPr lang="en-US" sz="1800" b="1" dirty="0">
                <a:latin typeface="Arial Rounded"/>
                <a:ea typeface="Arial Rounded"/>
                <a:cs typeface="Arial Rounded"/>
                <a:sym typeface="Arial Rounded"/>
              </a:rPr>
              <a:t>Decide on an issue relating to human rights that you want to bring to the attention of the school. </a:t>
            </a:r>
            <a:endParaRPr dirty="0"/>
          </a:p>
          <a:p>
            <a:pPr marL="457200" lvl="0" indent="-457200" algn="l" rtl="0">
              <a:lnSpc>
                <a:spcPct val="150000"/>
              </a:lnSpc>
              <a:spcBef>
                <a:spcPts val="1000"/>
              </a:spcBef>
              <a:spcAft>
                <a:spcPts val="0"/>
              </a:spcAft>
              <a:buClr>
                <a:schemeClr val="dk1"/>
              </a:buClr>
              <a:buSzPts val="1800"/>
              <a:buFont typeface="Calibri"/>
              <a:buAutoNum type="arabicPeriod"/>
            </a:pPr>
            <a:r>
              <a:rPr lang="en-US" sz="1800" b="1" dirty="0">
                <a:latin typeface="Arial Rounded"/>
                <a:ea typeface="Arial Rounded"/>
                <a:cs typeface="Arial Rounded"/>
                <a:sym typeface="Arial Rounded"/>
              </a:rPr>
              <a:t>In groups of 4 </a:t>
            </a:r>
            <a:r>
              <a:rPr lang="en-US" sz="1800" b="1" dirty="0">
                <a:latin typeface="Arial Rounded"/>
                <a:ea typeface="Arial Rounded"/>
                <a:cs typeface="Arial Rounded"/>
                <a:sym typeface="Arial Rounde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or</a:t>
            </a:r>
            <a:r>
              <a:rPr lang="en-US" sz="1800" b="1" dirty="0">
                <a:latin typeface="Arial Rounded"/>
                <a:ea typeface="Arial Rounded"/>
                <a:cs typeface="Arial Rounded"/>
                <a:sym typeface="Arial Rounded"/>
              </a:rPr>
              <a:t> 5, you are going to plan a campaign poster to present to the class. </a:t>
            </a:r>
            <a:endParaRPr dirty="0"/>
          </a:p>
          <a:p>
            <a:pPr marL="457200" lvl="0" indent="-457200" algn="l" rtl="0">
              <a:lnSpc>
                <a:spcPct val="150000"/>
              </a:lnSpc>
              <a:spcBef>
                <a:spcPts val="1000"/>
              </a:spcBef>
              <a:spcAft>
                <a:spcPts val="0"/>
              </a:spcAft>
              <a:buClr>
                <a:schemeClr val="dk1"/>
              </a:buClr>
              <a:buSzPts val="1800"/>
              <a:buFont typeface="Calibri"/>
              <a:buAutoNum type="arabicPeriod"/>
            </a:pPr>
            <a:r>
              <a:rPr lang="en-US" sz="1800" b="1" dirty="0">
                <a:latin typeface="Arial Rounded"/>
                <a:ea typeface="Arial Rounded"/>
                <a:cs typeface="Arial Rounded"/>
                <a:sym typeface="Arial Rounded"/>
              </a:rPr>
              <a:t>Your poster should let the viewer know what the human rights issue is; information / statistics relating to your HR issue; what you as learners at school can do about the issue; and any further details of your campaign. </a:t>
            </a:r>
            <a:endParaRPr dirty="0"/>
          </a:p>
          <a:p>
            <a:pPr marL="457200" lvl="0" indent="-457200" algn="l" rtl="0">
              <a:lnSpc>
                <a:spcPct val="150000"/>
              </a:lnSpc>
              <a:spcBef>
                <a:spcPts val="1000"/>
              </a:spcBef>
              <a:spcAft>
                <a:spcPts val="0"/>
              </a:spcAft>
              <a:buClr>
                <a:schemeClr val="dk1"/>
              </a:buClr>
              <a:buSzPts val="1800"/>
              <a:buFont typeface="Calibri"/>
              <a:buAutoNum type="arabicPeriod"/>
            </a:pPr>
            <a:r>
              <a:rPr lang="en-US" sz="1800" b="1" dirty="0">
                <a:latin typeface="Arial Rounded"/>
                <a:ea typeface="Arial Rounded"/>
                <a:cs typeface="Arial Rounded"/>
                <a:sym typeface="Arial Rounded"/>
              </a:rPr>
              <a:t>In three weeks time, you will have an opportunity to present this to your class and evaluate your campaign. </a:t>
            </a:r>
            <a:endParaRPr dirty="0"/>
          </a:p>
        </p:txBody>
      </p:sp>
      <p:pic>
        <p:nvPicPr>
          <p:cNvPr id="8" name="Picture 7"/>
          <p:cNvPicPr>
            <a:picLocks noChangeAspect="1"/>
          </p:cNvPicPr>
          <p:nvPr/>
        </p:nvPicPr>
        <p:blipFill>
          <a:blip r:embed="rId3"/>
          <a:stretch>
            <a:fillRect/>
          </a:stretch>
        </p:blipFill>
        <p:spPr>
          <a:xfrm>
            <a:off x="10820281" y="0"/>
            <a:ext cx="1371719" cy="469433"/>
          </a:xfrm>
          <a:prstGeom prst="rect">
            <a:avLst/>
          </a:prstGeom>
        </p:spPr>
      </p:pic>
      <p:pic>
        <p:nvPicPr>
          <p:cNvPr id="2" name="Picture 1">
            <a:extLst>
              <a:ext uri="{FF2B5EF4-FFF2-40B4-BE49-F238E27FC236}">
                <a16:creationId xmlns:a16="http://schemas.microsoft.com/office/drawing/2014/main" id="{BC64B47A-D896-E499-5ECA-1324F03B7906}"/>
              </a:ext>
            </a:extLst>
          </p:cNvPr>
          <p:cNvPicPr>
            <a:picLocks noChangeAspect="1"/>
          </p:cNvPicPr>
          <p:nvPr/>
        </p:nvPicPr>
        <p:blipFill>
          <a:blip r:embed="rId4"/>
          <a:stretch>
            <a:fillRect/>
          </a:stretch>
        </p:blipFill>
        <p:spPr>
          <a:xfrm>
            <a:off x="-3048" y="0"/>
            <a:ext cx="4558786"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9" descr="Web of wires connecting pins"/>
          <p:cNvPicPr preferRelativeResize="0">
            <a:picLocks noGrp="1"/>
          </p:cNvPicPr>
          <p:nvPr>
            <p:ph type="body" idx="1"/>
          </p:nvPr>
        </p:nvPicPr>
        <p:blipFill rotWithShape="1">
          <a:blip r:embed="rId3">
            <a:alphaModFix/>
          </a:blip>
          <a:srcRect t="2926" b="12804"/>
          <a:stretch/>
        </p:blipFill>
        <p:spPr>
          <a:xfrm>
            <a:off x="20" y="10"/>
            <a:ext cx="12191980" cy="6857990"/>
          </a:xfrm>
          <a:prstGeom prst="rect">
            <a:avLst/>
          </a:prstGeom>
          <a:noFill/>
          <a:ln>
            <a:noFill/>
          </a:ln>
        </p:spPr>
      </p:pic>
      <p:sp>
        <p:nvSpPr>
          <p:cNvPr id="166" name="Google Shape;166;p9"/>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9"/>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Group Discussion </a:t>
            </a:r>
            <a:endParaRPr/>
          </a:p>
        </p:txBody>
      </p:sp>
      <p:cxnSp>
        <p:nvCxnSpPr>
          <p:cNvPr id="168" name="Google Shape;168;p9"/>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69" name="Google Shape;169;p9"/>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pic>
        <p:nvPicPr>
          <p:cNvPr id="7" name="Picture 6"/>
          <p:cNvPicPr>
            <a:picLocks noChangeAspect="1"/>
          </p:cNvPicPr>
          <p:nvPr/>
        </p:nvPicPr>
        <p:blipFill>
          <a:blip r:embed="rId4"/>
          <a:stretch>
            <a:fillRect/>
          </a:stretch>
        </p:blipFill>
        <p:spPr>
          <a:xfrm>
            <a:off x="10820281" y="0"/>
            <a:ext cx="1371719" cy="46943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084CF-454E-4425-AC38-9EAD135EBC88}"/>
</file>

<file path=customXml/itemProps2.xml><?xml version="1.0" encoding="utf-8"?>
<ds:datastoreItem xmlns:ds="http://schemas.openxmlformats.org/officeDocument/2006/customXml" ds:itemID="{D87B73FD-9F50-4B24-B7F0-B9DEC140B5A2}"/>
</file>

<file path=docProps/app.xml><?xml version="1.0" encoding="utf-8"?>
<Properties xmlns="http://schemas.openxmlformats.org/officeDocument/2006/extended-properties" xmlns:vt="http://schemas.openxmlformats.org/officeDocument/2006/docPropsVTypes">
  <TotalTime>60</TotalTime>
  <Words>1522</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Calibri</vt:lpstr>
      <vt:lpstr>Arial</vt:lpstr>
      <vt:lpstr>Play</vt:lpstr>
      <vt:lpstr>Arial Rounded</vt:lpstr>
      <vt:lpstr>Symbol</vt:lpstr>
      <vt:lpstr>Times New Roman</vt:lpstr>
      <vt:lpstr>Office Theme</vt:lpstr>
      <vt:lpstr>Office Theme</vt:lpstr>
      <vt:lpstr>PowerPoint Presentation</vt:lpstr>
      <vt:lpstr>At the end of the lesson, you should be able to:</vt:lpstr>
      <vt:lpstr>PowerPoint Presentation</vt:lpstr>
      <vt:lpstr>Fair vs Unfair Discrimination</vt:lpstr>
      <vt:lpstr>PowerPoint Presentation</vt:lpstr>
      <vt:lpstr>Discriminatory Behaviour</vt:lpstr>
      <vt:lpstr>Let's Campaign!!!!!</vt:lpstr>
      <vt:lpstr>Poster</vt:lpstr>
      <vt:lpstr>Group 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10</cp:revision>
  <dcterms:created xsi:type="dcterms:W3CDTF">2023-02-17T20:03:06Z</dcterms:created>
  <dcterms:modified xsi:type="dcterms:W3CDTF">2024-01-03T20:43:16Z</dcterms:modified>
</cp:coreProperties>
</file>