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58" r:id="rId4"/>
    <p:sldId id="259" r:id="rId5"/>
    <p:sldId id="26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21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43268"/>
  </p:normalViewPr>
  <p:slideViewPr>
    <p:cSldViewPr snapToGrid="0" snapToObjects="1">
      <p:cViewPr varScale="1">
        <p:scale>
          <a:sx n="49" d="100"/>
          <a:sy n="49" d="100"/>
        </p:scale>
        <p:origin x="2154" y="48"/>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3E91F-75DA-2A42-B9CD-B7D7078A9F38}"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62D53-21CB-2C45-90B0-09CFF7E622AC}" type="slidenum">
              <a:rPr lang="en-US" smtClean="0"/>
              <a:t>‹#›</a:t>
            </a:fld>
            <a:endParaRPr lang="en-US"/>
          </a:p>
        </p:txBody>
      </p:sp>
    </p:spTree>
    <p:extLst>
      <p:ext uri="{BB962C8B-B14F-4D97-AF65-F5344CB8AC3E}">
        <p14:creationId xmlns:p14="http://schemas.microsoft.com/office/powerpoint/2010/main" val="415543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unnersworld.com/news/a21267745/amputee-runner-completes-comrades-marathon-with-crutch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Good day Grade 9’s! Welcome to the first lesson for Life Orientation in Grade 9. You’ve seen the Grade 8’s getting lost around school trying to find their classes. You don’t feel like the “new guy” anymore. Looking ahead at this year, it’s your last year as part of the GET phase. Later this year, you’ll be making subject choices towards the hope of going on to study or working in the career of your choice. Grade 9 is an important year. Up until now, most of your life choices have often been made for you. Growing up, your parents chose where you went to school, what you would eat for supper and even had a large influence on the kind of friends you chose at school. These choices impacted the goals you chose for your future. But many things have changed over the past year, you’re a little older and more mature.</a:t>
            </a: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Starting today, it is important to look ahead and choose your </a:t>
            </a:r>
            <a:r>
              <a:rPr lang="en-ZA" sz="1800" b="1" dirty="0">
                <a:solidFill>
                  <a:srgbClr val="595959"/>
                </a:solidFill>
                <a:effectLst/>
                <a:latin typeface="Arial" panose="020B0604020202020204" pitchFamily="34" charset="0"/>
                <a:ea typeface="Arial" panose="020B0604020202020204" pitchFamily="34" charset="0"/>
              </a:rPr>
              <a:t>own</a:t>
            </a:r>
            <a:r>
              <a:rPr lang="en-ZA" sz="1800" dirty="0">
                <a:solidFill>
                  <a:srgbClr val="595959"/>
                </a:solidFill>
                <a:effectLst/>
                <a:latin typeface="Arial" panose="020B0604020202020204" pitchFamily="34" charset="0"/>
                <a:ea typeface="Arial" panose="020B0604020202020204" pitchFamily="34" charset="0"/>
              </a:rPr>
              <a:t> goals for the future and how your personal lifestyle choices impact or are influenced by your goals.</a:t>
            </a: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In your groups, tell the other group members of:</a:t>
            </a:r>
            <a:br>
              <a:rPr lang="en-ZA" sz="1800" dirty="0">
                <a:solidFill>
                  <a:srgbClr val="595959"/>
                </a:solidFill>
                <a:effectLst/>
                <a:latin typeface="Arial" panose="020B0604020202020204" pitchFamily="34" charset="0"/>
                <a:ea typeface="Arial" panose="020B0604020202020204" pitchFamily="34" charset="0"/>
              </a:rPr>
            </a:br>
            <a:r>
              <a:rPr lang="en-ZA" sz="1800" dirty="0">
                <a:solidFill>
                  <a:srgbClr val="595959"/>
                </a:solidFill>
                <a:effectLst/>
                <a:latin typeface="Arial" panose="020B0604020202020204" pitchFamily="34" charset="0"/>
                <a:ea typeface="Arial" panose="020B0604020202020204" pitchFamily="34" charset="0"/>
              </a:rPr>
              <a:t>   - ONE life goal you had before coming to high school</a:t>
            </a:r>
            <a:br>
              <a:rPr lang="en-ZA" sz="1800" dirty="0">
                <a:solidFill>
                  <a:srgbClr val="595959"/>
                </a:solidFill>
                <a:effectLst/>
                <a:latin typeface="Arial" panose="020B0604020202020204" pitchFamily="34" charset="0"/>
                <a:ea typeface="Arial" panose="020B0604020202020204" pitchFamily="34" charset="0"/>
              </a:rPr>
            </a:br>
            <a:r>
              <a:rPr lang="en-ZA" sz="1800" dirty="0">
                <a:solidFill>
                  <a:srgbClr val="595959"/>
                </a:solidFill>
                <a:effectLst/>
                <a:latin typeface="Arial" panose="020B0604020202020204" pitchFamily="34" charset="0"/>
                <a:ea typeface="Arial" panose="020B0604020202020204" pitchFamily="34" charset="0"/>
              </a:rPr>
              <a:t>   - ONE life goal you have for this year. </a:t>
            </a:r>
            <a:br>
              <a:rPr lang="en-ZA" sz="1800" dirty="0">
                <a:solidFill>
                  <a:srgbClr val="595959"/>
                </a:solidFill>
                <a:effectLst/>
                <a:latin typeface="Arial" panose="020B0604020202020204" pitchFamily="34" charset="0"/>
                <a:ea typeface="Arial" panose="020B0604020202020204" pitchFamily="34" charset="0"/>
              </a:rPr>
            </a:br>
            <a:r>
              <a:rPr lang="en-ZA" sz="1800" dirty="0">
                <a:solidFill>
                  <a:srgbClr val="595959"/>
                </a:solidFill>
                <a:effectLst/>
                <a:latin typeface="Arial" panose="020B0604020202020204" pitchFamily="34" charset="0"/>
                <a:ea typeface="Arial" panose="020B0604020202020204" pitchFamily="34" charset="0"/>
              </a:rPr>
              <a:t>(Allow learners about 2min to share)</a:t>
            </a:r>
            <a:endParaRPr lang="en-ZA" sz="1800" dirty="0">
              <a:effectLst/>
              <a:latin typeface="Times New Roman" panose="02020603050405020304" pitchFamily="18" charset="0"/>
              <a:ea typeface="Times New Roman" panose="02020603050405020304" pitchFamily="18" charset="0"/>
            </a:endParaRPr>
          </a:p>
          <a:p>
            <a:endParaRPr lang="en-ZA" sz="1800" dirty="0">
              <a:solidFill>
                <a:srgbClr val="595959"/>
              </a:solidFill>
              <a:effectLst/>
              <a:latin typeface="Arial" panose="020B0604020202020204" pitchFamily="34" charset="0"/>
              <a:ea typeface="Arial" panose="020B0604020202020204" pitchFamily="34" charset="0"/>
            </a:endParaRPr>
          </a:p>
          <a:p>
            <a:r>
              <a:rPr lang="en-ZA" sz="1800" dirty="0">
                <a:solidFill>
                  <a:srgbClr val="595959"/>
                </a:solidFill>
                <a:effectLst/>
                <a:latin typeface="Arial" panose="020B0604020202020204" pitchFamily="34" charset="0"/>
                <a:ea typeface="Arial" panose="020B0604020202020204" pitchFamily="34" charset="0"/>
              </a:rPr>
              <a:t>Next, ask learners to share in one sentence with their group:</a:t>
            </a:r>
            <a:br>
              <a:rPr lang="en-ZA" sz="1800" dirty="0">
                <a:solidFill>
                  <a:srgbClr val="595959"/>
                </a:solidFill>
                <a:effectLst/>
                <a:latin typeface="Arial" panose="020B0604020202020204" pitchFamily="34" charset="0"/>
                <a:ea typeface="Arial" panose="020B0604020202020204" pitchFamily="34" charset="0"/>
              </a:rPr>
            </a:br>
            <a:r>
              <a:rPr lang="en-ZA" sz="1800" dirty="0">
                <a:solidFill>
                  <a:srgbClr val="595959"/>
                </a:solidFill>
                <a:effectLst/>
                <a:latin typeface="Arial" panose="020B0604020202020204" pitchFamily="34" charset="0"/>
                <a:ea typeface="Arial" panose="020B0604020202020204" pitchFamily="34" charset="0"/>
              </a:rPr>
              <a:t>   - How will time spent on social media impact on my ONE life goal for this year?</a:t>
            </a:r>
            <a:br>
              <a:rPr lang="en-ZA" sz="1800" dirty="0">
                <a:solidFill>
                  <a:srgbClr val="595959"/>
                </a:solidFill>
                <a:effectLst/>
                <a:latin typeface="Arial" panose="020B0604020202020204" pitchFamily="34" charset="0"/>
                <a:ea typeface="Arial" panose="020B0604020202020204" pitchFamily="34" charset="0"/>
              </a:rPr>
            </a:br>
            <a:r>
              <a:rPr lang="en-ZA" sz="1800" dirty="0">
                <a:solidFill>
                  <a:srgbClr val="595959"/>
                </a:solidFill>
                <a:effectLst/>
                <a:latin typeface="Arial" panose="020B0604020202020204" pitchFamily="34" charset="0"/>
                <a:ea typeface="Arial" panose="020B0604020202020204" pitchFamily="34" charset="0"/>
              </a:rPr>
              <a:t>(Allow learners about 1min to share)</a:t>
            </a:r>
            <a:endParaRPr lang="en-ZA" sz="1800" dirty="0">
              <a:effectLst/>
              <a:latin typeface="Times New Roman" panose="02020603050405020304" pitchFamily="18" charset="0"/>
              <a:ea typeface="Times New Roman" panose="02020603050405020304" pitchFamily="18" charset="0"/>
            </a:endParaRPr>
          </a:p>
          <a:p>
            <a:r>
              <a:rPr lang="en-ZA" sz="1800" dirty="0">
                <a:solidFill>
                  <a:srgbClr val="595959"/>
                </a:solidFill>
                <a:effectLst/>
                <a:latin typeface="Arial" panose="020B0604020202020204" pitchFamily="34" charset="0"/>
                <a:ea typeface="Arial" panose="020B0604020202020204" pitchFamily="34" charset="0"/>
              </a:rPr>
              <a:t> </a:t>
            </a:r>
            <a:endParaRPr lang="en-Z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562D53-21CB-2C45-90B0-09CFF7E622AC}" type="slidenum">
              <a:rPr lang="en-US" smtClean="0"/>
              <a:t>1</a:t>
            </a:fld>
            <a:endParaRPr lang="en-US"/>
          </a:p>
        </p:txBody>
      </p:sp>
    </p:spTree>
    <p:extLst>
      <p:ext uri="{BB962C8B-B14F-4D97-AF65-F5344CB8AC3E}">
        <p14:creationId xmlns:p14="http://schemas.microsoft.com/office/powerpoint/2010/main" val="1286481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ZA" sz="1800" b="1" dirty="0">
                <a:solidFill>
                  <a:srgbClr val="404040"/>
                </a:solidFill>
                <a:effectLst/>
                <a:latin typeface="Arial" panose="020B0604020202020204" pitchFamily="34" charset="0"/>
                <a:ea typeface="Times New Roman" panose="02020603050405020304" pitchFamily="18" charset="0"/>
              </a:rPr>
              <a:t>Lifestyle choices</a:t>
            </a:r>
            <a:r>
              <a:rPr lang="en-ZA" sz="1800" dirty="0">
                <a:solidFill>
                  <a:srgbClr val="404040"/>
                </a:solidFill>
                <a:effectLst/>
                <a:latin typeface="Arial" panose="020B0604020202020204" pitchFamily="34" charset="0"/>
                <a:ea typeface="Times New Roman" panose="02020603050405020304" pitchFamily="18" charset="0"/>
              </a:rPr>
              <a:t> can be defined as the attitudes and behaviours you show in everyday life. These aspects reflect your </a:t>
            </a:r>
            <a:r>
              <a:rPr lang="en-ZA" sz="1800" b="1" u="sng" dirty="0">
                <a:solidFill>
                  <a:srgbClr val="404040"/>
                </a:solidFill>
                <a:effectLst/>
                <a:latin typeface="Arial" panose="020B0604020202020204" pitchFamily="34" charset="0"/>
                <a:ea typeface="Times New Roman" panose="02020603050405020304" pitchFamily="18" charset="0"/>
              </a:rPr>
              <a:t>values</a:t>
            </a:r>
            <a:r>
              <a:rPr lang="en-ZA" sz="1800" dirty="0">
                <a:solidFill>
                  <a:srgbClr val="404040"/>
                </a:solidFill>
                <a:effectLst/>
                <a:latin typeface="Arial" panose="020B0604020202020204" pitchFamily="34" charset="0"/>
                <a:ea typeface="Times New Roman" panose="02020603050405020304" pitchFamily="18" charset="0"/>
              </a:rPr>
              <a:t> and have a major </a:t>
            </a:r>
            <a:r>
              <a:rPr lang="en-ZA" sz="1800" u="sng" dirty="0">
                <a:solidFill>
                  <a:srgbClr val="404040"/>
                </a:solidFill>
                <a:effectLst/>
                <a:latin typeface="Arial" panose="020B0604020202020204" pitchFamily="34" charset="0"/>
                <a:ea typeface="Times New Roman" panose="02020603050405020304" pitchFamily="18" charset="0"/>
              </a:rPr>
              <a:t>physica</a:t>
            </a:r>
            <a:r>
              <a:rPr lang="en-ZA" sz="1800" dirty="0">
                <a:solidFill>
                  <a:srgbClr val="404040"/>
                </a:solidFill>
                <a:effectLst/>
                <a:latin typeface="Arial" panose="020B0604020202020204" pitchFamily="34" charset="0"/>
                <a:ea typeface="Times New Roman" panose="02020603050405020304" pitchFamily="18" charset="0"/>
              </a:rPr>
              <a:t>l and </a:t>
            </a:r>
            <a:r>
              <a:rPr lang="en-ZA" sz="1800" u="sng" dirty="0">
                <a:solidFill>
                  <a:srgbClr val="404040"/>
                </a:solidFill>
                <a:effectLst/>
                <a:latin typeface="Arial" panose="020B0604020202020204" pitchFamily="34" charset="0"/>
                <a:ea typeface="Times New Roman" panose="02020603050405020304" pitchFamily="18" charset="0"/>
              </a:rPr>
              <a:t>emotional </a:t>
            </a:r>
            <a:r>
              <a:rPr lang="en-ZA" sz="1800" dirty="0">
                <a:solidFill>
                  <a:srgbClr val="404040"/>
                </a:solidFill>
                <a:effectLst/>
                <a:latin typeface="Arial" panose="020B0604020202020204" pitchFamily="34" charset="0"/>
                <a:ea typeface="Times New Roman" panose="02020603050405020304" pitchFamily="18" charset="0"/>
              </a:rPr>
              <a:t>impact on your life. Remember that the word </a:t>
            </a:r>
            <a:r>
              <a:rPr lang="en-ZA" sz="1800" b="1" u="sng" dirty="0">
                <a:solidFill>
                  <a:srgbClr val="404040"/>
                </a:solidFill>
                <a:effectLst/>
                <a:latin typeface="Arial" panose="020B0604020202020204" pitchFamily="34" charset="0"/>
                <a:ea typeface="Times New Roman" panose="02020603050405020304" pitchFamily="18" charset="0"/>
              </a:rPr>
              <a:t>values</a:t>
            </a:r>
            <a:r>
              <a:rPr lang="en-ZA" sz="1800" dirty="0">
                <a:solidFill>
                  <a:srgbClr val="404040"/>
                </a:solidFill>
                <a:effectLst/>
                <a:latin typeface="Arial" panose="020B0604020202020204" pitchFamily="34" charset="0"/>
                <a:ea typeface="Times New Roman" panose="02020603050405020304" pitchFamily="18" charset="0"/>
              </a:rPr>
              <a:t> refers to one's personal belief of what is important in life that guides you in the decision-making process. </a:t>
            </a:r>
            <a:br>
              <a:rPr lang="en-ZA" sz="1800" dirty="0">
                <a:solidFill>
                  <a:srgbClr val="404040"/>
                </a:solidFill>
                <a:effectLst/>
                <a:latin typeface="Arial" panose="020B0604020202020204" pitchFamily="34" charset="0"/>
                <a:ea typeface="Times New Roman" panose="02020603050405020304" pitchFamily="18" charset="0"/>
              </a:rPr>
            </a:br>
            <a:endParaRPr lang="en-ZA" sz="1800" dirty="0">
              <a:solidFill>
                <a:srgbClr val="000000"/>
              </a:solidFill>
              <a:effectLst/>
              <a:latin typeface="Times New Roman" panose="02020603050405020304" pitchFamily="18" charset="0"/>
              <a:ea typeface="Times New Roman" panose="02020603050405020304" pitchFamily="18" charset="0"/>
            </a:endParaRPr>
          </a:p>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Example: If honesty is an important </a:t>
            </a:r>
            <a:r>
              <a:rPr lang="en-ZA" sz="1800" b="1" dirty="0">
                <a:solidFill>
                  <a:srgbClr val="595959"/>
                </a:solidFill>
                <a:effectLst/>
                <a:latin typeface="Arial" panose="020B0604020202020204" pitchFamily="34" charset="0"/>
                <a:ea typeface="Arial" panose="020B0604020202020204" pitchFamily="34" charset="0"/>
              </a:rPr>
              <a:t>value</a:t>
            </a:r>
            <a:r>
              <a:rPr lang="en-ZA" sz="1800" dirty="0">
                <a:solidFill>
                  <a:srgbClr val="595959"/>
                </a:solidFill>
                <a:effectLst/>
                <a:latin typeface="Arial" panose="020B0604020202020204" pitchFamily="34" charset="0"/>
                <a:ea typeface="Arial" panose="020B0604020202020204" pitchFamily="34" charset="0"/>
              </a:rPr>
              <a:t> to you and you end up in a situation where lying would get you out of trouble, it would be difficult for you because honesty is so important to you. The </a:t>
            </a:r>
            <a:r>
              <a:rPr lang="en-ZA" sz="1800" u="sng" dirty="0">
                <a:solidFill>
                  <a:srgbClr val="595959"/>
                </a:solidFill>
                <a:effectLst/>
                <a:latin typeface="Arial" panose="020B0604020202020204" pitchFamily="34" charset="0"/>
                <a:ea typeface="Arial" panose="020B0604020202020204" pitchFamily="34" charset="0"/>
              </a:rPr>
              <a:t>emotional</a:t>
            </a:r>
            <a:r>
              <a:rPr lang="en-ZA" sz="1800" dirty="0">
                <a:solidFill>
                  <a:srgbClr val="595959"/>
                </a:solidFill>
                <a:effectLst/>
                <a:latin typeface="Arial" panose="020B0604020202020204" pitchFamily="34" charset="0"/>
                <a:ea typeface="Arial" panose="020B0604020202020204" pitchFamily="34" charset="0"/>
              </a:rPr>
              <a:t> impact could be that you feel guilty about lying. The </a:t>
            </a:r>
            <a:r>
              <a:rPr lang="en-ZA" sz="1800" u="sng" dirty="0">
                <a:solidFill>
                  <a:srgbClr val="595959"/>
                </a:solidFill>
                <a:effectLst/>
                <a:latin typeface="Arial" panose="020B0604020202020204" pitchFamily="34" charset="0"/>
                <a:ea typeface="Arial" panose="020B0604020202020204" pitchFamily="34" charset="0"/>
              </a:rPr>
              <a:t>physical </a:t>
            </a:r>
            <a:r>
              <a:rPr lang="en-ZA" sz="1800" dirty="0">
                <a:solidFill>
                  <a:srgbClr val="595959"/>
                </a:solidFill>
                <a:effectLst/>
                <a:latin typeface="Arial" panose="020B0604020202020204" pitchFamily="34" charset="0"/>
                <a:ea typeface="Arial" panose="020B0604020202020204" pitchFamily="34" charset="0"/>
              </a:rPr>
              <a:t>impact could be a headache from all the tension around the decision.</a:t>
            </a:r>
            <a:endParaRPr lang="en-ZA" sz="1800" dirty="0">
              <a:solidFill>
                <a:srgbClr val="000000"/>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endParaRPr lang="en-ZA" sz="1800" dirty="0">
              <a:solidFill>
                <a:srgbClr val="000000"/>
              </a:solidFill>
              <a:effectLst/>
              <a:highlight>
                <a:srgbClr val="FFFFFF"/>
              </a:highligh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r>
              <a:rPr lang="en-GB" sz="1800" dirty="0">
                <a:solidFill>
                  <a:srgbClr val="595959"/>
                </a:solidFill>
                <a:effectLst/>
                <a:highlight>
                  <a:srgbClr val="FFFFFF"/>
                </a:highlight>
                <a:latin typeface="Arial" panose="020B0604020202020204" pitchFamily="34" charset="0"/>
                <a:ea typeface="Arial" panose="020B0604020202020204" pitchFamily="34" charset="0"/>
              </a:rPr>
              <a:t>These </a:t>
            </a:r>
            <a:r>
              <a:rPr lang="en-GB" sz="1800" b="1" dirty="0">
                <a:solidFill>
                  <a:srgbClr val="595959"/>
                </a:solidFill>
                <a:effectLst/>
                <a:highlight>
                  <a:srgbClr val="FFFFFF"/>
                </a:highlight>
                <a:latin typeface="Arial" panose="020B0604020202020204" pitchFamily="34" charset="0"/>
                <a:ea typeface="Arial" panose="020B0604020202020204" pitchFamily="34" charset="0"/>
              </a:rPr>
              <a:t>values</a:t>
            </a:r>
            <a:r>
              <a:rPr lang="en-GB" sz="1800" dirty="0">
                <a:solidFill>
                  <a:srgbClr val="595959"/>
                </a:solidFill>
                <a:effectLst/>
                <a:highlight>
                  <a:srgbClr val="FFFFFF"/>
                </a:highlight>
                <a:latin typeface="Arial" panose="020B0604020202020204" pitchFamily="34" charset="0"/>
                <a:ea typeface="Arial" panose="020B0604020202020204" pitchFamily="34" charset="0"/>
              </a:rPr>
              <a:t> that we live by are influenced by different factors. If we look at this image, we could say that the influence of media, friends and peers, family, culture, religion and community impact our values and behaviour in different situations.</a:t>
            </a:r>
            <a:endParaRPr lang="en-ZA" sz="1800" dirty="0">
              <a:solidFill>
                <a:srgbClr val="000000"/>
              </a:solidFill>
              <a:effectLst/>
              <a:highlight>
                <a:srgbClr val="FFFFFF"/>
              </a:highligh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endParaRPr lang="en-ZA" sz="1800" dirty="0">
              <a:solidFill>
                <a:srgbClr val="000000"/>
              </a:solidFill>
              <a:effectLst/>
              <a:highlight>
                <a:srgbClr val="FFFFFF"/>
              </a:highlight>
              <a:latin typeface="Times New Roman" panose="02020603050405020304" pitchFamily="18" charset="0"/>
              <a:ea typeface="Times New Roman" panose="02020603050405020304" pitchFamily="18" charset="0"/>
            </a:endParaRPr>
          </a:p>
          <a:p>
            <a:pPr marL="0" lvl="0" indent="0">
              <a:buFont typeface="Symbol" panose="05050102010706020507" pitchFamily="18" charset="2"/>
              <a:buNone/>
            </a:pPr>
            <a:r>
              <a:rPr lang="en-ZA" sz="1800" dirty="0">
                <a:solidFill>
                  <a:srgbClr val="404040"/>
                </a:solidFill>
                <a:effectLst/>
                <a:latin typeface="Arial" panose="020B0604020202020204" pitchFamily="34" charset="0"/>
                <a:ea typeface="Times New Roman" panose="02020603050405020304" pitchFamily="18" charset="0"/>
              </a:rPr>
              <a:t>In your </a:t>
            </a:r>
            <a:r>
              <a:rPr lang="en-ZA" sz="1800" b="1" i="1" u="sng" dirty="0">
                <a:solidFill>
                  <a:srgbClr val="404040"/>
                </a:solidFill>
                <a:effectLst/>
                <a:latin typeface="Arial" panose="020B0604020202020204" pitchFamily="34" charset="0"/>
                <a:ea typeface="Times New Roman" panose="02020603050405020304" pitchFamily="18" charset="0"/>
              </a:rPr>
              <a:t>Lesson 1 – Worksheet,</a:t>
            </a:r>
            <a:r>
              <a:rPr lang="en-ZA" sz="1800" dirty="0">
                <a:solidFill>
                  <a:srgbClr val="404040"/>
                </a:solidFill>
                <a:effectLst/>
                <a:latin typeface="Arial" panose="020B0604020202020204" pitchFamily="34" charset="0"/>
                <a:ea typeface="Times New Roman" panose="02020603050405020304" pitchFamily="18" charset="0"/>
              </a:rPr>
              <a:t> take a few moments to write the definitions to the terms in </a:t>
            </a:r>
            <a:r>
              <a:rPr lang="en-ZA" sz="1800" b="1" i="1" dirty="0">
                <a:solidFill>
                  <a:srgbClr val="404040"/>
                </a:solidFill>
                <a:effectLst/>
                <a:latin typeface="Arial" panose="020B0604020202020204" pitchFamily="34" charset="0"/>
                <a:ea typeface="Times New Roman" panose="02020603050405020304" pitchFamily="18" charset="0"/>
              </a:rPr>
              <a:t>Activity 1</a:t>
            </a:r>
            <a:r>
              <a:rPr lang="en-ZA" sz="1800" dirty="0">
                <a:solidFill>
                  <a:srgbClr val="404040"/>
                </a:solidFill>
                <a:effectLst/>
                <a:latin typeface="Arial" panose="020B0604020202020204" pitchFamily="34" charset="0"/>
                <a:ea typeface="Times New Roman" panose="02020603050405020304" pitchFamily="18" charset="0"/>
              </a:rPr>
              <a:t>.</a:t>
            </a:r>
            <a:endParaRPr lang="en-ZA" sz="1800" dirty="0">
              <a:solidFill>
                <a:srgbClr val="000000"/>
              </a:solidFill>
              <a:effectLst/>
              <a:latin typeface="Times New Roman" panose="02020603050405020304" pitchFamily="18" charset="0"/>
              <a:ea typeface="Times New Roman" panose="02020603050405020304" pitchFamily="18" charset="0"/>
            </a:endParaRPr>
          </a:p>
          <a:p>
            <a:pPr marL="450215"/>
            <a:r>
              <a:rPr lang="en-ZA" sz="1800" dirty="0">
                <a:solidFill>
                  <a:srgbClr val="404040"/>
                </a:solidFill>
                <a:effectLst/>
                <a:latin typeface="Arial" panose="020B0604020202020204" pitchFamily="34" charset="0"/>
                <a:ea typeface="Times New Roman" panose="02020603050405020304" pitchFamily="18" charset="0"/>
              </a:rPr>
              <a:t> </a:t>
            </a:r>
            <a:endParaRPr lang="en-ZA"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b="1" dirty="0">
                <a:solidFill>
                  <a:srgbClr val="595959"/>
                </a:solidFill>
                <a:effectLst/>
                <a:latin typeface="Arial" panose="020B0604020202020204" pitchFamily="34" charset="0"/>
                <a:ea typeface="Arial" panose="020B0604020202020204" pitchFamily="34" charset="0"/>
              </a:rPr>
              <a:t>Values:</a:t>
            </a:r>
            <a:r>
              <a:rPr lang="en-ZA" sz="1800" dirty="0">
                <a:solidFill>
                  <a:srgbClr val="595959"/>
                </a:solidFill>
                <a:effectLst/>
                <a:latin typeface="Arial" panose="020B0604020202020204" pitchFamily="34" charset="0"/>
                <a:ea typeface="Arial" panose="020B0604020202020204" pitchFamily="34" charset="0"/>
              </a:rPr>
              <a:t> one's personal belief of what is important in life that guides you in the decision-making process.</a:t>
            </a:r>
            <a:endParaRPr lang="en-ZA"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b="1" dirty="0">
                <a:solidFill>
                  <a:srgbClr val="595959"/>
                </a:solidFill>
                <a:effectLst/>
                <a:latin typeface="Arial" panose="020B0604020202020204" pitchFamily="34" charset="0"/>
                <a:ea typeface="Arial" panose="020B0604020202020204" pitchFamily="34" charset="0"/>
              </a:rPr>
              <a:t>Peers:</a:t>
            </a:r>
            <a:r>
              <a:rPr lang="en-ZA" sz="1800" dirty="0">
                <a:solidFill>
                  <a:srgbClr val="595959"/>
                </a:solidFill>
                <a:effectLst/>
                <a:latin typeface="Arial" panose="020B0604020202020204" pitchFamily="34" charset="0"/>
                <a:ea typeface="Arial" panose="020B0604020202020204" pitchFamily="34" charset="0"/>
              </a:rPr>
              <a:t> people of the same age.</a:t>
            </a:r>
            <a:endParaRPr lang="en-ZA"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b="1" dirty="0">
                <a:solidFill>
                  <a:srgbClr val="595959"/>
                </a:solidFill>
                <a:effectLst/>
                <a:latin typeface="Arial" panose="020B0604020202020204" pitchFamily="34" charset="0"/>
                <a:ea typeface="Arial" panose="020B0604020202020204" pitchFamily="34" charset="0"/>
              </a:rPr>
              <a:t>Media:</a:t>
            </a:r>
            <a:r>
              <a:rPr lang="en-ZA" sz="1800" dirty="0">
                <a:solidFill>
                  <a:srgbClr val="595959"/>
                </a:solidFill>
                <a:effectLst/>
                <a:latin typeface="Arial" panose="020B0604020202020204" pitchFamily="34" charset="0"/>
                <a:ea typeface="Arial" panose="020B0604020202020204" pitchFamily="34" charset="0"/>
              </a:rPr>
              <a:t> mass communication with people, such as newspapers, television, magazines and social media.</a:t>
            </a:r>
            <a:endParaRPr lang="en-ZA"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b="1" dirty="0">
                <a:solidFill>
                  <a:srgbClr val="595959"/>
                </a:solidFill>
                <a:effectLst/>
                <a:latin typeface="Arial" panose="020B0604020202020204" pitchFamily="34" charset="0"/>
                <a:ea typeface="Arial" panose="020B0604020202020204" pitchFamily="34" charset="0"/>
              </a:rPr>
              <a:t>Consequences</a:t>
            </a:r>
            <a:r>
              <a:rPr lang="en-ZA" sz="1800" dirty="0">
                <a:solidFill>
                  <a:srgbClr val="595959"/>
                </a:solidFill>
                <a:effectLst/>
                <a:latin typeface="Arial" panose="020B0604020202020204" pitchFamily="34" charset="0"/>
                <a:ea typeface="Arial" panose="020B0604020202020204" pitchFamily="34" charset="0"/>
              </a:rPr>
              <a:t>: the outcome of your behaviour.</a:t>
            </a:r>
            <a:endParaRPr lang="en-ZA" sz="1800" dirty="0">
              <a:solidFill>
                <a:srgbClr val="000000"/>
              </a:solidFill>
              <a:effectLst/>
              <a:latin typeface="Times New Roman" panose="02020603050405020304" pitchFamily="18" charset="0"/>
              <a:ea typeface="Arial" panose="020B0604020202020204" pitchFamily="34" charset="0"/>
            </a:endParaRPr>
          </a:p>
          <a:p>
            <a:pPr marL="342900" lvl="0" indent="-342900">
              <a:buFont typeface="Wingdings" panose="05000000000000000000" pitchFamily="2" charset="2"/>
              <a:buChar char=""/>
            </a:pPr>
            <a:endParaRPr lang="en-ZA" sz="1800" dirty="0">
              <a:solidFill>
                <a:srgbClr val="000000"/>
              </a:solidFill>
              <a:effectLst/>
              <a:latin typeface="Times New Roman" panose="02020603050405020304" pitchFamily="18" charset="0"/>
              <a:ea typeface="Arial" panose="020B0604020202020204" pitchFamily="34" charset="0"/>
            </a:endParaRPr>
          </a:p>
          <a:p>
            <a:pPr marL="0" lvl="0" indent="0">
              <a:buFont typeface="Wingdings" panose="05000000000000000000" pitchFamily="2" charset="2"/>
              <a:buNone/>
            </a:pPr>
            <a:r>
              <a:rPr lang="en-ZA" sz="1800" dirty="0">
                <a:solidFill>
                  <a:srgbClr val="595959"/>
                </a:solidFill>
                <a:effectLst/>
                <a:latin typeface="Arial" panose="020B0604020202020204" pitchFamily="34" charset="0"/>
                <a:ea typeface="Arial" panose="020B0604020202020204" pitchFamily="34" charset="0"/>
              </a:rPr>
              <a:t>One of the tough decisions as a teenager is the choices you make about alcohol based on different influences. We will look at how you feel about alcohol and the impact it could have on your life. Start by answering the questions in </a:t>
            </a:r>
            <a:r>
              <a:rPr lang="en-ZA" sz="1800" b="1" i="1" dirty="0">
                <a:solidFill>
                  <a:srgbClr val="595959"/>
                </a:solidFill>
                <a:effectLst/>
                <a:latin typeface="Arial" panose="020B0604020202020204" pitchFamily="34" charset="0"/>
                <a:ea typeface="Arial" panose="020B0604020202020204" pitchFamily="34" charset="0"/>
              </a:rPr>
              <a:t>Activity 2</a:t>
            </a:r>
            <a:r>
              <a:rPr lang="en-ZA" sz="1800" dirty="0">
                <a:solidFill>
                  <a:srgbClr val="595959"/>
                </a:solidFill>
                <a:effectLst/>
                <a:latin typeface="Arial" panose="020B0604020202020204" pitchFamily="34" charset="0"/>
                <a:ea typeface="Arial" panose="020B0604020202020204" pitchFamily="34" charset="0"/>
              </a:rPr>
              <a:t>, </a:t>
            </a:r>
            <a:r>
              <a:rPr lang="en-ZA" sz="1800" b="1" i="1" u="sng" dirty="0">
                <a:solidFill>
                  <a:srgbClr val="404040"/>
                </a:solidFill>
                <a:effectLst/>
                <a:latin typeface="Arial" panose="020B0604020202020204" pitchFamily="34" charset="0"/>
                <a:ea typeface="Times New Roman" panose="02020603050405020304" pitchFamily="18" charset="0"/>
              </a:rPr>
              <a:t>Lesson 1 – Worksheet.</a:t>
            </a:r>
            <a:r>
              <a:rPr lang="en-ZA" sz="1800" b="1" i="1" u="none" dirty="0">
                <a:solidFill>
                  <a:srgbClr val="000000"/>
                </a:solidFill>
                <a:effectLst/>
                <a:latin typeface="Times New Roman" panose="02020603050405020304" pitchFamily="18" charset="0"/>
                <a:ea typeface="Times New Roman" panose="02020603050405020304" pitchFamily="18" charset="0"/>
              </a:rPr>
              <a:t> </a:t>
            </a:r>
            <a:r>
              <a:rPr lang="en-ZA" sz="1800" dirty="0">
                <a:solidFill>
                  <a:srgbClr val="595959"/>
                </a:solidFill>
                <a:effectLst/>
                <a:latin typeface="Arial" panose="020B0604020202020204" pitchFamily="34" charset="0"/>
                <a:ea typeface="Arial" panose="020B0604020202020204" pitchFamily="34" charset="0"/>
              </a:rPr>
              <a:t>(Allow 5 min to complete)</a:t>
            </a:r>
            <a:endParaRPr lang="en-ZA" sz="1800" dirty="0">
              <a:solidFill>
                <a:srgbClr val="000000"/>
              </a:solidFill>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E562D53-21CB-2C45-90B0-09CFF7E622AC}" type="slidenum">
              <a:rPr lang="en-US" smtClean="0"/>
              <a:t>2</a:t>
            </a:fld>
            <a:endParaRPr lang="en-US"/>
          </a:p>
        </p:txBody>
      </p:sp>
    </p:spTree>
    <p:extLst>
      <p:ext uri="{BB962C8B-B14F-4D97-AF65-F5344CB8AC3E}">
        <p14:creationId xmlns:p14="http://schemas.microsoft.com/office/powerpoint/2010/main" val="318108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af-ZA" sz="1800" dirty="0">
                <a:solidFill>
                  <a:srgbClr val="404040"/>
                </a:solidFill>
                <a:effectLst/>
                <a:latin typeface="Arial" panose="020B0604020202020204" pitchFamily="34" charset="0"/>
                <a:ea typeface="Times New Roman" panose="02020603050405020304" pitchFamily="18" charset="0"/>
              </a:rPr>
              <a:t>There are times in life we make choices that have a negative impact on our lives. Many people end up stuck in a cycle of thinking life will never change. However, it takes a person who cares about others to turn someone's life around. Xolani Luvuno, 33, came back from being addicted to drugs and alcohol to change his life around.</a:t>
            </a:r>
            <a:endParaRPr lang="en-ZA" sz="1800" u="none" dirty="0">
              <a:solidFill>
                <a:srgbClr val="000000"/>
              </a:solidFill>
              <a:effectLst/>
              <a:latin typeface="Times New Roman" panose="02020603050405020304" pitchFamily="18" charset="0"/>
              <a:ea typeface="Times New Roman" panose="02020603050405020304" pitchFamily="18" charset="0"/>
            </a:endParaRPr>
          </a:p>
          <a:p>
            <a:pPr marL="0" lvl="0" indent="0">
              <a:buFont typeface="Symbol" panose="05050102010706020507" pitchFamily="18" charset="2"/>
              <a:buNone/>
            </a:pPr>
            <a:endParaRPr lang="en-ZA" sz="1800" u="none" dirty="0">
              <a:solidFill>
                <a:srgbClr val="000000"/>
              </a:solidFill>
              <a:effectLst/>
              <a:latin typeface="Times New Roman" panose="02020603050405020304" pitchFamily="18" charset="0"/>
              <a:ea typeface="Times New Roman" panose="02020603050405020304" pitchFamily="18" charset="0"/>
            </a:endParaRPr>
          </a:p>
          <a:p>
            <a:pPr marL="0" lvl="0" indent="0">
              <a:buFont typeface="Symbol" panose="05050102010706020507" pitchFamily="18" charset="2"/>
              <a:buNone/>
            </a:pPr>
            <a:r>
              <a:rPr lang="en-ZA" sz="1800" u="sng" dirty="0">
                <a:solidFill>
                  <a:srgbClr val="404040"/>
                </a:solidFill>
                <a:effectLst/>
                <a:latin typeface="Arial" panose="020B0604020202020204" pitchFamily="34" charset="0"/>
                <a:ea typeface="Times New Roman" panose="02020603050405020304" pitchFamily="18" charset="0"/>
              </a:rPr>
              <a:t>Watch</a:t>
            </a:r>
            <a:r>
              <a:rPr lang="en-ZA" sz="1800" dirty="0">
                <a:solidFill>
                  <a:srgbClr val="404040"/>
                </a:solidFill>
                <a:effectLst/>
                <a:latin typeface="Arial" panose="020B0604020202020204" pitchFamily="34" charset="0"/>
                <a:ea typeface="Times New Roman" panose="02020603050405020304" pitchFamily="18" charset="0"/>
              </a:rPr>
              <a:t> Video: Paste the below link into your internet browser to watch the 3 min clip in the thread.</a:t>
            </a:r>
            <a:endParaRPr lang="en-ZA" sz="1800" dirty="0">
              <a:solidFill>
                <a:srgbClr val="000000"/>
              </a:solidFill>
              <a:effectLst/>
              <a:latin typeface="Times New Roman" panose="02020603050405020304" pitchFamily="18" charset="0"/>
              <a:ea typeface="Times New Roman" panose="02020603050405020304" pitchFamily="18" charset="0"/>
            </a:endParaRPr>
          </a:p>
          <a:p>
            <a:r>
              <a:rPr lang="en-GB" sz="1800" u="sng" dirty="0">
                <a:solidFill>
                  <a:srgbClr val="595959"/>
                </a:solidFill>
                <a:effectLst/>
                <a:latin typeface="Arial" panose="020B0604020202020204" pitchFamily="34" charset="0"/>
                <a:ea typeface="Times New Roman" panose="02020603050405020304" pitchFamily="18" charset="0"/>
                <a:hlinkClick r:id="rId3"/>
              </a:rPr>
              <a:t>https://www.runnersworld.com/news/a21267745/amputee-runner-completes-comrades-marathon-with-crutches/</a:t>
            </a:r>
            <a:endParaRPr lang="en-ZA" sz="1800" dirty="0">
              <a:solidFill>
                <a:srgbClr val="000000"/>
              </a:solidFill>
              <a:effectLst/>
              <a:latin typeface="Times New Roman" panose="02020603050405020304" pitchFamily="18" charset="0"/>
              <a:ea typeface="Times New Roman" panose="02020603050405020304" pitchFamily="18" charset="0"/>
            </a:endParaRPr>
          </a:p>
          <a:p>
            <a:pPr marL="450215"/>
            <a:r>
              <a:rPr lang="af-ZA" sz="1800" b="1" dirty="0">
                <a:solidFill>
                  <a:srgbClr val="404040"/>
                </a:solidFill>
                <a:effectLst/>
                <a:latin typeface="Arial" panose="020B0604020202020204" pitchFamily="34" charset="0"/>
                <a:ea typeface="Times New Roman" panose="02020603050405020304" pitchFamily="18" charset="0"/>
              </a:rPr>
              <a:t> </a:t>
            </a:r>
            <a:endParaRPr lang="en-ZA" sz="1800" dirty="0">
              <a:solidFill>
                <a:srgbClr val="000000"/>
              </a:solidFill>
              <a:effectLst/>
              <a:latin typeface="Times New Roman" panose="02020603050405020304" pitchFamily="18" charset="0"/>
              <a:ea typeface="Times New Roman" panose="02020603050405020304" pitchFamily="18" charset="0"/>
            </a:endParaRPr>
          </a:p>
          <a:p>
            <a:r>
              <a:rPr lang="en-ZA" sz="1800" dirty="0">
                <a:solidFill>
                  <a:srgbClr val="404040"/>
                </a:solidFill>
                <a:effectLst/>
                <a:latin typeface="Arial" panose="020B0604020202020204" pitchFamily="34" charset="0"/>
                <a:ea typeface="Times New Roman" panose="02020603050405020304" pitchFamily="18" charset="0"/>
              </a:rPr>
              <a:t>Complete </a:t>
            </a:r>
            <a:r>
              <a:rPr lang="en-ZA" sz="1800" b="1" i="1" dirty="0">
                <a:solidFill>
                  <a:srgbClr val="404040"/>
                </a:solidFill>
                <a:effectLst/>
                <a:latin typeface="Arial" panose="020B0604020202020204" pitchFamily="34" charset="0"/>
                <a:ea typeface="Times New Roman" panose="02020603050405020304" pitchFamily="18" charset="0"/>
              </a:rPr>
              <a:t>Activity 3</a:t>
            </a:r>
            <a:r>
              <a:rPr lang="en-ZA" sz="1800" dirty="0">
                <a:solidFill>
                  <a:srgbClr val="404040"/>
                </a:solidFill>
                <a:effectLst/>
                <a:latin typeface="Arial" panose="020B0604020202020204" pitchFamily="34" charset="0"/>
                <a:ea typeface="Times New Roman" panose="02020603050405020304" pitchFamily="18" charset="0"/>
              </a:rPr>
              <a:t> (</a:t>
            </a:r>
            <a:r>
              <a:rPr lang="en-ZA" sz="1800" b="1" i="1" u="sng" dirty="0">
                <a:solidFill>
                  <a:srgbClr val="404040"/>
                </a:solidFill>
                <a:effectLst/>
                <a:latin typeface="Arial" panose="020B0604020202020204" pitchFamily="34" charset="0"/>
                <a:ea typeface="Times New Roman" panose="02020603050405020304" pitchFamily="18" charset="0"/>
              </a:rPr>
              <a:t>Lesson 1 – Worksheet)</a:t>
            </a:r>
            <a:r>
              <a:rPr lang="en-ZA" sz="1800" b="1" i="1" dirty="0">
                <a:solidFill>
                  <a:srgbClr val="404040"/>
                </a:solidFill>
                <a:effectLst/>
                <a:latin typeface="Arial" panose="020B0604020202020204" pitchFamily="34" charset="0"/>
                <a:ea typeface="Times New Roman" panose="02020603050405020304" pitchFamily="18" charset="0"/>
              </a:rPr>
              <a:t> </a:t>
            </a:r>
            <a:r>
              <a:rPr lang="en-ZA" sz="1800" dirty="0">
                <a:solidFill>
                  <a:srgbClr val="404040"/>
                </a:solidFill>
                <a:effectLst/>
                <a:latin typeface="Arial" panose="020B0604020202020204" pitchFamily="34" charset="0"/>
                <a:ea typeface="Times New Roman" panose="02020603050405020304" pitchFamily="18" charset="0"/>
              </a:rPr>
              <a:t>and reflect on the story of Xolani Luvuno. </a:t>
            </a:r>
            <a:br>
              <a:rPr lang="en-ZA" sz="1800" dirty="0">
                <a:solidFill>
                  <a:srgbClr val="404040"/>
                </a:solidFill>
                <a:effectLst/>
                <a:latin typeface="Arial" panose="020B0604020202020204" pitchFamily="34" charset="0"/>
                <a:ea typeface="Times New Roman" panose="02020603050405020304" pitchFamily="18" charset="0"/>
              </a:rPr>
            </a:br>
            <a:br>
              <a:rPr lang="en-ZA" sz="1800" dirty="0">
                <a:solidFill>
                  <a:srgbClr val="404040"/>
                </a:solidFill>
                <a:effectLst/>
                <a:latin typeface="Arial" panose="020B0604020202020204" pitchFamily="34" charset="0"/>
                <a:ea typeface="Times New Roman" panose="02020603050405020304" pitchFamily="18" charset="0"/>
              </a:rPr>
            </a:br>
            <a:r>
              <a:rPr lang="en-ZA" sz="1800" dirty="0">
                <a:solidFill>
                  <a:srgbClr val="FF0000"/>
                </a:solidFill>
                <a:effectLst/>
                <a:latin typeface="Arial" panose="020B0604020202020204" pitchFamily="34" charset="0"/>
                <a:ea typeface="Times New Roman" panose="02020603050405020304" pitchFamily="18" charset="0"/>
              </a:rPr>
              <a:t>Teacher Note:</a:t>
            </a:r>
            <a:r>
              <a:rPr lang="en-ZA" sz="1800" dirty="0">
                <a:solidFill>
                  <a:srgbClr val="404040"/>
                </a:solidFill>
                <a:effectLst/>
                <a:latin typeface="Arial" panose="020B0604020202020204" pitchFamily="34" charset="0"/>
                <a:ea typeface="Times New Roman" panose="02020603050405020304" pitchFamily="18" charset="0"/>
              </a:rPr>
              <a:t> You could use these questions as discussion points in small groups as well. Allow learners to answer individually and then to respond to their peers.</a:t>
            </a:r>
            <a:endParaRPr lang="en-US" dirty="0"/>
          </a:p>
        </p:txBody>
      </p:sp>
      <p:sp>
        <p:nvSpPr>
          <p:cNvPr id="4" name="Slide Number Placeholder 3"/>
          <p:cNvSpPr>
            <a:spLocks noGrp="1"/>
          </p:cNvSpPr>
          <p:nvPr>
            <p:ph type="sldNum" sz="quarter" idx="5"/>
          </p:nvPr>
        </p:nvSpPr>
        <p:spPr/>
        <p:txBody>
          <a:bodyPr/>
          <a:lstStyle/>
          <a:p>
            <a:fld id="{BE562D53-21CB-2C45-90B0-09CFF7E622AC}" type="slidenum">
              <a:rPr lang="en-US" smtClean="0"/>
              <a:t>3</a:t>
            </a:fld>
            <a:endParaRPr lang="en-US"/>
          </a:p>
        </p:txBody>
      </p:sp>
    </p:spTree>
    <p:extLst>
      <p:ext uri="{BB962C8B-B14F-4D97-AF65-F5344CB8AC3E}">
        <p14:creationId xmlns:p14="http://schemas.microsoft.com/office/powerpoint/2010/main" val="4174623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You will have time to start this activity in class and finish it for </a:t>
            </a:r>
            <a:r>
              <a:rPr lang="en-ZA" sz="1800" dirty="0">
                <a:solidFill>
                  <a:srgbClr val="595959"/>
                </a:solidFill>
                <a:effectLst/>
                <a:highlight>
                  <a:srgbClr val="FFFF00"/>
                </a:highlight>
                <a:latin typeface="Arial" panose="020B0604020202020204" pitchFamily="34" charset="0"/>
                <a:ea typeface="Arial" panose="020B0604020202020204" pitchFamily="34" charset="0"/>
              </a:rPr>
              <a:t>homework</a:t>
            </a:r>
            <a:r>
              <a:rPr lang="en-ZA" sz="1800" dirty="0">
                <a:solidFill>
                  <a:srgbClr val="595959"/>
                </a:solidFill>
                <a:effectLst/>
                <a:latin typeface="Arial" panose="020B0604020202020204" pitchFamily="34" charset="0"/>
                <a:ea typeface="Arial" panose="020B0604020202020204" pitchFamily="34" charset="0"/>
              </a:rPr>
              <a:t>. </a:t>
            </a:r>
            <a:r>
              <a:rPr lang="en-ZA" sz="1800" b="1" dirty="0">
                <a:solidFill>
                  <a:srgbClr val="595959"/>
                </a:solidFill>
                <a:effectLst/>
                <a:latin typeface="Arial" panose="020B0604020202020204" pitchFamily="34" charset="0"/>
                <a:ea typeface="Arial" panose="020B0604020202020204" pitchFamily="34" charset="0"/>
              </a:rPr>
              <a:t>Bring it back to class in an envelope with your name and surname on it. </a:t>
            </a:r>
            <a:r>
              <a:rPr lang="en-ZA" sz="1800" dirty="0">
                <a:solidFill>
                  <a:srgbClr val="595959"/>
                </a:solidFill>
                <a:effectLst/>
                <a:latin typeface="Arial" panose="020B0604020202020204" pitchFamily="34" charset="0"/>
                <a:ea typeface="Arial" panose="020B0604020202020204" pitchFamily="34" charset="0"/>
              </a:rPr>
              <a:t>Your teacher will return this letter/ post card to you in the last LO lesson of the year.</a:t>
            </a:r>
            <a:br>
              <a:rPr lang="en-ZA" sz="1800" dirty="0">
                <a:solidFill>
                  <a:srgbClr val="595959"/>
                </a:solidFill>
                <a:effectLst/>
                <a:latin typeface="Arial" panose="020B0604020202020204" pitchFamily="34" charset="0"/>
                <a:ea typeface="Arial" panose="020B0604020202020204" pitchFamily="34" charset="0"/>
              </a:rPr>
            </a:br>
            <a:br>
              <a:rPr lang="en-ZA" sz="1800" dirty="0">
                <a:solidFill>
                  <a:schemeClr val="tx1"/>
                </a:solidFill>
                <a:effectLst/>
                <a:latin typeface="Times New Roman" panose="02020603050405020304" pitchFamily="18" charset="0"/>
                <a:ea typeface="Arial" panose="020B0604020202020204" pitchFamily="34" charset="0"/>
              </a:rPr>
            </a:br>
            <a:r>
              <a:rPr lang="en-ZA" sz="1800" dirty="0">
                <a:solidFill>
                  <a:srgbClr val="595959"/>
                </a:solidFill>
                <a:effectLst/>
                <a:latin typeface="Arial" panose="020B0604020202020204" pitchFamily="34" charset="0"/>
                <a:ea typeface="Arial" panose="020B0604020202020204" pitchFamily="34" charset="0"/>
              </a:rPr>
              <a:t>Write a letter to yourself on this postcard that you will read at the end of the year. Be specific and include details of the goals that you would like to achieve this year. You can include short term goals. </a:t>
            </a:r>
            <a:br>
              <a:rPr lang="en-ZA" sz="1800" dirty="0">
                <a:solidFill>
                  <a:srgbClr val="595959"/>
                </a:solidFill>
                <a:effectLst/>
                <a:latin typeface="Arial" panose="020B0604020202020204" pitchFamily="34" charset="0"/>
                <a:ea typeface="Arial" panose="020B0604020202020204" pitchFamily="34" charset="0"/>
              </a:rPr>
            </a:br>
            <a:r>
              <a:rPr lang="en-ZA" sz="1800" dirty="0">
                <a:solidFill>
                  <a:srgbClr val="595959"/>
                </a:solidFill>
                <a:effectLst/>
                <a:latin typeface="Arial" panose="020B0604020202020204" pitchFamily="34" charset="0"/>
                <a:ea typeface="Arial" panose="020B0604020202020204" pitchFamily="34" charset="0"/>
              </a:rPr>
              <a:t>(Remember: </a:t>
            </a:r>
            <a:r>
              <a:rPr lang="en-ZA" sz="1800" u="sng" dirty="0">
                <a:solidFill>
                  <a:srgbClr val="595959"/>
                </a:solidFill>
                <a:effectLst/>
                <a:latin typeface="Arial" panose="020B0604020202020204" pitchFamily="34" charset="0"/>
                <a:ea typeface="Arial" panose="020B0604020202020204" pitchFamily="34" charset="0"/>
              </a:rPr>
              <a:t>Short-term goals</a:t>
            </a:r>
            <a:r>
              <a:rPr lang="en-ZA" sz="1800" dirty="0">
                <a:solidFill>
                  <a:srgbClr val="595959"/>
                </a:solidFill>
                <a:effectLst/>
                <a:latin typeface="Arial" panose="020B0604020202020204" pitchFamily="34" charset="0"/>
                <a:ea typeface="Arial" panose="020B0604020202020204" pitchFamily="34" charset="0"/>
              </a:rPr>
              <a:t> are defined as accomplishments that take 3 months to a few years. </a:t>
            </a:r>
            <a:r>
              <a:rPr lang="en-ZA" sz="1800" u="sng" dirty="0">
                <a:solidFill>
                  <a:srgbClr val="595959"/>
                </a:solidFill>
                <a:effectLst/>
                <a:latin typeface="Arial" panose="020B0604020202020204" pitchFamily="34" charset="0"/>
                <a:ea typeface="Arial" panose="020B0604020202020204" pitchFamily="34" charset="0"/>
              </a:rPr>
              <a:t>Long-term goals</a:t>
            </a:r>
            <a:r>
              <a:rPr lang="en-ZA" sz="1800" dirty="0">
                <a:solidFill>
                  <a:srgbClr val="595959"/>
                </a:solidFill>
                <a:effectLst/>
                <a:latin typeface="Arial" panose="020B0604020202020204" pitchFamily="34" charset="0"/>
                <a:ea typeface="Arial" panose="020B0604020202020204" pitchFamily="34" charset="0"/>
              </a:rPr>
              <a:t> are usually completed in 3 to 5 years, or longer).</a:t>
            </a: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Choose to focus on the following areas:</a:t>
            </a: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dirty="0">
                <a:solidFill>
                  <a:srgbClr val="595959"/>
                </a:solidFill>
                <a:effectLst/>
                <a:latin typeface="Arial" panose="020B0604020202020204" pitchFamily="34" charset="0"/>
                <a:ea typeface="Arial" panose="020B0604020202020204" pitchFamily="34" charset="0"/>
              </a:rPr>
              <a:t>Relationships with friends/family</a:t>
            </a: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dirty="0">
                <a:solidFill>
                  <a:srgbClr val="595959"/>
                </a:solidFill>
                <a:effectLst/>
                <a:latin typeface="Arial" panose="020B0604020202020204" pitchFamily="34" charset="0"/>
                <a:ea typeface="Arial" panose="020B0604020202020204" pitchFamily="34" charset="0"/>
              </a:rPr>
              <a:t>Academic goals</a:t>
            </a: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dirty="0">
                <a:solidFill>
                  <a:srgbClr val="595959"/>
                </a:solidFill>
                <a:effectLst/>
                <a:latin typeface="Arial" panose="020B0604020202020204" pitchFamily="34" charset="0"/>
                <a:ea typeface="Arial" panose="020B0604020202020204" pitchFamily="34" charset="0"/>
              </a:rPr>
              <a:t>Sports/Health goals</a:t>
            </a: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dirty="0">
                <a:solidFill>
                  <a:srgbClr val="595959"/>
                </a:solidFill>
                <a:effectLst/>
                <a:latin typeface="Arial" panose="020B0604020202020204" pitchFamily="34" charset="0"/>
                <a:ea typeface="Arial" panose="020B0604020202020204" pitchFamily="34" charset="0"/>
              </a:rPr>
              <a:t>Value goals</a:t>
            </a:r>
            <a:endParaRPr lang="en-ZA" sz="1800" dirty="0">
              <a:effectLst/>
              <a:latin typeface="Times New Roman" panose="02020603050405020304" pitchFamily="18" charset="0"/>
              <a:ea typeface="Times New Roman" panose="02020603050405020304" pitchFamily="18" charset="0"/>
            </a:endParaRPr>
          </a:p>
          <a:p>
            <a:r>
              <a:rPr lang="en-ZA" sz="1800" dirty="0">
                <a:solidFill>
                  <a:srgbClr val="595959"/>
                </a:solidFill>
                <a:effectLst/>
                <a:latin typeface="Arial" panose="020B0604020202020204" pitchFamily="34" charset="0"/>
                <a:ea typeface="Arial" panose="020B0604020202020204" pitchFamily="34" charset="0"/>
              </a:rPr>
              <a:t>   </a:t>
            </a:r>
            <a:endParaRPr lang="en-ZA" sz="1800" dirty="0">
              <a:effectLst/>
              <a:latin typeface="Times New Roman" panose="02020603050405020304" pitchFamily="18" charset="0"/>
              <a:ea typeface="Times New Roman" panose="02020603050405020304" pitchFamily="18" charset="0"/>
            </a:endParaRPr>
          </a:p>
          <a:p>
            <a:r>
              <a:rPr lang="en-ZA" sz="1800" dirty="0">
                <a:solidFill>
                  <a:srgbClr val="595959"/>
                </a:solidFill>
                <a:effectLst/>
                <a:latin typeface="Arial" panose="020B0604020202020204" pitchFamily="34" charset="0"/>
                <a:ea typeface="Arial" panose="020B0604020202020204" pitchFamily="34" charset="0"/>
              </a:rPr>
              <a:t>Finish off your letter with an oath to yourself that you won’t make bad choices this year that will impact you achieving your goals.</a:t>
            </a:r>
            <a:endParaRPr lang="en-ZA" b="0" i="0" u="none" strike="noStrike" dirty="0">
              <a:solidFill>
                <a:srgbClr val="202124"/>
              </a:solidFill>
              <a:effectLst/>
              <a:latin typeface="arial" panose="020B0604020202020204" pitchFamily="34" charset="0"/>
            </a:endParaRPr>
          </a:p>
          <a:p>
            <a:pPr>
              <a:lnSpc>
                <a:spcPct val="115000"/>
              </a:lnSpc>
              <a:spcBef>
                <a:spcPts val="1200"/>
              </a:spcBef>
              <a:spcAft>
                <a:spcPts val="1200"/>
              </a:spcAft>
            </a:pPr>
            <a:endParaRPr lang="en-US" dirty="0"/>
          </a:p>
        </p:txBody>
      </p:sp>
      <p:sp>
        <p:nvSpPr>
          <p:cNvPr id="4" name="Slide Number Placeholder 3"/>
          <p:cNvSpPr>
            <a:spLocks noGrp="1"/>
          </p:cNvSpPr>
          <p:nvPr>
            <p:ph type="sldNum" sz="quarter" idx="5"/>
          </p:nvPr>
        </p:nvSpPr>
        <p:spPr/>
        <p:txBody>
          <a:bodyPr/>
          <a:lstStyle/>
          <a:p>
            <a:fld id="{BE562D53-21CB-2C45-90B0-09CFF7E622AC}" type="slidenum">
              <a:rPr lang="en-US" smtClean="0"/>
              <a:t>4</a:t>
            </a:fld>
            <a:endParaRPr lang="en-US"/>
          </a:p>
        </p:txBody>
      </p:sp>
    </p:spTree>
    <p:extLst>
      <p:ext uri="{BB962C8B-B14F-4D97-AF65-F5344CB8AC3E}">
        <p14:creationId xmlns:p14="http://schemas.microsoft.com/office/powerpoint/2010/main" val="3608199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ZA" sz="1800" dirty="0">
                <a:solidFill>
                  <a:srgbClr val="404040"/>
                </a:solidFill>
                <a:effectLst/>
                <a:latin typeface="Arial" panose="020B0604020202020204" pitchFamily="34" charset="0"/>
                <a:ea typeface="Times New Roman" panose="02020603050405020304" pitchFamily="18" charset="0"/>
              </a:rPr>
              <a:t>We have come to the end of this lesson. Take a moment to reflect on the content we have covered today. Answer the reflection questions on </a:t>
            </a:r>
            <a:r>
              <a:rPr lang="en-ZA" sz="1800" b="1" i="1" u="sng" dirty="0">
                <a:solidFill>
                  <a:srgbClr val="404040"/>
                </a:solidFill>
                <a:effectLst/>
                <a:latin typeface="Arial" panose="020B0604020202020204" pitchFamily="34" charset="0"/>
                <a:ea typeface="Times New Roman" panose="02020603050405020304" pitchFamily="18" charset="0"/>
              </a:rPr>
              <a:t>Lesson 1 – Worksheet</a:t>
            </a:r>
            <a:r>
              <a:rPr lang="en-ZA" sz="1800" dirty="0">
                <a:solidFill>
                  <a:srgbClr val="404040"/>
                </a:solidFill>
                <a:effectLst/>
                <a:latin typeface="Arial" panose="020B0604020202020204" pitchFamily="34" charset="0"/>
                <a:ea typeface="Times New Roman" panose="02020603050405020304" pitchFamily="18" charset="0"/>
              </a:rPr>
              <a:t> in </a:t>
            </a:r>
            <a:r>
              <a:rPr lang="en-ZA" sz="1800" b="1" i="1" dirty="0">
                <a:solidFill>
                  <a:srgbClr val="404040"/>
                </a:solidFill>
                <a:effectLst/>
                <a:latin typeface="Arial" panose="020B0604020202020204" pitchFamily="34" charset="0"/>
                <a:ea typeface="Times New Roman" panose="02020603050405020304" pitchFamily="18" charset="0"/>
              </a:rPr>
              <a:t>Activity 5</a:t>
            </a:r>
            <a:r>
              <a:rPr lang="en-ZA" sz="1800" dirty="0">
                <a:solidFill>
                  <a:srgbClr val="404040"/>
                </a:solidFill>
                <a:effectLst/>
                <a:latin typeface="Arial" panose="020B0604020202020204" pitchFamily="34" charset="0"/>
                <a:ea typeface="Times New Roman" panose="02020603050405020304" pitchFamily="18" charset="0"/>
              </a:rPr>
              <a:t>. </a:t>
            </a:r>
            <a:br>
              <a:rPr lang="en-ZA" sz="1800" dirty="0">
                <a:solidFill>
                  <a:srgbClr val="404040"/>
                </a:solidFill>
                <a:effectLst/>
                <a:latin typeface="Arial" panose="020B0604020202020204" pitchFamily="34" charset="0"/>
                <a:ea typeface="Times New Roman" panose="02020603050405020304" pitchFamily="18" charset="0"/>
              </a:rPr>
            </a:br>
            <a:endParaRPr lang="en-ZA" sz="1800" dirty="0">
              <a:solidFill>
                <a:srgbClr val="000000"/>
              </a:solidFill>
              <a:effectLst/>
              <a:latin typeface="Times New Roman" panose="02020603050405020304" pitchFamily="18" charset="0"/>
              <a:ea typeface="Times New Roman" panose="02020603050405020304" pitchFamily="18" charset="0"/>
            </a:endParaRPr>
          </a:p>
          <a:p>
            <a:r>
              <a:rPr lang="en-ZA" sz="1800" dirty="0">
                <a:solidFill>
                  <a:srgbClr val="404040"/>
                </a:solidFill>
                <a:effectLst/>
                <a:latin typeface="Arial" panose="020B0604020202020204" pitchFamily="34" charset="0"/>
                <a:ea typeface="Times New Roman" panose="02020603050405020304" pitchFamily="18" charset="0"/>
              </a:rPr>
              <a:t>Encourage the class to be quite in this time. It might even help to play music. Tell the class to remain quite until you say they can talk.). </a:t>
            </a:r>
            <a:br>
              <a:rPr lang="en-ZA" sz="1800" dirty="0">
                <a:solidFill>
                  <a:srgbClr val="404040"/>
                </a:solidFill>
                <a:effectLst/>
                <a:latin typeface="Arial" panose="020B0604020202020204" pitchFamily="34" charset="0"/>
                <a:ea typeface="Times New Roman" panose="02020603050405020304" pitchFamily="18" charset="0"/>
              </a:rPr>
            </a:br>
            <a:br>
              <a:rPr lang="en-ZA" sz="1800" dirty="0">
                <a:solidFill>
                  <a:srgbClr val="404040"/>
                </a:solidFill>
                <a:effectLst/>
                <a:latin typeface="Arial" panose="020B0604020202020204" pitchFamily="34" charset="0"/>
                <a:ea typeface="Times New Roman" panose="02020603050405020304" pitchFamily="18" charset="0"/>
              </a:rPr>
            </a:br>
            <a:r>
              <a:rPr lang="en-ZA" sz="1800" dirty="0">
                <a:solidFill>
                  <a:srgbClr val="404040"/>
                </a:solidFill>
                <a:effectLst/>
                <a:latin typeface="Arial" panose="020B0604020202020204" pitchFamily="34" charset="0"/>
                <a:ea typeface="Times New Roman" panose="02020603050405020304" pitchFamily="18" charset="0"/>
              </a:rPr>
              <a:t>There are no memo answers to this activity. </a:t>
            </a:r>
            <a:endParaRPr lang="en-US" dirty="0"/>
          </a:p>
        </p:txBody>
      </p:sp>
      <p:sp>
        <p:nvSpPr>
          <p:cNvPr id="4" name="Slide Number Placeholder 3"/>
          <p:cNvSpPr>
            <a:spLocks noGrp="1"/>
          </p:cNvSpPr>
          <p:nvPr>
            <p:ph type="sldNum" sz="quarter" idx="5"/>
          </p:nvPr>
        </p:nvSpPr>
        <p:spPr/>
        <p:txBody>
          <a:bodyPr/>
          <a:lstStyle/>
          <a:p>
            <a:fld id="{BE562D53-21CB-2C45-90B0-09CFF7E622AC}" type="slidenum">
              <a:rPr lang="en-US" smtClean="0"/>
              <a:t>5</a:t>
            </a:fld>
            <a:endParaRPr lang="en-US"/>
          </a:p>
        </p:txBody>
      </p:sp>
    </p:spTree>
    <p:extLst>
      <p:ext uri="{BB962C8B-B14F-4D97-AF65-F5344CB8AC3E}">
        <p14:creationId xmlns:p14="http://schemas.microsoft.com/office/powerpoint/2010/main" val="165665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F94D-0D19-E7D6-82DE-C24821247B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3857FF-7688-F128-BBF4-616C6B455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88B04-9363-777B-0850-085142612E83}"/>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D63C5E3C-2C69-5BCE-80CD-DF814CE25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FCB45-2E13-BBDF-1490-E395E91095AF}"/>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213269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24B0-0310-62D6-7839-9C9C3B168E7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7E9E9A-2D0A-0B08-B89F-49F4A6E10C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42E01E-AEE9-6281-A9E7-534B8E425F26}"/>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A51744B0-52DD-16BC-85D0-AAC317D19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73160-C23A-07A8-D41A-7497BA3347B8}"/>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330737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303D77-F841-09E6-95F9-22378D0AD86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F5E8C5B-DC79-49DA-A335-5B6779C9410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A7DCCA-A133-3A42-B064-5A5CB3B8BDD7}"/>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4F13F615-60AC-BAE5-0448-32A29AE68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D59A0-BABE-A80F-FB69-90C293DEADB9}"/>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3529562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1DE86-2837-D00C-05A3-A51663BF09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E59295C-80DB-3DBB-A19D-0ADCC67395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99773A-3AC1-8C15-34D0-F1455559B63F}"/>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0244425B-A0ED-B8E8-5629-DEB464603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F25C1-0350-6D08-B440-21CBF5C3190A}"/>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238042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92158-D1AE-499B-6679-AFADF349A4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1C1E93-2B5C-E83B-57DE-B620368D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A5A89C-F964-5AF6-AE69-E5C2EC661259}"/>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C0F9EE56-2880-A8B8-A515-33C35223B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0ED44-840D-8D3B-441A-383D583756B2}"/>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281489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F1A49-2D8D-BE59-99D2-99F9F6A791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0461AC-8EF7-FA66-8824-98E422CB67E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AEADABD-CFED-D98F-654E-C3EF0DCC0D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AD3C7BE-9ACC-4845-FDDE-443DA65607FD}"/>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6" name="Footer Placeholder 5">
            <a:extLst>
              <a:ext uri="{FF2B5EF4-FFF2-40B4-BE49-F238E27FC236}">
                <a16:creationId xmlns:a16="http://schemas.microsoft.com/office/drawing/2014/main" id="{05A8F35C-81A2-29FD-0258-7AA384EEC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4CCCE-A911-A743-4EDB-8DD1D53906AD}"/>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15877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E02A-971E-73B0-E7FD-C181B107A4A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DD6BB6-0C07-47A6-1A87-BEA69BDCC4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E9E0F2-2D16-8F96-95B8-F685F7334BE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26E4AC9-730D-496B-BF41-A318C896D5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4D9A6A4-EE05-437A-97D2-0CF5CE8A55D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8021818-FC89-579D-6420-2860B94A3014}"/>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8" name="Footer Placeholder 7">
            <a:extLst>
              <a:ext uri="{FF2B5EF4-FFF2-40B4-BE49-F238E27FC236}">
                <a16:creationId xmlns:a16="http://schemas.microsoft.com/office/drawing/2014/main" id="{790A8065-F21F-188B-F6CB-54A842D4CB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50CA42-7673-2AED-D98B-30CFF6C45B1D}"/>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98325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0360-0C78-4B7A-0E7D-0BECBD3D7E3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1CE307D-144E-53E3-09C2-524E0E847A41}"/>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4" name="Footer Placeholder 3">
            <a:extLst>
              <a:ext uri="{FF2B5EF4-FFF2-40B4-BE49-F238E27FC236}">
                <a16:creationId xmlns:a16="http://schemas.microsoft.com/office/drawing/2014/main" id="{89D057DA-8C26-D246-014B-C1A8B7B120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32CE98-688E-2190-2703-804850A07DB6}"/>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1248039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12E87-F17C-1D20-4BE7-0F5F0B21A809}"/>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3" name="Footer Placeholder 2">
            <a:extLst>
              <a:ext uri="{FF2B5EF4-FFF2-40B4-BE49-F238E27FC236}">
                <a16:creationId xmlns:a16="http://schemas.microsoft.com/office/drawing/2014/main" id="{2B0BEFD7-9EAF-D478-1205-BA8C3D1CD3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247CDF-5775-CA7E-5461-6C2B96CD7B1A}"/>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179390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E49E-4635-DFE2-96F2-606BB85FFD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2C952BF-1277-C277-0BF7-9BA5FC31C0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B662211-4192-ACD3-BCE6-8A358BAFF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7ECE3B-599D-94D5-F84E-21406777657A}"/>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6" name="Footer Placeholder 5">
            <a:extLst>
              <a:ext uri="{FF2B5EF4-FFF2-40B4-BE49-F238E27FC236}">
                <a16:creationId xmlns:a16="http://schemas.microsoft.com/office/drawing/2014/main" id="{ECA13C05-6F7B-A54A-8866-621A060FAA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7A9B7-3662-5904-6B77-BFD7E7897855}"/>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205034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18DF-2539-4FC6-D9C4-C080CE1329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82AB3C1-2C85-7CED-0D4D-154FB3FA5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E83F1D-34E6-4B0C-AEB2-930260590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E63C205-C531-63EB-4CC4-6409F545D37B}"/>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6" name="Footer Placeholder 5">
            <a:extLst>
              <a:ext uri="{FF2B5EF4-FFF2-40B4-BE49-F238E27FC236}">
                <a16:creationId xmlns:a16="http://schemas.microsoft.com/office/drawing/2014/main" id="{4646B2BF-6498-32BE-3FFC-3D6A2452E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0FBB9D-4524-819C-606A-56A0F6BA9396}"/>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3092577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BB31F-E8CC-767F-D169-6952C4E8D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F11D477-063E-C84B-7929-E3ED15D27C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37FFBD-459E-B2C5-BEA0-481FF9D06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60F503DE-4376-4A6E-86D6-A366C827DC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CEAD9A-9B49-60CE-E0C5-C59BFC7E0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535C4-F924-5244-848E-0A891A67F802}" type="slidenum">
              <a:rPr lang="en-US" smtClean="0"/>
              <a:t>‹#›</a:t>
            </a:fld>
            <a:endParaRPr lang="en-US"/>
          </a:p>
        </p:txBody>
      </p:sp>
    </p:spTree>
    <p:extLst>
      <p:ext uri="{BB962C8B-B14F-4D97-AF65-F5344CB8AC3E}">
        <p14:creationId xmlns:p14="http://schemas.microsoft.com/office/powerpoint/2010/main" val="3024161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7A34E-B8F3-9994-A8FA-574CB46EC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998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C5DE8B-DF8A-3953-37EB-0743D43269FF}"/>
              </a:ext>
            </a:extLst>
          </p:cNvPr>
          <p:cNvSpPr>
            <a:spLocks noGrp="1"/>
          </p:cNvSpPr>
          <p:nvPr>
            <p:ph type="title"/>
          </p:nvPr>
        </p:nvSpPr>
        <p:spPr>
          <a:xfrm>
            <a:off x="7831963" y="776117"/>
            <a:ext cx="3894369" cy="4405486"/>
          </a:xfrm>
        </p:spPr>
        <p:txBody>
          <a:bodyPr>
            <a:normAutofit fontScale="90000"/>
          </a:bodyPr>
          <a:lstStyle/>
          <a:p>
            <a:pPr rtl="0"/>
            <a:r>
              <a:rPr lang="en-ZA" sz="2800" b="1" dirty="0">
                <a:latin typeface="+mn-lt"/>
                <a:ea typeface="+mn-ea"/>
                <a:cs typeface="+mn-cs"/>
              </a:rPr>
              <a:t>V</a:t>
            </a:r>
            <a:r>
              <a:rPr lang="en-ZA" sz="2800" b="1" i="0" u="none" strike="noStrike" kern="1200" dirty="0">
                <a:solidFill>
                  <a:schemeClr val="tx1"/>
                </a:solidFill>
                <a:effectLst/>
                <a:latin typeface="+mn-lt"/>
                <a:ea typeface="+mn-ea"/>
                <a:cs typeface="+mn-cs"/>
              </a:rPr>
              <a:t>alues</a:t>
            </a:r>
            <a:r>
              <a:rPr lang="en-ZA" sz="2800" b="0" i="0" u="none" strike="noStrike" kern="1200" dirty="0">
                <a:solidFill>
                  <a:schemeClr val="tx1"/>
                </a:solidFill>
                <a:effectLst/>
                <a:latin typeface="+mn-lt"/>
                <a:ea typeface="+mn-ea"/>
                <a:cs typeface="+mn-cs"/>
              </a:rPr>
              <a:t>: one's personal belief of what is important in life that guides you in the decision-making process. </a:t>
            </a:r>
            <a:br>
              <a:rPr lang="en-ZA" sz="2800" b="0" dirty="0">
                <a:effectLst/>
              </a:rPr>
            </a:br>
            <a:r>
              <a:rPr lang="en-ZA" sz="2800" b="1" dirty="0">
                <a:latin typeface="+mn-lt"/>
                <a:ea typeface="+mn-ea"/>
                <a:cs typeface="+mn-cs"/>
              </a:rPr>
              <a:t>P</a:t>
            </a:r>
            <a:r>
              <a:rPr lang="en-ZA" sz="2800" b="1" i="0" u="none" strike="noStrike" kern="1200" dirty="0">
                <a:solidFill>
                  <a:schemeClr val="tx1"/>
                </a:solidFill>
                <a:effectLst/>
                <a:latin typeface="+mn-lt"/>
                <a:ea typeface="+mn-ea"/>
                <a:cs typeface="+mn-cs"/>
              </a:rPr>
              <a:t>eers</a:t>
            </a:r>
            <a:r>
              <a:rPr lang="en-ZA" sz="2800" b="0" i="0" u="none" strike="noStrike" kern="1200" dirty="0">
                <a:solidFill>
                  <a:schemeClr val="tx1"/>
                </a:solidFill>
                <a:effectLst/>
                <a:latin typeface="+mn-lt"/>
                <a:ea typeface="+mn-ea"/>
                <a:cs typeface="+mn-cs"/>
              </a:rPr>
              <a:t>: people of the same age.</a:t>
            </a:r>
            <a:br>
              <a:rPr lang="en-ZA" sz="2800" b="0" dirty="0">
                <a:effectLst/>
              </a:rPr>
            </a:br>
            <a:r>
              <a:rPr lang="en-ZA" sz="2800" b="1" dirty="0">
                <a:latin typeface="+mn-lt"/>
                <a:ea typeface="+mn-ea"/>
                <a:cs typeface="+mn-cs"/>
              </a:rPr>
              <a:t>M</a:t>
            </a:r>
            <a:r>
              <a:rPr lang="en-ZA" sz="2800" b="1" i="0" u="none" strike="noStrike" kern="1200" dirty="0">
                <a:solidFill>
                  <a:schemeClr val="tx1"/>
                </a:solidFill>
                <a:effectLst/>
                <a:latin typeface="+mn-lt"/>
                <a:ea typeface="+mn-ea"/>
                <a:cs typeface="+mn-cs"/>
              </a:rPr>
              <a:t>edia</a:t>
            </a:r>
            <a:r>
              <a:rPr lang="en-ZA" sz="2800" b="0" i="0" u="none" strike="noStrike" kern="1200" dirty="0">
                <a:solidFill>
                  <a:schemeClr val="tx1"/>
                </a:solidFill>
                <a:effectLst/>
                <a:latin typeface="+mn-lt"/>
                <a:ea typeface="+mn-ea"/>
                <a:cs typeface="+mn-cs"/>
              </a:rPr>
              <a:t>: mass communication with people, such as newspapers, television, magazines and social media.</a:t>
            </a:r>
            <a:br>
              <a:rPr lang="en-ZA" sz="2800" b="0" dirty="0">
                <a:effectLst/>
              </a:rPr>
            </a:br>
            <a:r>
              <a:rPr lang="en-ZA" sz="2800" b="1" dirty="0">
                <a:latin typeface="+mn-lt"/>
                <a:ea typeface="+mn-ea"/>
                <a:cs typeface="+mn-cs"/>
              </a:rPr>
              <a:t>C</a:t>
            </a:r>
            <a:r>
              <a:rPr lang="en-ZA" sz="2800" b="1" i="0" u="none" strike="noStrike" kern="1200" dirty="0">
                <a:solidFill>
                  <a:schemeClr val="tx1"/>
                </a:solidFill>
                <a:effectLst/>
                <a:latin typeface="+mn-lt"/>
                <a:ea typeface="+mn-ea"/>
                <a:cs typeface="+mn-cs"/>
              </a:rPr>
              <a:t>onsequences</a:t>
            </a:r>
            <a:r>
              <a:rPr lang="en-ZA" sz="2800" b="0" i="0" u="none" strike="noStrike" kern="1200" dirty="0">
                <a:solidFill>
                  <a:schemeClr val="tx1"/>
                </a:solidFill>
                <a:effectLst/>
                <a:latin typeface="+mn-lt"/>
                <a:ea typeface="+mn-ea"/>
                <a:cs typeface="+mn-cs"/>
              </a:rPr>
              <a:t>: the outcome of your behaviour. </a:t>
            </a:r>
            <a:br>
              <a:rPr lang="en-ZA" sz="1600" b="0" i="0" u="none" strike="noStrike" kern="1200" dirty="0">
                <a:solidFill>
                  <a:schemeClr val="tx1"/>
                </a:solidFill>
                <a:effectLst/>
                <a:latin typeface="+mn-lt"/>
                <a:ea typeface="+mn-ea"/>
                <a:cs typeface="+mn-cs"/>
              </a:rPr>
            </a:br>
            <a:endParaRPr lang="en-US" sz="1600" dirty="0"/>
          </a:p>
        </p:txBody>
      </p:sp>
      <p:pic>
        <p:nvPicPr>
          <p:cNvPr id="5" name="Picture 2" descr="Lifestyle Choices — GodFirst Church">
            <a:extLst>
              <a:ext uri="{FF2B5EF4-FFF2-40B4-BE49-F238E27FC236}">
                <a16:creationId xmlns:a16="http://schemas.microsoft.com/office/drawing/2014/main" id="{2CC81A4A-BE68-97D3-5FB4-5B97062589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8" r="2936" b="17899"/>
          <a:stretch/>
        </p:blipFill>
        <p:spPr bwMode="auto">
          <a:xfrm>
            <a:off x="0" y="776117"/>
            <a:ext cx="7404847" cy="4405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ED7A34E-B8F3-9994-A8FA-574CB46EC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24319"/>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77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88C3-CEC8-F292-338B-CFE0B1F148B2}"/>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9A745E1-AD88-B79B-6CEA-BC03F9570E28}"/>
              </a:ext>
            </a:extLst>
          </p:cNvPr>
          <p:cNvPicPr>
            <a:picLocks noGrp="1" noChangeAspect="1"/>
          </p:cNvPicPr>
          <p:nvPr>
            <p:ph idx="1"/>
          </p:nvPr>
        </p:nvPicPr>
        <p:blipFill rotWithShape="1">
          <a:blip r:embed="rId4"/>
          <a:srcRect t="15177" r="1706" b="12587"/>
          <a:stretch/>
        </p:blipFill>
        <p:spPr>
          <a:xfrm>
            <a:off x="838200" y="365125"/>
            <a:ext cx="10763250" cy="4943684"/>
          </a:xfrm>
        </p:spPr>
      </p:pic>
      <p:pic>
        <p:nvPicPr>
          <p:cNvPr id="3" name="Picture 2">
            <a:extLst>
              <a:ext uri="{FF2B5EF4-FFF2-40B4-BE49-F238E27FC236}">
                <a16:creationId xmlns:a16="http://schemas.microsoft.com/office/drawing/2014/main" id="{1ED7A34E-B8F3-9994-A8FA-574CB46EC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19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68520-0624-69FC-8ADD-E66A9D519B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C61E20-C51A-356A-3049-FD8E74CBED69}"/>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8B576FC2-0015-06E0-FF0F-66CDD5FB448C}"/>
              </a:ext>
            </a:extLst>
          </p:cNvPr>
          <p:cNvSpPr txBox="1"/>
          <p:nvPr/>
        </p:nvSpPr>
        <p:spPr>
          <a:xfrm>
            <a:off x="1282990" y="558546"/>
            <a:ext cx="5386283" cy="938719"/>
          </a:xfrm>
          <a:prstGeom prst="rect">
            <a:avLst/>
          </a:prstGeom>
          <a:noFill/>
        </p:spPr>
        <p:txBody>
          <a:bodyPr wrap="none" rtlCol="0">
            <a:spAutoFit/>
          </a:bodyPr>
          <a:lstStyle/>
          <a:p>
            <a:r>
              <a:rPr lang="en-US" sz="5500" dirty="0">
                <a:solidFill>
                  <a:srgbClr val="C00000"/>
                </a:solidFill>
              </a:rPr>
              <a:t>Violence at school</a:t>
            </a:r>
            <a:endParaRPr lang="en-US" sz="3500" dirty="0">
              <a:solidFill>
                <a:srgbClr val="C00000"/>
              </a:solidFill>
            </a:endParaRPr>
          </a:p>
        </p:txBody>
      </p:sp>
      <p:pic>
        <p:nvPicPr>
          <p:cNvPr id="2050" name="Picture 2" descr="Nichole Nordeman - Dear Me (Official Lyric Video) - YouTube">
            <a:extLst>
              <a:ext uri="{FF2B5EF4-FFF2-40B4-BE49-F238E27FC236}">
                <a16:creationId xmlns:a16="http://schemas.microsoft.com/office/drawing/2014/main" id="{D2DF7269-0404-0F3B-A8DD-DA244FBBD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75" b="15417"/>
          <a:stretch/>
        </p:blipFill>
        <p:spPr bwMode="auto">
          <a:xfrm>
            <a:off x="-615606" y="0"/>
            <a:ext cx="128076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D7A34E-B8F3-9994-A8FA-574CB46EC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1186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44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7A70-24D5-31FE-BEDE-A6547767FD10}"/>
              </a:ext>
            </a:extLst>
          </p:cNvPr>
          <p:cNvSpPr>
            <a:spLocks noGrp="1"/>
          </p:cNvSpPr>
          <p:nvPr>
            <p:ph type="title"/>
          </p:nvPr>
        </p:nvSpPr>
        <p:spPr>
          <a:xfrm>
            <a:off x="838200" y="638009"/>
            <a:ext cx="10515600" cy="1325563"/>
          </a:xfrm>
        </p:spPr>
        <p:txBody>
          <a:bodyPr>
            <a:normAutofit/>
          </a:bodyPr>
          <a:lstStyle/>
          <a:p>
            <a:pPr algn="ctr"/>
            <a:r>
              <a:rPr lang="en-US" sz="5000" b="1" dirty="0"/>
              <a:t>R	E	F	L	E	C	T	I	O	N</a:t>
            </a:r>
          </a:p>
        </p:txBody>
      </p:sp>
      <p:pic>
        <p:nvPicPr>
          <p:cNvPr id="3074" name="Picture 2" descr="Reflection: Looking Back and Looking Forward">
            <a:extLst>
              <a:ext uri="{FF2B5EF4-FFF2-40B4-BE49-F238E27FC236}">
                <a16:creationId xmlns:a16="http://schemas.microsoft.com/office/drawing/2014/main" id="{F10417B2-55A1-4FA1-C53E-DE3EB77E0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6" y="0"/>
            <a:ext cx="128492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D7A34E-B8F3-9994-A8FA-574CB46EC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59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77e3762473cea745cadc0c19403a5c5">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073529ee14c99b5c51d3e9b20bdcae55"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AA01F15-728F-4A84-B68A-0759750AC117}"/>
</file>

<file path=customXml/itemProps2.xml><?xml version="1.0" encoding="utf-8"?>
<ds:datastoreItem xmlns:ds="http://schemas.openxmlformats.org/officeDocument/2006/customXml" ds:itemID="{E859D461-5343-42FB-87A7-628FBF81E648}"/>
</file>

<file path=customXml/itemProps3.xml><?xml version="1.0" encoding="utf-8"?>
<ds:datastoreItem xmlns:ds="http://schemas.openxmlformats.org/officeDocument/2006/customXml" ds:itemID="{B96EDCE7-12DE-4294-927E-3D211E5BB405}"/>
</file>

<file path=docProps/app.xml><?xml version="1.0" encoding="utf-8"?>
<Properties xmlns="http://schemas.openxmlformats.org/officeDocument/2006/extended-properties" xmlns:vt="http://schemas.openxmlformats.org/officeDocument/2006/docPropsVTypes">
  <TotalTime>10142</TotalTime>
  <Words>1094</Words>
  <Application>Microsoft Office PowerPoint</Application>
  <PresentationFormat>Widescreen</PresentationFormat>
  <Paragraphs>46</Paragraphs>
  <Slides>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Arial</vt:lpstr>
      <vt:lpstr>Calibri</vt:lpstr>
      <vt:lpstr>Calibri Light</vt:lpstr>
      <vt:lpstr>Symbol</vt:lpstr>
      <vt:lpstr>Times New Roman</vt:lpstr>
      <vt:lpstr>Wingdings</vt:lpstr>
      <vt:lpstr>Office Theme</vt:lpstr>
      <vt:lpstr>PowerPoint Presentation</vt:lpstr>
      <vt:lpstr>Values: one's personal belief of what is important in life that guides you in the decision-making process.  Peers: people of the same age. Media: mass communication with people, such as newspapers, television, magazines and social media. Consequences: the outcome of your behaviour.  </vt:lpstr>
      <vt:lpstr>PowerPoint Presentation</vt:lpstr>
      <vt:lpstr>PowerPoint Presentation</vt:lpstr>
      <vt:lpstr>R E F L E C T I O 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Carsten Gertz</cp:lastModifiedBy>
  <cp:revision>4</cp:revision>
  <dcterms:created xsi:type="dcterms:W3CDTF">2022-07-24T18:05:18Z</dcterms:created>
  <dcterms:modified xsi:type="dcterms:W3CDTF">2022-11-10T18:23:08Z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ies>
</file>