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731" r:id="rId2"/>
  </p:sldMasterIdLst>
  <p:notesMasterIdLst>
    <p:notesMasterId r:id="rId14"/>
  </p:notesMasterIdLst>
  <p:sldIdLst>
    <p:sldId id="256" r:id="rId3"/>
    <p:sldId id="259" r:id="rId4"/>
    <p:sldId id="258" r:id="rId5"/>
    <p:sldId id="265" r:id="rId6"/>
    <p:sldId id="260" r:id="rId7"/>
    <p:sldId id="261" r:id="rId8"/>
    <p:sldId id="264" r:id="rId9"/>
    <p:sldId id="262" r:id="rId10"/>
    <p:sldId id="263" r:id="rId11"/>
    <p:sldId id="266" r:id="rId12"/>
    <p:sldId id="508" r:id="rId13"/>
  </p:sldIdLst>
  <p:sldSz cx="18288000" cy="10287000"/>
  <p:notesSz cx="6858000" cy="9144000"/>
  <p:embeddedFontLst>
    <p:embeddedFont>
      <p:font typeface="Brim Narrow Combined 1" panose="020B0604020202020204" charset="0"/>
      <p:regular r:id="rId15"/>
    </p:embeddedFont>
    <p:embeddedFont>
      <p:font typeface="Calibri (MS)" panose="020B0604020202020204" charset="0"/>
      <p:regular r:id="rId16"/>
    </p:embeddedFont>
    <p:embeddedFont>
      <p:font typeface="Calibri (MS) Bold" panose="020B0604020202020204" charset="0"/>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1F1C516-264D-D57F-EEF3-69F60E373F83}" name="Carsten Gertz" initials="CG" userId="920dc84f3fac241e"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54" autoAdjust="0"/>
    <p:restoredTop sz="30458" autoAdjust="0"/>
  </p:normalViewPr>
  <p:slideViewPr>
    <p:cSldViewPr>
      <p:cViewPr varScale="1">
        <p:scale>
          <a:sx n="14" d="100"/>
          <a:sy n="14" d="100"/>
        </p:scale>
        <p:origin x="2789" y="9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customXml" Target="../customXml/item2.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customXml" Target="../customXml/item1.xml"/><Relationship Id="rId5" Type="http://schemas.openxmlformats.org/officeDocument/2006/relationships/slide" Target="slides/slide3.xml"/><Relationship Id="rId15" Type="http://schemas.openxmlformats.org/officeDocument/2006/relationships/font" Target="fonts/font1.fntdata"/><Relationship Id="rId23" Type="http://schemas.microsoft.com/office/2018/10/relationships/authors" Target="authors.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sten Gertz" userId="920dc84f3fac241e" providerId="LiveId" clId="{4C8DEE9A-0DDC-4203-83C3-5D73D3911C72}"/>
    <pc:docChg chg="custSel modSld">
      <pc:chgData name="Carsten Gertz" userId="920dc84f3fac241e" providerId="LiveId" clId="{4C8DEE9A-0DDC-4203-83C3-5D73D3911C72}" dt="2024-05-27T06:13:55.045" v="46" actId="6549"/>
      <pc:docMkLst>
        <pc:docMk/>
      </pc:docMkLst>
      <pc:sldChg chg="addCm">
        <pc:chgData name="Carsten Gertz" userId="920dc84f3fac241e" providerId="LiveId" clId="{4C8DEE9A-0DDC-4203-83C3-5D73D3911C72}" dt="2024-05-27T05:45:21.965" v="0"/>
        <pc:sldMkLst>
          <pc:docMk/>
          <pc:sldMk cId="2333898326" sldId="260"/>
        </pc:sldMkLst>
        <pc:extLst>
          <p:ext xmlns:p="http://schemas.openxmlformats.org/presentationml/2006/main" uri="{D6D511B9-2390-475A-947B-AFAB55BFBCF1}">
            <pc226:cmChg xmlns:pc226="http://schemas.microsoft.com/office/powerpoint/2022/06/main/command" chg="add">
              <pc226:chgData name="Carsten Gertz" userId="920dc84f3fac241e" providerId="LiveId" clId="{4C8DEE9A-0DDC-4203-83C3-5D73D3911C72}" dt="2024-05-27T05:45:21.965" v="0"/>
              <pc2:cmMkLst xmlns:pc2="http://schemas.microsoft.com/office/powerpoint/2019/9/main/command">
                <pc:docMk/>
                <pc:sldMk cId="2333898326" sldId="260"/>
                <pc2:cmMk id="{10EA303E-653E-4EA2-AE75-4C031936B8FC}"/>
              </pc2:cmMkLst>
            </pc226:cmChg>
          </p:ext>
        </pc:extLst>
      </pc:sldChg>
      <pc:sldChg chg="modSp mod addCm modCm">
        <pc:chgData name="Carsten Gertz" userId="920dc84f3fac241e" providerId="LiveId" clId="{4C8DEE9A-0DDC-4203-83C3-5D73D3911C72}" dt="2024-05-27T06:13:55.045" v="46" actId="6549"/>
        <pc:sldMkLst>
          <pc:docMk/>
          <pc:sldMk cId="4241807392" sldId="263"/>
        </pc:sldMkLst>
        <pc:graphicFrameChg chg="modGraphic">
          <ac:chgData name="Carsten Gertz" userId="920dc84f3fac241e" providerId="LiveId" clId="{4C8DEE9A-0DDC-4203-83C3-5D73D3911C72}" dt="2024-05-27T06:13:55.045" v="46" actId="6549"/>
          <ac:graphicFrameMkLst>
            <pc:docMk/>
            <pc:sldMk cId="4241807392" sldId="263"/>
            <ac:graphicFrameMk id="2" creationId="{F8AD4BDF-5779-883A-6FD7-0644F3BB150D}"/>
          </ac:graphicFrameMkLst>
        </pc:graphicFrameChg>
        <pc:extLst>
          <p:ext xmlns:p="http://schemas.openxmlformats.org/presentationml/2006/main" uri="{D6D511B9-2390-475A-947B-AFAB55BFBCF1}">
            <pc226:cmChg xmlns:pc226="http://schemas.microsoft.com/office/powerpoint/2022/06/main/command" chg="add mod">
              <pc226:chgData name="Carsten Gertz" userId="920dc84f3fac241e" providerId="LiveId" clId="{4C8DEE9A-0DDC-4203-83C3-5D73D3911C72}" dt="2024-05-27T06:13:12.276" v="23"/>
              <pc2:cmMkLst xmlns:pc2="http://schemas.microsoft.com/office/powerpoint/2019/9/main/command">
                <pc:docMk/>
                <pc:sldMk cId="4241807392" sldId="263"/>
                <pc2:cmMk id="{65695D63-F469-459E-A0B6-00BDE1F69975}"/>
              </pc2:cmMkLst>
            </pc226:cmChg>
            <pc226:cmChg xmlns:pc226="http://schemas.microsoft.com/office/powerpoint/2022/06/main/command" chg="add">
              <pc226:chgData name="Carsten Gertz" userId="920dc84f3fac241e" providerId="LiveId" clId="{4C8DEE9A-0DDC-4203-83C3-5D73D3911C72}" dt="2024-05-27T06:00:14.650" v="3"/>
              <pc2:cmMkLst xmlns:pc2="http://schemas.microsoft.com/office/powerpoint/2019/9/main/command">
                <pc:docMk/>
                <pc:sldMk cId="4241807392" sldId="263"/>
                <pc2:cmMk id="{F0D1F983-9EE4-4EA2-8A52-9E032294CD4A}"/>
              </pc2:cmMkLst>
            </pc226:cmChg>
          </p:ext>
        </pc:extLst>
      </pc:sldChg>
    </pc:docChg>
  </pc:docChgLst>
  <pc:docChgLst>
    <pc:chgData name="Hp Unit" userId="86ec350514542ee1" providerId="LiveId" clId="{35B59367-DDFC-4D4F-815D-63E90D675CB5}"/>
    <pc:docChg chg="undo custSel modSld">
      <pc:chgData name="Hp Unit" userId="86ec350514542ee1" providerId="LiveId" clId="{35B59367-DDFC-4D4F-815D-63E90D675CB5}" dt="2024-05-30T10:23:59.095" v="134" actId="14"/>
      <pc:docMkLst>
        <pc:docMk/>
      </pc:docMkLst>
      <pc:sldChg chg="modNotesTx">
        <pc:chgData name="Hp Unit" userId="86ec350514542ee1" providerId="LiveId" clId="{35B59367-DDFC-4D4F-815D-63E90D675CB5}" dt="2024-05-30T10:23:59.095" v="134" actId="14"/>
        <pc:sldMkLst>
          <pc:docMk/>
          <pc:sldMk cId="0" sldId="256"/>
        </pc:sldMkLst>
      </pc:sldChg>
      <pc:sldChg chg="modNotesTx">
        <pc:chgData name="Hp Unit" userId="86ec350514542ee1" providerId="LiveId" clId="{35B59367-DDFC-4D4F-815D-63E90D675CB5}" dt="2024-05-30T10:20:11.278" v="13"/>
        <pc:sldMkLst>
          <pc:docMk/>
          <pc:sldMk cId="1496003517" sldId="258"/>
        </pc:sldMkLst>
      </pc:sldChg>
      <pc:sldChg chg="modNotesTx">
        <pc:chgData name="Hp Unit" userId="86ec350514542ee1" providerId="LiveId" clId="{35B59367-DDFC-4D4F-815D-63E90D675CB5}" dt="2024-05-30T10:23:43.446" v="128" actId="14"/>
        <pc:sldMkLst>
          <pc:docMk/>
          <pc:sldMk cId="205734443" sldId="259"/>
        </pc:sldMkLst>
      </pc:sldChg>
      <pc:sldChg chg="modNotesTx">
        <pc:chgData name="Hp Unit" userId="86ec350514542ee1" providerId="LiveId" clId="{35B59367-DDFC-4D4F-815D-63E90D675CB5}" dt="2024-05-30T10:23:27.168" v="123" actId="14"/>
        <pc:sldMkLst>
          <pc:docMk/>
          <pc:sldMk cId="2333898326" sldId="260"/>
        </pc:sldMkLst>
      </pc:sldChg>
      <pc:sldChg chg="modNotesTx">
        <pc:chgData name="Hp Unit" userId="86ec350514542ee1" providerId="LiveId" clId="{35B59367-DDFC-4D4F-815D-63E90D675CB5}" dt="2024-05-30T10:23:12.872" v="118" actId="14"/>
        <pc:sldMkLst>
          <pc:docMk/>
          <pc:sldMk cId="2932132275" sldId="261"/>
        </pc:sldMkLst>
      </pc:sldChg>
      <pc:sldChg chg="modNotesTx">
        <pc:chgData name="Hp Unit" userId="86ec350514542ee1" providerId="LiveId" clId="{35B59367-DDFC-4D4F-815D-63E90D675CB5}" dt="2024-05-30T10:22:56.663" v="113" actId="14"/>
        <pc:sldMkLst>
          <pc:docMk/>
          <pc:sldMk cId="2490426395" sldId="262"/>
        </pc:sldMkLst>
      </pc:sldChg>
      <pc:sldChg chg="modNotesTx">
        <pc:chgData name="Hp Unit" userId="86ec350514542ee1" providerId="LiveId" clId="{35B59367-DDFC-4D4F-815D-63E90D675CB5}" dt="2024-05-30T10:21:17.389" v="33"/>
        <pc:sldMkLst>
          <pc:docMk/>
          <pc:sldMk cId="4241807392" sldId="263"/>
        </pc:sldMkLst>
      </pc:sldChg>
      <pc:sldChg chg="modNotesTx">
        <pc:chgData name="Hp Unit" userId="86ec350514542ee1" providerId="LiveId" clId="{35B59367-DDFC-4D4F-815D-63E90D675CB5}" dt="2024-05-30T10:23:03.649" v="115" actId="14"/>
        <pc:sldMkLst>
          <pc:docMk/>
          <pc:sldMk cId="4137802408" sldId="264"/>
        </pc:sldMkLst>
      </pc:sldChg>
      <pc:sldChg chg="modNotesTx">
        <pc:chgData name="Hp Unit" userId="86ec350514542ee1" providerId="LiveId" clId="{35B59367-DDFC-4D4F-815D-63E90D675CB5}" dt="2024-05-30T10:23:35.712" v="126" actId="14"/>
        <pc:sldMkLst>
          <pc:docMk/>
          <pc:sldMk cId="1177864763" sldId="265"/>
        </pc:sldMkLst>
      </pc:sldChg>
      <pc:sldChg chg="modNotesTx">
        <pc:chgData name="Hp Unit" userId="86ec350514542ee1" providerId="LiveId" clId="{35B59367-DDFC-4D4F-815D-63E90D675CB5}" dt="2024-05-30T10:22:22.536" v="104" actId="14"/>
        <pc:sldMkLst>
          <pc:docMk/>
          <pc:sldMk cId="316797320" sldId="266"/>
        </pc:sldMkLst>
      </pc:sldChg>
      <pc:sldChg chg="modNotesTx">
        <pc:chgData name="Hp Unit" userId="86ec350514542ee1" providerId="LiveId" clId="{35B59367-DDFC-4D4F-815D-63E90D675CB5}" dt="2024-05-30T10:22:00.601" v="97" actId="14"/>
        <pc:sldMkLst>
          <pc:docMk/>
          <pc:sldMk cId="4133068511" sldId="508"/>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F63512-C5BF-43BB-B8E7-D34928D05687}" type="doc">
      <dgm:prSet loTypeId="urn:microsoft.com/office/officeart/2005/8/layout/hierarchy4" loCatId="hierarchy" qsTypeId="urn:microsoft.com/office/officeart/2005/8/quickstyle/simple1" qsCatId="simple" csTypeId="urn:microsoft.com/office/officeart/2005/8/colors/accent1_5" csCatId="accent1" phldr="1"/>
      <dgm:spPr/>
      <dgm:t>
        <a:bodyPr/>
        <a:lstStyle/>
        <a:p>
          <a:endParaRPr lang="en-US"/>
        </a:p>
      </dgm:t>
    </dgm:pt>
    <dgm:pt modelId="{450218E4-26AB-4BF3-BF78-BC8A6AA6096E}">
      <dgm:prSet phldrT="[Text]"/>
      <dgm:spPr/>
      <dgm:t>
        <a:bodyPr/>
        <a:lstStyle/>
        <a:p>
          <a:r>
            <a:rPr lang="en-GB" dirty="0"/>
            <a:t>Job Contract</a:t>
          </a:r>
          <a:endParaRPr lang="en-US" dirty="0"/>
        </a:p>
      </dgm:t>
    </dgm:pt>
    <dgm:pt modelId="{78944172-452D-4CFC-80C5-DA47D5DDE052}" type="parTrans" cxnId="{BB78B9D2-505B-4A05-BD08-BB776AA88CE7}">
      <dgm:prSet/>
      <dgm:spPr/>
      <dgm:t>
        <a:bodyPr/>
        <a:lstStyle/>
        <a:p>
          <a:endParaRPr lang="en-US"/>
        </a:p>
      </dgm:t>
    </dgm:pt>
    <dgm:pt modelId="{D5287FCD-60A7-4018-BD2C-5463C7500FB5}" type="sibTrans" cxnId="{BB78B9D2-505B-4A05-BD08-BB776AA88CE7}">
      <dgm:prSet/>
      <dgm:spPr/>
      <dgm:t>
        <a:bodyPr/>
        <a:lstStyle/>
        <a:p>
          <a:endParaRPr lang="en-US"/>
        </a:p>
      </dgm:t>
    </dgm:pt>
    <dgm:pt modelId="{7358AF5F-3DCD-4430-83EC-0756AA5B5E3D}">
      <dgm:prSet phldrT="[Text]"/>
      <dgm:spPr/>
      <dgm:t>
        <a:bodyPr/>
        <a:lstStyle/>
        <a:p>
          <a:pPr>
            <a:buFont typeface="Times New Roman" panose="02020603050405020304" pitchFamily="18" charset="0"/>
            <a:buChar char="•"/>
          </a:pPr>
          <a:r>
            <a:rPr lang="en-ZA" dirty="0"/>
            <a:t>A comprehensive contract which states such details as salary, hours of work, disciplinary codes and other employment details. It is signed by both parties and is therefore legally binding.</a:t>
          </a:r>
          <a:endParaRPr lang="en-US" dirty="0"/>
        </a:p>
      </dgm:t>
    </dgm:pt>
    <dgm:pt modelId="{DF9B824C-B1AF-476C-BDEC-763A2F5124D0}" type="parTrans" cxnId="{98DF096F-6B19-4BA4-BF94-59C6B0257CBF}">
      <dgm:prSet/>
      <dgm:spPr/>
      <dgm:t>
        <a:bodyPr/>
        <a:lstStyle/>
        <a:p>
          <a:endParaRPr lang="en-US"/>
        </a:p>
      </dgm:t>
    </dgm:pt>
    <dgm:pt modelId="{800D133A-55BA-4766-8376-436ECAE98419}" type="sibTrans" cxnId="{98DF096F-6B19-4BA4-BF94-59C6B0257CBF}">
      <dgm:prSet/>
      <dgm:spPr/>
      <dgm:t>
        <a:bodyPr/>
        <a:lstStyle/>
        <a:p>
          <a:endParaRPr lang="en-US"/>
        </a:p>
      </dgm:t>
    </dgm:pt>
    <dgm:pt modelId="{63AE32B2-F4AD-48F9-B9BD-C04107FFAF12}">
      <dgm:prSet/>
      <dgm:spPr/>
      <dgm:t>
        <a:bodyPr/>
        <a:lstStyle/>
        <a:p>
          <a:pPr>
            <a:buFont typeface="Times New Roman" panose="02020603050405020304" pitchFamily="18" charset="0"/>
            <a:buChar char="•"/>
          </a:pPr>
          <a:r>
            <a:rPr lang="en-ZA"/>
            <a:t>Every employee is entitled to an employment contract, no matter what industry you work in.</a:t>
          </a:r>
          <a:endParaRPr lang="en-US"/>
        </a:p>
      </dgm:t>
    </dgm:pt>
    <dgm:pt modelId="{18340389-A416-49D6-8392-7DC13E4147B3}" type="parTrans" cxnId="{C7FF3BE5-6BB9-419E-A97A-BF78F9A19C24}">
      <dgm:prSet/>
      <dgm:spPr/>
      <dgm:t>
        <a:bodyPr/>
        <a:lstStyle/>
        <a:p>
          <a:endParaRPr lang="en-US"/>
        </a:p>
      </dgm:t>
    </dgm:pt>
    <dgm:pt modelId="{395C8B28-531A-4743-8EE7-CDE3DA986C13}" type="sibTrans" cxnId="{C7FF3BE5-6BB9-419E-A97A-BF78F9A19C24}">
      <dgm:prSet/>
      <dgm:spPr/>
      <dgm:t>
        <a:bodyPr/>
        <a:lstStyle/>
        <a:p>
          <a:endParaRPr lang="en-US"/>
        </a:p>
      </dgm:t>
    </dgm:pt>
    <dgm:pt modelId="{5402CFB7-DA40-4719-A4A7-061032AE51F2}">
      <dgm:prSet/>
      <dgm:spPr/>
      <dgm:t>
        <a:bodyPr/>
        <a:lstStyle/>
        <a:p>
          <a:pPr>
            <a:buFont typeface="Times New Roman" panose="02020603050405020304" pitchFamily="18" charset="0"/>
            <a:buChar char="•"/>
          </a:pPr>
          <a:r>
            <a:rPr lang="en-ZA" dirty="0"/>
            <a:t>The core elements of a job contract are workers’ rights, obligations and conditions of service which are all determined and protected by legislation. </a:t>
          </a:r>
          <a:endParaRPr lang="en-US" dirty="0"/>
        </a:p>
      </dgm:t>
    </dgm:pt>
    <dgm:pt modelId="{6A54E628-2DDD-4A88-8F13-9C8D9EE2D461}" type="parTrans" cxnId="{3312CEA1-E0CC-41CF-9F6F-F1AA5294DC94}">
      <dgm:prSet/>
      <dgm:spPr/>
      <dgm:t>
        <a:bodyPr/>
        <a:lstStyle/>
        <a:p>
          <a:endParaRPr lang="en-US"/>
        </a:p>
      </dgm:t>
    </dgm:pt>
    <dgm:pt modelId="{C9067114-A550-4255-8DB5-B22C98D98BE6}" type="sibTrans" cxnId="{3312CEA1-E0CC-41CF-9F6F-F1AA5294DC94}">
      <dgm:prSet/>
      <dgm:spPr/>
      <dgm:t>
        <a:bodyPr/>
        <a:lstStyle/>
        <a:p>
          <a:endParaRPr lang="en-US"/>
        </a:p>
      </dgm:t>
    </dgm:pt>
    <dgm:pt modelId="{4F888444-8A29-4E08-AB77-46FFF71277C5}" type="pres">
      <dgm:prSet presAssocID="{FCF63512-C5BF-43BB-B8E7-D34928D05687}" presName="Name0" presStyleCnt="0">
        <dgm:presLayoutVars>
          <dgm:chPref val="1"/>
          <dgm:dir/>
          <dgm:animOne val="branch"/>
          <dgm:animLvl val="lvl"/>
          <dgm:resizeHandles/>
        </dgm:presLayoutVars>
      </dgm:prSet>
      <dgm:spPr/>
    </dgm:pt>
    <dgm:pt modelId="{21902D98-B733-4580-B9A7-3644944D8D04}" type="pres">
      <dgm:prSet presAssocID="{450218E4-26AB-4BF3-BF78-BC8A6AA6096E}" presName="vertOne" presStyleCnt="0"/>
      <dgm:spPr/>
    </dgm:pt>
    <dgm:pt modelId="{9C7C71F3-B6E0-44AF-A8A7-B905FA827885}" type="pres">
      <dgm:prSet presAssocID="{450218E4-26AB-4BF3-BF78-BC8A6AA6096E}" presName="txOne" presStyleLbl="node0" presStyleIdx="0" presStyleCnt="1" custScaleY="32794">
        <dgm:presLayoutVars>
          <dgm:chPref val="3"/>
        </dgm:presLayoutVars>
      </dgm:prSet>
      <dgm:spPr/>
    </dgm:pt>
    <dgm:pt modelId="{15C11472-A741-4EB5-B85E-AF496C025C86}" type="pres">
      <dgm:prSet presAssocID="{450218E4-26AB-4BF3-BF78-BC8A6AA6096E}" presName="parTransOne" presStyleCnt="0"/>
      <dgm:spPr/>
    </dgm:pt>
    <dgm:pt modelId="{EB6E9FD6-D9F6-4357-9D6B-B7BD820237DB}" type="pres">
      <dgm:prSet presAssocID="{450218E4-26AB-4BF3-BF78-BC8A6AA6096E}" presName="horzOne" presStyleCnt="0"/>
      <dgm:spPr/>
    </dgm:pt>
    <dgm:pt modelId="{31A1B693-BFDC-4036-A285-8857DBBD0B4E}" type="pres">
      <dgm:prSet presAssocID="{7358AF5F-3DCD-4430-83EC-0756AA5B5E3D}" presName="vertTwo" presStyleCnt="0"/>
      <dgm:spPr/>
    </dgm:pt>
    <dgm:pt modelId="{5685EB35-01FF-4D22-91E2-9DE2F52B4A81}" type="pres">
      <dgm:prSet presAssocID="{7358AF5F-3DCD-4430-83EC-0756AA5B5E3D}" presName="txTwo" presStyleLbl="node2" presStyleIdx="0" presStyleCnt="3">
        <dgm:presLayoutVars>
          <dgm:chPref val="3"/>
        </dgm:presLayoutVars>
      </dgm:prSet>
      <dgm:spPr/>
    </dgm:pt>
    <dgm:pt modelId="{97F19BE4-BBA9-49E6-955D-03022110FFA8}" type="pres">
      <dgm:prSet presAssocID="{7358AF5F-3DCD-4430-83EC-0756AA5B5E3D}" presName="horzTwo" presStyleCnt="0"/>
      <dgm:spPr/>
    </dgm:pt>
    <dgm:pt modelId="{79065015-3BB0-41CF-96CD-B0235A50C5D9}" type="pres">
      <dgm:prSet presAssocID="{800D133A-55BA-4766-8376-436ECAE98419}" presName="sibSpaceTwo" presStyleCnt="0"/>
      <dgm:spPr/>
    </dgm:pt>
    <dgm:pt modelId="{8F0B8D3C-ED17-47CA-873E-EC86705989B1}" type="pres">
      <dgm:prSet presAssocID="{63AE32B2-F4AD-48F9-B9BD-C04107FFAF12}" presName="vertTwo" presStyleCnt="0"/>
      <dgm:spPr/>
    </dgm:pt>
    <dgm:pt modelId="{6628B17F-9F20-424F-9C35-9CCA5362A1F9}" type="pres">
      <dgm:prSet presAssocID="{63AE32B2-F4AD-48F9-B9BD-C04107FFAF12}" presName="txTwo" presStyleLbl="node2" presStyleIdx="1" presStyleCnt="3">
        <dgm:presLayoutVars>
          <dgm:chPref val="3"/>
        </dgm:presLayoutVars>
      </dgm:prSet>
      <dgm:spPr/>
    </dgm:pt>
    <dgm:pt modelId="{A5331019-DAE7-438A-8227-51D48ABD0776}" type="pres">
      <dgm:prSet presAssocID="{63AE32B2-F4AD-48F9-B9BD-C04107FFAF12}" presName="horzTwo" presStyleCnt="0"/>
      <dgm:spPr/>
    </dgm:pt>
    <dgm:pt modelId="{929C4F59-3BCA-4019-90F3-8F256F7D9560}" type="pres">
      <dgm:prSet presAssocID="{395C8B28-531A-4743-8EE7-CDE3DA986C13}" presName="sibSpaceTwo" presStyleCnt="0"/>
      <dgm:spPr/>
    </dgm:pt>
    <dgm:pt modelId="{B4479C57-7B6F-4E4B-A808-DD8DE557E38A}" type="pres">
      <dgm:prSet presAssocID="{5402CFB7-DA40-4719-A4A7-061032AE51F2}" presName="vertTwo" presStyleCnt="0"/>
      <dgm:spPr/>
    </dgm:pt>
    <dgm:pt modelId="{F0C4C016-D9ED-4B97-9945-FBE879307DB4}" type="pres">
      <dgm:prSet presAssocID="{5402CFB7-DA40-4719-A4A7-061032AE51F2}" presName="txTwo" presStyleLbl="node2" presStyleIdx="2" presStyleCnt="3">
        <dgm:presLayoutVars>
          <dgm:chPref val="3"/>
        </dgm:presLayoutVars>
      </dgm:prSet>
      <dgm:spPr/>
    </dgm:pt>
    <dgm:pt modelId="{594E01CD-720B-405B-BBF4-098A2EC279F5}" type="pres">
      <dgm:prSet presAssocID="{5402CFB7-DA40-4719-A4A7-061032AE51F2}" presName="horzTwo" presStyleCnt="0"/>
      <dgm:spPr/>
    </dgm:pt>
  </dgm:ptLst>
  <dgm:cxnLst>
    <dgm:cxn modelId="{207AE111-0500-44B3-920E-22AAAAD23214}" type="presOf" srcId="{FCF63512-C5BF-43BB-B8E7-D34928D05687}" destId="{4F888444-8A29-4E08-AB77-46FFF71277C5}" srcOrd="0" destOrd="0" presId="urn:microsoft.com/office/officeart/2005/8/layout/hierarchy4"/>
    <dgm:cxn modelId="{A4143322-394F-45B7-AC08-AE77A70FD1D8}" type="presOf" srcId="{63AE32B2-F4AD-48F9-B9BD-C04107FFAF12}" destId="{6628B17F-9F20-424F-9C35-9CCA5362A1F9}" srcOrd="0" destOrd="0" presId="urn:microsoft.com/office/officeart/2005/8/layout/hierarchy4"/>
    <dgm:cxn modelId="{74D25864-CB19-4CA2-8784-6EA1CF8942E2}" type="presOf" srcId="{450218E4-26AB-4BF3-BF78-BC8A6AA6096E}" destId="{9C7C71F3-B6E0-44AF-A8A7-B905FA827885}" srcOrd="0" destOrd="0" presId="urn:microsoft.com/office/officeart/2005/8/layout/hierarchy4"/>
    <dgm:cxn modelId="{98DF096F-6B19-4BA4-BF94-59C6B0257CBF}" srcId="{450218E4-26AB-4BF3-BF78-BC8A6AA6096E}" destId="{7358AF5F-3DCD-4430-83EC-0756AA5B5E3D}" srcOrd="0" destOrd="0" parTransId="{DF9B824C-B1AF-476C-BDEC-763A2F5124D0}" sibTransId="{800D133A-55BA-4766-8376-436ECAE98419}"/>
    <dgm:cxn modelId="{3312CEA1-E0CC-41CF-9F6F-F1AA5294DC94}" srcId="{450218E4-26AB-4BF3-BF78-BC8A6AA6096E}" destId="{5402CFB7-DA40-4719-A4A7-061032AE51F2}" srcOrd="2" destOrd="0" parTransId="{6A54E628-2DDD-4A88-8F13-9C8D9EE2D461}" sibTransId="{C9067114-A550-4255-8DB5-B22C98D98BE6}"/>
    <dgm:cxn modelId="{7A3C14B9-925C-4B73-B921-E8B8209D4566}" type="presOf" srcId="{5402CFB7-DA40-4719-A4A7-061032AE51F2}" destId="{F0C4C016-D9ED-4B97-9945-FBE879307DB4}" srcOrd="0" destOrd="0" presId="urn:microsoft.com/office/officeart/2005/8/layout/hierarchy4"/>
    <dgm:cxn modelId="{BB78B9D2-505B-4A05-BD08-BB776AA88CE7}" srcId="{FCF63512-C5BF-43BB-B8E7-D34928D05687}" destId="{450218E4-26AB-4BF3-BF78-BC8A6AA6096E}" srcOrd="0" destOrd="0" parTransId="{78944172-452D-4CFC-80C5-DA47D5DDE052}" sibTransId="{D5287FCD-60A7-4018-BD2C-5463C7500FB5}"/>
    <dgm:cxn modelId="{C98891E2-E78F-4FC0-A0AA-C6A847194994}" type="presOf" srcId="{7358AF5F-3DCD-4430-83EC-0756AA5B5E3D}" destId="{5685EB35-01FF-4D22-91E2-9DE2F52B4A81}" srcOrd="0" destOrd="0" presId="urn:microsoft.com/office/officeart/2005/8/layout/hierarchy4"/>
    <dgm:cxn modelId="{C7FF3BE5-6BB9-419E-A97A-BF78F9A19C24}" srcId="{450218E4-26AB-4BF3-BF78-BC8A6AA6096E}" destId="{63AE32B2-F4AD-48F9-B9BD-C04107FFAF12}" srcOrd="1" destOrd="0" parTransId="{18340389-A416-49D6-8392-7DC13E4147B3}" sibTransId="{395C8B28-531A-4743-8EE7-CDE3DA986C13}"/>
    <dgm:cxn modelId="{D940A554-370A-404C-8383-05C4A0135715}" type="presParOf" srcId="{4F888444-8A29-4E08-AB77-46FFF71277C5}" destId="{21902D98-B733-4580-B9A7-3644944D8D04}" srcOrd="0" destOrd="0" presId="urn:microsoft.com/office/officeart/2005/8/layout/hierarchy4"/>
    <dgm:cxn modelId="{FA4ED725-4C65-455F-B593-EFCD6C324925}" type="presParOf" srcId="{21902D98-B733-4580-B9A7-3644944D8D04}" destId="{9C7C71F3-B6E0-44AF-A8A7-B905FA827885}" srcOrd="0" destOrd="0" presId="urn:microsoft.com/office/officeart/2005/8/layout/hierarchy4"/>
    <dgm:cxn modelId="{C2DE72C9-1009-4F6D-9199-695F42D6D6F8}" type="presParOf" srcId="{21902D98-B733-4580-B9A7-3644944D8D04}" destId="{15C11472-A741-4EB5-B85E-AF496C025C86}" srcOrd="1" destOrd="0" presId="urn:microsoft.com/office/officeart/2005/8/layout/hierarchy4"/>
    <dgm:cxn modelId="{CC664CA6-2FF6-46CB-AF62-4E53AB4CA7D7}" type="presParOf" srcId="{21902D98-B733-4580-B9A7-3644944D8D04}" destId="{EB6E9FD6-D9F6-4357-9D6B-B7BD820237DB}" srcOrd="2" destOrd="0" presId="urn:microsoft.com/office/officeart/2005/8/layout/hierarchy4"/>
    <dgm:cxn modelId="{17067279-C2A4-470B-8738-8AD1513CE152}" type="presParOf" srcId="{EB6E9FD6-D9F6-4357-9D6B-B7BD820237DB}" destId="{31A1B693-BFDC-4036-A285-8857DBBD0B4E}" srcOrd="0" destOrd="0" presId="urn:microsoft.com/office/officeart/2005/8/layout/hierarchy4"/>
    <dgm:cxn modelId="{1BB7FFF7-0D7B-4A3A-9A8A-C611F51CCFAC}" type="presParOf" srcId="{31A1B693-BFDC-4036-A285-8857DBBD0B4E}" destId="{5685EB35-01FF-4D22-91E2-9DE2F52B4A81}" srcOrd="0" destOrd="0" presId="urn:microsoft.com/office/officeart/2005/8/layout/hierarchy4"/>
    <dgm:cxn modelId="{95239B40-1469-4E7A-98C4-86810D89A889}" type="presParOf" srcId="{31A1B693-BFDC-4036-A285-8857DBBD0B4E}" destId="{97F19BE4-BBA9-49E6-955D-03022110FFA8}" srcOrd="1" destOrd="0" presId="urn:microsoft.com/office/officeart/2005/8/layout/hierarchy4"/>
    <dgm:cxn modelId="{0127BEB8-63EF-4B88-B3EB-019A20FD42F3}" type="presParOf" srcId="{EB6E9FD6-D9F6-4357-9D6B-B7BD820237DB}" destId="{79065015-3BB0-41CF-96CD-B0235A50C5D9}" srcOrd="1" destOrd="0" presId="urn:microsoft.com/office/officeart/2005/8/layout/hierarchy4"/>
    <dgm:cxn modelId="{8671612E-8987-4E5A-8CE7-333301E6B251}" type="presParOf" srcId="{EB6E9FD6-D9F6-4357-9D6B-B7BD820237DB}" destId="{8F0B8D3C-ED17-47CA-873E-EC86705989B1}" srcOrd="2" destOrd="0" presId="urn:microsoft.com/office/officeart/2005/8/layout/hierarchy4"/>
    <dgm:cxn modelId="{88D07EAD-9690-466F-B5A9-C961D1F00F11}" type="presParOf" srcId="{8F0B8D3C-ED17-47CA-873E-EC86705989B1}" destId="{6628B17F-9F20-424F-9C35-9CCA5362A1F9}" srcOrd="0" destOrd="0" presId="urn:microsoft.com/office/officeart/2005/8/layout/hierarchy4"/>
    <dgm:cxn modelId="{8C4FE268-44CB-4892-96BD-D7FCD1F8BAAC}" type="presParOf" srcId="{8F0B8D3C-ED17-47CA-873E-EC86705989B1}" destId="{A5331019-DAE7-438A-8227-51D48ABD0776}" srcOrd="1" destOrd="0" presId="urn:microsoft.com/office/officeart/2005/8/layout/hierarchy4"/>
    <dgm:cxn modelId="{D50419F9-51CF-4A82-B600-95DA3E45CBE9}" type="presParOf" srcId="{EB6E9FD6-D9F6-4357-9D6B-B7BD820237DB}" destId="{929C4F59-3BCA-4019-90F3-8F256F7D9560}" srcOrd="3" destOrd="0" presId="urn:microsoft.com/office/officeart/2005/8/layout/hierarchy4"/>
    <dgm:cxn modelId="{16FE3E7F-3742-4254-8EEF-CE292B08CF8B}" type="presParOf" srcId="{EB6E9FD6-D9F6-4357-9D6B-B7BD820237DB}" destId="{B4479C57-7B6F-4E4B-A808-DD8DE557E38A}" srcOrd="4" destOrd="0" presId="urn:microsoft.com/office/officeart/2005/8/layout/hierarchy4"/>
    <dgm:cxn modelId="{A01617C1-2254-40FB-9D1C-0A7447083249}" type="presParOf" srcId="{B4479C57-7B6F-4E4B-A808-DD8DE557E38A}" destId="{F0C4C016-D9ED-4B97-9945-FBE879307DB4}" srcOrd="0" destOrd="0" presId="urn:microsoft.com/office/officeart/2005/8/layout/hierarchy4"/>
    <dgm:cxn modelId="{AB4BF387-210C-4E9A-93BD-230D9F884274}" type="presParOf" srcId="{B4479C57-7B6F-4E4B-A808-DD8DE557E38A}" destId="{594E01CD-720B-405B-BBF4-098A2EC279F5}"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7C71F3-B6E0-44AF-A8A7-B905FA827885}">
      <dsp:nvSpPr>
        <dsp:cNvPr id="0" name=""/>
        <dsp:cNvSpPr/>
      </dsp:nvSpPr>
      <dsp:spPr>
        <a:xfrm>
          <a:off x="4819" y="1668"/>
          <a:ext cx="13401560" cy="1934296"/>
        </a:xfrm>
        <a:prstGeom prst="roundRect">
          <a:avLst>
            <a:gd name="adj" fmla="val 10000"/>
          </a:avLst>
        </a:prstGeom>
        <a:solidFill>
          <a:schemeClr val="accent1">
            <a:alpha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GB" sz="6500" kern="1200" dirty="0"/>
            <a:t>Job Contract</a:t>
          </a:r>
          <a:endParaRPr lang="en-US" sz="6500" kern="1200" dirty="0"/>
        </a:p>
      </dsp:txBody>
      <dsp:txXfrm>
        <a:off x="61473" y="58322"/>
        <a:ext cx="13288252" cy="1820988"/>
      </dsp:txXfrm>
    </dsp:sp>
    <dsp:sp modelId="{5685EB35-01FF-4D22-91E2-9DE2F52B4A81}">
      <dsp:nvSpPr>
        <dsp:cNvPr id="0" name=""/>
        <dsp:cNvSpPr/>
      </dsp:nvSpPr>
      <dsp:spPr>
        <a:xfrm>
          <a:off x="4819" y="2465497"/>
          <a:ext cx="4230290" cy="5898324"/>
        </a:xfrm>
        <a:prstGeom prst="roundRect">
          <a:avLst>
            <a:gd name="adj" fmla="val 10000"/>
          </a:avLst>
        </a:prstGeom>
        <a:solidFill>
          <a:schemeClr val="accent1">
            <a:alpha val="7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Font typeface="Times New Roman" panose="02020603050405020304" pitchFamily="18" charset="0"/>
            <a:buNone/>
          </a:pPr>
          <a:r>
            <a:rPr lang="en-ZA" sz="3500" kern="1200" dirty="0"/>
            <a:t>A comprehensive contract which states such details as salary, hours of work, disciplinary codes and other employment details. It is signed by both parties and is therefore legally binding.</a:t>
          </a:r>
          <a:endParaRPr lang="en-US" sz="3500" kern="1200" dirty="0"/>
        </a:p>
      </dsp:txBody>
      <dsp:txXfrm>
        <a:off x="128720" y="2589398"/>
        <a:ext cx="3982488" cy="5650522"/>
      </dsp:txXfrm>
    </dsp:sp>
    <dsp:sp modelId="{6628B17F-9F20-424F-9C35-9CCA5362A1F9}">
      <dsp:nvSpPr>
        <dsp:cNvPr id="0" name=""/>
        <dsp:cNvSpPr/>
      </dsp:nvSpPr>
      <dsp:spPr>
        <a:xfrm>
          <a:off x="4590454" y="2465497"/>
          <a:ext cx="4230290" cy="5898324"/>
        </a:xfrm>
        <a:prstGeom prst="roundRect">
          <a:avLst>
            <a:gd name="adj" fmla="val 10000"/>
          </a:avLst>
        </a:prstGeom>
        <a:solidFill>
          <a:schemeClr val="accent1">
            <a:alpha val="7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Font typeface="Times New Roman" panose="02020603050405020304" pitchFamily="18" charset="0"/>
            <a:buNone/>
          </a:pPr>
          <a:r>
            <a:rPr lang="en-ZA" sz="3500" kern="1200"/>
            <a:t>Every employee is entitled to an employment contract, no matter what industry you work in.</a:t>
          </a:r>
          <a:endParaRPr lang="en-US" sz="3500" kern="1200"/>
        </a:p>
      </dsp:txBody>
      <dsp:txXfrm>
        <a:off x="4714355" y="2589398"/>
        <a:ext cx="3982488" cy="5650522"/>
      </dsp:txXfrm>
    </dsp:sp>
    <dsp:sp modelId="{F0C4C016-D9ED-4B97-9945-FBE879307DB4}">
      <dsp:nvSpPr>
        <dsp:cNvPr id="0" name=""/>
        <dsp:cNvSpPr/>
      </dsp:nvSpPr>
      <dsp:spPr>
        <a:xfrm>
          <a:off x="9176089" y="2465497"/>
          <a:ext cx="4230290" cy="5898324"/>
        </a:xfrm>
        <a:prstGeom prst="roundRect">
          <a:avLst>
            <a:gd name="adj" fmla="val 10000"/>
          </a:avLst>
        </a:prstGeom>
        <a:solidFill>
          <a:schemeClr val="accent1">
            <a:alpha val="7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Font typeface="Times New Roman" panose="02020603050405020304" pitchFamily="18" charset="0"/>
            <a:buNone/>
          </a:pPr>
          <a:r>
            <a:rPr lang="en-ZA" sz="3500" kern="1200" dirty="0"/>
            <a:t>The core elements of a job contract are workers’ rights, obligations and conditions of service which are all determined and protected by legislation. </a:t>
          </a:r>
          <a:endParaRPr lang="en-US" sz="3500" kern="1200" dirty="0"/>
        </a:p>
      </dsp:txBody>
      <dsp:txXfrm>
        <a:off x="9299990" y="2589398"/>
        <a:ext cx="3982488" cy="565052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180D93-1D2E-4F44-91B9-794264ED6048}" type="datetimeFigureOut">
              <a:rPr lang="en-US" smtClean="0"/>
              <a:t>5/30/2024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0E466D-D1A2-4DA4-9D2D-F9504789EFC3}" type="slidenum">
              <a:rPr lang="en-US" smtClean="0"/>
              <a:t>‹#›</a:t>
            </a:fld>
            <a:endParaRPr lang="en-US"/>
          </a:p>
        </p:txBody>
      </p:sp>
    </p:spTree>
    <p:extLst>
      <p:ext uri="{BB962C8B-B14F-4D97-AF65-F5344CB8AC3E}">
        <p14:creationId xmlns:p14="http://schemas.microsoft.com/office/powerpoint/2010/main" val="3670055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v=X46YRg-sCvQ"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Introduction (1 min)</a:t>
            </a:r>
          </a:p>
          <a:p>
            <a:endParaRPr lang="en-GB" dirty="0"/>
          </a:p>
          <a:p>
            <a:pPr marL="228600" lvl="0" indent="-228600">
              <a:lnSpc>
                <a:spcPct val="107000"/>
              </a:lnSpc>
              <a:buFont typeface="Symbol" panose="05050102010706020507" pitchFamily="18" charset="2"/>
              <a:buChar char=""/>
            </a:pPr>
            <a:r>
              <a:rPr lang="en-ZA" sz="1800" dirty="0">
                <a:effectLst/>
                <a:latin typeface="Calibri" panose="020F0502020204030204" pitchFamily="34" charset="0"/>
                <a:ea typeface="Calibri" panose="020F0502020204030204" pitchFamily="34" charset="0"/>
                <a:cs typeface="Calibri" panose="020F0502020204030204" pitchFamily="34" charset="0"/>
              </a:rPr>
              <a:t>Welcome Gr12s</a:t>
            </a:r>
            <a:r>
              <a:rPr lang="en-ZA" sz="1800" b="1" dirty="0">
                <a:effectLst/>
                <a:latin typeface="Calibri" panose="020F0502020204030204" pitchFamily="34" charset="0"/>
                <a:ea typeface="Calibri" panose="020F0502020204030204" pitchFamily="34" charset="0"/>
                <a:cs typeface="Calibri" panose="020F0502020204030204" pitchFamily="34" charset="0"/>
              </a:rPr>
              <a:t>. </a:t>
            </a:r>
            <a:r>
              <a:rPr lang="en-ZA" sz="1800" dirty="0">
                <a:effectLst/>
                <a:latin typeface="Calibri" panose="020F0502020204030204" pitchFamily="34" charset="0"/>
                <a:ea typeface="Calibri" panose="020F0502020204030204" pitchFamily="34" charset="0"/>
                <a:cs typeface="Calibri" panose="020F0502020204030204" pitchFamily="34" charset="0"/>
              </a:rPr>
              <a:t>O</a:t>
            </a:r>
            <a:r>
              <a:rPr lang="en-ZA" sz="1800" dirty="0">
                <a:effectLst/>
                <a:latin typeface="Calibri" panose="020F0502020204030204" pitchFamily="34" charset="0"/>
                <a:ea typeface="Aptos" panose="020B0004020202020204" pitchFamily="34" charset="0"/>
                <a:cs typeface="Calibri" panose="020F0502020204030204" pitchFamily="34" charset="0"/>
              </a:rPr>
              <a:t>ur lesson series for the next four weeks will focus on Careers and Career Choices. In this first lesson, we will be looking at: </a:t>
            </a:r>
            <a:endParaRPr lang="en-US" sz="1800" dirty="0">
              <a:effectLst/>
              <a:latin typeface="Calibri" panose="020F0502020204030204" pitchFamily="34" charset="0"/>
              <a:ea typeface="Aptos" panose="020B0004020202020204" pitchFamily="34" charset="0"/>
              <a:cs typeface="Times New Roman" panose="02020603050405020304" pitchFamily="18" charset="0"/>
            </a:endParaRPr>
          </a:p>
          <a:p>
            <a:pPr marL="228600" lvl="0" indent="-228600">
              <a:lnSpc>
                <a:spcPct val="107000"/>
              </a:lnSpc>
              <a:buFont typeface="Symbol" panose="05050102010706020507" pitchFamily="18" charset="2"/>
              <a:buChar char=""/>
            </a:pPr>
            <a:r>
              <a:rPr lang="en-ZA" sz="1800" dirty="0">
                <a:effectLst/>
                <a:latin typeface="Calibri" panose="020F0502020204030204" pitchFamily="34" charset="0"/>
                <a:ea typeface="Arial" panose="020B0604020202020204" pitchFamily="34" charset="0"/>
                <a:cs typeface="Calibri" panose="020F0502020204030204" pitchFamily="34" charset="0"/>
              </a:rPr>
              <a:t>The core elements of a job contract</a:t>
            </a:r>
            <a:r>
              <a:rPr lang="en-ZA" sz="1800" b="1" dirty="0">
                <a:effectLst/>
                <a:latin typeface="Calibri" panose="020F0502020204030204" pitchFamily="34" charset="0"/>
                <a:ea typeface="Aptos" panose="020B0004020202020204" pitchFamily="34" charset="0"/>
                <a:cs typeface="Calibri" panose="020F0502020204030204" pitchFamily="34" charset="0"/>
              </a:rPr>
              <a:t>.</a:t>
            </a:r>
            <a:r>
              <a:rPr lang="en-ZA" sz="1800" dirty="0">
                <a:effectLst/>
                <a:latin typeface="Calibri" panose="020F0502020204030204" pitchFamily="34" charset="0"/>
                <a:ea typeface="Arial" panose="020B0604020202020204" pitchFamily="34" charset="0"/>
                <a:cs typeface="Calibri" panose="020F0502020204030204" pitchFamily="34" charset="0"/>
              </a:rPr>
              <a:t> </a:t>
            </a:r>
            <a:endParaRPr lang="en-US" sz="1800" dirty="0">
              <a:effectLst/>
              <a:latin typeface="Calibri" panose="020F0502020204030204" pitchFamily="34" charset="0"/>
              <a:ea typeface="Aptos" panose="020B0004020202020204" pitchFamily="34" charset="0"/>
              <a:cs typeface="Times New Roman" panose="02020603050405020304" pitchFamily="18" charset="0"/>
            </a:endParaRPr>
          </a:p>
          <a:p>
            <a:pPr marL="228600" lvl="0" indent="-228600">
              <a:lnSpc>
                <a:spcPct val="107000"/>
              </a:lnSpc>
              <a:buFont typeface="Symbol" panose="05050102010706020507" pitchFamily="18" charset="2"/>
              <a:buChar char=""/>
            </a:pPr>
            <a:r>
              <a:rPr lang="en-ZA" sz="1800" dirty="0">
                <a:effectLst/>
                <a:latin typeface="Calibri" panose="020F0502020204030204" pitchFamily="34" charset="0"/>
                <a:ea typeface="Arial" panose="020B0604020202020204" pitchFamily="34" charset="0"/>
                <a:cs typeface="Calibri" panose="020F0502020204030204" pitchFamily="34" charset="0"/>
              </a:rPr>
              <a:t>Worker rights and obligations</a:t>
            </a:r>
            <a:r>
              <a:rPr lang="en-ZA" sz="1800" b="1" dirty="0">
                <a:effectLst/>
                <a:latin typeface="Calibri" panose="020F0502020204030204" pitchFamily="34" charset="0"/>
                <a:ea typeface="Aptos" panose="020B0004020202020204" pitchFamily="34" charset="0"/>
                <a:cs typeface="Calibri" panose="020F0502020204030204" pitchFamily="34" charset="0"/>
              </a:rPr>
              <a:t>.</a:t>
            </a:r>
            <a:r>
              <a:rPr lang="en-ZA" sz="1800" dirty="0">
                <a:effectLst/>
                <a:latin typeface="Calibri" panose="020F0502020204030204" pitchFamily="34" charset="0"/>
                <a:ea typeface="Arial" panose="020B0604020202020204" pitchFamily="34" charset="0"/>
                <a:cs typeface="Calibri" panose="020F0502020204030204" pitchFamily="34" charset="0"/>
              </a:rPr>
              <a:t> </a:t>
            </a:r>
            <a:endParaRPr lang="en-US" sz="1800" dirty="0">
              <a:effectLst/>
              <a:latin typeface="Calibri" panose="020F0502020204030204" pitchFamily="34" charset="0"/>
              <a:ea typeface="Aptos" panose="020B0004020202020204" pitchFamily="34" charset="0"/>
              <a:cs typeface="Times New Roman" panose="02020603050405020304" pitchFamily="18" charset="0"/>
            </a:endParaRPr>
          </a:p>
          <a:p>
            <a:pPr marL="228600" lvl="0" indent="-228600">
              <a:lnSpc>
                <a:spcPct val="107000"/>
              </a:lnSpc>
              <a:buFont typeface="Symbol" panose="05050102010706020507" pitchFamily="18" charset="2"/>
              <a:buChar char=""/>
            </a:pPr>
            <a:r>
              <a:rPr lang="en-ZA" sz="1800" dirty="0">
                <a:effectLst/>
                <a:latin typeface="Calibri" panose="020F0502020204030204" pitchFamily="34" charset="0"/>
                <a:ea typeface="Arial" panose="020B0604020202020204" pitchFamily="34" charset="0"/>
                <a:cs typeface="Calibri" panose="020F0502020204030204" pitchFamily="34" charset="0"/>
              </a:rPr>
              <a:t>Conditions of service</a:t>
            </a:r>
            <a:r>
              <a:rPr lang="en-ZA" sz="1800" b="1" dirty="0">
                <a:effectLst/>
                <a:latin typeface="Calibri" panose="020F0502020204030204" pitchFamily="34" charset="0"/>
                <a:ea typeface="Aptos" panose="020B0004020202020204" pitchFamily="34" charset="0"/>
                <a:cs typeface="Calibri" panose="020F0502020204030204" pitchFamily="34" charset="0"/>
              </a:rPr>
              <a:t>.</a:t>
            </a:r>
            <a:r>
              <a:rPr lang="en-ZA" sz="1800" dirty="0">
                <a:effectLst/>
                <a:latin typeface="Calibri" panose="020F0502020204030204" pitchFamily="34" charset="0"/>
                <a:ea typeface="Arial" panose="020B0604020202020204" pitchFamily="34" charset="0"/>
                <a:cs typeface="Calibri" panose="020F0502020204030204" pitchFamily="34" charset="0"/>
              </a:rPr>
              <a:t> 	</a:t>
            </a:r>
            <a:endParaRPr lang="en-US" sz="1800" dirty="0">
              <a:effectLst/>
              <a:latin typeface="Calibri" panose="020F0502020204030204" pitchFamily="34" charset="0"/>
              <a:ea typeface="Aptos" panose="020B0004020202020204" pitchFamily="34" charset="0"/>
              <a:cs typeface="Times New Roman" panose="02020603050405020304" pitchFamily="18" charset="0"/>
            </a:endParaRPr>
          </a:p>
          <a:p>
            <a:pPr marL="228600" lvl="0" indent="-228600">
              <a:lnSpc>
                <a:spcPct val="107000"/>
              </a:lnSpc>
              <a:buFont typeface="Symbol" panose="05050102010706020507" pitchFamily="18" charset="2"/>
              <a:buChar char=""/>
            </a:pPr>
            <a:r>
              <a:rPr lang="en-ZA" sz="1800" dirty="0">
                <a:effectLst/>
                <a:latin typeface="Calibri" panose="020F0502020204030204" pitchFamily="34" charset="0"/>
                <a:ea typeface="Aptos" panose="020B0004020202020204" pitchFamily="34" charset="0"/>
                <a:cs typeface="Calibri" panose="020F0502020204030204" pitchFamily="34" charset="0"/>
              </a:rPr>
              <a:t>How a job contract protects the employer/employees.</a:t>
            </a:r>
            <a:endParaRPr lang="en-US" sz="1800" dirty="0">
              <a:effectLst/>
              <a:latin typeface="Calibri" panose="020F0502020204030204" pitchFamily="34" charset="0"/>
              <a:ea typeface="Aptos" panose="020B0004020202020204" pitchFamily="34" charset="0"/>
              <a:cs typeface="Times New Roman" panose="02020603050405020304" pitchFamily="18" charset="0"/>
            </a:endParaRPr>
          </a:p>
          <a:p>
            <a:pPr marL="228600" lvl="0" indent="-228600">
              <a:lnSpc>
                <a:spcPct val="107000"/>
              </a:lnSpc>
              <a:spcAft>
                <a:spcPts val="800"/>
              </a:spcAft>
              <a:buFont typeface="Symbol" panose="05050102010706020507" pitchFamily="18" charset="2"/>
              <a:buChar char=""/>
            </a:pPr>
            <a:r>
              <a:rPr lang="en-ZA" sz="1800" dirty="0">
                <a:effectLst/>
                <a:latin typeface="Calibri" panose="020F0502020204030204" pitchFamily="34" charset="0"/>
                <a:ea typeface="Aptos" panose="020B0004020202020204" pitchFamily="34" charset="0"/>
                <a:cs typeface="Calibri" panose="020F0502020204030204" pitchFamily="34" charset="0"/>
              </a:rPr>
              <a:t>As we move through the lesson, please complete </a:t>
            </a:r>
            <a:r>
              <a:rPr lang="en-ZA" sz="1800" b="1" i="1" dirty="0">
                <a:effectLst/>
                <a:latin typeface="Calibri" panose="020F0502020204030204" pitchFamily="34" charset="0"/>
                <a:ea typeface="Aptos" panose="020B0004020202020204" pitchFamily="34" charset="0"/>
                <a:cs typeface="Calibri" panose="020F0502020204030204" pitchFamily="34" charset="0"/>
              </a:rPr>
              <a:t>Activity 1</a:t>
            </a:r>
            <a:r>
              <a:rPr lang="en-ZA" sz="1800" dirty="0">
                <a:effectLst/>
                <a:latin typeface="Calibri" panose="020F0502020204030204" pitchFamily="34" charset="0"/>
                <a:ea typeface="Aptos" panose="020B0004020202020204" pitchFamily="34" charset="0"/>
                <a:cs typeface="Calibri" panose="020F0502020204030204" pitchFamily="34" charset="0"/>
              </a:rPr>
              <a:t> (</a:t>
            </a:r>
            <a:r>
              <a:rPr lang="en-ZA" sz="1800" b="1" i="1" u="sng" dirty="0">
                <a:effectLst/>
                <a:latin typeface="Calibri" panose="020F0502020204030204" pitchFamily="34" charset="0"/>
                <a:ea typeface="Aptos" panose="020B0004020202020204" pitchFamily="34" charset="0"/>
                <a:cs typeface="Calibri" panose="020F0502020204030204" pitchFamily="34" charset="0"/>
              </a:rPr>
              <a:t>Lesson 1 – Worksheet</a:t>
            </a:r>
            <a:r>
              <a:rPr lang="en-ZA" sz="1800" dirty="0">
                <a:effectLst/>
                <a:latin typeface="Calibri" panose="020F0502020204030204" pitchFamily="34" charset="0"/>
                <a:ea typeface="Aptos" panose="020B0004020202020204" pitchFamily="34" charset="0"/>
                <a:cs typeface="Calibri" panose="020F0502020204030204" pitchFamily="34" charset="0"/>
              </a:rPr>
              <a:t>). </a:t>
            </a:r>
            <a:endParaRPr lang="en-US" sz="1800" dirty="0">
              <a:effectLst/>
              <a:latin typeface="Calibri" panose="020F050202020403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B0E466D-D1A2-4DA4-9D2D-F9504789EFC3}" type="slidenum">
              <a:rPr lang="en-US" smtClean="0"/>
              <a:t>1</a:t>
            </a:fld>
            <a:endParaRPr lang="en-US"/>
          </a:p>
        </p:txBody>
      </p:sp>
    </p:spTree>
    <p:extLst>
      <p:ext uri="{BB962C8B-B14F-4D97-AF65-F5344CB8AC3E}">
        <p14:creationId xmlns:p14="http://schemas.microsoft.com/office/powerpoint/2010/main" val="36883880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b="0" kern="0" dirty="0">
                <a:effectLst/>
                <a:latin typeface="Calibri" panose="020F0502020204030204" pitchFamily="34" charset="0"/>
                <a:ea typeface="Calibri" panose="020F0502020204030204" pitchFamily="34" charset="0"/>
              </a:rPr>
              <a:t>Teaching &amp; Class Discussion (5 min)</a:t>
            </a:r>
            <a:endParaRPr lang="en-US" b="0" dirty="0"/>
          </a:p>
          <a:p>
            <a:endParaRPr lang="en-US" dirty="0"/>
          </a:p>
          <a:p>
            <a:pPr marL="228600" lvl="0" indent="-228600">
              <a:lnSpc>
                <a:spcPct val="107000"/>
              </a:lnSpc>
              <a:buFont typeface="Symbol" panose="05050102010706020507" pitchFamily="18" charset="2"/>
              <a:buChar char=""/>
            </a:pPr>
            <a:r>
              <a:rPr lang="en-ZA" sz="1200" dirty="0">
                <a:effectLst/>
                <a:latin typeface="Calibri" panose="020F0502020204030204" pitchFamily="34" charset="0"/>
                <a:ea typeface="Aptos" panose="020B0004020202020204" pitchFamily="34" charset="0"/>
                <a:cs typeface="Calibri" panose="020F0502020204030204" pitchFamily="34" charset="0"/>
              </a:rPr>
              <a:t>Considering our discussion throughout this lesson, how does the job contract provide protection to the employer/employees? Ask learners to respond with their thoughts.</a:t>
            </a:r>
            <a:r>
              <a:rPr lang="en-ZA" sz="1200" b="1" dirty="0">
                <a:effectLst/>
                <a:latin typeface="Calibri" panose="020F0502020204030204" pitchFamily="34" charset="0"/>
                <a:ea typeface="Aptos" panose="020B0004020202020204" pitchFamily="34" charset="0"/>
                <a:cs typeface="Calibri" panose="020F0502020204030204" pitchFamily="34" charset="0"/>
              </a:rPr>
              <a:t> </a:t>
            </a:r>
            <a:endParaRPr lang="en-US" sz="1200" dirty="0">
              <a:effectLst/>
              <a:latin typeface="Calibri" panose="020F0502020204030204" pitchFamily="34" charset="0"/>
              <a:ea typeface="Aptos" panose="020B0004020202020204" pitchFamily="34" charset="0"/>
              <a:cs typeface="Times New Roman" panose="02020603050405020304" pitchFamily="18" charset="0"/>
            </a:endParaRPr>
          </a:p>
          <a:p>
            <a:pPr marL="228600" lvl="0" indent="-228600">
              <a:lnSpc>
                <a:spcPct val="107000"/>
              </a:lnSpc>
              <a:buFont typeface="Symbol" panose="05050102010706020507" pitchFamily="18" charset="2"/>
              <a:buChar char=""/>
            </a:pPr>
            <a:r>
              <a:rPr lang="en-ZA" sz="1200" dirty="0">
                <a:effectLst/>
                <a:latin typeface="Calibri" panose="020F0502020204030204" pitchFamily="34" charset="0"/>
                <a:ea typeface="Aptos" panose="020B0004020202020204" pitchFamily="34" charset="0"/>
                <a:cs typeface="Calibri" panose="020F0502020204030204" pitchFamily="34" charset="0"/>
              </a:rPr>
              <a:t>Depending on your job and responsibility within a company, your conditions of service will also indicate items like disciplinary procedures e.g. constant late-coming for work, absence without a valid reason or any other form of non-compliance with company policy. This will protect the employer, but the employee will also have a clearer understanding of what is expected of him/her. </a:t>
            </a:r>
            <a:endParaRPr lang="en-US" sz="1200" dirty="0">
              <a:effectLst/>
              <a:latin typeface="Calibri" panose="020F0502020204030204" pitchFamily="34" charset="0"/>
              <a:ea typeface="Aptos" panose="020B0004020202020204" pitchFamily="34" charset="0"/>
              <a:cs typeface="Times New Roman" panose="02020603050405020304" pitchFamily="18" charset="0"/>
            </a:endParaRPr>
          </a:p>
          <a:p>
            <a:pPr marL="228600" lvl="0" indent="-228600">
              <a:lnSpc>
                <a:spcPct val="107000"/>
              </a:lnSpc>
              <a:buFont typeface="Symbol" panose="05050102010706020507" pitchFamily="18" charset="2"/>
              <a:buChar char=""/>
            </a:pPr>
            <a:r>
              <a:rPr lang="en-ZA" sz="1200" dirty="0">
                <a:effectLst/>
                <a:latin typeface="Calibri" panose="020F0502020204030204" pitchFamily="34" charset="0"/>
                <a:ea typeface="Aptos" panose="020B0004020202020204" pitchFamily="34" charset="0"/>
                <a:cs typeface="Calibri" panose="020F0502020204030204" pitchFamily="34" charset="0"/>
              </a:rPr>
              <a:t>All the conditions of service are covered in the Basic Conditions of Employment Act and each company should set their conditions of service in line with this law. </a:t>
            </a:r>
            <a:endParaRPr lang="en-US" sz="1200" dirty="0">
              <a:effectLst/>
              <a:latin typeface="Calibri" panose="020F0502020204030204" pitchFamily="34" charset="0"/>
              <a:ea typeface="Aptos" panose="020B0004020202020204" pitchFamily="34" charset="0"/>
              <a:cs typeface="Times New Roman" panose="02020603050405020304" pitchFamily="18" charset="0"/>
            </a:endParaRPr>
          </a:p>
          <a:p>
            <a:pPr marL="228600" lvl="0" indent="-228600">
              <a:lnSpc>
                <a:spcPct val="107000"/>
              </a:lnSpc>
              <a:buFont typeface="Symbol" panose="05050102010706020507" pitchFamily="18" charset="2"/>
              <a:buChar char=""/>
            </a:pPr>
            <a:r>
              <a:rPr lang="en-ZA" sz="1200" dirty="0">
                <a:effectLst/>
                <a:latin typeface="Calibri" panose="020F0502020204030204" pitchFamily="34" charset="0"/>
                <a:ea typeface="Aptos" panose="020B0004020202020204" pitchFamily="34" charset="0"/>
                <a:cs typeface="Calibri" panose="020F0502020204030204" pitchFamily="34" charset="0"/>
              </a:rPr>
              <a:t>This act or law will protect you and your employer from taking advantage of each other or practising unfairness in the workplace. </a:t>
            </a:r>
            <a:endParaRPr lang="en-US" sz="1200" dirty="0">
              <a:effectLst/>
              <a:latin typeface="Calibri" panose="020F0502020204030204" pitchFamily="34" charset="0"/>
              <a:ea typeface="Aptos" panose="020B0004020202020204" pitchFamily="34" charset="0"/>
              <a:cs typeface="Times New Roman" panose="02020603050405020304" pitchFamily="18" charset="0"/>
            </a:endParaRPr>
          </a:p>
          <a:p>
            <a:pPr marL="228600" lvl="0" indent="-228600">
              <a:lnSpc>
                <a:spcPct val="107000"/>
              </a:lnSpc>
              <a:buFont typeface="Symbol" panose="05050102010706020507" pitchFamily="18" charset="2"/>
              <a:buChar char=""/>
            </a:pPr>
            <a:r>
              <a:rPr lang="en-ZA" sz="1200" dirty="0">
                <a:effectLst/>
                <a:latin typeface="Calibri" panose="020F0502020204030204" pitchFamily="34" charset="0"/>
                <a:ea typeface="Aptos" panose="020B0004020202020204" pitchFamily="34" charset="0"/>
                <a:cs typeface="Calibri" panose="020F0502020204030204" pitchFamily="34" charset="0"/>
              </a:rPr>
              <a:t>An employer needs an employment contract that protects them and their business while ensuring a suitable work environment for their employees. </a:t>
            </a:r>
            <a:endParaRPr lang="en-US" sz="1200" dirty="0">
              <a:effectLst/>
              <a:latin typeface="Calibri" panose="020F0502020204030204" pitchFamily="34" charset="0"/>
              <a:ea typeface="Aptos" panose="020B0004020202020204" pitchFamily="34" charset="0"/>
              <a:cs typeface="Times New Roman" panose="02020603050405020304" pitchFamily="18" charset="0"/>
            </a:endParaRPr>
          </a:p>
          <a:p>
            <a:pPr marL="228600" lvl="0" indent="-228600">
              <a:lnSpc>
                <a:spcPct val="107000"/>
              </a:lnSpc>
              <a:buFont typeface="Symbol" panose="05050102010706020507" pitchFamily="18" charset="2"/>
              <a:buChar char=""/>
            </a:pPr>
            <a:r>
              <a:rPr lang="en-ZA" sz="1200" dirty="0">
                <a:effectLst/>
                <a:latin typeface="Calibri" panose="020F0502020204030204" pitchFamily="34" charset="0"/>
                <a:ea typeface="Aptos" panose="020B0004020202020204" pitchFamily="34" charset="0"/>
                <a:cs typeface="Calibri" panose="020F0502020204030204" pitchFamily="34" charset="0"/>
              </a:rPr>
              <a:t>When both interests are served in fair manner, both the company and the employee reap benefits.  </a:t>
            </a:r>
            <a:endParaRPr lang="en-US" sz="1200" dirty="0">
              <a:effectLst/>
              <a:latin typeface="Calibri" panose="020F0502020204030204" pitchFamily="34" charset="0"/>
              <a:ea typeface="Aptos" panose="020B0004020202020204" pitchFamily="34" charset="0"/>
              <a:cs typeface="Times New Roman" panose="02020603050405020304" pitchFamily="18" charset="0"/>
            </a:endParaRPr>
          </a:p>
          <a:p>
            <a:pPr marL="228600" lvl="0" indent="-228600">
              <a:lnSpc>
                <a:spcPct val="107000"/>
              </a:lnSpc>
              <a:spcAft>
                <a:spcPts val="800"/>
              </a:spcAft>
              <a:buFont typeface="Symbol" panose="05050102010706020507" pitchFamily="18" charset="2"/>
              <a:buChar char=""/>
            </a:pPr>
            <a:r>
              <a:rPr lang="en-ZA" sz="1200" dirty="0">
                <a:effectLst/>
                <a:latin typeface="Calibri" panose="020F0502020204030204" pitchFamily="34" charset="0"/>
                <a:ea typeface="Aptos" panose="020B0004020202020204" pitchFamily="34" charset="0"/>
                <a:cs typeface="Calibri" panose="020F0502020204030204" pitchFamily="34" charset="0"/>
              </a:rPr>
              <a:t>Providing a job contract replaces the standard hiring understanding between employer and employee.   </a:t>
            </a:r>
            <a:endParaRPr lang="en-US" sz="1200" dirty="0">
              <a:effectLst/>
              <a:latin typeface="Calibri" panose="020F0502020204030204" pitchFamily="34" charset="0"/>
              <a:ea typeface="Aptos" panose="020B0004020202020204" pitchFamily="34" charset="0"/>
              <a:cs typeface="Times New Roman" panose="02020603050405020304" pitchFamily="18" charset="0"/>
            </a:endParaRPr>
          </a:p>
          <a:p>
            <a:pPr marL="228600">
              <a:lnSpc>
                <a:spcPct val="107000"/>
              </a:lnSpc>
              <a:spcAft>
                <a:spcPts val="800"/>
              </a:spcAft>
            </a:pPr>
            <a:r>
              <a:rPr lang="en-ZA" sz="1200" dirty="0">
                <a:effectLst/>
                <a:latin typeface="Calibri" panose="020F0502020204030204" pitchFamily="34" charset="0"/>
                <a:ea typeface="Aptos" panose="020B0004020202020204" pitchFamily="34" charset="0"/>
                <a:cs typeface="Calibri" panose="020F0502020204030204" pitchFamily="34" charset="0"/>
              </a:rPr>
              <a:t> </a:t>
            </a:r>
            <a:endParaRPr lang="en-US" sz="1200" dirty="0">
              <a:effectLst/>
              <a:latin typeface="Calibri" panose="020F050202020403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B0E466D-D1A2-4DA4-9D2D-F9504789EFC3}" type="slidenum">
              <a:rPr lang="en-US" smtClean="0"/>
              <a:t>10</a:t>
            </a:fld>
            <a:endParaRPr lang="en-US"/>
          </a:p>
        </p:txBody>
      </p:sp>
    </p:spTree>
    <p:extLst>
      <p:ext uri="{BB962C8B-B14F-4D97-AF65-F5344CB8AC3E}">
        <p14:creationId xmlns:p14="http://schemas.microsoft.com/office/powerpoint/2010/main" val="7926027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Activity Completion &amp; Reflection (5 min)</a:t>
            </a:r>
          </a:p>
          <a:p>
            <a:endParaRPr lang="en-GB" dirty="0"/>
          </a:p>
          <a:p>
            <a:pPr marL="228600" lvl="0" indent="-228600">
              <a:lnSpc>
                <a:spcPct val="107000"/>
              </a:lnSpc>
              <a:buFont typeface="Symbol" panose="05050102010706020507" pitchFamily="18" charset="2"/>
              <a:buChar char=""/>
            </a:pPr>
            <a:r>
              <a:rPr lang="en-ZA" sz="1800" dirty="0">
                <a:effectLst/>
                <a:latin typeface="Calibri" panose="020F0502020204030204" pitchFamily="34" charset="0"/>
                <a:ea typeface="Aptos" panose="020B0004020202020204" pitchFamily="34" charset="0"/>
                <a:cs typeface="Calibri" panose="020F0502020204030204" pitchFamily="34" charset="0"/>
              </a:rPr>
              <a:t>Allow learners to check their answers for </a:t>
            </a:r>
            <a:r>
              <a:rPr lang="en-ZA" sz="1800" b="1" i="1" dirty="0">
                <a:effectLst/>
                <a:latin typeface="Calibri" panose="020F0502020204030204" pitchFamily="34" charset="0"/>
                <a:ea typeface="Aptos" panose="020B0004020202020204" pitchFamily="34" charset="0"/>
                <a:cs typeface="Calibri" panose="020F0502020204030204" pitchFamily="34" charset="0"/>
              </a:rPr>
              <a:t>Activity 1</a:t>
            </a:r>
            <a:r>
              <a:rPr lang="en-ZA" sz="1800" dirty="0">
                <a:effectLst/>
                <a:latin typeface="Calibri" panose="020F0502020204030204" pitchFamily="34" charset="0"/>
                <a:ea typeface="Aptos" panose="020B0004020202020204" pitchFamily="34" charset="0"/>
                <a:cs typeface="Calibri" panose="020F0502020204030204" pitchFamily="34" charset="0"/>
              </a:rPr>
              <a:t> (</a:t>
            </a:r>
            <a:r>
              <a:rPr lang="en-ZA" sz="1800" b="1" i="1" u="sng" dirty="0">
                <a:effectLst/>
                <a:latin typeface="Calibri" panose="020F0502020204030204" pitchFamily="34" charset="0"/>
                <a:ea typeface="Aptos" panose="020B0004020202020204" pitchFamily="34" charset="0"/>
                <a:cs typeface="Calibri" panose="020F0502020204030204" pitchFamily="34" charset="0"/>
              </a:rPr>
              <a:t>Lesson 1 – Worksheet</a:t>
            </a:r>
            <a:r>
              <a:rPr lang="en-ZA" sz="1800" i="1" u="sng" dirty="0">
                <a:effectLst/>
                <a:latin typeface="Calibri" panose="020F0502020204030204" pitchFamily="34" charset="0"/>
                <a:ea typeface="Aptos" panose="020B0004020202020204" pitchFamily="34" charset="0"/>
                <a:cs typeface="Calibri" panose="020F0502020204030204" pitchFamily="34" charset="0"/>
              </a:rPr>
              <a:t>)</a:t>
            </a:r>
            <a:r>
              <a:rPr lang="en-ZA" sz="1800" dirty="0">
                <a:effectLst/>
                <a:latin typeface="Calibri" panose="020F0502020204030204" pitchFamily="34" charset="0"/>
                <a:ea typeface="Aptos" panose="020B0004020202020204" pitchFamily="34" charset="0"/>
                <a:cs typeface="Calibri" panose="020F0502020204030204" pitchFamily="34" charset="0"/>
              </a:rPr>
              <a:t> by projecting </a:t>
            </a:r>
            <a:r>
              <a:rPr lang="en-ZA" sz="1800" b="1" i="1" u="sng" dirty="0">
                <a:effectLst/>
                <a:latin typeface="Calibri" panose="020F0502020204030204" pitchFamily="34" charset="0"/>
                <a:ea typeface="Aptos" panose="020B0004020202020204" pitchFamily="34" charset="0"/>
                <a:cs typeface="Calibri" panose="020F0502020204030204" pitchFamily="34" charset="0"/>
              </a:rPr>
              <a:t>Lesson 1 – Worksheet MEMO</a:t>
            </a:r>
            <a:r>
              <a:rPr lang="en-ZA" sz="1800" dirty="0">
                <a:effectLst/>
                <a:latin typeface="Calibri" panose="020F0502020204030204" pitchFamily="34" charset="0"/>
                <a:ea typeface="Aptos" panose="020B0004020202020204" pitchFamily="34" charset="0"/>
                <a:cs typeface="Calibri" panose="020F0502020204030204" pitchFamily="34" charset="0"/>
              </a:rPr>
              <a:t>. </a:t>
            </a:r>
            <a:endParaRPr lang="en-US" sz="1800" dirty="0">
              <a:effectLst/>
              <a:latin typeface="Calibri" panose="020F0502020204030204" pitchFamily="34" charset="0"/>
              <a:ea typeface="Aptos" panose="020B0004020202020204" pitchFamily="34" charset="0"/>
              <a:cs typeface="Times New Roman" panose="02020603050405020304" pitchFamily="18" charset="0"/>
            </a:endParaRPr>
          </a:p>
          <a:p>
            <a:pPr marL="228600" lvl="0" indent="-228600">
              <a:lnSpc>
                <a:spcPct val="107000"/>
              </a:lnSpc>
              <a:spcAft>
                <a:spcPts val="800"/>
              </a:spcAft>
              <a:buFont typeface="Symbol" panose="05050102010706020507" pitchFamily="18" charset="2"/>
              <a:buChar char=""/>
            </a:pPr>
            <a:r>
              <a:rPr lang="en-ZA" sz="1800" dirty="0">
                <a:effectLst/>
                <a:latin typeface="Calibri" panose="020F0502020204030204" pitchFamily="34" charset="0"/>
                <a:ea typeface="Aptos" panose="020B0004020202020204" pitchFamily="34" charset="0"/>
                <a:cs typeface="Calibri" panose="020F0502020204030204" pitchFamily="34" charset="0"/>
              </a:rPr>
              <a:t>Learners to complete the reflection question (</a:t>
            </a:r>
            <a:r>
              <a:rPr lang="en-ZA" sz="1800" b="1" i="1" dirty="0">
                <a:effectLst/>
                <a:latin typeface="Calibri" panose="020F0502020204030204" pitchFamily="34" charset="0"/>
                <a:ea typeface="Aptos" panose="020B0004020202020204" pitchFamily="34" charset="0"/>
                <a:cs typeface="Calibri" panose="020F0502020204030204" pitchFamily="34" charset="0"/>
              </a:rPr>
              <a:t>Activity 2, </a:t>
            </a:r>
            <a:r>
              <a:rPr lang="en-ZA" sz="1800" b="1" i="1" u="sng" dirty="0">
                <a:effectLst/>
                <a:latin typeface="Calibri" panose="020F0502020204030204" pitchFamily="34" charset="0"/>
                <a:ea typeface="Aptos" panose="020B0004020202020204" pitchFamily="34" charset="0"/>
                <a:cs typeface="Calibri" panose="020F0502020204030204" pitchFamily="34" charset="0"/>
              </a:rPr>
              <a:t>Lesson 1 – Worksheet</a:t>
            </a:r>
            <a:r>
              <a:rPr lang="en-ZA" sz="1800" dirty="0">
                <a:effectLst/>
                <a:latin typeface="Calibri" panose="020F0502020204030204" pitchFamily="34" charset="0"/>
                <a:ea typeface="Aptos" panose="020B0004020202020204" pitchFamily="34" charset="0"/>
                <a:cs typeface="Calibri" panose="020F0502020204030204" pitchFamily="34" charset="0"/>
              </a:rPr>
              <a:t>). </a:t>
            </a:r>
            <a:endParaRPr lang="en-US" sz="1800" dirty="0">
              <a:effectLst/>
              <a:latin typeface="Calibri" panose="020F050202020403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B0E466D-D1A2-4DA4-9D2D-F9504789EFC3}" type="slidenum">
              <a:rPr lang="en-US" smtClean="0"/>
              <a:t>11</a:t>
            </a:fld>
            <a:endParaRPr lang="en-US"/>
          </a:p>
        </p:txBody>
      </p:sp>
    </p:spTree>
    <p:extLst>
      <p:ext uri="{BB962C8B-B14F-4D97-AF65-F5344CB8AC3E}">
        <p14:creationId xmlns:p14="http://schemas.microsoft.com/office/powerpoint/2010/main" val="3868019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Introduction (1 min)</a:t>
            </a:r>
          </a:p>
          <a:p>
            <a:endParaRPr lang="en-GB" dirty="0"/>
          </a:p>
          <a:p>
            <a:pPr marL="228600" lvl="0" indent="-228600">
              <a:lnSpc>
                <a:spcPct val="107000"/>
              </a:lnSpc>
              <a:buFont typeface="Symbol" panose="05050102010706020507" pitchFamily="18" charset="2"/>
              <a:buChar char=""/>
            </a:pPr>
            <a:r>
              <a:rPr lang="en-ZA" sz="1800" dirty="0">
                <a:effectLst/>
                <a:latin typeface="Calibri" panose="020F0502020204030204" pitchFamily="34" charset="0"/>
                <a:ea typeface="Aptos" panose="020B0004020202020204" pitchFamily="34" charset="0"/>
                <a:cs typeface="Calibri" panose="020F0502020204030204" pitchFamily="34" charset="0"/>
              </a:rPr>
              <a:t>In the coming months, some of you may be heading to university or college, some of you may be in the process of securing learnerships or internships, or you may be considering going straight into the workplace. </a:t>
            </a:r>
            <a:endParaRPr lang="en-US" sz="1800" dirty="0">
              <a:effectLst/>
              <a:latin typeface="Calibri" panose="020F0502020204030204" pitchFamily="34" charset="0"/>
              <a:ea typeface="Aptos" panose="020B0004020202020204" pitchFamily="34" charset="0"/>
              <a:cs typeface="Times New Roman" panose="02020603050405020304" pitchFamily="18" charset="0"/>
            </a:endParaRPr>
          </a:p>
          <a:p>
            <a:pPr marL="228600" lvl="0" indent="-228600">
              <a:lnSpc>
                <a:spcPct val="107000"/>
              </a:lnSpc>
              <a:spcAft>
                <a:spcPts val="800"/>
              </a:spcAft>
              <a:buFont typeface="Symbol" panose="05050102010706020507" pitchFamily="18" charset="2"/>
              <a:buChar char=""/>
            </a:pPr>
            <a:r>
              <a:rPr lang="en-ZA" sz="1800" dirty="0">
                <a:effectLst/>
                <a:latin typeface="Calibri" panose="020F0502020204030204" pitchFamily="34" charset="0"/>
                <a:ea typeface="Aptos" panose="020B0004020202020204" pitchFamily="34" charset="0"/>
                <a:cs typeface="Calibri" panose="020F0502020204030204" pitchFamily="34" charset="0"/>
              </a:rPr>
              <a:t>Ultimately all of you will join the workforce one day, and one of the most important things that will come with that employment is your </a:t>
            </a:r>
            <a:r>
              <a:rPr lang="en-ZA" sz="1800" b="1" dirty="0">
                <a:effectLst/>
                <a:latin typeface="Calibri" panose="020F0502020204030204" pitchFamily="34" charset="0"/>
                <a:ea typeface="Aptos" panose="020B0004020202020204" pitchFamily="34" charset="0"/>
                <a:cs typeface="Calibri" panose="020F0502020204030204" pitchFamily="34" charset="0"/>
              </a:rPr>
              <a:t>job contract</a:t>
            </a:r>
            <a:r>
              <a:rPr lang="en-ZA" sz="1800" dirty="0">
                <a:effectLst/>
                <a:latin typeface="Calibri" panose="020F0502020204030204" pitchFamily="34" charset="0"/>
                <a:ea typeface="Aptos" panose="020B0004020202020204" pitchFamily="34" charset="0"/>
                <a:cs typeface="Calibri" panose="020F0502020204030204" pitchFamily="34" charset="0"/>
              </a:rPr>
              <a:t> – also referred to as an </a:t>
            </a:r>
            <a:r>
              <a:rPr lang="en-ZA" sz="1800" b="1" dirty="0">
                <a:effectLst/>
                <a:latin typeface="Calibri" panose="020F0502020204030204" pitchFamily="34" charset="0"/>
                <a:ea typeface="Aptos" panose="020B0004020202020204" pitchFamily="34" charset="0"/>
                <a:cs typeface="Calibri" panose="020F0502020204030204" pitchFamily="34" charset="0"/>
              </a:rPr>
              <a:t>employment contract</a:t>
            </a:r>
            <a:r>
              <a:rPr lang="en-ZA" sz="1800" dirty="0">
                <a:effectLst/>
                <a:latin typeface="Calibri" panose="020F0502020204030204" pitchFamily="34" charset="0"/>
                <a:ea typeface="Aptos" panose="020B0004020202020204" pitchFamily="34" charset="0"/>
                <a:cs typeface="Calibri" panose="020F0502020204030204" pitchFamily="34" charset="0"/>
              </a:rPr>
              <a:t>. Let’s look at what it entails. </a:t>
            </a:r>
            <a:endParaRPr lang="en-US" sz="1800" dirty="0">
              <a:effectLst/>
              <a:latin typeface="Calibri" panose="020F050202020403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B0E466D-D1A2-4DA4-9D2D-F9504789EFC3}" type="slidenum">
              <a:rPr lang="en-US" smtClean="0"/>
              <a:t>2</a:t>
            </a:fld>
            <a:endParaRPr lang="en-US"/>
          </a:p>
        </p:txBody>
      </p:sp>
    </p:spTree>
    <p:extLst>
      <p:ext uri="{BB962C8B-B14F-4D97-AF65-F5344CB8AC3E}">
        <p14:creationId xmlns:p14="http://schemas.microsoft.com/office/powerpoint/2010/main" val="1374598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Teaching &amp; Class Discussion (2 min)</a:t>
            </a:r>
          </a:p>
          <a:p>
            <a:endParaRPr lang="en-GB" dirty="0"/>
          </a:p>
          <a:p>
            <a:r>
              <a:rPr lang="en-ZA" sz="1800" kern="0" dirty="0">
                <a:effectLst/>
                <a:latin typeface="Calibri" panose="020F0502020204030204" pitchFamily="34" charset="0"/>
                <a:ea typeface="Aptos" panose="020B0004020202020204" pitchFamily="34" charset="0"/>
              </a:rPr>
              <a:t>Ask the learners what they know about a job contract. (Allow 2 minutes for discussion.) </a:t>
            </a:r>
            <a:endParaRPr lang="en-US" dirty="0"/>
          </a:p>
        </p:txBody>
      </p:sp>
      <p:sp>
        <p:nvSpPr>
          <p:cNvPr id="4" name="Slide Number Placeholder 3"/>
          <p:cNvSpPr>
            <a:spLocks noGrp="1"/>
          </p:cNvSpPr>
          <p:nvPr>
            <p:ph type="sldNum" sz="quarter" idx="5"/>
          </p:nvPr>
        </p:nvSpPr>
        <p:spPr/>
        <p:txBody>
          <a:bodyPr/>
          <a:lstStyle/>
          <a:p>
            <a:fld id="{5B0E466D-D1A2-4DA4-9D2D-F9504789EFC3}" type="slidenum">
              <a:rPr lang="en-US" smtClean="0"/>
              <a:t>3</a:t>
            </a:fld>
            <a:endParaRPr lang="en-US"/>
          </a:p>
        </p:txBody>
      </p:sp>
    </p:spTree>
    <p:extLst>
      <p:ext uri="{BB962C8B-B14F-4D97-AF65-F5344CB8AC3E}">
        <p14:creationId xmlns:p14="http://schemas.microsoft.com/office/powerpoint/2010/main" val="2827975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Teaching &amp; Class Discussion (4 min)</a:t>
            </a:r>
            <a:endParaRPr lang="en-US" dirty="0"/>
          </a:p>
          <a:p>
            <a:endParaRPr lang="en-US" dirty="0"/>
          </a:p>
          <a:p>
            <a:pPr marL="228600" lvl="0" indent="-228600">
              <a:lnSpc>
                <a:spcPct val="107000"/>
              </a:lnSpc>
              <a:spcAft>
                <a:spcPts val="105"/>
              </a:spcAft>
              <a:buFont typeface="Symbol" panose="05050102010706020507" pitchFamily="18" charset="2"/>
              <a:buChar char=""/>
            </a:pPr>
            <a:r>
              <a:rPr lang="en-ZA" sz="1800" dirty="0">
                <a:effectLst/>
                <a:latin typeface="Calibri" panose="020F0502020204030204" pitchFamily="34" charset="0"/>
                <a:ea typeface="Aptos" panose="020B0004020202020204" pitchFamily="34" charset="0"/>
                <a:cs typeface="Calibri" panose="020F0502020204030204" pitchFamily="34" charset="0"/>
              </a:rPr>
              <a:t>Discuss the following with learners: Job contracts are a key aspect of labour laws in South Africa. </a:t>
            </a:r>
            <a:endParaRPr lang="en-US" sz="1800" dirty="0">
              <a:effectLst/>
              <a:latin typeface="Calibri" panose="020F0502020204030204" pitchFamily="34" charset="0"/>
              <a:ea typeface="Aptos" panose="020B0004020202020204" pitchFamily="34" charset="0"/>
              <a:cs typeface="Times New Roman" panose="02020603050405020304" pitchFamily="18" charset="0"/>
            </a:endParaRPr>
          </a:p>
          <a:p>
            <a:pPr marL="228600" lvl="0" indent="-228600">
              <a:lnSpc>
                <a:spcPct val="107000"/>
              </a:lnSpc>
              <a:spcAft>
                <a:spcPts val="105"/>
              </a:spcAft>
              <a:buFont typeface="Symbol" panose="05050102010706020507" pitchFamily="18" charset="2"/>
              <a:buChar char=""/>
            </a:pPr>
            <a:r>
              <a:rPr lang="en-ZA" sz="1800" dirty="0">
                <a:effectLst/>
                <a:latin typeface="Calibri" panose="020F0502020204030204" pitchFamily="34" charset="0"/>
                <a:ea typeface="Aptos" panose="020B0004020202020204" pitchFamily="34" charset="0"/>
                <a:cs typeface="Calibri" panose="020F0502020204030204" pitchFamily="34" charset="0"/>
              </a:rPr>
              <a:t>These contracts define the terms and conditions of employment and establish the rights and </a:t>
            </a:r>
            <a:r>
              <a:rPr lang="en-ZA" sz="1800" b="1" dirty="0">
                <a:effectLst/>
                <a:latin typeface="Calibri" panose="020F0502020204030204" pitchFamily="34" charset="0"/>
                <a:ea typeface="Aptos" panose="020B0004020202020204" pitchFamily="34" charset="0"/>
                <a:cs typeface="Calibri" panose="020F0502020204030204" pitchFamily="34" charset="0"/>
              </a:rPr>
              <a:t>obligations</a:t>
            </a:r>
            <a:r>
              <a:rPr lang="en-ZA" sz="1800" dirty="0">
                <a:effectLst/>
                <a:latin typeface="Calibri" panose="020F0502020204030204" pitchFamily="34" charset="0"/>
                <a:ea typeface="Aptos" panose="020B0004020202020204" pitchFamily="34" charset="0"/>
                <a:cs typeface="Calibri" panose="020F0502020204030204" pitchFamily="34" charset="0"/>
              </a:rPr>
              <a:t> of both the employer and the employee. (Tell learners that we will look at obligations in more detail later in the lesson.) </a:t>
            </a:r>
            <a:endParaRPr lang="en-US" sz="1800" dirty="0">
              <a:effectLst/>
              <a:latin typeface="Calibri" panose="020F0502020204030204" pitchFamily="34" charset="0"/>
              <a:ea typeface="Aptos" panose="020B0004020202020204" pitchFamily="34" charset="0"/>
              <a:cs typeface="Times New Roman" panose="02020603050405020304" pitchFamily="18" charset="0"/>
            </a:endParaRPr>
          </a:p>
          <a:p>
            <a:pPr marL="228600" lvl="0" indent="-228600">
              <a:lnSpc>
                <a:spcPct val="107000"/>
              </a:lnSpc>
              <a:spcAft>
                <a:spcPts val="105"/>
              </a:spcAft>
              <a:buFont typeface="Symbol" panose="05050102010706020507" pitchFamily="18" charset="2"/>
              <a:buChar char=""/>
            </a:pPr>
            <a:r>
              <a:rPr lang="en-ZA" sz="1800" dirty="0">
                <a:effectLst/>
                <a:latin typeface="Calibri" panose="020F0502020204030204" pitchFamily="34" charset="0"/>
                <a:ea typeface="Aptos" panose="020B0004020202020204" pitchFamily="34" charset="0"/>
                <a:cs typeface="Calibri" panose="020F0502020204030204" pitchFamily="34" charset="0"/>
              </a:rPr>
              <a:t>This agreement covers the working relationship between both parties. Both parties need to have a clear understanding of the terms of the contract to avoid disputes and ensure compliance with labour laws. </a:t>
            </a:r>
            <a:endParaRPr lang="en-US" sz="1800" dirty="0">
              <a:effectLst/>
              <a:latin typeface="Calibri" panose="020F050202020403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B0E466D-D1A2-4DA4-9D2D-F9504789EFC3}" type="slidenum">
              <a:rPr lang="en-US" smtClean="0"/>
              <a:t>4</a:t>
            </a:fld>
            <a:endParaRPr lang="en-US"/>
          </a:p>
        </p:txBody>
      </p:sp>
    </p:spTree>
    <p:extLst>
      <p:ext uri="{BB962C8B-B14F-4D97-AF65-F5344CB8AC3E}">
        <p14:creationId xmlns:p14="http://schemas.microsoft.com/office/powerpoint/2010/main" val="489784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Teaching &amp; Class Discussion (6 min)</a:t>
            </a:r>
            <a:endParaRPr lang="en-US" dirty="0"/>
          </a:p>
          <a:p>
            <a:endParaRPr lang="en-US" dirty="0"/>
          </a:p>
          <a:p>
            <a:pPr marL="228600" lvl="0" indent="-228600">
              <a:lnSpc>
                <a:spcPct val="107000"/>
              </a:lnSpc>
              <a:spcAft>
                <a:spcPts val="180"/>
              </a:spcAft>
              <a:buFont typeface="Symbol" panose="05050102010706020507" pitchFamily="18" charset="2"/>
              <a:buChar char=""/>
            </a:pPr>
            <a:r>
              <a:rPr lang="en-ZA" sz="1800" dirty="0">
                <a:effectLst/>
                <a:latin typeface="Calibri" panose="020F0502020204030204" pitchFamily="34" charset="0"/>
                <a:ea typeface="Aptos" panose="020B0004020202020204" pitchFamily="34" charset="0"/>
                <a:cs typeface="Calibri" panose="020F0502020204030204" pitchFamily="34" charset="0"/>
              </a:rPr>
              <a:t>Explain the following </a:t>
            </a:r>
            <a:r>
              <a:rPr lang="en-ZA" sz="1800" b="1" dirty="0">
                <a:effectLst/>
                <a:latin typeface="Calibri" panose="020F0502020204030204" pitchFamily="34" charset="0"/>
                <a:ea typeface="Aptos" panose="020B0004020202020204" pitchFamily="34" charset="0"/>
                <a:cs typeface="Calibri" panose="020F0502020204030204" pitchFamily="34" charset="0"/>
              </a:rPr>
              <a:t>characteristics</a:t>
            </a:r>
            <a:r>
              <a:rPr lang="en-ZA" sz="1800" dirty="0">
                <a:effectLst/>
                <a:latin typeface="Calibri" panose="020F0502020204030204" pitchFamily="34" charset="0"/>
                <a:ea typeface="Aptos" panose="020B0004020202020204" pitchFamily="34" charset="0"/>
                <a:cs typeface="Calibri" panose="020F0502020204030204" pitchFamily="34" charset="0"/>
              </a:rPr>
              <a:t> of a job contract:</a:t>
            </a:r>
            <a:endParaRPr lang="en-US" sz="1800" dirty="0">
              <a:effectLst/>
              <a:latin typeface="Calibri" panose="020F0502020204030204" pitchFamily="34" charset="0"/>
              <a:ea typeface="Aptos" panose="020B0004020202020204" pitchFamily="34" charset="0"/>
              <a:cs typeface="Times New Roman" panose="02020603050405020304" pitchFamily="18" charset="0"/>
            </a:endParaRPr>
          </a:p>
          <a:p>
            <a:pPr marL="228600" lvl="0" indent="-228600">
              <a:lnSpc>
                <a:spcPct val="107000"/>
              </a:lnSpc>
              <a:spcAft>
                <a:spcPts val="180"/>
              </a:spcAft>
              <a:buFont typeface="Symbol" panose="05050102010706020507" pitchFamily="18" charset="2"/>
              <a:buChar char=""/>
            </a:pPr>
            <a:r>
              <a:rPr lang="en-ZA" sz="1800" dirty="0">
                <a:effectLst/>
                <a:latin typeface="Calibri" panose="020F0502020204030204" pitchFamily="34" charset="0"/>
                <a:ea typeface="Aptos" panose="020B0004020202020204" pitchFamily="34" charset="0"/>
                <a:cs typeface="Calibri" panose="020F0502020204030204" pitchFamily="34" charset="0"/>
              </a:rPr>
              <a:t>It is a comprehensive contract which states such details as salary, hours of work, disciplinary codes and other employment details. This contract becomes </a:t>
            </a:r>
            <a:r>
              <a:rPr lang="en-ZA" sz="1800" b="1" u="sng" dirty="0">
                <a:effectLst/>
                <a:latin typeface="Calibri" panose="020F0502020204030204" pitchFamily="34" charset="0"/>
                <a:ea typeface="Aptos" panose="020B0004020202020204" pitchFamily="34" charset="0"/>
                <a:cs typeface="Calibri" panose="020F0502020204030204" pitchFamily="34" charset="0"/>
              </a:rPr>
              <a:t>a legally binding document once it has been signed</a:t>
            </a:r>
            <a:r>
              <a:rPr lang="en-ZA" sz="1800" dirty="0">
                <a:effectLst/>
                <a:latin typeface="Calibri" panose="020F0502020204030204" pitchFamily="34" charset="0"/>
                <a:ea typeface="Aptos" panose="020B0004020202020204" pitchFamily="34" charset="0"/>
                <a:cs typeface="Calibri" panose="020F0502020204030204" pitchFamily="34" charset="0"/>
              </a:rPr>
              <a:t>, this means that it creates legal responsibilities for both parties. </a:t>
            </a:r>
            <a:endParaRPr lang="en-US" sz="1800" dirty="0">
              <a:effectLst/>
              <a:latin typeface="Calibri" panose="020F0502020204030204" pitchFamily="34" charset="0"/>
              <a:ea typeface="Aptos" panose="020B0004020202020204" pitchFamily="34" charset="0"/>
              <a:cs typeface="Times New Roman" panose="02020603050405020304" pitchFamily="18" charset="0"/>
            </a:endParaRPr>
          </a:p>
          <a:p>
            <a:pPr marL="228600" lvl="0" indent="-228600">
              <a:lnSpc>
                <a:spcPct val="107000"/>
              </a:lnSpc>
              <a:spcAft>
                <a:spcPts val="180"/>
              </a:spcAft>
              <a:buFont typeface="Symbol" panose="05050102010706020507" pitchFamily="18" charset="2"/>
              <a:buChar char=""/>
            </a:pPr>
            <a:r>
              <a:rPr lang="en-ZA" sz="1800" dirty="0">
                <a:effectLst/>
                <a:latin typeface="Calibri" panose="020F0502020204030204" pitchFamily="34" charset="0"/>
                <a:ea typeface="Aptos" panose="020B0004020202020204" pitchFamily="34" charset="0"/>
                <a:cs typeface="Calibri" panose="020F0502020204030204" pitchFamily="34" charset="0"/>
              </a:rPr>
              <a:t>Every employee is entitled to a job contract, no matter what industry they work in.</a:t>
            </a:r>
            <a:endParaRPr lang="en-US" sz="1800" dirty="0">
              <a:effectLst/>
              <a:latin typeface="Calibri" panose="020F0502020204030204" pitchFamily="34" charset="0"/>
              <a:ea typeface="Aptos" panose="020B0004020202020204" pitchFamily="34" charset="0"/>
              <a:cs typeface="Times New Roman" panose="02020603050405020304" pitchFamily="18" charset="0"/>
            </a:endParaRPr>
          </a:p>
          <a:p>
            <a:pPr marL="228600" lvl="0" indent="-228600">
              <a:lnSpc>
                <a:spcPct val="107000"/>
              </a:lnSpc>
              <a:buFont typeface="Symbol" panose="05050102010706020507" pitchFamily="18" charset="2"/>
              <a:buChar char=""/>
            </a:pPr>
            <a:r>
              <a:rPr lang="en-ZA" sz="1800" dirty="0">
                <a:effectLst/>
                <a:latin typeface="Calibri" panose="020F0502020204030204" pitchFamily="34" charset="0"/>
                <a:ea typeface="Aptos" panose="020B0004020202020204" pitchFamily="34" charset="0"/>
                <a:cs typeface="Calibri" panose="020F0502020204030204" pitchFamily="34" charset="0"/>
              </a:rPr>
              <a:t>The core elements of a job contract are workers’ rights, obligations and conditions of service which are all determined and protected by legislation. (We will cover legislation in the next lesson.)</a:t>
            </a:r>
            <a:endParaRPr lang="en-US" sz="1800" dirty="0">
              <a:effectLst/>
              <a:latin typeface="Calibri" panose="020F0502020204030204" pitchFamily="34" charset="0"/>
              <a:ea typeface="Aptos" panose="020B0004020202020204" pitchFamily="34" charset="0"/>
              <a:cs typeface="Times New Roman" panose="02020603050405020304" pitchFamily="18" charset="0"/>
            </a:endParaRPr>
          </a:p>
          <a:p>
            <a:pPr marL="228600" lvl="0" indent="-228600">
              <a:lnSpc>
                <a:spcPct val="107000"/>
              </a:lnSpc>
              <a:spcAft>
                <a:spcPts val="180"/>
              </a:spcAft>
              <a:buFont typeface="Symbol" panose="05050102010706020507" pitchFamily="18" charset="2"/>
              <a:buChar char=""/>
            </a:pPr>
            <a:r>
              <a:rPr lang="en-ZA" sz="1800" dirty="0">
                <a:effectLst/>
                <a:latin typeface="Calibri" panose="020F0502020204030204" pitchFamily="34" charset="0"/>
                <a:ea typeface="Aptos" panose="020B0004020202020204" pitchFamily="34" charset="0"/>
                <a:cs typeface="Calibri" panose="020F0502020204030204" pitchFamily="34" charset="0"/>
              </a:rPr>
              <a:t>Ask learners to share with the rest of the class</a:t>
            </a:r>
            <a:r>
              <a:rPr lang="en-ZA" sz="1800" i="1" dirty="0">
                <a:effectLst/>
                <a:latin typeface="Calibri" panose="020F0502020204030204" pitchFamily="34" charset="0"/>
                <a:ea typeface="Aptos" panose="020B0004020202020204" pitchFamily="34" charset="0"/>
                <a:cs typeface="Calibri" panose="020F0502020204030204" pitchFamily="34" charset="0"/>
              </a:rPr>
              <a:t>: Learners who are working part-time jobs – do they have contracts? What are those contracts like? What do they say?  </a:t>
            </a:r>
            <a:r>
              <a:rPr lang="en-ZA" sz="1800" dirty="0">
                <a:effectLst/>
                <a:latin typeface="Calibri" panose="020F0502020204030204" pitchFamily="34" charset="0"/>
                <a:ea typeface="Aptos" panose="020B0004020202020204" pitchFamily="34" charset="0"/>
                <a:cs typeface="Calibri" panose="020F0502020204030204" pitchFamily="34" charset="0"/>
              </a:rPr>
              <a:t>(Allow 2 minutes for discussion.)</a:t>
            </a:r>
            <a:endParaRPr lang="en-US" sz="1800" dirty="0">
              <a:effectLst/>
              <a:latin typeface="Calibri" panose="020F050202020403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B0E466D-D1A2-4DA4-9D2D-F9504789EFC3}" type="slidenum">
              <a:rPr lang="en-US" smtClean="0"/>
              <a:t>5</a:t>
            </a:fld>
            <a:endParaRPr lang="en-US"/>
          </a:p>
        </p:txBody>
      </p:sp>
    </p:spTree>
    <p:extLst>
      <p:ext uri="{BB962C8B-B14F-4D97-AF65-F5344CB8AC3E}">
        <p14:creationId xmlns:p14="http://schemas.microsoft.com/office/powerpoint/2010/main" val="2789627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Teaching &amp; Class Discussion (3 min)</a:t>
            </a:r>
            <a:endParaRPr lang="en-US" dirty="0"/>
          </a:p>
          <a:p>
            <a:endParaRPr lang="en-US" dirty="0"/>
          </a:p>
          <a:p>
            <a:pPr marL="228600" lvl="0" indent="-228600">
              <a:lnSpc>
                <a:spcPct val="107000"/>
              </a:lnSpc>
              <a:spcAft>
                <a:spcPts val="190"/>
              </a:spcAft>
              <a:buFont typeface="Symbol" panose="05050102010706020507" pitchFamily="18" charset="2"/>
              <a:buChar char=""/>
            </a:pPr>
            <a:r>
              <a:rPr lang="en-ZA" sz="1800" dirty="0">
                <a:effectLst/>
                <a:latin typeface="Calibri" panose="020F0502020204030204" pitchFamily="34" charset="0"/>
                <a:ea typeface="Aptos" panose="020B0004020202020204" pitchFamily="34" charset="0"/>
                <a:cs typeface="Calibri" panose="020F0502020204030204" pitchFamily="34" charset="0"/>
              </a:rPr>
              <a:t>Job contracts will outline </a:t>
            </a:r>
            <a:r>
              <a:rPr lang="en-ZA" sz="1800" b="1" dirty="0">
                <a:effectLst/>
                <a:latin typeface="Calibri" panose="020F0502020204030204" pitchFamily="34" charset="0"/>
                <a:ea typeface="Aptos" panose="020B0004020202020204" pitchFamily="34" charset="0"/>
                <a:cs typeface="Calibri" panose="020F0502020204030204" pitchFamily="34" charset="0"/>
              </a:rPr>
              <a:t>CONDITIONS of SERVICE</a:t>
            </a:r>
            <a:r>
              <a:rPr lang="en-ZA" sz="1800" dirty="0">
                <a:effectLst/>
                <a:latin typeface="Calibri" panose="020F0502020204030204" pitchFamily="34" charset="0"/>
                <a:ea typeface="Aptos" panose="020B0004020202020204" pitchFamily="34" charset="0"/>
                <a:cs typeface="Calibri" panose="020F0502020204030204" pitchFamily="34" charset="0"/>
              </a:rPr>
              <a:t>. The Basic Conditions of Employment Act (</a:t>
            </a:r>
            <a:r>
              <a:rPr lang="en-ZA" sz="1800" dirty="0" err="1">
                <a:effectLst/>
                <a:latin typeface="Calibri" panose="020F0502020204030204" pitchFamily="34" charset="0"/>
                <a:ea typeface="Aptos" panose="020B0004020202020204" pitchFamily="34" charset="0"/>
                <a:cs typeface="Calibri" panose="020F0502020204030204" pitchFamily="34" charset="0"/>
              </a:rPr>
              <a:t>BCEA</a:t>
            </a:r>
            <a:r>
              <a:rPr lang="en-ZA" sz="1800" dirty="0">
                <a:effectLst/>
                <a:latin typeface="Calibri" panose="020F0502020204030204" pitchFamily="34" charset="0"/>
                <a:ea typeface="Aptos" panose="020B0004020202020204" pitchFamily="34" charset="0"/>
                <a:cs typeface="Calibri" panose="020F0502020204030204" pitchFamily="34" charset="0"/>
              </a:rPr>
              <a:t>), which is one of the labour laws we will be discussing in the next lesson, sets out what is referred to as conditions of service – these are the </a:t>
            </a:r>
            <a:r>
              <a:rPr lang="en-ZA" sz="1800" b="1" dirty="0">
                <a:effectLst/>
                <a:latin typeface="Calibri" panose="020F0502020204030204" pitchFamily="34" charset="0"/>
                <a:ea typeface="Aptos" panose="020B0004020202020204" pitchFamily="34" charset="0"/>
                <a:cs typeface="Calibri" panose="020F0502020204030204" pitchFamily="34" charset="0"/>
              </a:rPr>
              <a:t>basics or minimum standards for employment</a:t>
            </a:r>
            <a:r>
              <a:rPr lang="en-ZA" sz="1800" dirty="0">
                <a:effectLst/>
                <a:latin typeface="Calibri" panose="020F0502020204030204" pitchFamily="34" charset="0"/>
                <a:ea typeface="Aptos" panose="020B0004020202020204" pitchFamily="34" charset="0"/>
                <a:cs typeface="Calibri" panose="020F0502020204030204" pitchFamily="34" charset="0"/>
              </a:rPr>
              <a:t>. </a:t>
            </a:r>
            <a:endParaRPr lang="en-US" sz="1800" dirty="0">
              <a:effectLst/>
              <a:latin typeface="Calibri" panose="020F0502020204030204" pitchFamily="34" charset="0"/>
              <a:ea typeface="Aptos" panose="020B0004020202020204" pitchFamily="34" charset="0"/>
              <a:cs typeface="Times New Roman" panose="02020603050405020304" pitchFamily="18" charset="0"/>
            </a:endParaRPr>
          </a:p>
          <a:p>
            <a:pPr marL="228600" lvl="0" indent="-228600">
              <a:lnSpc>
                <a:spcPct val="107000"/>
              </a:lnSpc>
              <a:spcAft>
                <a:spcPts val="190"/>
              </a:spcAft>
              <a:buFont typeface="Symbol" panose="05050102010706020507" pitchFamily="18" charset="2"/>
              <a:buChar char=""/>
            </a:pPr>
            <a:r>
              <a:rPr lang="en-ZA" sz="1800" dirty="0">
                <a:effectLst/>
                <a:latin typeface="Calibri" panose="020F0502020204030204" pitchFamily="34" charset="0"/>
                <a:ea typeface="Aptos" panose="020B0004020202020204" pitchFamily="34" charset="0"/>
                <a:cs typeface="Calibri" panose="020F0502020204030204" pitchFamily="34" charset="0"/>
              </a:rPr>
              <a:t>Other acts that may determine these conditions include The Labour Relations Act and the Employment Equity Act.</a:t>
            </a:r>
            <a:endParaRPr lang="en-US" sz="1800" dirty="0">
              <a:effectLst/>
              <a:latin typeface="Calibri" panose="020F0502020204030204" pitchFamily="34" charset="0"/>
              <a:ea typeface="Aptos" panose="020B0004020202020204" pitchFamily="34" charset="0"/>
              <a:cs typeface="Times New Roman" panose="02020603050405020304" pitchFamily="18" charset="0"/>
            </a:endParaRPr>
          </a:p>
          <a:p>
            <a:pPr marL="228600" lvl="0" indent="-228600">
              <a:lnSpc>
                <a:spcPct val="107000"/>
              </a:lnSpc>
              <a:spcAft>
                <a:spcPts val="800"/>
              </a:spcAft>
              <a:buFont typeface="Symbol" panose="05050102010706020507" pitchFamily="18" charset="2"/>
              <a:buChar char=""/>
            </a:pPr>
            <a:r>
              <a:rPr lang="en-ZA" sz="1800" dirty="0">
                <a:effectLst/>
                <a:latin typeface="Calibri" panose="020F0502020204030204" pitchFamily="34" charset="0"/>
                <a:ea typeface="Aptos" panose="020B0004020202020204" pitchFamily="34" charset="0"/>
                <a:cs typeface="Calibri" panose="020F0502020204030204" pitchFamily="34" charset="0"/>
              </a:rPr>
              <a:t>Not all companies and jobs are the same and they will have different conditions of service.  Conditions of service include things like the number of hours you will be expected to work (normally 40 hours per week) as well as the amount of leave you will be able to take every year.  All the conditions of service should be covered in the job contract. </a:t>
            </a:r>
            <a:endParaRPr lang="en-US" sz="1800" dirty="0">
              <a:effectLst/>
              <a:latin typeface="Calibri" panose="020F050202020403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B0E466D-D1A2-4DA4-9D2D-F9504789EFC3}" type="slidenum">
              <a:rPr lang="en-US" smtClean="0"/>
              <a:t>6</a:t>
            </a:fld>
            <a:endParaRPr lang="en-US"/>
          </a:p>
        </p:txBody>
      </p:sp>
    </p:spTree>
    <p:extLst>
      <p:ext uri="{BB962C8B-B14F-4D97-AF65-F5344CB8AC3E}">
        <p14:creationId xmlns:p14="http://schemas.microsoft.com/office/powerpoint/2010/main" val="3491766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Watch Video &amp; Class Discussion (5 min)</a:t>
            </a:r>
          </a:p>
          <a:p>
            <a:endParaRPr lang="en-GB" dirty="0"/>
          </a:p>
          <a:p>
            <a:pPr marL="228600" lvl="0" indent="-228600">
              <a:lnSpc>
                <a:spcPct val="107000"/>
              </a:lnSpc>
              <a:buFont typeface="Symbol" panose="05050102010706020507" pitchFamily="18" charset="2"/>
              <a:buChar char=""/>
            </a:pPr>
            <a:r>
              <a:rPr lang="en-ZA" sz="1200" dirty="0">
                <a:effectLst/>
                <a:latin typeface="Calibri" panose="020F0502020204030204" pitchFamily="34" charset="0"/>
                <a:ea typeface="Aptos" panose="020B0004020202020204" pitchFamily="34" charset="0"/>
                <a:cs typeface="Calibri" panose="020F0502020204030204" pitchFamily="34" charset="0"/>
              </a:rPr>
              <a:t>Let’s hear from a professional regarding job contracts:</a:t>
            </a:r>
            <a:endParaRPr lang="en-US" sz="1200" dirty="0">
              <a:effectLst/>
              <a:latin typeface="Calibri" panose="020F0502020204030204" pitchFamily="34" charset="0"/>
              <a:ea typeface="Aptos" panose="020B0004020202020204" pitchFamily="34" charset="0"/>
              <a:cs typeface="Times New Roman" panose="02020603050405020304" pitchFamily="18" charset="0"/>
            </a:endParaRPr>
          </a:p>
          <a:p>
            <a:pPr marL="228600" lvl="0" indent="-228600">
              <a:lnSpc>
                <a:spcPct val="107000"/>
              </a:lnSpc>
              <a:spcAft>
                <a:spcPts val="800"/>
              </a:spcAft>
              <a:buFont typeface="Symbol" panose="05050102010706020507" pitchFamily="18" charset="2"/>
              <a:buChar char=""/>
            </a:pPr>
            <a:r>
              <a:rPr lang="en-US" sz="1200" dirty="0">
                <a:effectLst/>
                <a:latin typeface="Calibri" panose="020F0502020204030204" pitchFamily="34" charset="0"/>
                <a:ea typeface="Aptos" panose="020B0004020202020204" pitchFamily="34" charset="0"/>
                <a:cs typeface="Calibri" panose="020F0502020204030204" pitchFamily="34" charset="0"/>
              </a:rPr>
              <a:t>Watch: </a:t>
            </a:r>
            <a:r>
              <a:rPr lang="en-US" sz="1200" b="1" i="1" dirty="0">
                <a:effectLst/>
                <a:latin typeface="Calibri" panose="020F0502020204030204" pitchFamily="34" charset="0"/>
                <a:ea typeface="Aptos" panose="020B0004020202020204" pitchFamily="34" charset="0"/>
                <a:cs typeface="Calibri" panose="020F0502020204030204" pitchFamily="34" charset="0"/>
              </a:rPr>
              <a:t>What should be in a job contract &amp; why do you need one? Explained by attorney  </a:t>
            </a:r>
            <a:r>
              <a:rPr lang="en-ZA" sz="1200" u="sng" dirty="0">
                <a:solidFill>
                  <a:srgbClr val="467886"/>
                </a:solidFill>
                <a:effectLst/>
                <a:latin typeface="Calibri" panose="020F0502020204030204" pitchFamily="34" charset="0"/>
                <a:ea typeface="Aptos" panose="020B0004020202020204" pitchFamily="34" charset="0"/>
                <a:cs typeface="Calibri" panose="020F0502020204030204" pitchFamily="34" charset="0"/>
                <a:hlinkClick r:id="rId3"/>
              </a:rPr>
              <a:t>https://www.youtube.com/watch?v=X46YRg-sCvQ</a:t>
            </a:r>
            <a:r>
              <a:rPr lang="en-ZA" sz="1200" u="sng" dirty="0">
                <a:solidFill>
                  <a:srgbClr val="467886"/>
                </a:solidFill>
                <a:effectLst/>
                <a:latin typeface="Calibri" panose="020F0502020204030204" pitchFamily="34" charset="0"/>
                <a:ea typeface="Aptos" panose="020B0004020202020204" pitchFamily="34" charset="0"/>
                <a:cs typeface="Times New Roman" panose="02020603050405020304" pitchFamily="18" charset="0"/>
              </a:rPr>
              <a:t>  (</a:t>
            </a:r>
            <a:r>
              <a:rPr lang="en-ZA" sz="1200" dirty="0">
                <a:effectLst/>
                <a:latin typeface="Calibri" panose="020F0502020204030204" pitchFamily="34" charset="0"/>
                <a:ea typeface="Aptos" panose="020B0004020202020204" pitchFamily="34" charset="0"/>
                <a:cs typeface="Calibri" panose="020F0502020204030204" pitchFamily="34" charset="0"/>
              </a:rPr>
              <a:t>3 min 41 sec).</a:t>
            </a:r>
            <a:endParaRPr lang="en-US" sz="1200" dirty="0">
              <a:effectLst/>
              <a:latin typeface="Calibri" panose="020F0502020204030204" pitchFamily="34" charset="0"/>
              <a:ea typeface="Aptos" panose="020B0004020202020204" pitchFamily="34" charset="0"/>
              <a:cs typeface="Times New Roman" panose="02020603050405020304" pitchFamily="18" charset="0"/>
            </a:endParaRPr>
          </a:p>
          <a:p>
            <a:pPr>
              <a:lnSpc>
                <a:spcPct val="107000"/>
              </a:lnSpc>
              <a:spcAft>
                <a:spcPts val="800"/>
              </a:spcAft>
            </a:pPr>
            <a:r>
              <a:rPr lang="en-ZA" sz="1200" dirty="0">
                <a:effectLst/>
                <a:latin typeface="Calibri" panose="020F0502020204030204" pitchFamily="34" charset="0"/>
                <a:ea typeface="Aptos" panose="020B0004020202020204" pitchFamily="34" charset="0"/>
                <a:cs typeface="Calibri" panose="020F0502020204030204" pitchFamily="34" charset="0"/>
              </a:rPr>
              <a:t> </a:t>
            </a:r>
            <a:endParaRPr lang="en-US" sz="1200" dirty="0">
              <a:effectLst/>
              <a:latin typeface="Calibri" panose="020F050202020403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B0E466D-D1A2-4DA4-9D2D-F9504789EFC3}" type="slidenum">
              <a:rPr lang="en-US" smtClean="0"/>
              <a:t>7</a:t>
            </a:fld>
            <a:endParaRPr lang="en-US"/>
          </a:p>
        </p:txBody>
      </p:sp>
    </p:spTree>
    <p:extLst>
      <p:ext uri="{BB962C8B-B14F-4D97-AF65-F5344CB8AC3E}">
        <p14:creationId xmlns:p14="http://schemas.microsoft.com/office/powerpoint/2010/main" val="1655744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800" b="0" kern="0" dirty="0">
                <a:effectLst/>
                <a:latin typeface="Calibri" panose="020F0502020204030204" pitchFamily="34" charset="0"/>
                <a:ea typeface="Calibri" panose="020F0502020204030204" pitchFamily="34" charset="0"/>
              </a:rPr>
              <a:t>Teaching &amp; Class Discussion (5 min)</a:t>
            </a:r>
          </a:p>
          <a:p>
            <a:endParaRPr lang="en-ZA" sz="1800" b="0" kern="0" dirty="0">
              <a:effectLst/>
              <a:latin typeface="Calibri" panose="020F0502020204030204" pitchFamily="34" charset="0"/>
              <a:ea typeface="Calibri" panose="020F0502020204030204" pitchFamily="34" charset="0"/>
            </a:endParaRPr>
          </a:p>
          <a:p>
            <a:pPr marL="228600" lvl="0" indent="-228600">
              <a:lnSpc>
                <a:spcPct val="107000"/>
              </a:lnSpc>
              <a:spcAft>
                <a:spcPts val="190"/>
              </a:spcAft>
              <a:buFont typeface="Symbol" panose="05050102010706020507" pitchFamily="18" charset="2"/>
              <a:buChar char=""/>
            </a:pPr>
            <a:r>
              <a:rPr lang="en-ZA" sz="1200" dirty="0">
                <a:effectLst/>
                <a:latin typeface="Calibri" panose="020F0502020204030204" pitchFamily="34" charset="0"/>
                <a:ea typeface="Aptos" panose="020B0004020202020204" pitchFamily="34" charset="0"/>
                <a:cs typeface="Calibri" panose="020F0502020204030204" pitchFamily="34" charset="0"/>
              </a:rPr>
              <a:t>Let's take a closer look at</a:t>
            </a:r>
            <a:r>
              <a:rPr lang="en-ZA" sz="1200" b="1" dirty="0">
                <a:effectLst/>
                <a:latin typeface="Calibri" panose="020F0502020204030204" pitchFamily="34" charset="0"/>
                <a:ea typeface="Aptos" panose="020B0004020202020204" pitchFamily="34" charset="0"/>
                <a:cs typeface="Calibri" panose="020F0502020204030204" pitchFamily="34" charset="0"/>
              </a:rPr>
              <a:t> workers' rights and obligations</a:t>
            </a:r>
            <a:r>
              <a:rPr lang="en-ZA" sz="1200" dirty="0">
                <a:effectLst/>
                <a:latin typeface="Calibri" panose="020F0502020204030204" pitchFamily="34" charset="0"/>
                <a:ea typeface="Aptos" panose="020B0004020202020204" pitchFamily="34" charset="0"/>
                <a:cs typeface="Calibri" panose="020F0502020204030204" pitchFamily="34" charset="0"/>
              </a:rPr>
              <a:t>: Employment relationships are built on trust and the rights of all parties involved. Employees and employers have very specific rights in terms of common law and labour legislation. Balancing these rights is important in creating a fair and successful employment relationship.</a:t>
            </a:r>
            <a:endParaRPr lang="en-US" sz="1200" dirty="0">
              <a:effectLst/>
              <a:latin typeface="Calibri" panose="020F0502020204030204" pitchFamily="34" charset="0"/>
              <a:ea typeface="Aptos" panose="020B0004020202020204" pitchFamily="34" charset="0"/>
              <a:cs typeface="Times New Roman" panose="02020603050405020304" pitchFamily="18" charset="0"/>
            </a:endParaRPr>
          </a:p>
          <a:p>
            <a:pPr marL="228600" lvl="0" indent="-228600">
              <a:lnSpc>
                <a:spcPct val="107000"/>
              </a:lnSpc>
              <a:buFont typeface="Symbol" panose="05050102010706020507" pitchFamily="18" charset="2"/>
              <a:buChar char=""/>
            </a:pPr>
            <a:r>
              <a:rPr lang="en-ZA" sz="1200" dirty="0">
                <a:effectLst/>
                <a:latin typeface="Calibri" panose="020F0502020204030204" pitchFamily="34" charset="0"/>
                <a:ea typeface="Aptos" panose="020B0004020202020204" pitchFamily="34" charset="0"/>
                <a:cs typeface="Calibri" panose="020F0502020204030204" pitchFamily="34" charset="0"/>
              </a:rPr>
              <a:t>It is important that we differentiate between </a:t>
            </a:r>
            <a:r>
              <a:rPr lang="en-ZA" sz="1200" b="1" dirty="0">
                <a:effectLst/>
                <a:latin typeface="Calibri" panose="020F0502020204030204" pitchFamily="34" charset="0"/>
                <a:ea typeface="Aptos" panose="020B0004020202020204" pitchFamily="34" charset="0"/>
                <a:cs typeface="Calibri" panose="020F0502020204030204" pitchFamily="34" charset="0"/>
              </a:rPr>
              <a:t>obligations and responsibility</a:t>
            </a:r>
            <a:r>
              <a:rPr lang="en-ZA" sz="1200" dirty="0">
                <a:effectLst/>
                <a:latin typeface="Calibri" panose="020F0502020204030204" pitchFamily="34" charset="0"/>
                <a:ea typeface="Aptos" panose="020B0004020202020204" pitchFamily="34" charset="0"/>
                <a:cs typeface="Calibri" panose="020F0502020204030204" pitchFamily="34" charset="0"/>
              </a:rPr>
              <a:t>. Ask learners to try and differentiate between the terms. (Allow 2 minutes for discussion.)</a:t>
            </a:r>
            <a:endParaRPr lang="en-US" sz="1200" dirty="0">
              <a:effectLst/>
              <a:latin typeface="Calibri" panose="020F0502020204030204" pitchFamily="34" charset="0"/>
              <a:ea typeface="Aptos" panose="020B0004020202020204" pitchFamily="34" charset="0"/>
              <a:cs typeface="Times New Roman" panose="02020603050405020304" pitchFamily="18" charset="0"/>
            </a:endParaRPr>
          </a:p>
          <a:p>
            <a:pPr marL="457200">
              <a:lnSpc>
                <a:spcPct val="107000"/>
              </a:lnSpc>
            </a:pPr>
            <a:r>
              <a:rPr lang="en-ZA" sz="1200" dirty="0">
                <a:effectLst/>
                <a:latin typeface="Calibri" panose="020F0502020204030204" pitchFamily="34" charset="0"/>
                <a:ea typeface="Aptos" panose="020B0004020202020204" pitchFamily="34" charset="0"/>
                <a:cs typeface="Calibri" panose="020F0502020204030204" pitchFamily="34" charset="0"/>
              </a:rPr>
              <a:t> </a:t>
            </a:r>
            <a:endParaRPr lang="en-US" sz="1200" dirty="0">
              <a:effectLst/>
              <a:latin typeface="Calibri" panose="020F0502020204030204" pitchFamily="34" charset="0"/>
              <a:ea typeface="Aptos" panose="020B0004020202020204" pitchFamily="34" charset="0"/>
              <a:cs typeface="Times New Roman" panose="02020603050405020304" pitchFamily="18" charset="0"/>
            </a:endParaRPr>
          </a:p>
          <a:p>
            <a:pPr marL="228600" lvl="0" indent="-228600">
              <a:lnSpc>
                <a:spcPct val="107000"/>
              </a:lnSpc>
              <a:buFont typeface="Symbol" panose="05050102010706020507" pitchFamily="18" charset="2"/>
              <a:buChar char=""/>
            </a:pPr>
            <a:r>
              <a:rPr lang="en-ZA" sz="1200" dirty="0">
                <a:effectLst/>
                <a:latin typeface="Calibri" panose="020F0502020204030204" pitchFamily="34" charset="0"/>
                <a:ea typeface="Aptos" panose="020B0004020202020204" pitchFamily="34" charset="0"/>
                <a:cs typeface="Calibri" panose="020F0502020204030204" pitchFamily="34" charset="0"/>
              </a:rPr>
              <a:t>An </a:t>
            </a:r>
            <a:r>
              <a:rPr lang="en-ZA" sz="1200" b="1" dirty="0">
                <a:effectLst/>
                <a:latin typeface="Calibri" panose="020F0502020204030204" pitchFamily="34" charset="0"/>
                <a:ea typeface="Aptos" panose="020B0004020202020204" pitchFamily="34" charset="0"/>
                <a:cs typeface="Calibri" panose="020F0502020204030204" pitchFamily="34" charset="0"/>
              </a:rPr>
              <a:t>obligation</a:t>
            </a:r>
            <a:r>
              <a:rPr lang="en-ZA" sz="1200" dirty="0">
                <a:effectLst/>
                <a:latin typeface="Calibri" panose="020F0502020204030204" pitchFamily="34" charset="0"/>
                <a:ea typeface="Aptos" panose="020B0004020202020204" pitchFamily="34" charset="0"/>
                <a:cs typeface="Calibri" panose="020F0502020204030204" pitchFamily="34" charset="0"/>
              </a:rPr>
              <a:t> is an act to which an individual is morally or legally bound. A </a:t>
            </a:r>
            <a:r>
              <a:rPr lang="en-ZA" sz="1200" b="1" dirty="0">
                <a:effectLst/>
                <a:latin typeface="Calibri" panose="020F0502020204030204" pitchFamily="34" charset="0"/>
                <a:ea typeface="Aptos" panose="020B0004020202020204" pitchFamily="34" charset="0"/>
                <a:cs typeface="Calibri" panose="020F0502020204030204" pitchFamily="34" charset="0"/>
              </a:rPr>
              <a:t>responsibility</a:t>
            </a:r>
            <a:r>
              <a:rPr lang="en-ZA" sz="1200" dirty="0">
                <a:effectLst/>
                <a:latin typeface="Calibri" panose="020F0502020204030204" pitchFamily="34" charset="0"/>
                <a:ea typeface="Aptos" panose="020B0004020202020204" pitchFamily="34" charset="0"/>
                <a:cs typeface="Calibri" panose="020F0502020204030204" pitchFamily="34" charset="0"/>
              </a:rPr>
              <a:t> is a duty or task that you are required or expected to do. </a:t>
            </a:r>
            <a:endParaRPr lang="en-US" sz="1200" dirty="0">
              <a:effectLst/>
              <a:latin typeface="Calibri" panose="020F0502020204030204" pitchFamily="34" charset="0"/>
              <a:ea typeface="Aptos" panose="020B0004020202020204" pitchFamily="34" charset="0"/>
              <a:cs typeface="Times New Roman" panose="02020603050405020304" pitchFamily="18" charset="0"/>
            </a:endParaRPr>
          </a:p>
          <a:p>
            <a:pPr marL="228600" lvl="0" indent="-228600">
              <a:lnSpc>
                <a:spcPct val="107000"/>
              </a:lnSpc>
              <a:buFont typeface="Symbol" panose="05050102010706020507" pitchFamily="18" charset="2"/>
              <a:buChar char=""/>
            </a:pPr>
            <a:r>
              <a:rPr lang="en-ZA" sz="1200" dirty="0">
                <a:effectLst/>
                <a:latin typeface="Calibri" panose="020F0502020204030204" pitchFamily="34" charset="0"/>
                <a:ea typeface="Aptos" panose="020B0004020202020204" pitchFamily="34" charset="0"/>
                <a:cs typeface="Calibri" panose="020F0502020204030204" pitchFamily="34" charset="0"/>
              </a:rPr>
              <a:t>The key difference between obligation and responsibility is that </a:t>
            </a:r>
            <a:r>
              <a:rPr lang="en-ZA" sz="1200" i="1" dirty="0">
                <a:effectLst/>
                <a:latin typeface="Calibri" panose="020F0502020204030204" pitchFamily="34" charset="0"/>
                <a:ea typeface="Aptos" panose="020B0004020202020204" pitchFamily="34" charset="0"/>
                <a:cs typeface="Calibri" panose="020F0502020204030204" pitchFamily="34" charset="0"/>
              </a:rPr>
              <a:t>obligation</a:t>
            </a:r>
            <a:r>
              <a:rPr lang="en-ZA" sz="1200" dirty="0">
                <a:effectLst/>
                <a:latin typeface="Calibri" panose="020F0502020204030204" pitchFamily="34" charset="0"/>
                <a:ea typeface="Aptos" panose="020B0004020202020204" pitchFamily="34" charset="0"/>
                <a:cs typeface="Calibri" panose="020F0502020204030204" pitchFamily="34" charset="0"/>
              </a:rPr>
              <a:t> refers to actions that must be fulfilled or performed whereas</a:t>
            </a:r>
            <a:r>
              <a:rPr lang="en-ZA" sz="1200" i="1" dirty="0">
                <a:effectLst/>
                <a:latin typeface="Calibri" panose="020F0502020204030204" pitchFamily="34" charset="0"/>
                <a:ea typeface="Aptos" panose="020B0004020202020204" pitchFamily="34" charset="0"/>
                <a:cs typeface="Calibri" panose="020F0502020204030204" pitchFamily="34" charset="0"/>
              </a:rPr>
              <a:t> responsibility</a:t>
            </a:r>
            <a:r>
              <a:rPr lang="en-ZA" sz="1200" dirty="0">
                <a:effectLst/>
                <a:latin typeface="Calibri" panose="020F0502020204030204" pitchFamily="34" charset="0"/>
                <a:ea typeface="Aptos" panose="020B0004020202020204" pitchFamily="34" charset="0"/>
                <a:cs typeface="Calibri" panose="020F0502020204030204" pitchFamily="34" charset="0"/>
              </a:rPr>
              <a:t> refers to an action for which you are accountable. </a:t>
            </a:r>
            <a:endParaRPr lang="en-US" sz="1200" dirty="0">
              <a:effectLst/>
              <a:latin typeface="Calibri" panose="020F0502020204030204" pitchFamily="34" charset="0"/>
              <a:ea typeface="Aptos" panose="020B0004020202020204" pitchFamily="34" charset="0"/>
              <a:cs typeface="Times New Roman" panose="02020603050405020304" pitchFamily="18" charset="0"/>
            </a:endParaRPr>
          </a:p>
          <a:p>
            <a:pPr marL="228600" lvl="0" indent="-228600">
              <a:lnSpc>
                <a:spcPct val="107000"/>
              </a:lnSpc>
              <a:buFont typeface="Symbol" panose="05050102010706020507" pitchFamily="18" charset="2"/>
              <a:buChar char=""/>
            </a:pPr>
            <a:r>
              <a:rPr lang="en-ZA" sz="1200" dirty="0">
                <a:effectLst/>
                <a:latin typeface="Calibri" panose="020F0502020204030204" pitchFamily="34" charset="0"/>
                <a:ea typeface="Aptos" panose="020B0004020202020204" pitchFamily="34" charset="0"/>
                <a:cs typeface="Calibri" panose="020F0502020204030204" pitchFamily="34" charset="0"/>
              </a:rPr>
              <a:t>Workers' </a:t>
            </a:r>
            <a:r>
              <a:rPr lang="en-ZA" sz="1200" b="1" dirty="0">
                <a:effectLst/>
                <a:latin typeface="Calibri" panose="020F0502020204030204" pitchFamily="34" charset="0"/>
                <a:ea typeface="Aptos" panose="020B0004020202020204" pitchFamily="34" charset="0"/>
                <a:cs typeface="Calibri" panose="020F0502020204030204" pitchFamily="34" charset="0"/>
              </a:rPr>
              <a:t>obligations</a:t>
            </a:r>
            <a:r>
              <a:rPr lang="en-ZA" sz="1200" dirty="0">
                <a:effectLst/>
                <a:latin typeface="Calibri" panose="020F0502020204030204" pitchFamily="34" charset="0"/>
                <a:ea typeface="Aptos" panose="020B0004020202020204" pitchFamily="34" charset="0"/>
                <a:cs typeface="Calibri" panose="020F0502020204030204" pitchFamily="34" charset="0"/>
              </a:rPr>
              <a:t> could include:</a:t>
            </a:r>
            <a:endParaRPr lang="en-US" sz="1200" dirty="0">
              <a:effectLst/>
              <a:latin typeface="Calibri" panose="020F0502020204030204" pitchFamily="34" charset="0"/>
              <a:ea typeface="Aptos" panose="020B0004020202020204" pitchFamily="34" charset="0"/>
              <a:cs typeface="Times New Roman" panose="02020603050405020304" pitchFamily="18" charset="0"/>
            </a:endParaRPr>
          </a:p>
          <a:p>
            <a:pPr marL="457200">
              <a:lnSpc>
                <a:spcPct val="107000"/>
              </a:lnSpc>
            </a:pPr>
            <a:r>
              <a:rPr lang="en-ZA" sz="1200" dirty="0">
                <a:effectLst/>
                <a:latin typeface="Calibri" panose="020F0502020204030204" pitchFamily="34" charset="0"/>
                <a:ea typeface="Aptos" panose="020B0004020202020204" pitchFamily="34" charset="0"/>
                <a:cs typeface="Calibri" panose="020F0502020204030204" pitchFamily="34" charset="0"/>
              </a:rPr>
              <a:t>- Adherence to company policies and procedures.</a:t>
            </a:r>
            <a:endParaRPr lang="en-US" sz="1200" dirty="0">
              <a:effectLst/>
              <a:latin typeface="Calibri" panose="020F0502020204030204" pitchFamily="34" charset="0"/>
              <a:ea typeface="Aptos" panose="020B0004020202020204" pitchFamily="34" charset="0"/>
              <a:cs typeface="Times New Roman" panose="02020603050405020304" pitchFamily="18" charset="0"/>
            </a:endParaRPr>
          </a:p>
          <a:p>
            <a:pPr marL="457200">
              <a:lnSpc>
                <a:spcPct val="107000"/>
              </a:lnSpc>
            </a:pPr>
            <a:r>
              <a:rPr lang="en-ZA" sz="1200" dirty="0">
                <a:effectLst/>
                <a:latin typeface="Calibri" panose="020F0502020204030204" pitchFamily="34" charset="0"/>
                <a:ea typeface="Aptos" panose="020B0004020202020204" pitchFamily="34" charset="0"/>
                <a:cs typeface="Calibri" panose="020F0502020204030204" pitchFamily="34" charset="0"/>
              </a:rPr>
              <a:t>- Confidentiality.</a:t>
            </a:r>
            <a:endParaRPr lang="en-US" sz="1200" dirty="0">
              <a:effectLst/>
              <a:latin typeface="Calibri" panose="020F0502020204030204" pitchFamily="34" charset="0"/>
              <a:ea typeface="Aptos" panose="020B0004020202020204" pitchFamily="34" charset="0"/>
              <a:cs typeface="Times New Roman" panose="02020603050405020304" pitchFamily="18" charset="0"/>
            </a:endParaRPr>
          </a:p>
          <a:p>
            <a:pPr marL="457200">
              <a:lnSpc>
                <a:spcPct val="107000"/>
              </a:lnSpc>
              <a:spcAft>
                <a:spcPts val="800"/>
              </a:spcAft>
            </a:pPr>
            <a:r>
              <a:rPr lang="en-ZA" sz="1200" dirty="0">
                <a:effectLst/>
                <a:latin typeface="Calibri" panose="020F0502020204030204" pitchFamily="34" charset="0"/>
                <a:ea typeface="Aptos" panose="020B0004020202020204" pitchFamily="34" charset="0"/>
                <a:cs typeface="Calibri" panose="020F0502020204030204" pitchFamily="34" charset="0"/>
              </a:rPr>
              <a:t>- Punctuality and attendance.</a:t>
            </a:r>
            <a:endParaRPr lang="en-US" sz="1200" dirty="0">
              <a:effectLst/>
              <a:latin typeface="Calibri" panose="020F0502020204030204" pitchFamily="34" charset="0"/>
              <a:ea typeface="Aptos" panose="020B0004020202020204" pitchFamily="34" charset="0"/>
              <a:cs typeface="Times New Roman" panose="02020603050405020304" pitchFamily="18" charset="0"/>
            </a:endParaRPr>
          </a:p>
          <a:p>
            <a:pPr>
              <a:lnSpc>
                <a:spcPct val="107000"/>
              </a:lnSpc>
              <a:spcAft>
                <a:spcPts val="190"/>
              </a:spcAft>
            </a:pPr>
            <a:r>
              <a:rPr lang="en-ZA" sz="1200" dirty="0">
                <a:effectLst/>
                <a:latin typeface="Calibri" panose="020F0502020204030204" pitchFamily="34" charset="0"/>
                <a:ea typeface="Aptos" panose="020B0004020202020204" pitchFamily="34" charset="0"/>
                <a:cs typeface="Calibri" panose="020F0502020204030204" pitchFamily="34" charset="0"/>
              </a:rPr>
              <a:t> </a:t>
            </a:r>
            <a:endParaRPr lang="en-US" sz="1200" dirty="0">
              <a:effectLst/>
              <a:latin typeface="Calibri" panose="020F0502020204030204" pitchFamily="34" charset="0"/>
              <a:ea typeface="Aptos" panose="020B0004020202020204" pitchFamily="34" charset="0"/>
              <a:cs typeface="Times New Roman" panose="02020603050405020304" pitchFamily="18" charset="0"/>
            </a:endParaRPr>
          </a:p>
          <a:p>
            <a:pPr marL="228600" lvl="0" indent="-228600">
              <a:lnSpc>
                <a:spcPct val="107000"/>
              </a:lnSpc>
              <a:buFont typeface="Symbol" panose="05050102010706020507" pitchFamily="18" charset="2"/>
              <a:buChar char=""/>
            </a:pPr>
            <a:r>
              <a:rPr lang="en-ZA" sz="1200" dirty="0">
                <a:effectLst/>
                <a:latin typeface="Calibri" panose="020F0502020204030204" pitchFamily="34" charset="0"/>
                <a:ea typeface="Aptos" panose="020B0004020202020204" pitchFamily="34" charset="0"/>
                <a:cs typeface="Calibri" panose="020F0502020204030204" pitchFamily="34" charset="0"/>
              </a:rPr>
              <a:t>Let us take a look at why </a:t>
            </a:r>
            <a:r>
              <a:rPr lang="en-ZA" sz="1200" b="1" dirty="0">
                <a:effectLst/>
                <a:latin typeface="Calibri" panose="020F0502020204030204" pitchFamily="34" charset="0"/>
                <a:ea typeface="Aptos" panose="020B0004020202020204" pitchFamily="34" charset="0"/>
                <a:cs typeface="Calibri" panose="020F0502020204030204" pitchFamily="34" charset="0"/>
              </a:rPr>
              <a:t>worker's rights</a:t>
            </a:r>
            <a:r>
              <a:rPr lang="en-ZA" sz="1200" dirty="0">
                <a:effectLst/>
                <a:latin typeface="Calibri" panose="020F0502020204030204" pitchFamily="34" charset="0"/>
                <a:ea typeface="Aptos" panose="020B0004020202020204" pitchFamily="34" charset="0"/>
                <a:cs typeface="Calibri" panose="020F0502020204030204" pitchFamily="34" charset="0"/>
              </a:rPr>
              <a:t> are important. The exploitation of workers was a feature of life in South Africa for decades. Apartheid thrived on cheap labour: Workers had to contend with the migrant labour system, passes and influx control, job reservation, poverty wages and oppressive laws.</a:t>
            </a:r>
            <a:endParaRPr lang="en-US" sz="1200" dirty="0">
              <a:effectLst/>
              <a:latin typeface="Calibri" panose="020F0502020204030204" pitchFamily="34" charset="0"/>
              <a:ea typeface="Aptos" panose="020B0004020202020204" pitchFamily="34" charset="0"/>
              <a:cs typeface="Times New Roman" panose="02020603050405020304" pitchFamily="18" charset="0"/>
            </a:endParaRPr>
          </a:p>
          <a:p>
            <a:pPr marL="228600" lvl="0" indent="-228600">
              <a:lnSpc>
                <a:spcPct val="107000"/>
              </a:lnSpc>
              <a:buFont typeface="Symbol" panose="05050102010706020507" pitchFamily="18" charset="2"/>
              <a:buChar char=""/>
            </a:pPr>
            <a:r>
              <a:rPr lang="en-ZA" sz="1200" dirty="0">
                <a:effectLst/>
                <a:latin typeface="Calibri" panose="020F0502020204030204" pitchFamily="34" charset="0"/>
                <a:ea typeface="Aptos" panose="020B0004020202020204" pitchFamily="34" charset="0"/>
                <a:cs typeface="Calibri" panose="020F0502020204030204" pitchFamily="34" charset="0"/>
              </a:rPr>
              <a:t>Many of the principles of human rights are designed to protect you as a worker within the workplace. </a:t>
            </a:r>
            <a:r>
              <a:rPr lang="en-ZA" sz="1200" b="1" dirty="0">
                <a:effectLst/>
                <a:latin typeface="Calibri" panose="020F0502020204030204" pitchFamily="34" charset="0"/>
                <a:ea typeface="Aptos" panose="020B0004020202020204" pitchFamily="34" charset="0"/>
                <a:cs typeface="Calibri" panose="020F0502020204030204" pitchFamily="34" charset="0"/>
              </a:rPr>
              <a:t>Workers’ rights are human rights</a:t>
            </a:r>
            <a:r>
              <a:rPr lang="en-ZA" sz="1200" dirty="0">
                <a:effectLst/>
                <a:latin typeface="Calibri" panose="020F0502020204030204" pitchFamily="34" charset="0"/>
                <a:ea typeface="Aptos" panose="020B0004020202020204" pitchFamily="34" charset="0"/>
                <a:cs typeface="Calibri" panose="020F0502020204030204" pitchFamily="34" charset="0"/>
              </a:rPr>
              <a:t>, and we have a moral and legal obligation to protect them. No one should be allowed to exploit workers simply to run a more profitable or efficient business. </a:t>
            </a:r>
            <a:endParaRPr lang="en-US" sz="1200" dirty="0">
              <a:effectLst/>
              <a:latin typeface="Calibri" panose="020F0502020204030204" pitchFamily="34" charset="0"/>
              <a:ea typeface="Aptos" panose="020B0004020202020204" pitchFamily="34" charset="0"/>
              <a:cs typeface="Times New Roman" panose="02020603050405020304" pitchFamily="18" charset="0"/>
            </a:endParaRPr>
          </a:p>
          <a:p>
            <a:pPr marL="228600" lvl="0" indent="-228600">
              <a:lnSpc>
                <a:spcPct val="107000"/>
              </a:lnSpc>
              <a:spcAft>
                <a:spcPts val="800"/>
              </a:spcAft>
              <a:buFont typeface="Symbol" panose="05050102010706020507" pitchFamily="18" charset="2"/>
              <a:buChar char=""/>
            </a:pPr>
            <a:r>
              <a:rPr lang="en-ZA" sz="1200" dirty="0">
                <a:effectLst/>
                <a:latin typeface="Calibri" panose="020F0502020204030204" pitchFamily="34" charset="0"/>
                <a:ea typeface="Aptos" panose="020B0004020202020204" pitchFamily="34" charset="0"/>
                <a:cs typeface="Calibri" panose="020F0502020204030204" pitchFamily="34" charset="0"/>
              </a:rPr>
              <a:t>Human rights are basic moral principles that all societies should aim to uphold. These rights are based on human dignity, equality, and the idea that everyone should be treated fairly, both in everyday life and at work. Governments and employers must respect and follow these human rights for their people and workers.</a:t>
            </a:r>
            <a:endParaRPr lang="en-US" sz="1200" dirty="0">
              <a:effectLst/>
              <a:latin typeface="Calibri" panose="020F0502020204030204" pitchFamily="34" charset="0"/>
              <a:ea typeface="Aptos" panose="020B0004020202020204" pitchFamily="34" charset="0"/>
              <a:cs typeface="Times New Roman" panose="02020603050405020304" pitchFamily="18" charset="0"/>
            </a:endParaRPr>
          </a:p>
          <a:p>
            <a:pPr>
              <a:lnSpc>
                <a:spcPct val="107000"/>
              </a:lnSpc>
              <a:spcAft>
                <a:spcPts val="800"/>
              </a:spcAft>
            </a:pPr>
            <a:r>
              <a:rPr lang="en-ZA" sz="1200" dirty="0">
                <a:effectLst/>
                <a:latin typeface="Calibri" panose="020F0502020204030204" pitchFamily="34" charset="0"/>
                <a:ea typeface="Aptos" panose="020B0004020202020204" pitchFamily="34" charset="0"/>
                <a:cs typeface="Calibri" panose="020F0502020204030204" pitchFamily="34" charset="0"/>
              </a:rPr>
              <a:t> </a:t>
            </a:r>
            <a:endParaRPr lang="en-US" sz="1200" dirty="0">
              <a:effectLst/>
              <a:latin typeface="Calibri" panose="020F0502020204030204" pitchFamily="34" charset="0"/>
              <a:ea typeface="Aptos" panose="020B0004020202020204" pitchFamily="34" charset="0"/>
              <a:cs typeface="Times New Roman" panose="02020603050405020304" pitchFamily="18" charset="0"/>
            </a:endParaRPr>
          </a:p>
          <a:p>
            <a:pPr marL="228600" lvl="0" indent="-228600">
              <a:lnSpc>
                <a:spcPct val="107000"/>
              </a:lnSpc>
              <a:spcAft>
                <a:spcPts val="190"/>
              </a:spcAft>
              <a:buFont typeface="Symbol" panose="05050102010706020507" pitchFamily="18" charset="2"/>
              <a:buChar char=""/>
            </a:pPr>
            <a:r>
              <a:rPr lang="en-ZA" sz="1200" dirty="0">
                <a:effectLst/>
                <a:latin typeface="Calibri" panose="020F0502020204030204" pitchFamily="34" charset="0"/>
                <a:ea typeface="Aptos" panose="020B0004020202020204" pitchFamily="34" charset="0"/>
                <a:cs typeface="Calibri" panose="020F0502020204030204" pitchFamily="34" charset="0"/>
              </a:rPr>
              <a:t>It must always be remembered that with every right there is an obligation. Essentially, the rights of the employee are the obligations of the employer; and the rights of the employer are the obligations of the employee.</a:t>
            </a:r>
            <a:endParaRPr lang="en-US" sz="1200" dirty="0">
              <a:effectLst/>
              <a:latin typeface="Calibri" panose="020F0502020204030204" pitchFamily="34" charset="0"/>
              <a:ea typeface="Aptos" panose="020B0004020202020204" pitchFamily="34" charset="0"/>
              <a:cs typeface="Times New Roman" panose="02020603050405020304" pitchFamily="18" charset="0"/>
            </a:endParaRPr>
          </a:p>
          <a:p>
            <a:endParaRPr lang="en-US" b="0" dirty="0"/>
          </a:p>
        </p:txBody>
      </p:sp>
      <p:sp>
        <p:nvSpPr>
          <p:cNvPr id="4" name="Slide Number Placeholder 3"/>
          <p:cNvSpPr>
            <a:spLocks noGrp="1"/>
          </p:cNvSpPr>
          <p:nvPr>
            <p:ph type="sldNum" sz="quarter" idx="5"/>
          </p:nvPr>
        </p:nvSpPr>
        <p:spPr/>
        <p:txBody>
          <a:bodyPr/>
          <a:lstStyle/>
          <a:p>
            <a:fld id="{5B0E466D-D1A2-4DA4-9D2D-F9504789EFC3}" type="slidenum">
              <a:rPr lang="en-US" smtClean="0"/>
              <a:t>8</a:t>
            </a:fld>
            <a:endParaRPr lang="en-US"/>
          </a:p>
        </p:txBody>
      </p:sp>
    </p:spTree>
    <p:extLst>
      <p:ext uri="{BB962C8B-B14F-4D97-AF65-F5344CB8AC3E}">
        <p14:creationId xmlns:p14="http://schemas.microsoft.com/office/powerpoint/2010/main" val="40445803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b="0" kern="0" dirty="0">
                <a:effectLst/>
                <a:latin typeface="Calibri" panose="020F0502020204030204" pitchFamily="34" charset="0"/>
                <a:ea typeface="Calibri" panose="020F0502020204030204" pitchFamily="34" charset="0"/>
              </a:rPr>
              <a:t>Teaching &amp; Class Discussion (3 min)</a:t>
            </a:r>
            <a:endParaRPr lang="en-US" b="0" dirty="0"/>
          </a:p>
          <a:p>
            <a:endParaRPr lang="en-US" dirty="0"/>
          </a:p>
          <a:p>
            <a:r>
              <a:rPr lang="en-ZA" sz="1800" kern="0" dirty="0">
                <a:effectLst/>
                <a:latin typeface="Calibri" panose="020F0502020204030204" pitchFamily="34" charset="0"/>
                <a:ea typeface="Aptos" panose="020B0004020202020204" pitchFamily="34" charset="0"/>
              </a:rPr>
              <a:t>Ask one of the learners to quickly read out the rights of employers and employees that are on the slide. We will discuss more rights in the next lesson. </a:t>
            </a:r>
            <a:endParaRPr lang="en-US" dirty="0"/>
          </a:p>
        </p:txBody>
      </p:sp>
      <p:sp>
        <p:nvSpPr>
          <p:cNvPr id="4" name="Slide Number Placeholder 3"/>
          <p:cNvSpPr>
            <a:spLocks noGrp="1"/>
          </p:cNvSpPr>
          <p:nvPr>
            <p:ph type="sldNum" sz="quarter" idx="5"/>
          </p:nvPr>
        </p:nvSpPr>
        <p:spPr/>
        <p:txBody>
          <a:bodyPr/>
          <a:lstStyle/>
          <a:p>
            <a:fld id="{5B0E466D-D1A2-4DA4-9D2D-F9504789EFC3}" type="slidenum">
              <a:rPr lang="en-US" smtClean="0"/>
              <a:t>9</a:t>
            </a:fld>
            <a:endParaRPr lang="en-US"/>
          </a:p>
        </p:txBody>
      </p:sp>
    </p:spTree>
    <p:extLst>
      <p:ext uri="{BB962C8B-B14F-4D97-AF65-F5344CB8AC3E}">
        <p14:creationId xmlns:p14="http://schemas.microsoft.com/office/powerpoint/2010/main" val="3510769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372E5-331C-8D01-166E-0798172803EB}"/>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0A42AF1A-CBDC-AE58-5CE7-C59D54AE6D7A}"/>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EF0D2C2-75AF-0AF7-C75A-EA6E60071EF1}"/>
              </a:ext>
            </a:extLst>
          </p:cNvPr>
          <p:cNvSpPr>
            <a:spLocks noGrp="1"/>
          </p:cNvSpPr>
          <p:nvPr>
            <p:ph type="dt" sz="half" idx="10"/>
          </p:nvPr>
        </p:nvSpPr>
        <p:spPr/>
        <p:txBody>
          <a:bodyPr/>
          <a:lstStyle/>
          <a:p>
            <a:fld id="{4F6B6F0C-8485-4A33-A111-C5E3AD96ADAE}" type="datetimeFigureOut">
              <a:rPr lang="en-ZA" smtClean="0"/>
              <a:t>2024/05/30</a:t>
            </a:fld>
            <a:endParaRPr lang="en-ZA"/>
          </a:p>
        </p:txBody>
      </p:sp>
      <p:sp>
        <p:nvSpPr>
          <p:cNvPr id="5" name="Footer Placeholder 4">
            <a:extLst>
              <a:ext uri="{FF2B5EF4-FFF2-40B4-BE49-F238E27FC236}">
                <a16:creationId xmlns:a16="http://schemas.microsoft.com/office/drawing/2014/main" id="{1BE07DD5-375A-9E00-D793-BD485F71DF64}"/>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46B54D11-81DF-FC19-0D72-11E87A2A38CD}"/>
              </a:ext>
            </a:extLst>
          </p:cNvPr>
          <p:cNvSpPr>
            <a:spLocks noGrp="1"/>
          </p:cNvSpPr>
          <p:nvPr>
            <p:ph type="sldNum" sz="quarter" idx="12"/>
          </p:nvPr>
        </p:nvSpPr>
        <p:spPr/>
        <p:txBody>
          <a:bodyPr/>
          <a:lstStyle/>
          <a:p>
            <a:fld id="{1DD641B5-1060-447B-911F-23ED43281ABD}" type="slidenum">
              <a:rPr lang="en-ZA" smtClean="0"/>
              <a:t>‹#›</a:t>
            </a:fld>
            <a:endParaRPr lang="en-ZA"/>
          </a:p>
        </p:txBody>
      </p:sp>
    </p:spTree>
    <p:extLst>
      <p:ext uri="{BB962C8B-B14F-4D97-AF65-F5344CB8AC3E}">
        <p14:creationId xmlns:p14="http://schemas.microsoft.com/office/powerpoint/2010/main" val="41037557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06240-5788-0564-0D0F-A2B7E5890F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225A85-094B-7438-371A-F9B8A01F70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80529E-9A7C-55A7-9D57-8FB4406209F1}"/>
              </a:ext>
            </a:extLst>
          </p:cNvPr>
          <p:cNvSpPr>
            <a:spLocks noGrp="1"/>
          </p:cNvSpPr>
          <p:nvPr>
            <p:ph type="dt" sz="half" idx="10"/>
          </p:nvPr>
        </p:nvSpPr>
        <p:spPr/>
        <p:txBody>
          <a:bodyPr/>
          <a:lstStyle/>
          <a:p>
            <a:fld id="{4F6B6F0C-8485-4A33-A111-C5E3AD96ADAE}" type="datetimeFigureOut">
              <a:rPr lang="en-ZA" smtClean="0"/>
              <a:t>2024/05/30</a:t>
            </a:fld>
            <a:endParaRPr lang="en-ZA"/>
          </a:p>
        </p:txBody>
      </p:sp>
      <p:sp>
        <p:nvSpPr>
          <p:cNvPr id="5" name="Footer Placeholder 4">
            <a:extLst>
              <a:ext uri="{FF2B5EF4-FFF2-40B4-BE49-F238E27FC236}">
                <a16:creationId xmlns:a16="http://schemas.microsoft.com/office/drawing/2014/main" id="{F6A92E95-B3A3-5844-4D69-C298F50F0726}"/>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12597CA-76F8-687B-D37F-E65DFEF322B5}"/>
              </a:ext>
            </a:extLst>
          </p:cNvPr>
          <p:cNvSpPr>
            <a:spLocks noGrp="1"/>
          </p:cNvSpPr>
          <p:nvPr>
            <p:ph type="sldNum" sz="quarter" idx="12"/>
          </p:nvPr>
        </p:nvSpPr>
        <p:spPr/>
        <p:txBody>
          <a:bodyPr/>
          <a:lstStyle/>
          <a:p>
            <a:fld id="{1DD641B5-1060-447B-911F-23ED43281ABD}" type="slidenum">
              <a:rPr lang="en-ZA" smtClean="0"/>
              <a:t>‹#›</a:t>
            </a:fld>
            <a:endParaRPr lang="en-ZA"/>
          </a:p>
        </p:txBody>
      </p:sp>
    </p:spTree>
    <p:extLst>
      <p:ext uri="{BB962C8B-B14F-4D97-AF65-F5344CB8AC3E}">
        <p14:creationId xmlns:p14="http://schemas.microsoft.com/office/powerpoint/2010/main" val="36549775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07926-0E0D-B37C-FA09-022C0E0686FA}"/>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E1D40074-BC28-202D-E124-DBCE3CDC1075}"/>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BDE39F-3189-289B-6ADA-8628CFA76854}"/>
              </a:ext>
            </a:extLst>
          </p:cNvPr>
          <p:cNvSpPr>
            <a:spLocks noGrp="1"/>
          </p:cNvSpPr>
          <p:nvPr>
            <p:ph type="dt" sz="half" idx="10"/>
          </p:nvPr>
        </p:nvSpPr>
        <p:spPr/>
        <p:txBody>
          <a:bodyPr/>
          <a:lstStyle/>
          <a:p>
            <a:fld id="{4F6B6F0C-8485-4A33-A111-C5E3AD96ADAE}" type="datetimeFigureOut">
              <a:rPr lang="en-ZA" smtClean="0"/>
              <a:t>2024/05/30</a:t>
            </a:fld>
            <a:endParaRPr lang="en-ZA"/>
          </a:p>
        </p:txBody>
      </p:sp>
      <p:sp>
        <p:nvSpPr>
          <p:cNvPr id="5" name="Footer Placeholder 4">
            <a:extLst>
              <a:ext uri="{FF2B5EF4-FFF2-40B4-BE49-F238E27FC236}">
                <a16:creationId xmlns:a16="http://schemas.microsoft.com/office/drawing/2014/main" id="{FDD029F4-878F-2946-1D19-F145459BC50C}"/>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A63AC980-35FC-B8CE-9BEB-3C9F871E345B}"/>
              </a:ext>
            </a:extLst>
          </p:cNvPr>
          <p:cNvSpPr>
            <a:spLocks noGrp="1"/>
          </p:cNvSpPr>
          <p:nvPr>
            <p:ph type="sldNum" sz="quarter" idx="12"/>
          </p:nvPr>
        </p:nvSpPr>
        <p:spPr/>
        <p:txBody>
          <a:bodyPr/>
          <a:lstStyle/>
          <a:p>
            <a:fld id="{1DD641B5-1060-447B-911F-23ED43281ABD}" type="slidenum">
              <a:rPr lang="en-ZA" smtClean="0"/>
              <a:t>‹#›</a:t>
            </a:fld>
            <a:endParaRPr lang="en-ZA"/>
          </a:p>
        </p:txBody>
      </p:sp>
    </p:spTree>
    <p:extLst>
      <p:ext uri="{BB962C8B-B14F-4D97-AF65-F5344CB8AC3E}">
        <p14:creationId xmlns:p14="http://schemas.microsoft.com/office/powerpoint/2010/main" val="36681053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3D0D8-D570-5599-7FE7-52DBE365A1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184ED3-195B-2C5D-D64C-19339E6A84F2}"/>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E9D637D-7EA7-47FB-B170-DABBF4232950}"/>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88F396-00AD-A00F-E8B3-EAA8A5B1E2E5}"/>
              </a:ext>
            </a:extLst>
          </p:cNvPr>
          <p:cNvSpPr>
            <a:spLocks noGrp="1"/>
          </p:cNvSpPr>
          <p:nvPr>
            <p:ph type="dt" sz="half" idx="10"/>
          </p:nvPr>
        </p:nvSpPr>
        <p:spPr/>
        <p:txBody>
          <a:bodyPr/>
          <a:lstStyle/>
          <a:p>
            <a:fld id="{4F6B6F0C-8485-4A33-A111-C5E3AD96ADAE}" type="datetimeFigureOut">
              <a:rPr lang="en-ZA" smtClean="0"/>
              <a:t>2024/05/30</a:t>
            </a:fld>
            <a:endParaRPr lang="en-ZA"/>
          </a:p>
        </p:txBody>
      </p:sp>
      <p:sp>
        <p:nvSpPr>
          <p:cNvPr id="6" name="Footer Placeholder 5">
            <a:extLst>
              <a:ext uri="{FF2B5EF4-FFF2-40B4-BE49-F238E27FC236}">
                <a16:creationId xmlns:a16="http://schemas.microsoft.com/office/drawing/2014/main" id="{3AA2AFA0-7D8A-25A2-1CDE-5D22347507F6}"/>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DFA38D43-D2E6-89E0-0F89-DEE73397A315}"/>
              </a:ext>
            </a:extLst>
          </p:cNvPr>
          <p:cNvSpPr>
            <a:spLocks noGrp="1"/>
          </p:cNvSpPr>
          <p:nvPr>
            <p:ph type="sldNum" sz="quarter" idx="12"/>
          </p:nvPr>
        </p:nvSpPr>
        <p:spPr/>
        <p:txBody>
          <a:bodyPr/>
          <a:lstStyle/>
          <a:p>
            <a:fld id="{1DD641B5-1060-447B-911F-23ED43281ABD}" type="slidenum">
              <a:rPr lang="en-ZA" smtClean="0"/>
              <a:t>‹#›</a:t>
            </a:fld>
            <a:endParaRPr lang="en-ZA"/>
          </a:p>
        </p:txBody>
      </p:sp>
    </p:spTree>
    <p:extLst>
      <p:ext uri="{BB962C8B-B14F-4D97-AF65-F5344CB8AC3E}">
        <p14:creationId xmlns:p14="http://schemas.microsoft.com/office/powerpoint/2010/main" val="16787958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A20EF-3B25-4BA8-A38C-43BA3717E172}"/>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85236473-A9AB-3A8E-AF53-AA26824BC1E8}"/>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AB2BA385-B765-9CEB-D9E6-A8E45D8931E8}"/>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140391-E543-5488-83C4-777C29A420E2}"/>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A597D650-AD46-1F10-08CE-AB448212103A}"/>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3C1F46-0FBA-D52A-A10F-B9565B7A2C3E}"/>
              </a:ext>
            </a:extLst>
          </p:cNvPr>
          <p:cNvSpPr>
            <a:spLocks noGrp="1"/>
          </p:cNvSpPr>
          <p:nvPr>
            <p:ph type="dt" sz="half" idx="10"/>
          </p:nvPr>
        </p:nvSpPr>
        <p:spPr/>
        <p:txBody>
          <a:bodyPr/>
          <a:lstStyle/>
          <a:p>
            <a:fld id="{4F6B6F0C-8485-4A33-A111-C5E3AD96ADAE}" type="datetimeFigureOut">
              <a:rPr lang="en-ZA" smtClean="0"/>
              <a:t>2024/05/30</a:t>
            </a:fld>
            <a:endParaRPr lang="en-ZA"/>
          </a:p>
        </p:txBody>
      </p:sp>
      <p:sp>
        <p:nvSpPr>
          <p:cNvPr id="8" name="Footer Placeholder 7">
            <a:extLst>
              <a:ext uri="{FF2B5EF4-FFF2-40B4-BE49-F238E27FC236}">
                <a16:creationId xmlns:a16="http://schemas.microsoft.com/office/drawing/2014/main" id="{0FFBAF10-C9BA-F8A8-962D-ACB653F0DB6B}"/>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FDD2672F-92FA-6F78-26A7-556B1B539E11}"/>
              </a:ext>
            </a:extLst>
          </p:cNvPr>
          <p:cNvSpPr>
            <a:spLocks noGrp="1"/>
          </p:cNvSpPr>
          <p:nvPr>
            <p:ph type="sldNum" sz="quarter" idx="12"/>
          </p:nvPr>
        </p:nvSpPr>
        <p:spPr/>
        <p:txBody>
          <a:bodyPr/>
          <a:lstStyle/>
          <a:p>
            <a:fld id="{1DD641B5-1060-447B-911F-23ED43281ABD}" type="slidenum">
              <a:rPr lang="en-ZA" smtClean="0"/>
              <a:t>‹#›</a:t>
            </a:fld>
            <a:endParaRPr lang="en-ZA"/>
          </a:p>
        </p:txBody>
      </p:sp>
    </p:spTree>
    <p:extLst>
      <p:ext uri="{BB962C8B-B14F-4D97-AF65-F5344CB8AC3E}">
        <p14:creationId xmlns:p14="http://schemas.microsoft.com/office/powerpoint/2010/main" val="39607474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F17FE-0933-2FF3-04A1-207F03C6C9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4A052E5-8D57-E0E7-C0B0-11966D528501}"/>
              </a:ext>
            </a:extLst>
          </p:cNvPr>
          <p:cNvSpPr>
            <a:spLocks noGrp="1"/>
          </p:cNvSpPr>
          <p:nvPr>
            <p:ph type="dt" sz="half" idx="10"/>
          </p:nvPr>
        </p:nvSpPr>
        <p:spPr/>
        <p:txBody>
          <a:bodyPr/>
          <a:lstStyle/>
          <a:p>
            <a:fld id="{4F6B6F0C-8485-4A33-A111-C5E3AD96ADAE}" type="datetimeFigureOut">
              <a:rPr lang="en-ZA" smtClean="0"/>
              <a:t>2024/05/30</a:t>
            </a:fld>
            <a:endParaRPr lang="en-ZA"/>
          </a:p>
        </p:txBody>
      </p:sp>
      <p:sp>
        <p:nvSpPr>
          <p:cNvPr id="4" name="Footer Placeholder 3">
            <a:extLst>
              <a:ext uri="{FF2B5EF4-FFF2-40B4-BE49-F238E27FC236}">
                <a16:creationId xmlns:a16="http://schemas.microsoft.com/office/drawing/2014/main" id="{C699472C-B84B-CBC7-CEE4-AC732D515871}"/>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26219C81-FBB0-37C5-BDF6-3F4BD4B59BE2}"/>
              </a:ext>
            </a:extLst>
          </p:cNvPr>
          <p:cNvSpPr>
            <a:spLocks noGrp="1"/>
          </p:cNvSpPr>
          <p:nvPr>
            <p:ph type="sldNum" sz="quarter" idx="12"/>
          </p:nvPr>
        </p:nvSpPr>
        <p:spPr/>
        <p:txBody>
          <a:bodyPr/>
          <a:lstStyle/>
          <a:p>
            <a:fld id="{1DD641B5-1060-447B-911F-23ED43281ABD}" type="slidenum">
              <a:rPr lang="en-ZA" smtClean="0"/>
              <a:t>‹#›</a:t>
            </a:fld>
            <a:endParaRPr lang="en-ZA"/>
          </a:p>
        </p:txBody>
      </p:sp>
    </p:spTree>
    <p:extLst>
      <p:ext uri="{BB962C8B-B14F-4D97-AF65-F5344CB8AC3E}">
        <p14:creationId xmlns:p14="http://schemas.microsoft.com/office/powerpoint/2010/main" val="1894280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E8C270-359D-59BF-586B-64BB6ABA39F6}"/>
              </a:ext>
            </a:extLst>
          </p:cNvPr>
          <p:cNvSpPr>
            <a:spLocks noGrp="1"/>
          </p:cNvSpPr>
          <p:nvPr>
            <p:ph type="dt" sz="half" idx="10"/>
          </p:nvPr>
        </p:nvSpPr>
        <p:spPr/>
        <p:txBody>
          <a:bodyPr/>
          <a:lstStyle/>
          <a:p>
            <a:fld id="{4F6B6F0C-8485-4A33-A111-C5E3AD96ADAE}" type="datetimeFigureOut">
              <a:rPr lang="en-ZA" smtClean="0"/>
              <a:t>2024/05/30</a:t>
            </a:fld>
            <a:endParaRPr lang="en-ZA"/>
          </a:p>
        </p:txBody>
      </p:sp>
      <p:sp>
        <p:nvSpPr>
          <p:cNvPr id="3" name="Footer Placeholder 2">
            <a:extLst>
              <a:ext uri="{FF2B5EF4-FFF2-40B4-BE49-F238E27FC236}">
                <a16:creationId xmlns:a16="http://schemas.microsoft.com/office/drawing/2014/main" id="{09145C0B-B122-8E0D-3105-73D0276451B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82FDDC7D-BAAB-B2BA-1C6D-96AA8E9EA11D}"/>
              </a:ext>
            </a:extLst>
          </p:cNvPr>
          <p:cNvSpPr>
            <a:spLocks noGrp="1"/>
          </p:cNvSpPr>
          <p:nvPr>
            <p:ph type="sldNum" sz="quarter" idx="12"/>
          </p:nvPr>
        </p:nvSpPr>
        <p:spPr/>
        <p:txBody>
          <a:bodyPr/>
          <a:lstStyle/>
          <a:p>
            <a:fld id="{1DD641B5-1060-447B-911F-23ED43281ABD}" type="slidenum">
              <a:rPr lang="en-ZA" smtClean="0"/>
              <a:t>‹#›</a:t>
            </a:fld>
            <a:endParaRPr lang="en-ZA"/>
          </a:p>
        </p:txBody>
      </p:sp>
    </p:spTree>
    <p:extLst>
      <p:ext uri="{BB962C8B-B14F-4D97-AF65-F5344CB8AC3E}">
        <p14:creationId xmlns:p14="http://schemas.microsoft.com/office/powerpoint/2010/main" val="3360588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4973B-F321-42E4-CD01-C9D7F89C6DD1}"/>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021CB65D-BF69-A64B-37B8-B6BC6BF9CB3A}"/>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0F433D-91D8-36D3-20AA-319D3AAE7094}"/>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347B1F54-A5C1-D9E0-409F-C24454F99322}"/>
              </a:ext>
            </a:extLst>
          </p:cNvPr>
          <p:cNvSpPr>
            <a:spLocks noGrp="1"/>
          </p:cNvSpPr>
          <p:nvPr>
            <p:ph type="dt" sz="half" idx="10"/>
          </p:nvPr>
        </p:nvSpPr>
        <p:spPr/>
        <p:txBody>
          <a:bodyPr/>
          <a:lstStyle/>
          <a:p>
            <a:fld id="{4F6B6F0C-8485-4A33-A111-C5E3AD96ADAE}" type="datetimeFigureOut">
              <a:rPr lang="en-ZA" smtClean="0"/>
              <a:t>2024/05/30</a:t>
            </a:fld>
            <a:endParaRPr lang="en-ZA"/>
          </a:p>
        </p:txBody>
      </p:sp>
      <p:sp>
        <p:nvSpPr>
          <p:cNvPr id="6" name="Footer Placeholder 5">
            <a:extLst>
              <a:ext uri="{FF2B5EF4-FFF2-40B4-BE49-F238E27FC236}">
                <a16:creationId xmlns:a16="http://schemas.microsoft.com/office/drawing/2014/main" id="{FB2AFDA5-2134-D3C3-84B8-060652BC4ED1}"/>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6DDECFF9-AA99-72B3-282A-37FDCD00DF28}"/>
              </a:ext>
            </a:extLst>
          </p:cNvPr>
          <p:cNvSpPr>
            <a:spLocks noGrp="1"/>
          </p:cNvSpPr>
          <p:nvPr>
            <p:ph type="sldNum" sz="quarter" idx="12"/>
          </p:nvPr>
        </p:nvSpPr>
        <p:spPr/>
        <p:txBody>
          <a:bodyPr/>
          <a:lstStyle/>
          <a:p>
            <a:fld id="{1DD641B5-1060-447B-911F-23ED43281ABD}" type="slidenum">
              <a:rPr lang="en-ZA" smtClean="0"/>
              <a:t>‹#›</a:t>
            </a:fld>
            <a:endParaRPr lang="en-ZA"/>
          </a:p>
        </p:txBody>
      </p:sp>
    </p:spTree>
    <p:extLst>
      <p:ext uri="{BB962C8B-B14F-4D97-AF65-F5344CB8AC3E}">
        <p14:creationId xmlns:p14="http://schemas.microsoft.com/office/powerpoint/2010/main" val="3075393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8475E-6759-784C-E52F-7D691F24D696}"/>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2EF60968-B14E-B39A-611D-8F2843A517E5}"/>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EDFB58E2-6F38-3B21-590F-65A690F75C5D}"/>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1BA437B9-A96B-91EC-F318-42DDFCF1BCE4}"/>
              </a:ext>
            </a:extLst>
          </p:cNvPr>
          <p:cNvSpPr>
            <a:spLocks noGrp="1"/>
          </p:cNvSpPr>
          <p:nvPr>
            <p:ph type="dt" sz="half" idx="10"/>
          </p:nvPr>
        </p:nvSpPr>
        <p:spPr/>
        <p:txBody>
          <a:bodyPr/>
          <a:lstStyle/>
          <a:p>
            <a:fld id="{4F6B6F0C-8485-4A33-A111-C5E3AD96ADAE}" type="datetimeFigureOut">
              <a:rPr lang="en-ZA" smtClean="0"/>
              <a:t>2024/05/30</a:t>
            </a:fld>
            <a:endParaRPr lang="en-ZA"/>
          </a:p>
        </p:txBody>
      </p:sp>
      <p:sp>
        <p:nvSpPr>
          <p:cNvPr id="6" name="Footer Placeholder 5">
            <a:extLst>
              <a:ext uri="{FF2B5EF4-FFF2-40B4-BE49-F238E27FC236}">
                <a16:creationId xmlns:a16="http://schemas.microsoft.com/office/drawing/2014/main" id="{3D5D8A2A-F912-9686-8471-2F1A3EED6EE6}"/>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C0B24C45-3B06-106F-C626-8C029972A9AD}"/>
              </a:ext>
            </a:extLst>
          </p:cNvPr>
          <p:cNvSpPr>
            <a:spLocks noGrp="1"/>
          </p:cNvSpPr>
          <p:nvPr>
            <p:ph type="sldNum" sz="quarter" idx="12"/>
          </p:nvPr>
        </p:nvSpPr>
        <p:spPr/>
        <p:txBody>
          <a:bodyPr/>
          <a:lstStyle/>
          <a:p>
            <a:fld id="{1DD641B5-1060-447B-911F-23ED43281ABD}" type="slidenum">
              <a:rPr lang="en-ZA" smtClean="0"/>
              <a:t>‹#›</a:t>
            </a:fld>
            <a:endParaRPr lang="en-ZA"/>
          </a:p>
        </p:txBody>
      </p:sp>
    </p:spTree>
    <p:extLst>
      <p:ext uri="{BB962C8B-B14F-4D97-AF65-F5344CB8AC3E}">
        <p14:creationId xmlns:p14="http://schemas.microsoft.com/office/powerpoint/2010/main" val="22460854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A8224-20BE-5812-F455-7EEE83E4C18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3C2B91-CF26-ED82-09A9-F8D549D939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AF7A8E-37AC-BDDD-F8B2-98467CCF3A23}"/>
              </a:ext>
            </a:extLst>
          </p:cNvPr>
          <p:cNvSpPr>
            <a:spLocks noGrp="1"/>
          </p:cNvSpPr>
          <p:nvPr>
            <p:ph type="dt" sz="half" idx="10"/>
          </p:nvPr>
        </p:nvSpPr>
        <p:spPr/>
        <p:txBody>
          <a:bodyPr/>
          <a:lstStyle/>
          <a:p>
            <a:fld id="{4F6B6F0C-8485-4A33-A111-C5E3AD96ADAE}" type="datetimeFigureOut">
              <a:rPr lang="en-ZA" smtClean="0"/>
              <a:t>2024/05/30</a:t>
            </a:fld>
            <a:endParaRPr lang="en-ZA"/>
          </a:p>
        </p:txBody>
      </p:sp>
      <p:sp>
        <p:nvSpPr>
          <p:cNvPr id="5" name="Footer Placeholder 4">
            <a:extLst>
              <a:ext uri="{FF2B5EF4-FFF2-40B4-BE49-F238E27FC236}">
                <a16:creationId xmlns:a16="http://schemas.microsoft.com/office/drawing/2014/main" id="{B9C98A44-B3CB-74EC-4207-FFAB00199C2F}"/>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D28C45AA-101D-480E-5F6F-78CEEF85F7EE}"/>
              </a:ext>
            </a:extLst>
          </p:cNvPr>
          <p:cNvSpPr>
            <a:spLocks noGrp="1"/>
          </p:cNvSpPr>
          <p:nvPr>
            <p:ph type="sldNum" sz="quarter" idx="12"/>
          </p:nvPr>
        </p:nvSpPr>
        <p:spPr/>
        <p:txBody>
          <a:bodyPr/>
          <a:lstStyle/>
          <a:p>
            <a:fld id="{1DD641B5-1060-447B-911F-23ED43281ABD}" type="slidenum">
              <a:rPr lang="en-ZA" smtClean="0"/>
              <a:t>‹#›</a:t>
            </a:fld>
            <a:endParaRPr lang="en-ZA"/>
          </a:p>
        </p:txBody>
      </p:sp>
    </p:spTree>
    <p:extLst>
      <p:ext uri="{BB962C8B-B14F-4D97-AF65-F5344CB8AC3E}">
        <p14:creationId xmlns:p14="http://schemas.microsoft.com/office/powerpoint/2010/main" val="40184174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BDB494-9476-21CE-5DE0-2638190B92CE}"/>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4B60C2-68D5-CD27-D0D7-DDB125C55CC3}"/>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C25BC2-E4E6-9D14-CD45-7D66E8819296}"/>
              </a:ext>
            </a:extLst>
          </p:cNvPr>
          <p:cNvSpPr>
            <a:spLocks noGrp="1"/>
          </p:cNvSpPr>
          <p:nvPr>
            <p:ph type="dt" sz="half" idx="10"/>
          </p:nvPr>
        </p:nvSpPr>
        <p:spPr/>
        <p:txBody>
          <a:bodyPr/>
          <a:lstStyle/>
          <a:p>
            <a:fld id="{4F6B6F0C-8485-4A33-A111-C5E3AD96ADAE}" type="datetimeFigureOut">
              <a:rPr lang="en-ZA" smtClean="0"/>
              <a:t>2024/05/30</a:t>
            </a:fld>
            <a:endParaRPr lang="en-ZA"/>
          </a:p>
        </p:txBody>
      </p:sp>
      <p:sp>
        <p:nvSpPr>
          <p:cNvPr id="5" name="Footer Placeholder 4">
            <a:extLst>
              <a:ext uri="{FF2B5EF4-FFF2-40B4-BE49-F238E27FC236}">
                <a16:creationId xmlns:a16="http://schemas.microsoft.com/office/drawing/2014/main" id="{17D61E71-299F-A9B5-65A8-A6EF44063091}"/>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D403354F-35B5-37DA-5805-B1DB5F88CBA1}"/>
              </a:ext>
            </a:extLst>
          </p:cNvPr>
          <p:cNvSpPr>
            <a:spLocks noGrp="1"/>
          </p:cNvSpPr>
          <p:nvPr>
            <p:ph type="sldNum" sz="quarter" idx="12"/>
          </p:nvPr>
        </p:nvSpPr>
        <p:spPr/>
        <p:txBody>
          <a:bodyPr/>
          <a:lstStyle/>
          <a:p>
            <a:fld id="{1DD641B5-1060-447B-911F-23ED43281ABD}" type="slidenum">
              <a:rPr lang="en-ZA" smtClean="0"/>
              <a:t>‹#›</a:t>
            </a:fld>
            <a:endParaRPr lang="en-ZA"/>
          </a:p>
        </p:txBody>
      </p:sp>
    </p:spTree>
    <p:extLst>
      <p:ext uri="{BB962C8B-B14F-4D97-AF65-F5344CB8AC3E}">
        <p14:creationId xmlns:p14="http://schemas.microsoft.com/office/powerpoint/2010/main" val="9468915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732432" y="2171700"/>
            <a:ext cx="13238489" cy="2971800"/>
          </a:xfrm>
        </p:spPr>
        <p:txBody>
          <a:bodyPr/>
          <a:lstStyle>
            <a:lvl1pPr>
              <a:defRPr sz="7200"/>
            </a:lvl1pPr>
          </a:lstStyle>
          <a:p>
            <a:r>
              <a:rPr lang="en-US"/>
              <a:t>Click to edit Master title style</a:t>
            </a:r>
            <a:endParaRPr lang="en-US" dirty="0"/>
          </a:p>
        </p:txBody>
      </p:sp>
      <p:sp>
        <p:nvSpPr>
          <p:cNvPr id="8" name="Text Placeholder 3"/>
          <p:cNvSpPr>
            <a:spLocks noGrp="1"/>
          </p:cNvSpPr>
          <p:nvPr>
            <p:ph type="body" sz="half" idx="2"/>
          </p:nvPr>
        </p:nvSpPr>
        <p:spPr>
          <a:xfrm>
            <a:off x="1732432" y="5486400"/>
            <a:ext cx="13238489" cy="3543300"/>
          </a:xfrm>
        </p:spPr>
        <p:txBody>
          <a:bodyPr anchor="ctr">
            <a:normAutofit/>
          </a:bodyPr>
          <a:lstStyle>
            <a:lvl1pPr marL="0" indent="0">
              <a:buNone/>
              <a:defRPr sz="27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4" name="Date Placeholder 3"/>
          <p:cNvSpPr>
            <a:spLocks noGrp="1"/>
          </p:cNvSpPr>
          <p:nvPr>
            <p:ph type="dt" sz="half" idx="10"/>
          </p:nvPr>
        </p:nvSpPr>
        <p:spPr/>
        <p:txBody>
          <a:bodyPr/>
          <a:lstStyle/>
          <a:p>
            <a:fld id="{4F6B6F0C-8485-4A33-A111-C5E3AD96ADAE}" type="datetimeFigureOut">
              <a:rPr lang="en-ZA" smtClean="0"/>
              <a:t>2024/05/30</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1DD641B5-1060-447B-911F-23ED43281ABD}" type="slidenum">
              <a:rPr lang="en-ZA" smtClean="0"/>
              <a:t>‹#›</a:t>
            </a:fld>
            <a:endParaRPr lang="en-ZA"/>
          </a:p>
        </p:txBody>
      </p:sp>
    </p:spTree>
    <p:extLst>
      <p:ext uri="{BB962C8B-B14F-4D97-AF65-F5344CB8AC3E}">
        <p14:creationId xmlns:p14="http://schemas.microsoft.com/office/powerpoint/2010/main" val="19941275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and Content with 4 pictures">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95429EAB-EC88-4283-9CAC-5C4336D68761}"/>
              </a:ext>
            </a:extLst>
          </p:cNvPr>
          <p:cNvSpPr>
            <a:spLocks noGrp="1"/>
          </p:cNvSpPr>
          <p:nvPr>
            <p:ph type="pic" sz="quarter" idx="14"/>
          </p:nvPr>
        </p:nvSpPr>
        <p:spPr>
          <a:xfrm>
            <a:off x="12395852" y="-2"/>
            <a:ext cx="5892137" cy="6215259"/>
          </a:xfrm>
          <a:custGeom>
            <a:avLst/>
            <a:gdLst>
              <a:gd name="connsiteX0" fmla="*/ 23605 w 3928091"/>
              <a:gd name="connsiteY0" fmla="*/ 0 h 4143506"/>
              <a:gd name="connsiteX1" fmla="*/ 3928091 w 3928091"/>
              <a:gd name="connsiteY1" fmla="*/ 0 h 4143506"/>
              <a:gd name="connsiteX2" fmla="*/ 3928091 w 3928091"/>
              <a:gd name="connsiteY2" fmla="*/ 4125656 h 4143506"/>
              <a:gd name="connsiteX3" fmla="*/ 3780617 w 3928091"/>
              <a:gd name="connsiteY3" fmla="*/ 4131078 h 4143506"/>
              <a:gd name="connsiteX4" fmla="*/ 3281801 w 3928091"/>
              <a:gd name="connsiteY4" fmla="*/ 4125634 h 4143506"/>
              <a:gd name="connsiteX5" fmla="*/ 2622887 w 3928091"/>
              <a:gd name="connsiteY5" fmla="*/ 4130456 h 4143506"/>
              <a:gd name="connsiteX6" fmla="*/ 2169916 w 3928091"/>
              <a:gd name="connsiteY6" fmla="*/ 4111570 h 4143506"/>
              <a:gd name="connsiteX7" fmla="*/ 1705097 w 3928091"/>
              <a:gd name="connsiteY7" fmla="*/ 4140234 h 4143506"/>
              <a:gd name="connsiteX8" fmla="*/ 1364801 w 3928091"/>
              <a:gd name="connsiteY8" fmla="*/ 4124429 h 4143506"/>
              <a:gd name="connsiteX9" fmla="*/ 1123316 w 3928091"/>
              <a:gd name="connsiteY9" fmla="*/ 4121750 h 4143506"/>
              <a:gd name="connsiteX10" fmla="*/ 688243 w 3928091"/>
              <a:gd name="connsiteY10" fmla="*/ 4130323 h 4143506"/>
              <a:gd name="connsiteX11" fmla="*/ 298918 w 3928091"/>
              <a:gd name="connsiteY11" fmla="*/ 4118266 h 4143506"/>
              <a:gd name="connsiteX12" fmla="*/ 105785 w 3928091"/>
              <a:gd name="connsiteY12" fmla="*/ 4130037 h 4143506"/>
              <a:gd name="connsiteX13" fmla="*/ 15503 w 3928091"/>
              <a:gd name="connsiteY13" fmla="*/ 4130462 h 4143506"/>
              <a:gd name="connsiteX14" fmla="*/ 14458 w 3928091"/>
              <a:gd name="connsiteY14" fmla="*/ 4122289 h 4143506"/>
              <a:gd name="connsiteX15" fmla="*/ 346 w 3928091"/>
              <a:gd name="connsiteY15" fmla="*/ 3882149 h 4143506"/>
              <a:gd name="connsiteX16" fmla="*/ 27583 w 3928091"/>
              <a:gd name="connsiteY16" fmla="*/ 3294816 h 4143506"/>
              <a:gd name="connsiteX17" fmla="*/ 21797 w 3928091"/>
              <a:gd name="connsiteY17" fmla="*/ 3078932 h 4143506"/>
              <a:gd name="connsiteX18" fmla="*/ 30264 w 3928091"/>
              <a:gd name="connsiteY18" fmla="*/ 2835999 h 4143506"/>
              <a:gd name="connsiteX19" fmla="*/ 33510 w 3928091"/>
              <a:gd name="connsiteY19" fmla="*/ 2550270 h 4143506"/>
              <a:gd name="connsiteX20" fmla="*/ 9096 w 3928091"/>
              <a:gd name="connsiteY20" fmla="*/ 1764959 h 4143506"/>
              <a:gd name="connsiteX21" fmla="*/ 30406 w 3928091"/>
              <a:gd name="connsiteY21" fmla="*/ 1598729 h 4143506"/>
              <a:gd name="connsiteX22" fmla="*/ 20244 w 3928091"/>
              <a:gd name="connsiteY22" fmla="*/ 1114767 h 4143506"/>
              <a:gd name="connsiteX23" fmla="*/ 26736 w 3928091"/>
              <a:gd name="connsiteY23" fmla="*/ 579120 h 4143506"/>
              <a:gd name="connsiteX24" fmla="*/ 38237 w 3928091"/>
              <a:gd name="connsiteY24" fmla="*/ 288533 h 414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28091" h="4143506">
                <a:moveTo>
                  <a:pt x="23605" y="0"/>
                </a:moveTo>
                <a:lnTo>
                  <a:pt x="3928091" y="0"/>
                </a:lnTo>
                <a:lnTo>
                  <a:pt x="3928091" y="4125656"/>
                </a:lnTo>
                <a:lnTo>
                  <a:pt x="3780617" y="4131078"/>
                </a:lnTo>
                <a:cubicBezTo>
                  <a:pt x="3614346" y="4131561"/>
                  <a:pt x="3448073" y="4118803"/>
                  <a:pt x="3281801" y="4125634"/>
                </a:cubicBezTo>
                <a:cubicBezTo>
                  <a:pt x="3062120" y="4134609"/>
                  <a:pt x="2842441" y="4144923"/>
                  <a:pt x="2622887" y="4130456"/>
                </a:cubicBezTo>
                <a:cubicBezTo>
                  <a:pt x="2472401" y="4120545"/>
                  <a:pt x="2321159" y="4107551"/>
                  <a:pt x="2169916" y="4111570"/>
                </a:cubicBezTo>
                <a:cubicBezTo>
                  <a:pt x="2014640" y="4115856"/>
                  <a:pt x="1859994" y="4129920"/>
                  <a:pt x="1705097" y="4140234"/>
                </a:cubicBezTo>
                <a:cubicBezTo>
                  <a:pt x="1591463" y="4147694"/>
                  <a:pt x="1477389" y="4142391"/>
                  <a:pt x="1364801" y="4124429"/>
                </a:cubicBezTo>
                <a:cubicBezTo>
                  <a:pt x="1284516" y="4111703"/>
                  <a:pt x="1203727" y="4117195"/>
                  <a:pt x="1123316" y="4121750"/>
                </a:cubicBezTo>
                <a:cubicBezTo>
                  <a:pt x="978124" y="4130323"/>
                  <a:pt x="833434" y="4143717"/>
                  <a:pt x="688243" y="4130323"/>
                </a:cubicBezTo>
                <a:cubicBezTo>
                  <a:pt x="558551" y="4118266"/>
                  <a:pt x="427601" y="4108489"/>
                  <a:pt x="298918" y="4118266"/>
                </a:cubicBezTo>
                <a:cubicBezTo>
                  <a:pt x="234577" y="4123155"/>
                  <a:pt x="170204" y="4128045"/>
                  <a:pt x="105785" y="4130037"/>
                </a:cubicBezTo>
                <a:lnTo>
                  <a:pt x="15503" y="4130462"/>
                </a:lnTo>
                <a:lnTo>
                  <a:pt x="14458" y="4122289"/>
                </a:lnTo>
                <a:cubicBezTo>
                  <a:pt x="3338" y="4042653"/>
                  <a:pt x="-1375" y="3962394"/>
                  <a:pt x="346" y="3882149"/>
                </a:cubicBezTo>
                <a:cubicBezTo>
                  <a:pt x="205" y="3686075"/>
                  <a:pt x="9942" y="3490383"/>
                  <a:pt x="27583" y="3294816"/>
                </a:cubicBezTo>
                <a:cubicBezTo>
                  <a:pt x="31859" y="3222826"/>
                  <a:pt x="29926" y="3150656"/>
                  <a:pt x="21797" y="3078932"/>
                </a:cubicBezTo>
                <a:cubicBezTo>
                  <a:pt x="13668" y="2997950"/>
                  <a:pt x="16505" y="2916372"/>
                  <a:pt x="30264" y="2835999"/>
                </a:cubicBezTo>
                <a:cubicBezTo>
                  <a:pt x="47622" y="2740756"/>
                  <a:pt x="39860" y="2645513"/>
                  <a:pt x="33510" y="2550270"/>
                </a:cubicBezTo>
                <a:cubicBezTo>
                  <a:pt x="16152" y="2288796"/>
                  <a:pt x="-5017" y="2027322"/>
                  <a:pt x="9096" y="1764959"/>
                </a:cubicBezTo>
                <a:cubicBezTo>
                  <a:pt x="12060" y="1708956"/>
                  <a:pt x="25042" y="1654350"/>
                  <a:pt x="30406" y="1598729"/>
                </a:cubicBezTo>
                <a:cubicBezTo>
                  <a:pt x="46071" y="1437069"/>
                  <a:pt x="27723" y="1276045"/>
                  <a:pt x="20244" y="1114767"/>
                </a:cubicBezTo>
                <a:cubicBezTo>
                  <a:pt x="9491" y="936281"/>
                  <a:pt x="11664" y="757351"/>
                  <a:pt x="26736" y="579120"/>
                </a:cubicBezTo>
                <a:cubicBezTo>
                  <a:pt x="36191" y="482353"/>
                  <a:pt x="39402" y="385459"/>
                  <a:pt x="38237" y="288533"/>
                </a:cubicBezTo>
                <a:close/>
              </a:path>
            </a:pathLst>
          </a:custGeom>
        </p:spPr>
        <p:txBody>
          <a:bodyPr wrap="square" anchor="ctr">
            <a:noAutofit/>
          </a:bodyPr>
          <a:lstStyle>
            <a:lvl1pPr algn="ctr">
              <a:buNone/>
              <a:defRPr sz="3600"/>
            </a:lvl1pPr>
          </a:lstStyle>
          <a:p>
            <a:r>
              <a:rPr lang="en-US"/>
              <a:t>Click icon to add picture</a:t>
            </a:r>
            <a:endParaRPr lang="en-US" dirty="0"/>
          </a:p>
        </p:txBody>
      </p:sp>
      <p:sp>
        <p:nvSpPr>
          <p:cNvPr id="25" name="Picture Placeholder 24">
            <a:extLst>
              <a:ext uri="{FF2B5EF4-FFF2-40B4-BE49-F238E27FC236}">
                <a16:creationId xmlns:a16="http://schemas.microsoft.com/office/drawing/2014/main" id="{95853130-EDA3-41D2-A3D5-E39613A79C81}"/>
              </a:ext>
            </a:extLst>
          </p:cNvPr>
          <p:cNvSpPr>
            <a:spLocks noGrp="1"/>
          </p:cNvSpPr>
          <p:nvPr>
            <p:ph type="pic" sz="quarter" idx="15"/>
          </p:nvPr>
        </p:nvSpPr>
        <p:spPr>
          <a:xfrm>
            <a:off x="12421544" y="6492510"/>
            <a:ext cx="5866443" cy="3794490"/>
          </a:xfrm>
          <a:custGeom>
            <a:avLst/>
            <a:gdLst>
              <a:gd name="connsiteX0" fmla="*/ 842684 w 3910962"/>
              <a:gd name="connsiteY0" fmla="*/ 662 h 2529660"/>
              <a:gd name="connsiteX1" fmla="*/ 1140350 w 3910962"/>
              <a:gd name="connsiteY1" fmla="*/ 3173 h 2529660"/>
              <a:gd name="connsiteX2" fmla="*/ 1350451 w 3910962"/>
              <a:gd name="connsiteY2" fmla="*/ 29025 h 2529660"/>
              <a:gd name="connsiteX3" fmla="*/ 1903495 w 3910962"/>
              <a:gd name="connsiteY3" fmla="*/ 18310 h 2529660"/>
              <a:gd name="connsiteX4" fmla="*/ 2649374 w 3910962"/>
              <a:gd name="connsiteY4" fmla="*/ 22730 h 2529660"/>
              <a:gd name="connsiteX5" fmla="*/ 3310304 w 3910962"/>
              <a:gd name="connsiteY5" fmla="*/ 10808 h 2529660"/>
              <a:gd name="connsiteX6" fmla="*/ 3684881 w 3910962"/>
              <a:gd name="connsiteY6" fmla="*/ 10808 h 2529660"/>
              <a:gd name="connsiteX7" fmla="*/ 3887420 w 3910962"/>
              <a:gd name="connsiteY7" fmla="*/ 15630 h 2529660"/>
              <a:gd name="connsiteX8" fmla="*/ 3910962 w 3910962"/>
              <a:gd name="connsiteY8" fmla="*/ 11105 h 2529660"/>
              <a:gd name="connsiteX9" fmla="*/ 3910962 w 3910962"/>
              <a:gd name="connsiteY9" fmla="*/ 2529660 h 2529660"/>
              <a:gd name="connsiteX10" fmla="*/ 6242 w 3910962"/>
              <a:gd name="connsiteY10" fmla="*/ 2529660 h 2529660"/>
              <a:gd name="connsiteX11" fmla="*/ 25280 w 3910962"/>
              <a:gd name="connsiteY11" fmla="*/ 2158134 h 2529660"/>
              <a:gd name="connsiteX12" fmla="*/ 11167 w 3910962"/>
              <a:gd name="connsiteY12" fmla="*/ 1427303 h 2529660"/>
              <a:gd name="connsiteX13" fmla="*/ 3970 w 3910962"/>
              <a:gd name="connsiteY13" fmla="*/ 934453 h 2529660"/>
              <a:gd name="connsiteX14" fmla="*/ 5805 w 3910962"/>
              <a:gd name="connsiteY14" fmla="*/ 380010 h 2529660"/>
              <a:gd name="connsiteX15" fmla="*/ 18506 w 3910962"/>
              <a:gd name="connsiteY15" fmla="*/ 139744 h 2529660"/>
              <a:gd name="connsiteX16" fmla="*/ 19072 w 3910962"/>
              <a:gd name="connsiteY16" fmla="*/ 23791 h 2529660"/>
              <a:gd name="connsiteX17" fmla="*/ 67093 w 3910962"/>
              <a:gd name="connsiteY17" fmla="*/ 27133 h 2529660"/>
              <a:gd name="connsiteX18" fmla="*/ 545085 w 3910962"/>
              <a:gd name="connsiteY18" fmla="*/ 11612 h 2529660"/>
              <a:gd name="connsiteX19" fmla="*/ 842684 w 3910962"/>
              <a:gd name="connsiteY19" fmla="*/ 662 h 252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10962" h="2529660">
                <a:moveTo>
                  <a:pt x="842684" y="662"/>
                </a:moveTo>
                <a:cubicBezTo>
                  <a:pt x="941895" y="-744"/>
                  <a:pt x="1041116" y="93"/>
                  <a:pt x="1140350" y="3173"/>
                </a:cubicBezTo>
                <a:cubicBezTo>
                  <a:pt x="1210804" y="5316"/>
                  <a:pt x="1279746" y="24605"/>
                  <a:pt x="1350451" y="29025"/>
                </a:cubicBezTo>
                <a:cubicBezTo>
                  <a:pt x="1535093" y="40276"/>
                  <a:pt x="1719483" y="30901"/>
                  <a:pt x="1903495" y="18310"/>
                </a:cubicBezTo>
                <a:cubicBezTo>
                  <a:pt x="2151898" y="628"/>
                  <a:pt x="2401172" y="2101"/>
                  <a:pt x="2649374" y="22730"/>
                </a:cubicBezTo>
                <a:cubicBezTo>
                  <a:pt x="2869445" y="43947"/>
                  <a:pt x="3091027" y="39942"/>
                  <a:pt x="3310304" y="10808"/>
                </a:cubicBezTo>
                <a:cubicBezTo>
                  <a:pt x="3434575" y="-7007"/>
                  <a:pt x="3559980" y="9067"/>
                  <a:pt x="3684881" y="10808"/>
                </a:cubicBezTo>
                <a:cubicBezTo>
                  <a:pt x="3752435" y="11746"/>
                  <a:pt x="3819992" y="12684"/>
                  <a:pt x="3887420" y="15630"/>
                </a:cubicBezTo>
                <a:lnTo>
                  <a:pt x="3910962" y="11105"/>
                </a:lnTo>
                <a:lnTo>
                  <a:pt x="3910962" y="2529660"/>
                </a:lnTo>
                <a:lnTo>
                  <a:pt x="6242" y="2529660"/>
                </a:lnTo>
                <a:lnTo>
                  <a:pt x="25280" y="2158134"/>
                </a:lnTo>
                <a:cubicBezTo>
                  <a:pt x="28243" y="1914439"/>
                  <a:pt x="36288" y="1670236"/>
                  <a:pt x="11167" y="1427303"/>
                </a:cubicBezTo>
                <a:cubicBezTo>
                  <a:pt x="-5908" y="1262723"/>
                  <a:pt x="865" y="1098905"/>
                  <a:pt x="3970" y="934453"/>
                </a:cubicBezTo>
                <a:cubicBezTo>
                  <a:pt x="7498" y="749680"/>
                  <a:pt x="5805" y="564783"/>
                  <a:pt x="5805" y="380010"/>
                </a:cubicBezTo>
                <a:cubicBezTo>
                  <a:pt x="5522" y="299625"/>
                  <a:pt x="10321" y="219748"/>
                  <a:pt x="18506" y="139744"/>
                </a:cubicBezTo>
                <a:lnTo>
                  <a:pt x="19072" y="23791"/>
                </a:lnTo>
                <a:lnTo>
                  <a:pt x="67093" y="27133"/>
                </a:lnTo>
                <a:cubicBezTo>
                  <a:pt x="226530" y="32207"/>
                  <a:pt x="385807" y="21156"/>
                  <a:pt x="545085" y="11612"/>
                </a:cubicBezTo>
                <a:cubicBezTo>
                  <a:pt x="644275" y="5719"/>
                  <a:pt x="743474" y="2069"/>
                  <a:pt x="842684" y="662"/>
                </a:cubicBezTo>
                <a:close/>
              </a:path>
            </a:pathLst>
          </a:custGeom>
        </p:spPr>
        <p:txBody>
          <a:bodyPr wrap="square" anchor="ctr">
            <a:noAutofit/>
          </a:bodyPr>
          <a:lstStyle>
            <a:lvl1pPr algn="ctr">
              <a:buNone/>
              <a:defRPr sz="3600"/>
            </a:lvl1pPr>
          </a:lstStyle>
          <a:p>
            <a:r>
              <a:rPr lang="en-US"/>
              <a:t>Click icon to add picture</a:t>
            </a:r>
            <a:endParaRPr lang="en-US" dirty="0"/>
          </a:p>
        </p:txBody>
      </p:sp>
      <p:sp>
        <p:nvSpPr>
          <p:cNvPr id="24" name="Picture Placeholder 23">
            <a:extLst>
              <a:ext uri="{FF2B5EF4-FFF2-40B4-BE49-F238E27FC236}">
                <a16:creationId xmlns:a16="http://schemas.microsoft.com/office/drawing/2014/main" id="{3A9F270A-23C2-4A09-BC7C-5CB160B890C0}"/>
              </a:ext>
            </a:extLst>
          </p:cNvPr>
          <p:cNvSpPr>
            <a:spLocks noGrp="1"/>
          </p:cNvSpPr>
          <p:nvPr>
            <p:ph type="pic" sz="quarter" idx="16"/>
          </p:nvPr>
        </p:nvSpPr>
        <p:spPr>
          <a:xfrm>
            <a:off x="7532989" y="5688646"/>
            <a:ext cx="4561994" cy="4598354"/>
          </a:xfrm>
          <a:custGeom>
            <a:avLst/>
            <a:gdLst>
              <a:gd name="connsiteX0" fmla="*/ 2750933 w 3041329"/>
              <a:gd name="connsiteY0" fmla="*/ 0 h 3065569"/>
              <a:gd name="connsiteX1" fmla="*/ 3041329 w 3041329"/>
              <a:gd name="connsiteY1" fmla="*/ 10946 h 3065569"/>
              <a:gd name="connsiteX2" fmla="*/ 3041329 w 3041329"/>
              <a:gd name="connsiteY2" fmla="*/ 175882 h 3065569"/>
              <a:gd name="connsiteX3" fmla="*/ 3034394 w 3041329"/>
              <a:gd name="connsiteY3" fmla="*/ 266109 h 3065569"/>
              <a:gd name="connsiteX4" fmla="*/ 3037217 w 3041329"/>
              <a:gd name="connsiteY4" fmla="*/ 802010 h 3065569"/>
              <a:gd name="connsiteX5" fmla="*/ 3025363 w 3041329"/>
              <a:gd name="connsiteY5" fmla="*/ 1170283 h 3065569"/>
              <a:gd name="connsiteX6" fmla="*/ 3020000 w 3041329"/>
              <a:gd name="connsiteY6" fmla="*/ 1316450 h 3065569"/>
              <a:gd name="connsiteX7" fmla="*/ 3014637 w 3041329"/>
              <a:gd name="connsiteY7" fmla="*/ 1344641 h 3065569"/>
              <a:gd name="connsiteX8" fmla="*/ 3014637 w 3041329"/>
              <a:gd name="connsiteY8" fmla="*/ 1357340 h 3065569"/>
              <a:gd name="connsiteX9" fmla="*/ 3021693 w 3041329"/>
              <a:gd name="connsiteY9" fmla="*/ 1384898 h 3065569"/>
              <a:gd name="connsiteX10" fmla="*/ 3029173 w 3041329"/>
              <a:gd name="connsiteY10" fmla="*/ 1911401 h 3065569"/>
              <a:gd name="connsiteX11" fmla="*/ 3039899 w 3041329"/>
              <a:gd name="connsiteY11" fmla="*/ 2395617 h 3065569"/>
              <a:gd name="connsiteX12" fmla="*/ 3041329 w 3041329"/>
              <a:gd name="connsiteY12" fmla="*/ 2446475 h 3065569"/>
              <a:gd name="connsiteX13" fmla="*/ 3041329 w 3041329"/>
              <a:gd name="connsiteY13" fmla="*/ 2649259 h 3065569"/>
              <a:gd name="connsiteX14" fmla="*/ 3040516 w 3041329"/>
              <a:gd name="connsiteY14" fmla="*/ 2683378 h 3065569"/>
              <a:gd name="connsiteX15" fmla="*/ 3029596 w 3041329"/>
              <a:gd name="connsiteY15" fmla="*/ 2971138 h 3065569"/>
              <a:gd name="connsiteX16" fmla="*/ 3031678 w 3041329"/>
              <a:gd name="connsiteY16" fmla="*/ 3022824 h 3065569"/>
              <a:gd name="connsiteX17" fmla="*/ 3034625 w 3041329"/>
              <a:gd name="connsiteY17" fmla="*/ 3065569 h 3065569"/>
              <a:gd name="connsiteX18" fmla="*/ 24938 w 3041329"/>
              <a:gd name="connsiteY18" fmla="*/ 3065569 h 3065569"/>
              <a:gd name="connsiteX19" fmla="*/ 25911 w 3041329"/>
              <a:gd name="connsiteY19" fmla="*/ 3001918 h 3065569"/>
              <a:gd name="connsiteX20" fmla="*/ 38276 w 3041329"/>
              <a:gd name="connsiteY20" fmla="*/ 2918677 h 3065569"/>
              <a:gd name="connsiteX21" fmla="*/ 28835 w 3041329"/>
              <a:gd name="connsiteY21" fmla="*/ 2491295 h 3065569"/>
              <a:gd name="connsiteX22" fmla="*/ 21053 w 3041329"/>
              <a:gd name="connsiteY22" fmla="*/ 2094786 h 3065569"/>
              <a:gd name="connsiteX23" fmla="*/ 16716 w 3041329"/>
              <a:gd name="connsiteY23" fmla="*/ 1719456 h 3065569"/>
              <a:gd name="connsiteX24" fmla="*/ 3192 w 3041329"/>
              <a:gd name="connsiteY24" fmla="*/ 1622752 h 3065569"/>
              <a:gd name="connsiteX25" fmla="*/ 24242 w 3041329"/>
              <a:gd name="connsiteY25" fmla="*/ 1269110 h 3065569"/>
              <a:gd name="connsiteX26" fmla="*/ 24242 w 3041329"/>
              <a:gd name="connsiteY26" fmla="*/ 1044447 h 3065569"/>
              <a:gd name="connsiteX27" fmla="*/ 13654 w 3041329"/>
              <a:gd name="connsiteY27" fmla="*/ 884594 h 3065569"/>
              <a:gd name="connsiteX28" fmla="*/ 23477 w 3041329"/>
              <a:gd name="connsiteY28" fmla="*/ 597929 h 3065569"/>
              <a:gd name="connsiteX29" fmla="*/ 26284 w 3041329"/>
              <a:gd name="connsiteY29" fmla="*/ 408605 h 3065569"/>
              <a:gd name="connsiteX30" fmla="*/ 33300 w 3041329"/>
              <a:gd name="connsiteY30" fmla="*/ 153452 h 3065569"/>
              <a:gd name="connsiteX31" fmla="*/ 16058 w 3041329"/>
              <a:gd name="connsiteY31" fmla="*/ 52511 h 3065569"/>
              <a:gd name="connsiteX32" fmla="*/ 13611 w 3041329"/>
              <a:gd name="connsiteY32" fmla="*/ 10473 h 3065569"/>
              <a:gd name="connsiteX33" fmla="*/ 222689 w 3041329"/>
              <a:gd name="connsiteY33" fmla="*/ 5194 h 3065569"/>
              <a:gd name="connsiteX34" fmla="*/ 988364 w 3041329"/>
              <a:gd name="connsiteY34" fmla="*/ 17002 h 3065569"/>
              <a:gd name="connsiteX35" fmla="*/ 1316477 w 3041329"/>
              <a:gd name="connsiteY35" fmla="*/ 7977 h 3065569"/>
              <a:gd name="connsiteX36" fmla="*/ 1738973 w 3041329"/>
              <a:gd name="connsiteY36" fmla="*/ 11247 h 3065569"/>
              <a:gd name="connsiteX37" fmla="*/ 2438148 w 3041329"/>
              <a:gd name="connsiteY37" fmla="*/ 11247 h 3065569"/>
              <a:gd name="connsiteX38" fmla="*/ 2750933 w 3041329"/>
              <a:gd name="connsiteY38" fmla="*/ 0 h 306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041329" h="3065569">
                <a:moveTo>
                  <a:pt x="2750933" y="0"/>
                </a:moveTo>
                <a:lnTo>
                  <a:pt x="3041329" y="10946"/>
                </a:lnTo>
                <a:lnTo>
                  <a:pt x="3041329" y="175882"/>
                </a:lnTo>
                <a:lnTo>
                  <a:pt x="3034394" y="266109"/>
                </a:lnTo>
                <a:cubicBezTo>
                  <a:pt x="3019012" y="444912"/>
                  <a:pt x="3025927" y="623588"/>
                  <a:pt x="3037217" y="802010"/>
                </a:cubicBezTo>
                <a:cubicBezTo>
                  <a:pt x="3044443" y="924849"/>
                  <a:pt x="3040477" y="1048016"/>
                  <a:pt x="3025363" y="1170283"/>
                </a:cubicBezTo>
                <a:cubicBezTo>
                  <a:pt x="3020000" y="1218920"/>
                  <a:pt x="3020987" y="1267685"/>
                  <a:pt x="3020000" y="1316450"/>
                </a:cubicBezTo>
                <a:cubicBezTo>
                  <a:pt x="3019717" y="1325847"/>
                  <a:pt x="3026069" y="1336767"/>
                  <a:pt x="3014637" y="1344641"/>
                </a:cubicBezTo>
                <a:lnTo>
                  <a:pt x="3014637" y="1357340"/>
                </a:lnTo>
                <a:cubicBezTo>
                  <a:pt x="3027198" y="1364325"/>
                  <a:pt x="3020706" y="1375754"/>
                  <a:pt x="3021693" y="1384898"/>
                </a:cubicBezTo>
                <a:cubicBezTo>
                  <a:pt x="3038360" y="1560005"/>
                  <a:pt x="3040872" y="1735963"/>
                  <a:pt x="3029173" y="1911401"/>
                </a:cubicBezTo>
                <a:cubicBezTo>
                  <a:pt x="3020564" y="2072933"/>
                  <a:pt x="3029455" y="2234211"/>
                  <a:pt x="3039899" y="2395617"/>
                </a:cubicBezTo>
                <a:lnTo>
                  <a:pt x="3041329" y="2446475"/>
                </a:lnTo>
                <a:lnTo>
                  <a:pt x="3041329" y="2649259"/>
                </a:lnTo>
                <a:lnTo>
                  <a:pt x="3040516" y="2683378"/>
                </a:lnTo>
                <a:cubicBezTo>
                  <a:pt x="3036759" y="2779288"/>
                  <a:pt x="3031078" y="2875197"/>
                  <a:pt x="3029596" y="2971138"/>
                </a:cubicBezTo>
                <a:cubicBezTo>
                  <a:pt x="3029314" y="2988346"/>
                  <a:pt x="3030372" y="3005585"/>
                  <a:pt x="3031678" y="3022824"/>
                </a:cubicBezTo>
                <a:lnTo>
                  <a:pt x="3034625" y="3065569"/>
                </a:lnTo>
                <a:lnTo>
                  <a:pt x="24938" y="3065569"/>
                </a:lnTo>
                <a:lnTo>
                  <a:pt x="25911" y="3001918"/>
                </a:lnTo>
                <a:cubicBezTo>
                  <a:pt x="28191" y="2973959"/>
                  <a:pt x="32318" y="2946151"/>
                  <a:pt x="38276" y="2918677"/>
                </a:cubicBezTo>
                <a:cubicBezTo>
                  <a:pt x="68779" y="2777462"/>
                  <a:pt x="65552" y="2631030"/>
                  <a:pt x="28835" y="2491295"/>
                </a:cubicBezTo>
                <a:cubicBezTo>
                  <a:pt x="-4463" y="2359636"/>
                  <a:pt x="-11352" y="2227594"/>
                  <a:pt x="21053" y="2094786"/>
                </a:cubicBezTo>
                <a:cubicBezTo>
                  <a:pt x="51646" y="1971356"/>
                  <a:pt x="50153" y="1842146"/>
                  <a:pt x="16716" y="1719456"/>
                </a:cubicBezTo>
                <a:cubicBezTo>
                  <a:pt x="9316" y="1687689"/>
                  <a:pt x="4787" y="1655323"/>
                  <a:pt x="3192" y="1622752"/>
                </a:cubicBezTo>
                <a:cubicBezTo>
                  <a:pt x="-6887" y="1503851"/>
                  <a:pt x="10081" y="1386608"/>
                  <a:pt x="24242" y="1269110"/>
                </a:cubicBezTo>
                <a:cubicBezTo>
                  <a:pt x="33683" y="1194222"/>
                  <a:pt x="48099" y="1118569"/>
                  <a:pt x="24242" y="1044447"/>
                </a:cubicBezTo>
                <a:cubicBezTo>
                  <a:pt x="7899" y="992791"/>
                  <a:pt x="4264" y="937959"/>
                  <a:pt x="13654" y="884594"/>
                </a:cubicBezTo>
                <a:cubicBezTo>
                  <a:pt x="29486" y="789881"/>
                  <a:pt x="32790" y="693497"/>
                  <a:pt x="23477" y="597929"/>
                </a:cubicBezTo>
                <a:cubicBezTo>
                  <a:pt x="17328" y="534919"/>
                  <a:pt x="18272" y="471411"/>
                  <a:pt x="26284" y="408605"/>
                </a:cubicBezTo>
                <a:cubicBezTo>
                  <a:pt x="36872" y="324149"/>
                  <a:pt x="53330" y="238162"/>
                  <a:pt x="33300" y="153452"/>
                </a:cubicBezTo>
                <a:cubicBezTo>
                  <a:pt x="25327" y="119804"/>
                  <a:pt x="19745" y="86163"/>
                  <a:pt x="16058" y="52511"/>
                </a:cubicBezTo>
                <a:lnTo>
                  <a:pt x="13611" y="10473"/>
                </a:lnTo>
                <a:lnTo>
                  <a:pt x="222689" y="5194"/>
                </a:lnTo>
                <a:cubicBezTo>
                  <a:pt x="477949" y="4054"/>
                  <a:pt x="733156" y="16119"/>
                  <a:pt x="988364" y="17002"/>
                </a:cubicBezTo>
                <a:cubicBezTo>
                  <a:pt x="1097946" y="17394"/>
                  <a:pt x="1207148" y="12424"/>
                  <a:pt x="1316477" y="7977"/>
                </a:cubicBezTo>
                <a:cubicBezTo>
                  <a:pt x="1457478" y="2353"/>
                  <a:pt x="1598225" y="13470"/>
                  <a:pt x="1738973" y="11247"/>
                </a:cubicBezTo>
                <a:cubicBezTo>
                  <a:pt x="1972073" y="7585"/>
                  <a:pt x="2205047" y="18310"/>
                  <a:pt x="2438148" y="11247"/>
                </a:cubicBezTo>
                <a:cubicBezTo>
                  <a:pt x="2542410" y="7977"/>
                  <a:pt x="2646671" y="3007"/>
                  <a:pt x="2750933" y="0"/>
                </a:cubicBezTo>
                <a:close/>
              </a:path>
            </a:pathLst>
          </a:custGeom>
        </p:spPr>
        <p:txBody>
          <a:bodyPr wrap="square" anchor="ctr">
            <a:noAutofit/>
          </a:bodyPr>
          <a:lstStyle>
            <a:lvl1pPr algn="ctr">
              <a:buNone/>
              <a:defRPr sz="3600"/>
            </a:lvl1pPr>
          </a:lstStyle>
          <a:p>
            <a:r>
              <a:rPr lang="en-US"/>
              <a:t>Click icon to add picture</a:t>
            </a:r>
            <a:endParaRPr lang="en-US" dirty="0"/>
          </a:p>
        </p:txBody>
      </p:sp>
      <p:sp>
        <p:nvSpPr>
          <p:cNvPr id="23" name="Picture Placeholder 22">
            <a:extLst>
              <a:ext uri="{FF2B5EF4-FFF2-40B4-BE49-F238E27FC236}">
                <a16:creationId xmlns:a16="http://schemas.microsoft.com/office/drawing/2014/main" id="{AE3DF8F2-18BB-45CB-8A9F-A6F8DED4CE61}"/>
              </a:ext>
            </a:extLst>
          </p:cNvPr>
          <p:cNvSpPr>
            <a:spLocks noGrp="1"/>
          </p:cNvSpPr>
          <p:nvPr>
            <p:ph type="pic" sz="quarter" idx="13"/>
          </p:nvPr>
        </p:nvSpPr>
        <p:spPr>
          <a:xfrm>
            <a:off x="7541397" y="1"/>
            <a:ext cx="4553691" cy="5395559"/>
          </a:xfrm>
          <a:custGeom>
            <a:avLst/>
            <a:gdLst>
              <a:gd name="connsiteX0" fmla="*/ 19840 w 3035794"/>
              <a:gd name="connsiteY0" fmla="*/ 0 h 3597039"/>
              <a:gd name="connsiteX1" fmla="*/ 3028263 w 3035794"/>
              <a:gd name="connsiteY1" fmla="*/ 0 h 3597039"/>
              <a:gd name="connsiteX2" fmla="*/ 3024697 w 3035794"/>
              <a:gd name="connsiteY2" fmla="*/ 140686 h 3597039"/>
              <a:gd name="connsiteX3" fmla="*/ 3035552 w 3035794"/>
              <a:gd name="connsiteY3" fmla="*/ 655695 h 3597039"/>
              <a:gd name="connsiteX4" fmla="*/ 3017206 w 3035794"/>
              <a:gd name="connsiteY4" fmla="*/ 941424 h 3597039"/>
              <a:gd name="connsiteX5" fmla="*/ 3027314 w 3035794"/>
              <a:gd name="connsiteY5" fmla="*/ 1375590 h 3597039"/>
              <a:gd name="connsiteX6" fmla="*/ 3035723 w 3035794"/>
              <a:gd name="connsiteY6" fmla="*/ 1661758 h 3597039"/>
              <a:gd name="connsiteX7" fmla="*/ 3035723 w 3035794"/>
              <a:gd name="connsiteY7" fmla="*/ 2108768 h 3597039"/>
              <a:gd name="connsiteX8" fmla="*/ 3024686 w 3035794"/>
              <a:gd name="connsiteY8" fmla="*/ 2232285 h 3597039"/>
              <a:gd name="connsiteX9" fmla="*/ 3025391 w 3035794"/>
              <a:gd name="connsiteY9" fmla="*/ 2548746 h 3597039"/>
              <a:gd name="connsiteX10" fmla="*/ 3024544 w 3035794"/>
              <a:gd name="connsiteY10" fmla="*/ 2932131 h 3597039"/>
              <a:gd name="connsiteX11" fmla="*/ 3029484 w 3035794"/>
              <a:gd name="connsiteY11" fmla="*/ 3206050 h 3597039"/>
              <a:gd name="connsiteX12" fmla="*/ 3029484 w 3035794"/>
              <a:gd name="connsiteY12" fmla="*/ 3492287 h 3597039"/>
              <a:gd name="connsiteX13" fmla="*/ 3026528 w 3035794"/>
              <a:gd name="connsiteY13" fmla="*/ 3584038 h 3597039"/>
              <a:gd name="connsiteX14" fmla="*/ 2536033 w 3035794"/>
              <a:gd name="connsiteY14" fmla="*/ 3578457 h 3597039"/>
              <a:gd name="connsiteX15" fmla="*/ 2062105 w 3035794"/>
              <a:gd name="connsiteY15" fmla="*/ 3578457 h 3597039"/>
              <a:gd name="connsiteX16" fmla="*/ 1545736 w 3035794"/>
              <a:gd name="connsiteY16" fmla="*/ 3591536 h 3597039"/>
              <a:gd name="connsiteX17" fmla="*/ 1047737 w 3035794"/>
              <a:gd name="connsiteY17" fmla="*/ 3582381 h 3597039"/>
              <a:gd name="connsiteX18" fmla="*/ 522627 w 3035794"/>
              <a:gd name="connsiteY18" fmla="*/ 3586174 h 3597039"/>
              <a:gd name="connsiteX19" fmla="*/ 179310 w 3035794"/>
              <a:gd name="connsiteY19" fmla="*/ 3582119 h 3597039"/>
              <a:gd name="connsiteX20" fmla="*/ 12768 w 3035794"/>
              <a:gd name="connsiteY20" fmla="*/ 3583434 h 3597039"/>
              <a:gd name="connsiteX21" fmla="*/ 14927 w 3035794"/>
              <a:gd name="connsiteY21" fmla="*/ 3541208 h 3597039"/>
              <a:gd name="connsiteX22" fmla="*/ 15947 w 3035794"/>
              <a:gd name="connsiteY22" fmla="*/ 3236172 h 3597039"/>
              <a:gd name="connsiteX23" fmla="*/ 15947 w 3035794"/>
              <a:gd name="connsiteY23" fmla="*/ 3093031 h 3597039"/>
              <a:gd name="connsiteX24" fmla="*/ 22581 w 3035794"/>
              <a:gd name="connsiteY24" fmla="*/ 2901666 h 3597039"/>
              <a:gd name="connsiteX25" fmla="*/ 9823 w 3035794"/>
              <a:gd name="connsiteY25" fmla="*/ 2816955 h 3597039"/>
              <a:gd name="connsiteX26" fmla="*/ 16074 w 3035794"/>
              <a:gd name="connsiteY26" fmla="*/ 2600075 h 3597039"/>
              <a:gd name="connsiteX27" fmla="*/ 22836 w 3035794"/>
              <a:gd name="connsiteY27" fmla="*/ 2349514 h 3597039"/>
              <a:gd name="connsiteX28" fmla="*/ 23857 w 3035794"/>
              <a:gd name="connsiteY28" fmla="*/ 2147560 h 3597039"/>
              <a:gd name="connsiteX29" fmla="*/ 26663 w 3035794"/>
              <a:gd name="connsiteY29" fmla="*/ 1765978 h 3597039"/>
              <a:gd name="connsiteX30" fmla="*/ 24367 w 3035794"/>
              <a:gd name="connsiteY30" fmla="*/ 1543612 h 3597039"/>
              <a:gd name="connsiteX31" fmla="*/ 24367 w 3035794"/>
              <a:gd name="connsiteY31" fmla="*/ 1033305 h 3597039"/>
              <a:gd name="connsiteX32" fmla="*/ 25133 w 3035794"/>
              <a:gd name="connsiteY32" fmla="*/ 759271 h 3597039"/>
              <a:gd name="connsiteX33" fmla="*/ 14289 w 3035794"/>
              <a:gd name="connsiteY33" fmla="*/ 353321 h 3597039"/>
              <a:gd name="connsiteX34" fmla="*/ 22581 w 3035794"/>
              <a:gd name="connsiteY34" fmla="*/ 20346 h 3597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035794" h="3597039">
                <a:moveTo>
                  <a:pt x="19840" y="0"/>
                </a:moveTo>
                <a:lnTo>
                  <a:pt x="3028263" y="0"/>
                </a:lnTo>
                <a:lnTo>
                  <a:pt x="3024697" y="140686"/>
                </a:lnTo>
                <a:cubicBezTo>
                  <a:pt x="3025259" y="312749"/>
                  <a:pt x="3037669" y="484544"/>
                  <a:pt x="3035552" y="655695"/>
                </a:cubicBezTo>
                <a:cubicBezTo>
                  <a:pt x="3034423" y="750938"/>
                  <a:pt x="3013255" y="845927"/>
                  <a:pt x="3017206" y="941424"/>
                </a:cubicBezTo>
                <a:cubicBezTo>
                  <a:pt x="3022992" y="1086130"/>
                  <a:pt x="3024933" y="1230868"/>
                  <a:pt x="3027314" y="1375590"/>
                </a:cubicBezTo>
                <a:lnTo>
                  <a:pt x="3035723" y="1661758"/>
                </a:lnTo>
                <a:lnTo>
                  <a:pt x="3035723" y="2108768"/>
                </a:lnTo>
                <a:lnTo>
                  <a:pt x="3024686" y="2232285"/>
                </a:lnTo>
                <a:cubicBezTo>
                  <a:pt x="3008033" y="2337306"/>
                  <a:pt x="3018335" y="2443217"/>
                  <a:pt x="3025391" y="2548746"/>
                </a:cubicBezTo>
                <a:cubicBezTo>
                  <a:pt x="3034000" y="2676499"/>
                  <a:pt x="3038657" y="2804125"/>
                  <a:pt x="3024544" y="2932131"/>
                </a:cubicBezTo>
                <a:cubicBezTo>
                  <a:pt x="3014384" y="3023183"/>
                  <a:pt x="3023839" y="3114743"/>
                  <a:pt x="3029484" y="3206050"/>
                </a:cubicBezTo>
                <a:cubicBezTo>
                  <a:pt x="3036822" y="3301343"/>
                  <a:pt x="3036822" y="3396994"/>
                  <a:pt x="3029484" y="3492287"/>
                </a:cubicBezTo>
                <a:lnTo>
                  <a:pt x="3026528" y="3584038"/>
                </a:lnTo>
                <a:lnTo>
                  <a:pt x="2536033" y="3578457"/>
                </a:lnTo>
                <a:cubicBezTo>
                  <a:pt x="2378057" y="3583558"/>
                  <a:pt x="2220080" y="3585390"/>
                  <a:pt x="2062105" y="3578457"/>
                </a:cubicBezTo>
                <a:cubicBezTo>
                  <a:pt x="1889685" y="3570479"/>
                  <a:pt x="1717648" y="3579504"/>
                  <a:pt x="1545736" y="3591536"/>
                </a:cubicBezTo>
                <a:cubicBezTo>
                  <a:pt x="1379525" y="3603177"/>
                  <a:pt x="1213695" y="3594544"/>
                  <a:pt x="1047737" y="3582381"/>
                </a:cubicBezTo>
                <a:cubicBezTo>
                  <a:pt x="872873" y="3569328"/>
                  <a:pt x="697288" y="3570585"/>
                  <a:pt x="522627" y="3586174"/>
                </a:cubicBezTo>
                <a:cubicBezTo>
                  <a:pt x="408103" y="3596376"/>
                  <a:pt x="293327" y="3581074"/>
                  <a:pt x="179310" y="3582119"/>
                </a:cubicBezTo>
                <a:lnTo>
                  <a:pt x="12768" y="3583434"/>
                </a:lnTo>
                <a:lnTo>
                  <a:pt x="14927" y="3541208"/>
                </a:lnTo>
                <a:cubicBezTo>
                  <a:pt x="24495" y="3440295"/>
                  <a:pt x="35084" y="3338234"/>
                  <a:pt x="15947" y="3236172"/>
                </a:cubicBezTo>
                <a:cubicBezTo>
                  <a:pt x="7719" y="3188816"/>
                  <a:pt x="7719" y="3140388"/>
                  <a:pt x="15947" y="3093031"/>
                </a:cubicBezTo>
                <a:cubicBezTo>
                  <a:pt x="25898" y="3029243"/>
                  <a:pt x="35339" y="2966092"/>
                  <a:pt x="22581" y="2901666"/>
                </a:cubicBezTo>
                <a:cubicBezTo>
                  <a:pt x="16968" y="2873599"/>
                  <a:pt x="12758" y="2845277"/>
                  <a:pt x="9823" y="2816955"/>
                </a:cubicBezTo>
                <a:cubicBezTo>
                  <a:pt x="3980" y="2744645"/>
                  <a:pt x="6072" y="2671926"/>
                  <a:pt x="16074" y="2600075"/>
                </a:cubicBezTo>
                <a:cubicBezTo>
                  <a:pt x="25643" y="2516640"/>
                  <a:pt x="10079" y="2432694"/>
                  <a:pt x="22836" y="2349514"/>
                </a:cubicBezTo>
                <a:cubicBezTo>
                  <a:pt x="31895" y="2282524"/>
                  <a:pt x="32239" y="2214640"/>
                  <a:pt x="23857" y="2147560"/>
                </a:cubicBezTo>
                <a:cubicBezTo>
                  <a:pt x="8778" y="2020749"/>
                  <a:pt x="9721" y="1892547"/>
                  <a:pt x="26663" y="1765978"/>
                </a:cubicBezTo>
                <a:cubicBezTo>
                  <a:pt x="37125" y="1692111"/>
                  <a:pt x="43121" y="1616076"/>
                  <a:pt x="24367" y="1543612"/>
                </a:cubicBezTo>
                <a:cubicBezTo>
                  <a:pt x="-19775" y="1373297"/>
                  <a:pt x="5996" y="1202727"/>
                  <a:pt x="24367" y="1033305"/>
                </a:cubicBezTo>
                <a:cubicBezTo>
                  <a:pt x="35530" y="942318"/>
                  <a:pt x="35786" y="850322"/>
                  <a:pt x="25133" y="759271"/>
                </a:cubicBezTo>
                <a:cubicBezTo>
                  <a:pt x="6226" y="624792"/>
                  <a:pt x="2577" y="488614"/>
                  <a:pt x="14289" y="353321"/>
                </a:cubicBezTo>
                <a:cubicBezTo>
                  <a:pt x="24877" y="242712"/>
                  <a:pt x="35339" y="131848"/>
                  <a:pt x="22581" y="20346"/>
                </a:cubicBezTo>
                <a:close/>
              </a:path>
            </a:pathLst>
          </a:custGeom>
        </p:spPr>
        <p:txBody>
          <a:bodyPr wrap="square" anchor="ctr">
            <a:noAutofit/>
          </a:bodyPr>
          <a:lstStyle>
            <a:lvl1pPr algn="ctr">
              <a:buNone/>
              <a:defRPr sz="3600"/>
            </a:lvl1pPr>
          </a:lstStyle>
          <a:p>
            <a:r>
              <a:rPr lang="en-US"/>
              <a:t>Click icon to add picture</a:t>
            </a:r>
            <a:endParaRPr lang="en-US" dirty="0"/>
          </a:p>
        </p:txBody>
      </p:sp>
      <p:sp>
        <p:nvSpPr>
          <p:cNvPr id="2" name="Title 1">
            <a:extLst>
              <a:ext uri="{FF2B5EF4-FFF2-40B4-BE49-F238E27FC236}">
                <a16:creationId xmlns:a16="http://schemas.microsoft.com/office/drawing/2014/main" id="{465D02BC-5A24-47F7-A4DF-B93FBC0C51B0}"/>
              </a:ext>
            </a:extLst>
          </p:cNvPr>
          <p:cNvSpPr>
            <a:spLocks noGrp="1"/>
          </p:cNvSpPr>
          <p:nvPr>
            <p:ph type="title" hasCustomPrompt="1"/>
          </p:nvPr>
        </p:nvSpPr>
        <p:spPr>
          <a:xfrm>
            <a:off x="946404" y="644652"/>
            <a:ext cx="5884164" cy="2468880"/>
          </a:xfrm>
        </p:spPr>
        <p:txBody>
          <a:bodyPr anchor="b"/>
          <a:lstStyle>
            <a:lvl1pPr>
              <a:defRPr sz="8100"/>
            </a:lvl1pPr>
          </a:lstStyle>
          <a:p>
            <a:r>
              <a:rPr lang="en-US" dirty="0"/>
              <a:t>Title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946404" y="4059936"/>
            <a:ext cx="5897880" cy="5074920"/>
          </a:xfrm>
        </p:spPr>
        <p:txBody>
          <a:bodyPr>
            <a:normAutofit/>
          </a:bodyPr>
          <a:lstStyle>
            <a:lvl1pPr marL="0" indent="0">
              <a:buNone/>
              <a:defRPr sz="3600"/>
            </a:lvl1pPr>
            <a:lvl2pPr>
              <a:defRPr sz="3000"/>
            </a:lvl2pPr>
            <a:lvl3pPr>
              <a:defRPr sz="27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descr="Tag=AccentColor&#10;Flavor=Light&#10;Target=FillAndLine">
            <a:extLst>
              <a:ext uri="{FF2B5EF4-FFF2-40B4-BE49-F238E27FC236}">
                <a16:creationId xmlns:a16="http://schemas.microsoft.com/office/drawing/2014/main" id="{3D56BB16-3103-4F61-889C-DDC4E4A678C2}"/>
              </a:ext>
            </a:extLst>
          </p:cNvPr>
          <p:cNvSpPr/>
          <p:nvPr userDrawn="1"/>
        </p:nvSpPr>
        <p:spPr>
          <a:xfrm>
            <a:off x="943992" y="3634740"/>
            <a:ext cx="5815584" cy="41148"/>
          </a:xfrm>
          <a:custGeom>
            <a:avLst/>
            <a:gdLst>
              <a:gd name="connsiteX0" fmla="*/ 0 w 5815584"/>
              <a:gd name="connsiteY0" fmla="*/ 0 h 41148"/>
              <a:gd name="connsiteX1" fmla="*/ 529864 w 5815584"/>
              <a:gd name="connsiteY1" fmla="*/ 0 h 41148"/>
              <a:gd name="connsiteX2" fmla="*/ 1117884 w 5815584"/>
              <a:gd name="connsiteY2" fmla="*/ 0 h 41148"/>
              <a:gd name="connsiteX3" fmla="*/ 1647749 w 5815584"/>
              <a:gd name="connsiteY3" fmla="*/ 0 h 41148"/>
              <a:gd name="connsiteX4" fmla="*/ 2352081 w 5815584"/>
              <a:gd name="connsiteY4" fmla="*/ 0 h 41148"/>
              <a:gd name="connsiteX5" fmla="*/ 2998257 w 5815584"/>
              <a:gd name="connsiteY5" fmla="*/ 0 h 41148"/>
              <a:gd name="connsiteX6" fmla="*/ 3644433 w 5815584"/>
              <a:gd name="connsiteY6" fmla="*/ 0 h 41148"/>
              <a:gd name="connsiteX7" fmla="*/ 4406920 w 5815584"/>
              <a:gd name="connsiteY7" fmla="*/ 0 h 41148"/>
              <a:gd name="connsiteX8" fmla="*/ 5111252 w 5815584"/>
              <a:gd name="connsiteY8" fmla="*/ 0 h 41148"/>
              <a:gd name="connsiteX9" fmla="*/ 5815584 w 5815584"/>
              <a:gd name="connsiteY9" fmla="*/ 0 h 41148"/>
              <a:gd name="connsiteX10" fmla="*/ 5815584 w 5815584"/>
              <a:gd name="connsiteY10" fmla="*/ 41148 h 41148"/>
              <a:gd name="connsiteX11" fmla="*/ 5343876 w 5815584"/>
              <a:gd name="connsiteY11" fmla="*/ 41148 h 41148"/>
              <a:gd name="connsiteX12" fmla="*/ 4814011 w 5815584"/>
              <a:gd name="connsiteY12" fmla="*/ 41148 h 41148"/>
              <a:gd name="connsiteX13" fmla="*/ 4109679 w 5815584"/>
              <a:gd name="connsiteY13" fmla="*/ 41148 h 41148"/>
              <a:gd name="connsiteX14" fmla="*/ 3347192 w 5815584"/>
              <a:gd name="connsiteY14" fmla="*/ 41148 h 41148"/>
              <a:gd name="connsiteX15" fmla="*/ 2759172 w 5815584"/>
              <a:gd name="connsiteY15" fmla="*/ 41148 h 41148"/>
              <a:gd name="connsiteX16" fmla="*/ 1996684 w 5815584"/>
              <a:gd name="connsiteY16" fmla="*/ 41148 h 41148"/>
              <a:gd name="connsiteX17" fmla="*/ 1466820 w 5815584"/>
              <a:gd name="connsiteY17" fmla="*/ 41148 h 41148"/>
              <a:gd name="connsiteX18" fmla="*/ 995111 w 5815584"/>
              <a:gd name="connsiteY18" fmla="*/ 41148 h 41148"/>
              <a:gd name="connsiteX19" fmla="*/ 0 w 5815584"/>
              <a:gd name="connsiteY19" fmla="*/ 41148 h 41148"/>
              <a:gd name="connsiteX20" fmla="*/ 0 w 5815584"/>
              <a:gd name="connsiteY20" fmla="*/ 0 h 41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15584" h="41148" fill="none" extrusionOk="0">
                <a:moveTo>
                  <a:pt x="0" y="0"/>
                </a:moveTo>
                <a:cubicBezTo>
                  <a:pt x="130510" y="2514"/>
                  <a:pt x="403969" y="635"/>
                  <a:pt x="529864" y="0"/>
                </a:cubicBezTo>
                <a:cubicBezTo>
                  <a:pt x="655759" y="-635"/>
                  <a:pt x="845691" y="-9398"/>
                  <a:pt x="1117884" y="0"/>
                </a:cubicBezTo>
                <a:cubicBezTo>
                  <a:pt x="1390077" y="9398"/>
                  <a:pt x="1423860" y="-3991"/>
                  <a:pt x="1647749" y="0"/>
                </a:cubicBezTo>
                <a:cubicBezTo>
                  <a:pt x="1871639" y="3991"/>
                  <a:pt x="2147902" y="26657"/>
                  <a:pt x="2352081" y="0"/>
                </a:cubicBezTo>
                <a:cubicBezTo>
                  <a:pt x="2556260" y="-26657"/>
                  <a:pt x="2809857" y="-9238"/>
                  <a:pt x="2998257" y="0"/>
                </a:cubicBezTo>
                <a:cubicBezTo>
                  <a:pt x="3186657" y="9238"/>
                  <a:pt x="3449481" y="17170"/>
                  <a:pt x="3644433" y="0"/>
                </a:cubicBezTo>
                <a:cubicBezTo>
                  <a:pt x="3839385" y="-17170"/>
                  <a:pt x="4090820" y="-25936"/>
                  <a:pt x="4406920" y="0"/>
                </a:cubicBezTo>
                <a:cubicBezTo>
                  <a:pt x="4723020" y="25936"/>
                  <a:pt x="4817616" y="-29125"/>
                  <a:pt x="5111252" y="0"/>
                </a:cubicBezTo>
                <a:cubicBezTo>
                  <a:pt x="5404888" y="29125"/>
                  <a:pt x="5646694" y="-30495"/>
                  <a:pt x="5815584" y="0"/>
                </a:cubicBezTo>
                <a:cubicBezTo>
                  <a:pt x="5814363" y="20218"/>
                  <a:pt x="5816097" y="22559"/>
                  <a:pt x="5815584" y="41148"/>
                </a:cubicBezTo>
                <a:cubicBezTo>
                  <a:pt x="5603545" y="45684"/>
                  <a:pt x="5532224" y="40546"/>
                  <a:pt x="5343876" y="41148"/>
                </a:cubicBezTo>
                <a:cubicBezTo>
                  <a:pt x="5155528" y="41750"/>
                  <a:pt x="4922969" y="65735"/>
                  <a:pt x="4814011" y="41148"/>
                </a:cubicBezTo>
                <a:cubicBezTo>
                  <a:pt x="4705054" y="16561"/>
                  <a:pt x="4332315" y="46150"/>
                  <a:pt x="4109679" y="41148"/>
                </a:cubicBezTo>
                <a:cubicBezTo>
                  <a:pt x="3887043" y="36146"/>
                  <a:pt x="3516107" y="65073"/>
                  <a:pt x="3347192" y="41148"/>
                </a:cubicBezTo>
                <a:cubicBezTo>
                  <a:pt x="3178277" y="17223"/>
                  <a:pt x="2877068" y="25518"/>
                  <a:pt x="2759172" y="41148"/>
                </a:cubicBezTo>
                <a:cubicBezTo>
                  <a:pt x="2641276" y="56778"/>
                  <a:pt x="2172836" y="64217"/>
                  <a:pt x="1996684" y="41148"/>
                </a:cubicBezTo>
                <a:cubicBezTo>
                  <a:pt x="1820532" y="18079"/>
                  <a:pt x="1680898" y="25047"/>
                  <a:pt x="1466820" y="41148"/>
                </a:cubicBezTo>
                <a:cubicBezTo>
                  <a:pt x="1252742" y="57249"/>
                  <a:pt x="1189879" y="39386"/>
                  <a:pt x="995111" y="41148"/>
                </a:cubicBezTo>
                <a:cubicBezTo>
                  <a:pt x="800343" y="42910"/>
                  <a:pt x="477966" y="52317"/>
                  <a:pt x="0" y="41148"/>
                </a:cubicBezTo>
                <a:cubicBezTo>
                  <a:pt x="1673" y="32269"/>
                  <a:pt x="1088" y="17847"/>
                  <a:pt x="0" y="0"/>
                </a:cubicBezTo>
                <a:close/>
              </a:path>
              <a:path w="5815584" h="41148" stroke="0" extrusionOk="0">
                <a:moveTo>
                  <a:pt x="0" y="0"/>
                </a:moveTo>
                <a:cubicBezTo>
                  <a:pt x="139538" y="28288"/>
                  <a:pt x="458611" y="-3000"/>
                  <a:pt x="588020" y="0"/>
                </a:cubicBezTo>
                <a:cubicBezTo>
                  <a:pt x="717429" y="3000"/>
                  <a:pt x="930551" y="-16173"/>
                  <a:pt x="1059729" y="0"/>
                </a:cubicBezTo>
                <a:cubicBezTo>
                  <a:pt x="1188907" y="16173"/>
                  <a:pt x="1609526" y="25178"/>
                  <a:pt x="1822216" y="0"/>
                </a:cubicBezTo>
                <a:cubicBezTo>
                  <a:pt x="2034906" y="-25178"/>
                  <a:pt x="2199061" y="17250"/>
                  <a:pt x="2410236" y="0"/>
                </a:cubicBezTo>
                <a:cubicBezTo>
                  <a:pt x="2621411" y="-17250"/>
                  <a:pt x="2859907" y="-23055"/>
                  <a:pt x="2998257" y="0"/>
                </a:cubicBezTo>
                <a:cubicBezTo>
                  <a:pt x="3136607" y="23055"/>
                  <a:pt x="3562810" y="24479"/>
                  <a:pt x="3760744" y="0"/>
                </a:cubicBezTo>
                <a:cubicBezTo>
                  <a:pt x="3958678" y="-24479"/>
                  <a:pt x="4139919" y="2395"/>
                  <a:pt x="4290609" y="0"/>
                </a:cubicBezTo>
                <a:cubicBezTo>
                  <a:pt x="4441299" y="-2395"/>
                  <a:pt x="4870852" y="30741"/>
                  <a:pt x="5053096" y="0"/>
                </a:cubicBezTo>
                <a:cubicBezTo>
                  <a:pt x="5235340" y="-30741"/>
                  <a:pt x="5453588" y="21795"/>
                  <a:pt x="5815584" y="0"/>
                </a:cubicBezTo>
                <a:cubicBezTo>
                  <a:pt x="5817067" y="17132"/>
                  <a:pt x="5817473" y="30691"/>
                  <a:pt x="5815584" y="41148"/>
                </a:cubicBezTo>
                <a:cubicBezTo>
                  <a:pt x="5552914" y="17625"/>
                  <a:pt x="5344539" y="16968"/>
                  <a:pt x="5169408" y="41148"/>
                </a:cubicBezTo>
                <a:cubicBezTo>
                  <a:pt x="4994277" y="65328"/>
                  <a:pt x="4870743" y="19489"/>
                  <a:pt x="4581388" y="41148"/>
                </a:cubicBezTo>
                <a:cubicBezTo>
                  <a:pt x="4292033" y="62807"/>
                  <a:pt x="4055722" y="11084"/>
                  <a:pt x="3818900" y="41148"/>
                </a:cubicBezTo>
                <a:cubicBezTo>
                  <a:pt x="3582078" y="71212"/>
                  <a:pt x="3416288" y="14778"/>
                  <a:pt x="3056412" y="41148"/>
                </a:cubicBezTo>
                <a:cubicBezTo>
                  <a:pt x="2696536" y="67518"/>
                  <a:pt x="2657681" y="26458"/>
                  <a:pt x="2526548" y="41148"/>
                </a:cubicBezTo>
                <a:cubicBezTo>
                  <a:pt x="2395415" y="55838"/>
                  <a:pt x="2137126" y="38347"/>
                  <a:pt x="1880372" y="41148"/>
                </a:cubicBezTo>
                <a:cubicBezTo>
                  <a:pt x="1623618" y="43949"/>
                  <a:pt x="1323763" y="53638"/>
                  <a:pt x="1117884" y="41148"/>
                </a:cubicBezTo>
                <a:cubicBezTo>
                  <a:pt x="912005" y="28658"/>
                  <a:pt x="270014" y="-4802"/>
                  <a:pt x="0" y="41148"/>
                </a:cubicBezTo>
                <a:cubicBezTo>
                  <a:pt x="1580" y="32431"/>
                  <a:pt x="-1390" y="16125"/>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Tree>
    <p:extLst>
      <p:ext uri="{BB962C8B-B14F-4D97-AF65-F5344CB8AC3E}">
        <p14:creationId xmlns:p14="http://schemas.microsoft.com/office/powerpoint/2010/main" val="2954918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5/30/2024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B1219A-C0F8-1F57-CAE0-D9B125BD79DE}"/>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B8B2DE6-C2FE-B4C4-8A22-D38B450BD476}"/>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3795D7-09C9-A840-542F-0E1BE22D1F6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1D8BD707-D9CF-40AE-B4C6-C98DA3205C09}" type="datetimeFigureOut">
              <a:rPr lang="en-US" smtClean="0"/>
              <a:pPr/>
              <a:t>5/30/2024</a:t>
            </a:fld>
            <a:endParaRPr lang="en-US"/>
          </a:p>
        </p:txBody>
      </p:sp>
      <p:sp>
        <p:nvSpPr>
          <p:cNvPr id="5" name="Footer Placeholder 4">
            <a:extLst>
              <a:ext uri="{FF2B5EF4-FFF2-40B4-BE49-F238E27FC236}">
                <a16:creationId xmlns:a16="http://schemas.microsoft.com/office/drawing/2014/main" id="{359D7F1E-8541-4903-5585-C10B1D6200C9}"/>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144BF0F-470C-E78F-1197-D9AD70C1D6E0}"/>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325759748"/>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2.jpe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3.xml"/><Relationship Id="rId5" Type="http://schemas.openxmlformats.org/officeDocument/2006/relationships/image" Target="../media/image2.jpeg"/><Relationship Id="rId4" Type="http://schemas.openxmlformats.org/officeDocument/2006/relationships/hyperlink" Target="https://www.youtube.com/watch?v=X46YRg-sCvQ"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52500"/>
            <a:ext cx="18288000" cy="11239500"/>
          </a:xfrm>
          <a:custGeom>
            <a:avLst/>
            <a:gdLst/>
            <a:ahLst/>
            <a:cxnLst/>
            <a:rect l="l" t="t" r="r" b="b"/>
            <a:pathLst>
              <a:path w="18288000" h="12192000">
                <a:moveTo>
                  <a:pt x="0" y="0"/>
                </a:moveTo>
                <a:lnTo>
                  <a:pt x="18288000" y="0"/>
                </a:lnTo>
                <a:lnTo>
                  <a:pt x="18288000" y="12192000"/>
                </a:lnTo>
                <a:lnTo>
                  <a:pt x="0" y="12192000"/>
                </a:lnTo>
                <a:lnTo>
                  <a:pt x="0" y="0"/>
                </a:lnTo>
                <a:close/>
              </a:path>
            </a:pathLst>
          </a:custGeom>
          <a:blipFill>
            <a:blip r:embed="rId3">
              <a:alphaModFix amt="71000"/>
            </a:blip>
            <a:stretch>
              <a:fillRect t="8476" b="-8476"/>
            </a:stretch>
          </a:blipFill>
        </p:spPr>
        <p:txBody>
          <a:bodyPr/>
          <a:lstStyle/>
          <a:p>
            <a:endParaRPr lang="en-US"/>
          </a:p>
        </p:txBody>
      </p:sp>
      <p:grpSp>
        <p:nvGrpSpPr>
          <p:cNvPr id="3" name="Group 3"/>
          <p:cNvGrpSpPr/>
          <p:nvPr/>
        </p:nvGrpSpPr>
        <p:grpSpPr>
          <a:xfrm rot="-10800000">
            <a:off x="1593028" y="0"/>
            <a:ext cx="16694972" cy="5143500"/>
            <a:chOff x="0" y="0"/>
            <a:chExt cx="1290711" cy="397651"/>
          </a:xfrm>
        </p:grpSpPr>
        <p:sp>
          <p:nvSpPr>
            <p:cNvPr id="4" name="Freeform 4"/>
            <p:cNvSpPr/>
            <p:nvPr/>
          </p:nvSpPr>
          <p:spPr>
            <a:xfrm>
              <a:off x="0" y="0"/>
              <a:ext cx="1290711" cy="397651"/>
            </a:xfrm>
            <a:custGeom>
              <a:avLst/>
              <a:gdLst/>
              <a:ahLst/>
              <a:cxnLst/>
              <a:rect l="l" t="t" r="r" b="b"/>
              <a:pathLst>
                <a:path w="1290711" h="397651">
                  <a:moveTo>
                    <a:pt x="1087511" y="0"/>
                  </a:moveTo>
                  <a:lnTo>
                    <a:pt x="0" y="0"/>
                  </a:lnTo>
                  <a:lnTo>
                    <a:pt x="0" y="397651"/>
                  </a:lnTo>
                  <a:lnTo>
                    <a:pt x="1087511" y="397651"/>
                  </a:lnTo>
                  <a:lnTo>
                    <a:pt x="1290711" y="198825"/>
                  </a:lnTo>
                  <a:lnTo>
                    <a:pt x="1087511" y="0"/>
                  </a:lnTo>
                  <a:close/>
                </a:path>
              </a:pathLst>
            </a:custGeom>
            <a:solidFill>
              <a:srgbClr val="1C1515"/>
            </a:solidFill>
          </p:spPr>
          <p:txBody>
            <a:bodyPr/>
            <a:lstStyle/>
            <a:p>
              <a:endParaRPr lang="en-US"/>
            </a:p>
          </p:txBody>
        </p:sp>
        <p:sp>
          <p:nvSpPr>
            <p:cNvPr id="5" name="TextBox 5"/>
            <p:cNvSpPr txBox="1"/>
            <p:nvPr/>
          </p:nvSpPr>
          <p:spPr>
            <a:xfrm>
              <a:off x="0" y="-38100"/>
              <a:ext cx="1176411" cy="435751"/>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7020195" y="2286000"/>
            <a:ext cx="10239105" cy="1369747"/>
          </a:xfrm>
          <a:prstGeom prst="rect">
            <a:avLst/>
          </a:prstGeom>
        </p:spPr>
        <p:txBody>
          <a:bodyPr lIns="0" tIns="0" rIns="0" bIns="0" rtlCol="0" anchor="t">
            <a:spAutoFit/>
          </a:bodyPr>
          <a:lstStyle/>
          <a:p>
            <a:pPr algn="ctr">
              <a:lnSpc>
                <a:spcPts val="9992"/>
              </a:lnSpc>
            </a:pPr>
            <a:r>
              <a:rPr lang="en-US" sz="7137" dirty="0">
                <a:solidFill>
                  <a:srgbClr val="BDA572"/>
                </a:solidFill>
                <a:latin typeface="Calibri (MS) Bold"/>
              </a:rPr>
              <a:t>Careers and Career Choices</a:t>
            </a:r>
          </a:p>
        </p:txBody>
      </p:sp>
      <p:sp>
        <p:nvSpPr>
          <p:cNvPr id="7" name="TextBox 7"/>
          <p:cNvSpPr txBox="1"/>
          <p:nvPr/>
        </p:nvSpPr>
        <p:spPr>
          <a:xfrm>
            <a:off x="9144000" y="571258"/>
            <a:ext cx="9144000" cy="1867142"/>
          </a:xfrm>
          <a:prstGeom prst="rect">
            <a:avLst/>
          </a:prstGeom>
        </p:spPr>
        <p:txBody>
          <a:bodyPr lIns="0" tIns="0" rIns="0" bIns="0" rtlCol="0" anchor="t">
            <a:spAutoFit/>
          </a:bodyPr>
          <a:lstStyle/>
          <a:p>
            <a:pPr algn="ctr">
              <a:lnSpc>
                <a:spcPts val="15211"/>
              </a:lnSpc>
            </a:pPr>
            <a:r>
              <a:rPr lang="en-US" sz="10865">
                <a:solidFill>
                  <a:srgbClr val="BDA572"/>
                </a:solidFill>
                <a:latin typeface="Brim Narrow Combined 1"/>
              </a:rPr>
              <a:t>Grade 12</a:t>
            </a:r>
          </a:p>
        </p:txBody>
      </p:sp>
      <p:sp>
        <p:nvSpPr>
          <p:cNvPr id="8" name="TextBox 8"/>
          <p:cNvSpPr txBox="1"/>
          <p:nvPr/>
        </p:nvSpPr>
        <p:spPr>
          <a:xfrm>
            <a:off x="12139747" y="3612238"/>
            <a:ext cx="5115399" cy="890303"/>
          </a:xfrm>
          <a:prstGeom prst="rect">
            <a:avLst/>
          </a:prstGeom>
        </p:spPr>
        <p:txBody>
          <a:bodyPr lIns="0" tIns="0" rIns="0" bIns="0" rtlCol="0" anchor="t">
            <a:spAutoFit/>
          </a:bodyPr>
          <a:lstStyle/>
          <a:p>
            <a:pPr algn="r">
              <a:lnSpc>
                <a:spcPts val="6578"/>
              </a:lnSpc>
            </a:pPr>
            <a:r>
              <a:rPr lang="en-US" sz="4698">
                <a:solidFill>
                  <a:srgbClr val="BDA572"/>
                </a:solidFill>
                <a:latin typeface="Calibri (MS)"/>
              </a:rPr>
              <a:t>Term 3: Lesson 1</a:t>
            </a:r>
          </a:p>
        </p:txBody>
      </p:sp>
      <p:pic>
        <p:nvPicPr>
          <p:cNvPr id="9" name="Picture 8" descr="A logo with a person in the middle&#10;&#10;Description automatically generated">
            <a:extLst>
              <a:ext uri="{FF2B5EF4-FFF2-40B4-BE49-F238E27FC236}">
                <a16:creationId xmlns:a16="http://schemas.microsoft.com/office/drawing/2014/main" id="{BFBEC5F9-4A08-2584-68CE-72629CF9BED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06800" y="-29634"/>
            <a:ext cx="1981200" cy="68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30652" y="0"/>
            <a:ext cx="12426696" cy="10287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7540" y="0"/>
            <a:ext cx="11932920" cy="10287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7D76516-622F-6E09-09B3-4506412DA59F}"/>
              </a:ext>
            </a:extLst>
          </p:cNvPr>
          <p:cNvSpPr>
            <a:spLocks noGrp="1"/>
          </p:cNvSpPr>
          <p:nvPr>
            <p:ph type="title"/>
          </p:nvPr>
        </p:nvSpPr>
        <p:spPr>
          <a:xfrm>
            <a:off x="3833446" y="2162907"/>
            <a:ext cx="10621107" cy="5961186"/>
          </a:xfrm>
        </p:spPr>
        <p:txBody>
          <a:bodyPr>
            <a:normAutofit/>
          </a:bodyPr>
          <a:lstStyle/>
          <a:p>
            <a:pPr algn="ctr"/>
            <a:r>
              <a:rPr lang="en-ZA" sz="7500" dirty="0">
                <a:solidFill>
                  <a:schemeClr val="bg1">
                    <a:lumMod val="95000"/>
                    <a:lumOff val="5000"/>
                  </a:schemeClr>
                </a:solidFill>
              </a:rPr>
              <a:t>HOW DOES THE JOB CONTRACT PROVIDE PROTECTION TO THE EMPLOYER/EMPLOYEE?</a:t>
            </a:r>
            <a:br>
              <a:rPr lang="en-ZA" sz="7500" dirty="0">
                <a:solidFill>
                  <a:schemeClr val="bg1">
                    <a:lumMod val="95000"/>
                    <a:lumOff val="5000"/>
                  </a:schemeClr>
                </a:solidFill>
              </a:rPr>
            </a:br>
            <a:endParaRPr lang="en-ZA" sz="7500" dirty="0">
              <a:solidFill>
                <a:schemeClr val="bg1">
                  <a:lumMod val="95000"/>
                  <a:lumOff val="5000"/>
                </a:schemeClr>
              </a:solidFill>
            </a:endParaRPr>
          </a:p>
        </p:txBody>
      </p:sp>
      <p:pic>
        <p:nvPicPr>
          <p:cNvPr id="4" name="Picture 3" descr="A logo with a person in the middle&#10;&#10;Description automatically generated">
            <a:extLst>
              <a:ext uri="{FF2B5EF4-FFF2-40B4-BE49-F238E27FC236}">
                <a16:creationId xmlns:a16="http://schemas.microsoft.com/office/drawing/2014/main" id="{2A139961-868C-9334-0326-3211CA73A58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06800" y="-29634"/>
            <a:ext cx="1981200" cy="68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7973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8" name="Rectangle 6157">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Free idea visualization line art vector">
            <a:extLst>
              <a:ext uri="{FF2B5EF4-FFF2-40B4-BE49-F238E27FC236}">
                <a16:creationId xmlns:a16="http://schemas.microsoft.com/office/drawing/2014/main" id="{F6D81FCB-766A-CA1F-8E3F-00D99E3B7E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09" r="1" b="1"/>
          <a:stretch/>
        </p:blipFill>
        <p:spPr bwMode="auto">
          <a:xfrm>
            <a:off x="932512" y="1280981"/>
            <a:ext cx="9884306" cy="7719684"/>
          </a:xfrm>
          <a:prstGeom prst="rect">
            <a:avLst/>
          </a:prstGeom>
          <a:noFill/>
          <a:extLst>
            <a:ext uri="{909E8E84-426E-40DD-AFC4-6F175D3DCCD1}">
              <a14:hiddenFill xmlns:a14="http://schemas.microsoft.com/office/drawing/2010/main">
                <a:solidFill>
                  <a:srgbClr val="FFFFFF"/>
                </a:solidFill>
              </a14:hiddenFill>
            </a:ext>
          </a:extLst>
        </p:spPr>
      </p:pic>
      <p:sp>
        <p:nvSpPr>
          <p:cNvPr id="6160" name="Right Triangle 6159">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865080" y="5003800"/>
            <a:ext cx="4937760" cy="48006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62" name="Rectangle 6161">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1979" y="934912"/>
            <a:ext cx="6018260" cy="8411823"/>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CBCDF373-B5D6-4F86-8E13-9DB2240140AA}"/>
              </a:ext>
            </a:extLst>
          </p:cNvPr>
          <p:cNvSpPr>
            <a:spLocks noGrp="1"/>
          </p:cNvSpPr>
          <p:nvPr>
            <p:ph type="title"/>
          </p:nvPr>
        </p:nvSpPr>
        <p:spPr>
          <a:xfrm>
            <a:off x="12078745" y="1584960"/>
            <a:ext cx="4796490" cy="7139940"/>
          </a:xfrm>
        </p:spPr>
        <p:txBody>
          <a:bodyPr vert="horz" lIns="91440" tIns="45720" rIns="91440" bIns="45720" rtlCol="0" anchor="b">
            <a:normAutofit/>
          </a:bodyPr>
          <a:lstStyle/>
          <a:p>
            <a:pPr defTabSz="914400"/>
            <a:r>
              <a:rPr lang="en-US" sz="5900" b="1" kern="1200" dirty="0">
                <a:solidFill>
                  <a:schemeClr val="tx1"/>
                </a:solidFill>
                <a:latin typeface="+mj-lt"/>
                <a:ea typeface="+mj-ea"/>
                <a:cs typeface="+mj-cs"/>
              </a:rPr>
              <a:t>Questions?</a:t>
            </a:r>
            <a:br>
              <a:rPr lang="en-US" sz="5900" b="1" kern="1200" dirty="0">
                <a:solidFill>
                  <a:schemeClr val="tx1"/>
                </a:solidFill>
                <a:latin typeface="+mj-lt"/>
                <a:ea typeface="+mj-ea"/>
                <a:cs typeface="+mj-cs"/>
              </a:rPr>
            </a:br>
            <a:br>
              <a:rPr lang="en-US" sz="5900" b="1" kern="1200" dirty="0">
                <a:solidFill>
                  <a:schemeClr val="tx1"/>
                </a:solidFill>
                <a:latin typeface="+mj-lt"/>
                <a:ea typeface="+mj-ea"/>
                <a:cs typeface="+mj-cs"/>
              </a:rPr>
            </a:br>
            <a:br>
              <a:rPr lang="en-US" sz="5900" b="1" kern="1200" dirty="0">
                <a:solidFill>
                  <a:schemeClr val="tx1"/>
                </a:solidFill>
                <a:latin typeface="+mj-lt"/>
                <a:ea typeface="+mj-ea"/>
                <a:cs typeface="+mj-cs"/>
              </a:rPr>
            </a:br>
            <a:br>
              <a:rPr lang="en-US" sz="5900" b="1" dirty="0"/>
            </a:br>
            <a:br>
              <a:rPr lang="en-US" sz="5900" b="1" kern="1200" dirty="0">
                <a:solidFill>
                  <a:schemeClr val="tx1"/>
                </a:solidFill>
                <a:latin typeface="+mj-lt"/>
                <a:ea typeface="+mj-ea"/>
                <a:cs typeface="+mj-cs"/>
              </a:rPr>
            </a:br>
            <a:r>
              <a:rPr lang="en-US" sz="5900" b="1" kern="1200" dirty="0">
                <a:solidFill>
                  <a:schemeClr val="tx1"/>
                </a:solidFill>
                <a:latin typeface="+mj-lt"/>
                <a:ea typeface="+mj-ea"/>
                <a:cs typeface="+mj-cs"/>
              </a:rPr>
              <a:t>Complete Concept Map &amp; Reflection</a:t>
            </a:r>
          </a:p>
        </p:txBody>
      </p:sp>
      <p:sp>
        <p:nvSpPr>
          <p:cNvPr id="3" name="Arrow: Down 2">
            <a:extLst>
              <a:ext uri="{FF2B5EF4-FFF2-40B4-BE49-F238E27FC236}">
                <a16:creationId xmlns:a16="http://schemas.microsoft.com/office/drawing/2014/main" id="{181E20F4-BFF7-E3B5-590A-3634D57EFD7F}"/>
              </a:ext>
            </a:extLst>
          </p:cNvPr>
          <p:cNvSpPr/>
          <p:nvPr/>
        </p:nvSpPr>
        <p:spPr>
          <a:xfrm>
            <a:off x="13182600" y="3327516"/>
            <a:ext cx="1827519" cy="2387367"/>
          </a:xfrm>
          <a:prstGeom prst="down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logo with a person in the middle&#10;&#10;Description automatically generated">
            <a:extLst>
              <a:ext uri="{FF2B5EF4-FFF2-40B4-BE49-F238E27FC236}">
                <a16:creationId xmlns:a16="http://schemas.microsoft.com/office/drawing/2014/main" id="{13E4579A-9C2F-4F5E-3D68-67E600D466B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06800" y="-29634"/>
            <a:ext cx="1981200" cy="68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30685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5" name="Picture 4" descr="A collage of two people&#10;&#10;Description automatically generated">
            <a:extLst>
              <a:ext uri="{FF2B5EF4-FFF2-40B4-BE49-F238E27FC236}">
                <a16:creationId xmlns:a16="http://schemas.microsoft.com/office/drawing/2014/main" id="{276303BB-7C1C-497F-D0D5-E7A4D66B5D44}"/>
              </a:ext>
            </a:extLst>
          </p:cNvPr>
          <p:cNvPicPr>
            <a:picLocks noChangeAspect="1"/>
          </p:cNvPicPr>
          <p:nvPr/>
        </p:nvPicPr>
        <p:blipFill rotWithShape="1">
          <a:blip r:embed="rId4">
            <a:extLst>
              <a:ext uri="{28A0092B-C50C-407E-A947-70E740481C1C}">
                <a14:useLocalDpi xmlns:a14="http://schemas.microsoft.com/office/drawing/2010/main" val="0"/>
              </a:ext>
            </a:extLst>
          </a:blip>
          <a:srcRect t="9179"/>
          <a:stretch/>
        </p:blipFill>
        <p:spPr>
          <a:xfrm>
            <a:off x="965200" y="965200"/>
            <a:ext cx="16357599" cy="8356599"/>
          </a:xfrm>
          <a:prstGeom prst="rect">
            <a:avLst/>
          </a:prstGeom>
        </p:spPr>
      </p:pic>
      <p:pic>
        <p:nvPicPr>
          <p:cNvPr id="6" name="Picture 5" descr="A logo with a person in the middle&#10;&#10;Description automatically generated">
            <a:extLst>
              <a:ext uri="{FF2B5EF4-FFF2-40B4-BE49-F238E27FC236}">
                <a16:creationId xmlns:a16="http://schemas.microsoft.com/office/drawing/2014/main" id="{5A91156E-D34F-5D32-5AAD-2D9A32ACFE1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306800" y="-29634"/>
            <a:ext cx="1981200" cy="68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7344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Content Placeholder 11" descr="A group of women looking at a piece of paper&#10;&#10;Description automatically generated">
            <a:extLst>
              <a:ext uri="{FF2B5EF4-FFF2-40B4-BE49-F238E27FC236}">
                <a16:creationId xmlns:a16="http://schemas.microsoft.com/office/drawing/2014/main" id="{75C42C7F-67D9-CC6D-5DC7-54D91ECAED9D}"/>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20" y="10"/>
            <a:ext cx="18287980" cy="10286990"/>
          </a:xfrm>
          <a:prstGeom prst="rect">
            <a:avLst/>
          </a:prstGeom>
        </p:spPr>
      </p:pic>
      <p:sp>
        <p:nvSpPr>
          <p:cNvPr id="23" name="Freeform 12">
            <a:extLst>
              <a:ext uri="{FF2B5EF4-FFF2-40B4-BE49-F238E27FC236}">
                <a16:creationId xmlns:a16="http://schemas.microsoft.com/office/drawing/2014/main" id="{522A94E1-AEBD-4286-BFF8-0711E4CD3E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2433975" y="7772400"/>
            <a:ext cx="13747515" cy="1762125"/>
          </a:xfrm>
          <a:custGeom>
            <a:avLst/>
            <a:gdLst>
              <a:gd name="connsiteX0" fmla="*/ 0 w 9165010"/>
              <a:gd name="connsiteY0" fmla="*/ 1073384 h 1073384"/>
              <a:gd name="connsiteX1" fmla="*/ 9165010 w 9165010"/>
              <a:gd name="connsiteY1" fmla="*/ 1073384 h 1073384"/>
              <a:gd name="connsiteX2" fmla="*/ 9165010 w 9165010"/>
              <a:gd name="connsiteY2" fmla="*/ 266817 h 1073384"/>
              <a:gd name="connsiteX3" fmla="*/ 4757604 w 9165010"/>
              <a:gd name="connsiteY3" fmla="*/ 266817 h 1073384"/>
              <a:gd name="connsiteX4" fmla="*/ 4582505 w 9165010"/>
              <a:gd name="connsiteY4" fmla="*/ 0 h 1073384"/>
              <a:gd name="connsiteX5" fmla="*/ 4407407 w 9165010"/>
              <a:gd name="connsiteY5" fmla="*/ 266817 h 1073384"/>
              <a:gd name="connsiteX6" fmla="*/ 0 w 9165010"/>
              <a:gd name="connsiteY6" fmla="*/ 266817 h 107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5010" h="1073384">
                <a:moveTo>
                  <a:pt x="0" y="1073384"/>
                </a:moveTo>
                <a:lnTo>
                  <a:pt x="9165010" y="1073384"/>
                </a:lnTo>
                <a:lnTo>
                  <a:pt x="9165010" y="266817"/>
                </a:lnTo>
                <a:lnTo>
                  <a:pt x="4757604" y="266817"/>
                </a:lnTo>
                <a:lnTo>
                  <a:pt x="4582505" y="0"/>
                </a:lnTo>
                <a:lnTo>
                  <a:pt x="4407407" y="266817"/>
                </a:lnTo>
                <a:lnTo>
                  <a:pt x="0" y="266817"/>
                </a:lnTo>
                <a:close/>
              </a:path>
            </a:pathLst>
          </a:custGeom>
          <a:solidFill>
            <a:srgbClr val="404040">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B8A31996-F7F5-6D27-4E58-FEF9B98D32FA}"/>
              </a:ext>
            </a:extLst>
          </p:cNvPr>
          <p:cNvSpPr>
            <a:spLocks noGrp="1"/>
          </p:cNvSpPr>
          <p:nvPr>
            <p:ph type="title"/>
          </p:nvPr>
        </p:nvSpPr>
        <p:spPr>
          <a:xfrm>
            <a:off x="2657475" y="7881586"/>
            <a:ext cx="13300518" cy="1162401"/>
          </a:xfrm>
          <a:noFill/>
        </p:spPr>
        <p:txBody>
          <a:bodyPr vert="horz" lIns="91440" tIns="45720" rIns="91440" bIns="45720" rtlCol="0" anchor="ctr">
            <a:normAutofit/>
          </a:bodyPr>
          <a:lstStyle/>
          <a:p>
            <a:pPr algn="ctr" defTabSz="914400"/>
            <a:r>
              <a:rPr lang="en-US" sz="6000">
                <a:solidFill>
                  <a:srgbClr val="FFFFFF"/>
                </a:solidFill>
              </a:rPr>
              <a:t>The Job Contract</a:t>
            </a:r>
          </a:p>
        </p:txBody>
      </p:sp>
      <p:pic>
        <p:nvPicPr>
          <p:cNvPr id="13" name="Picture 12" descr="A logo with a person in the middle&#10;&#10;Description automatically generated">
            <a:extLst>
              <a:ext uri="{FF2B5EF4-FFF2-40B4-BE49-F238E27FC236}">
                <a16:creationId xmlns:a16="http://schemas.microsoft.com/office/drawing/2014/main" id="{29A8979A-5E96-9750-4A93-0F220A1FC5F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06800" y="-29634"/>
            <a:ext cx="1981200" cy="68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6003517"/>
      </p:ext>
    </p:extLst>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8283428" cy="10286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E4CBDBB-4FBD-4B9E-BD01-054A81D431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B01A6F03-171F-40B2-8B2C-A061B89241F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8283428" cy="10293570"/>
          </a:xfrm>
          <a:prstGeom prst="rect">
            <a:avLst/>
          </a:prstGeom>
        </p:spPr>
      </p:pic>
      <p:sp>
        <p:nvSpPr>
          <p:cNvPr id="23" name="Rectangle 22">
            <a:extLst>
              <a:ext uri="{FF2B5EF4-FFF2-40B4-BE49-F238E27FC236}">
                <a16:creationId xmlns:a16="http://schemas.microsoft.com/office/drawing/2014/main" id="{72C4834C-B602-4125-8264-BD0D55A588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53172EE5-132F-4DD4-8855-4DBBD9C346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3766" y="1665000"/>
            <a:ext cx="15293610" cy="6943852"/>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12" name="Content Placeholder 11">
            <a:extLst>
              <a:ext uri="{FF2B5EF4-FFF2-40B4-BE49-F238E27FC236}">
                <a16:creationId xmlns:a16="http://schemas.microsoft.com/office/drawing/2014/main" id="{9D274C4E-A75B-016F-09CC-AC67C1E3506C}"/>
              </a:ext>
            </a:extLst>
          </p:cNvPr>
          <p:cNvSpPr txBox="1">
            <a:spLocks/>
          </p:cNvSpPr>
          <p:nvPr/>
        </p:nvSpPr>
        <p:spPr>
          <a:xfrm>
            <a:off x="2995938" y="1637263"/>
            <a:ext cx="12289265" cy="604032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lgn="ctr">
              <a:spcBef>
                <a:spcPts val="1500"/>
              </a:spcBef>
              <a:buNone/>
            </a:pPr>
            <a:endParaRPr lang="en-US" sz="6600" dirty="0"/>
          </a:p>
          <a:p>
            <a:pPr marL="0" indent="0" algn="ctr">
              <a:spcBef>
                <a:spcPts val="1500"/>
              </a:spcBef>
              <a:buNone/>
            </a:pPr>
            <a:r>
              <a:rPr lang="en-US" sz="6600" dirty="0"/>
              <a:t>These contracts define the </a:t>
            </a:r>
            <a:r>
              <a:rPr lang="en-US" sz="6600" b="1" dirty="0"/>
              <a:t>terms</a:t>
            </a:r>
            <a:r>
              <a:rPr lang="en-US" sz="6600" dirty="0"/>
              <a:t> and </a:t>
            </a:r>
            <a:r>
              <a:rPr lang="en-US" sz="6600" b="1" dirty="0"/>
              <a:t>conditions</a:t>
            </a:r>
            <a:r>
              <a:rPr lang="en-US" sz="6600" dirty="0"/>
              <a:t> of employment and establish the </a:t>
            </a:r>
            <a:r>
              <a:rPr lang="en-US" sz="6600" b="1" dirty="0"/>
              <a:t>rights</a:t>
            </a:r>
            <a:r>
              <a:rPr lang="en-US" sz="6600" dirty="0"/>
              <a:t> and </a:t>
            </a:r>
            <a:r>
              <a:rPr lang="en-US" sz="6600" b="1" dirty="0"/>
              <a:t>obligations</a:t>
            </a:r>
            <a:r>
              <a:rPr lang="en-US" sz="6600" dirty="0"/>
              <a:t> of both the </a:t>
            </a:r>
            <a:r>
              <a:rPr lang="en-US" sz="6600" b="1" dirty="0"/>
              <a:t>employer</a:t>
            </a:r>
            <a:r>
              <a:rPr lang="en-US" sz="6600" dirty="0"/>
              <a:t> and the </a:t>
            </a:r>
            <a:r>
              <a:rPr lang="en-US" sz="6600" b="1" dirty="0"/>
              <a:t>employee</a:t>
            </a:r>
            <a:r>
              <a:rPr lang="en-US" sz="6600" dirty="0"/>
              <a:t>.</a:t>
            </a:r>
          </a:p>
        </p:txBody>
      </p:sp>
      <p:pic>
        <p:nvPicPr>
          <p:cNvPr id="3" name="Picture 2" descr="A logo with a person in the middle&#10;&#10;Description automatically generated">
            <a:extLst>
              <a:ext uri="{FF2B5EF4-FFF2-40B4-BE49-F238E27FC236}">
                <a16:creationId xmlns:a16="http://schemas.microsoft.com/office/drawing/2014/main" id="{16042035-ACC2-66E1-9035-DF4F2227FAB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06800" y="-29634"/>
            <a:ext cx="1981200" cy="68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78647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Diagram 13">
            <a:extLst>
              <a:ext uri="{FF2B5EF4-FFF2-40B4-BE49-F238E27FC236}">
                <a16:creationId xmlns:a16="http://schemas.microsoft.com/office/drawing/2014/main" id="{7415B781-2F2D-8B74-83E9-3E996B818B74}"/>
              </a:ext>
            </a:extLst>
          </p:cNvPr>
          <p:cNvGraphicFramePr/>
          <p:nvPr>
            <p:extLst>
              <p:ext uri="{D42A27DB-BD31-4B8C-83A1-F6EECF244321}">
                <p14:modId xmlns:p14="http://schemas.microsoft.com/office/powerpoint/2010/main" val="2911279151"/>
              </p:ext>
            </p:extLst>
          </p:nvPr>
        </p:nvGraphicFramePr>
        <p:xfrm>
          <a:off x="2438400" y="960755"/>
          <a:ext cx="13411200" cy="83654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Picture 14" descr="A logo with a person in the middle&#10;&#10;Description automatically generated">
            <a:extLst>
              <a:ext uri="{FF2B5EF4-FFF2-40B4-BE49-F238E27FC236}">
                <a16:creationId xmlns:a16="http://schemas.microsoft.com/office/drawing/2014/main" id="{7BA26E77-2F89-5AE5-D804-F578E8E30D2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306800" y="-29634"/>
            <a:ext cx="1981200" cy="68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38983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C681C32C-7AFC-4BB3-9088-65CBDFC5D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18288000" cy="10286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F9FFEC6D-219E-3891-3BD4-82D6F4F7D20A}"/>
              </a:ext>
            </a:extLst>
          </p:cNvPr>
          <p:cNvSpPr>
            <a:spLocks noGrp="1"/>
          </p:cNvSpPr>
          <p:nvPr>
            <p:ph type="title"/>
          </p:nvPr>
        </p:nvSpPr>
        <p:spPr>
          <a:xfrm>
            <a:off x="1375912" y="6875929"/>
            <a:ext cx="7028786" cy="2198960"/>
          </a:xfrm>
        </p:spPr>
        <p:txBody>
          <a:bodyPr vert="horz" lIns="91440" tIns="45720" rIns="91440" bIns="45720" rtlCol="0" anchor="t">
            <a:normAutofit/>
          </a:bodyPr>
          <a:lstStyle/>
          <a:p>
            <a:pPr defTabSz="914400"/>
            <a:r>
              <a:rPr lang="en-US" sz="6000" dirty="0"/>
              <a:t>Conditions of Service</a:t>
            </a:r>
          </a:p>
        </p:txBody>
      </p:sp>
      <p:pic>
        <p:nvPicPr>
          <p:cNvPr id="9" name="Picture 8" descr="A row of dice with green ticks&#10;&#10;Description automatically generated">
            <a:extLst>
              <a:ext uri="{FF2B5EF4-FFF2-40B4-BE49-F238E27FC236}">
                <a16:creationId xmlns:a16="http://schemas.microsoft.com/office/drawing/2014/main" id="{A9E9E1F6-DFB8-C48D-CD42-431DBDE4DE3A}"/>
              </a:ext>
            </a:extLst>
          </p:cNvPr>
          <p:cNvPicPr>
            <a:picLocks noChangeAspect="1"/>
          </p:cNvPicPr>
          <p:nvPr/>
        </p:nvPicPr>
        <p:blipFill rotWithShape="1">
          <a:blip r:embed="rId3">
            <a:extLst>
              <a:ext uri="{28A0092B-C50C-407E-A947-70E740481C1C}">
                <a14:useLocalDpi xmlns:a14="http://schemas.microsoft.com/office/drawing/2010/main" val="0"/>
              </a:ext>
            </a:extLst>
          </a:blip>
          <a:srcRect t="21728" b="16377"/>
          <a:stretch/>
        </p:blipFill>
        <p:spPr>
          <a:xfrm>
            <a:off x="20" y="648"/>
            <a:ext cx="18287980" cy="6367138"/>
          </a:xfrm>
          <a:prstGeom prst="rect">
            <a:avLst/>
          </a:prstGeom>
        </p:spPr>
      </p:pic>
      <p:sp>
        <p:nvSpPr>
          <p:cNvPr id="5" name="TextBox 4">
            <a:extLst>
              <a:ext uri="{FF2B5EF4-FFF2-40B4-BE49-F238E27FC236}">
                <a16:creationId xmlns:a16="http://schemas.microsoft.com/office/drawing/2014/main" id="{69F19D51-6791-E486-0885-8BD750BA4C61}"/>
              </a:ext>
            </a:extLst>
          </p:cNvPr>
          <p:cNvSpPr txBox="1"/>
          <p:nvPr/>
        </p:nvSpPr>
        <p:spPr>
          <a:xfrm>
            <a:off x="9144000" y="6875929"/>
            <a:ext cx="8458200" cy="2198960"/>
          </a:xfrm>
          <a:prstGeom prst="rect">
            <a:avLst/>
          </a:prstGeom>
        </p:spPr>
        <p:txBody>
          <a:bodyPr vert="horz" lIns="91440" tIns="45720" rIns="91440" bIns="45720" rtlCol="0">
            <a:normAutofit fontScale="92500"/>
          </a:bodyPr>
          <a:lstStyle/>
          <a:p>
            <a:pPr>
              <a:lnSpc>
                <a:spcPct val="90000"/>
              </a:lnSpc>
              <a:spcAft>
                <a:spcPts val="127"/>
              </a:spcAft>
            </a:pPr>
            <a:r>
              <a:rPr lang="en-US" sz="3600" dirty="0"/>
              <a:t>All companies and jobs are not the same and they will have different conditions of service. All the conditions of service should be covered in the employment contract. </a:t>
            </a:r>
          </a:p>
        </p:txBody>
      </p:sp>
      <p:sp>
        <p:nvSpPr>
          <p:cNvPr id="27" name="Rectangle 26">
            <a:extLst>
              <a:ext uri="{FF2B5EF4-FFF2-40B4-BE49-F238E27FC236}">
                <a16:creationId xmlns:a16="http://schemas.microsoft.com/office/drawing/2014/main" id="{199C0ED0-69DE-4C31-A5CF-E2A46FD30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9601198"/>
            <a:ext cx="18288000" cy="685160"/>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D42B8BD-40AF-488E-8A79-D7256C9172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57900" y="9601198"/>
            <a:ext cx="12230097" cy="685158"/>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logo with a person in the middle&#10;&#10;Description automatically generated">
            <a:extLst>
              <a:ext uri="{FF2B5EF4-FFF2-40B4-BE49-F238E27FC236}">
                <a16:creationId xmlns:a16="http://schemas.microsoft.com/office/drawing/2014/main" id="{891743BA-6A58-B46F-4922-3350D20B9BC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06800" y="-29634"/>
            <a:ext cx="1981200" cy="68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21322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68E4D97-48B4-2FEE-DC1A-09D139D3F59F}"/>
              </a:ext>
            </a:extLst>
          </p:cNvPr>
          <p:cNvPicPr>
            <a:picLocks noChangeAspect="1"/>
          </p:cNvPicPr>
          <p:nvPr/>
        </p:nvPicPr>
        <p:blipFill rotWithShape="1">
          <a:blip r:embed="rId3"/>
          <a:srcRect l="17485" t="9091" r="29369"/>
          <a:stretch/>
        </p:blipFill>
        <p:spPr>
          <a:xfrm>
            <a:off x="5285232" y="10"/>
            <a:ext cx="13002768" cy="10286990"/>
          </a:xfrm>
          <a:prstGeom prst="rect">
            <a:avLst/>
          </a:prstGeom>
        </p:spPr>
      </p:pic>
      <p:sp>
        <p:nvSpPr>
          <p:cNvPr id="14" name="Rectangle 13">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 y="0"/>
            <a:ext cx="14008809" cy="10287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ADC5332-116C-A864-2FFE-3A70BB5A6F67}"/>
              </a:ext>
            </a:extLst>
          </p:cNvPr>
          <p:cNvSpPr>
            <a:spLocks noGrp="1"/>
          </p:cNvSpPr>
          <p:nvPr>
            <p:ph type="title"/>
          </p:nvPr>
        </p:nvSpPr>
        <p:spPr>
          <a:xfrm>
            <a:off x="716971" y="1683544"/>
            <a:ext cx="6035040" cy="4806201"/>
          </a:xfrm>
        </p:spPr>
        <p:txBody>
          <a:bodyPr vert="horz" lIns="91440" tIns="45720" rIns="91440" bIns="45720" rtlCol="0" anchor="b">
            <a:normAutofit/>
          </a:bodyPr>
          <a:lstStyle/>
          <a:p>
            <a:pPr defTabSz="914400"/>
            <a:r>
              <a:rPr lang="en-US" sz="5000" b="1" i="1">
                <a:solidFill>
                  <a:schemeClr val="bg1"/>
                </a:solidFill>
              </a:rPr>
              <a:t>What should be in an employment contract &amp; why you need one? Explained by attorney</a:t>
            </a:r>
            <a:br>
              <a:rPr lang="en-US" sz="5000" b="1" i="0">
                <a:solidFill>
                  <a:schemeClr val="bg1"/>
                </a:solidFill>
                <a:effectLst/>
                <a:highlight>
                  <a:srgbClr val="0F0F0F"/>
                </a:highlight>
              </a:rPr>
            </a:br>
            <a:endParaRPr lang="en-US" sz="5000">
              <a:solidFill>
                <a:schemeClr val="bg1"/>
              </a:solidFill>
            </a:endParaRPr>
          </a:p>
        </p:txBody>
      </p:sp>
      <p:sp>
        <p:nvSpPr>
          <p:cNvPr id="3" name="Text Placeholder 2">
            <a:extLst>
              <a:ext uri="{FF2B5EF4-FFF2-40B4-BE49-F238E27FC236}">
                <a16:creationId xmlns:a16="http://schemas.microsoft.com/office/drawing/2014/main" id="{52165981-2707-B11F-D5D3-6414D316FD49}"/>
              </a:ext>
            </a:extLst>
          </p:cNvPr>
          <p:cNvSpPr>
            <a:spLocks noGrp="1"/>
          </p:cNvSpPr>
          <p:nvPr>
            <p:ph type="body" sz="half" idx="2"/>
          </p:nvPr>
        </p:nvSpPr>
        <p:spPr>
          <a:xfrm>
            <a:off x="716970" y="7309383"/>
            <a:ext cx="6035038" cy="1812211"/>
          </a:xfrm>
        </p:spPr>
        <p:txBody>
          <a:bodyPr vert="horz" lIns="91440" tIns="45720" rIns="91440" bIns="45720" rtlCol="0">
            <a:normAutofit fontScale="92500" lnSpcReduction="20000"/>
          </a:bodyPr>
          <a:lstStyle/>
          <a:p>
            <a:pPr defTabSz="914400">
              <a:spcBef>
                <a:spcPts val="1000"/>
              </a:spcBef>
            </a:pPr>
            <a:r>
              <a:rPr lang="en-US" sz="3600" dirty="0">
                <a:solidFill>
                  <a:schemeClr val="bg1"/>
                </a:solidFill>
              </a:rPr>
              <a:t>Watch: </a:t>
            </a:r>
            <a:r>
              <a:rPr lang="en-US" sz="3600" dirty="0">
                <a:solidFill>
                  <a:schemeClr val="bg1"/>
                </a:solidFill>
                <a:hlinkClick r:id="rId4"/>
              </a:rPr>
              <a:t>https://www.youtube.com/watch?v=X46YRg-sCvQ</a:t>
            </a:r>
            <a:r>
              <a:rPr lang="en-US" sz="3600" dirty="0">
                <a:solidFill>
                  <a:schemeClr val="bg1"/>
                </a:solidFill>
              </a:rPr>
              <a:t> </a:t>
            </a:r>
          </a:p>
          <a:p>
            <a:pPr defTabSz="914400">
              <a:spcBef>
                <a:spcPts val="1000"/>
              </a:spcBef>
            </a:pPr>
            <a:r>
              <a:rPr lang="en-US" sz="3600" dirty="0">
                <a:solidFill>
                  <a:schemeClr val="bg1"/>
                </a:solidFill>
              </a:rPr>
              <a:t>(3 min 41 sec)</a:t>
            </a:r>
          </a:p>
        </p:txBody>
      </p:sp>
      <p:sp>
        <p:nvSpPr>
          <p:cNvPr id="16"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39882" y="520187"/>
            <a:ext cx="219456" cy="10561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543" y="6820380"/>
            <a:ext cx="5966460" cy="27432"/>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logo with a person in the middle&#10;&#10;Description automatically generated">
            <a:extLst>
              <a:ext uri="{FF2B5EF4-FFF2-40B4-BE49-F238E27FC236}">
                <a16:creationId xmlns:a16="http://schemas.microsoft.com/office/drawing/2014/main" id="{B26EDC21-F767-ABE9-70D1-E43E5CE8D1F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306800" y="-29634"/>
            <a:ext cx="1981200" cy="68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780240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One in a crowd">
            <a:extLst>
              <a:ext uri="{FF2B5EF4-FFF2-40B4-BE49-F238E27FC236}">
                <a16:creationId xmlns:a16="http://schemas.microsoft.com/office/drawing/2014/main" id="{EDE440A2-FB0F-3DB5-E389-FBFFE4CF23B4}"/>
              </a:ext>
            </a:extLst>
          </p:cNvPr>
          <p:cNvPicPr>
            <a:picLocks noChangeAspect="1"/>
          </p:cNvPicPr>
          <p:nvPr/>
        </p:nvPicPr>
        <p:blipFill rotWithShape="1">
          <a:blip r:embed="rId3">
            <a:alphaModFix amt="50000"/>
          </a:blip>
          <a:srcRect t="12490" r="1" b="12492"/>
          <a:stretch/>
        </p:blipFill>
        <p:spPr>
          <a:xfrm>
            <a:off x="20" y="10"/>
            <a:ext cx="18283405" cy="10286990"/>
          </a:xfrm>
          <a:prstGeom prst="rect">
            <a:avLst/>
          </a:prstGeom>
        </p:spPr>
      </p:pic>
      <p:sp>
        <p:nvSpPr>
          <p:cNvPr id="2" name="Title 1">
            <a:extLst>
              <a:ext uri="{FF2B5EF4-FFF2-40B4-BE49-F238E27FC236}">
                <a16:creationId xmlns:a16="http://schemas.microsoft.com/office/drawing/2014/main" id="{00E3F0BC-66E8-3B50-B79F-1FDB3AFAF0EE}"/>
              </a:ext>
            </a:extLst>
          </p:cNvPr>
          <p:cNvSpPr>
            <a:spLocks noGrp="1"/>
          </p:cNvSpPr>
          <p:nvPr>
            <p:ph type="title"/>
          </p:nvPr>
        </p:nvSpPr>
        <p:spPr>
          <a:xfrm>
            <a:off x="2286000" y="1683544"/>
            <a:ext cx="13716000" cy="4594860"/>
          </a:xfrm>
        </p:spPr>
        <p:txBody>
          <a:bodyPr vert="horz" lIns="91440" tIns="45720" rIns="91440" bIns="45720" rtlCol="0" anchor="b">
            <a:normAutofit/>
          </a:bodyPr>
          <a:lstStyle/>
          <a:p>
            <a:pPr algn="ctr" defTabSz="914400"/>
            <a:r>
              <a:rPr lang="en-US" sz="9900" dirty="0">
                <a:solidFill>
                  <a:schemeClr val="bg1"/>
                </a:solidFill>
              </a:rPr>
              <a:t>WORKERS’ RIGHTS &amp; OBLIGATIONS</a:t>
            </a:r>
          </a:p>
        </p:txBody>
      </p:sp>
      <p:sp>
        <p:nvSpPr>
          <p:cNvPr id="3" name="Text Placeholder 2">
            <a:extLst>
              <a:ext uri="{FF2B5EF4-FFF2-40B4-BE49-F238E27FC236}">
                <a16:creationId xmlns:a16="http://schemas.microsoft.com/office/drawing/2014/main" id="{DAA55322-8652-5F7A-B6C5-406CDAD3E351}"/>
              </a:ext>
            </a:extLst>
          </p:cNvPr>
          <p:cNvSpPr>
            <a:spLocks noGrp="1"/>
          </p:cNvSpPr>
          <p:nvPr>
            <p:ph idx="1"/>
          </p:nvPr>
        </p:nvSpPr>
        <p:spPr>
          <a:xfrm>
            <a:off x="2290572" y="6899148"/>
            <a:ext cx="13716000" cy="2304288"/>
          </a:xfrm>
        </p:spPr>
        <p:txBody>
          <a:bodyPr vert="horz" lIns="91440" tIns="45720" rIns="91440" bIns="45720" rtlCol="0">
            <a:normAutofit fontScale="92500" lnSpcReduction="10000"/>
          </a:bodyPr>
          <a:lstStyle/>
          <a:p>
            <a:pPr marL="0" indent="0" algn="ctr" defTabSz="914400">
              <a:spcBef>
                <a:spcPts val="1000"/>
              </a:spcBef>
              <a:spcAft>
                <a:spcPts val="127"/>
              </a:spcAft>
              <a:buNone/>
            </a:pPr>
            <a:r>
              <a:rPr lang="en-US" sz="6000" dirty="0">
                <a:solidFill>
                  <a:schemeClr val="bg1"/>
                </a:solidFill>
              </a:rPr>
              <a:t>Employees and employers have very specific rights in terms of common law and </a:t>
            </a:r>
            <a:r>
              <a:rPr lang="en-US" sz="6000" dirty="0" err="1">
                <a:solidFill>
                  <a:schemeClr val="bg1"/>
                </a:solidFill>
              </a:rPr>
              <a:t>labour</a:t>
            </a:r>
            <a:r>
              <a:rPr lang="en-US" sz="6000" dirty="0">
                <a:solidFill>
                  <a:schemeClr val="bg1"/>
                </a:solidFill>
              </a:rPr>
              <a:t> legislation.</a:t>
            </a:r>
          </a:p>
        </p:txBody>
      </p:sp>
      <p:sp>
        <p:nvSpPr>
          <p:cNvPr id="12"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1309" y="6552934"/>
            <a:ext cx="6365383" cy="27432"/>
          </a:xfrm>
          <a:custGeom>
            <a:avLst/>
            <a:gdLst>
              <a:gd name="connsiteX0" fmla="*/ 0 w 6365383"/>
              <a:gd name="connsiteY0" fmla="*/ 0 h 27432"/>
              <a:gd name="connsiteX1" fmla="*/ 636538 w 6365383"/>
              <a:gd name="connsiteY1" fmla="*/ 0 h 27432"/>
              <a:gd name="connsiteX2" fmla="*/ 1336730 w 6365383"/>
              <a:gd name="connsiteY2" fmla="*/ 0 h 27432"/>
              <a:gd name="connsiteX3" fmla="*/ 1909615 w 6365383"/>
              <a:gd name="connsiteY3" fmla="*/ 0 h 27432"/>
              <a:gd name="connsiteX4" fmla="*/ 2418846 w 6365383"/>
              <a:gd name="connsiteY4" fmla="*/ 0 h 27432"/>
              <a:gd name="connsiteX5" fmla="*/ 2928076 w 6365383"/>
              <a:gd name="connsiteY5" fmla="*/ 0 h 27432"/>
              <a:gd name="connsiteX6" fmla="*/ 3373653 w 6365383"/>
              <a:gd name="connsiteY6" fmla="*/ 0 h 27432"/>
              <a:gd name="connsiteX7" fmla="*/ 4137499 w 6365383"/>
              <a:gd name="connsiteY7" fmla="*/ 0 h 27432"/>
              <a:gd name="connsiteX8" fmla="*/ 4901345 w 6365383"/>
              <a:gd name="connsiteY8" fmla="*/ 0 h 27432"/>
              <a:gd name="connsiteX9" fmla="*/ 5665191 w 6365383"/>
              <a:gd name="connsiteY9" fmla="*/ 0 h 27432"/>
              <a:gd name="connsiteX10" fmla="*/ 6365383 w 6365383"/>
              <a:gd name="connsiteY10" fmla="*/ 0 h 27432"/>
              <a:gd name="connsiteX11" fmla="*/ 6365383 w 6365383"/>
              <a:gd name="connsiteY11" fmla="*/ 27432 h 27432"/>
              <a:gd name="connsiteX12" fmla="*/ 5728845 w 6365383"/>
              <a:gd name="connsiteY12" fmla="*/ 27432 h 27432"/>
              <a:gd name="connsiteX13" fmla="*/ 5028653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3182692 w 6365383"/>
              <a:gd name="connsiteY17" fmla="*/ 27432 h 27432"/>
              <a:gd name="connsiteX18" fmla="*/ 2673461 w 6365383"/>
              <a:gd name="connsiteY18" fmla="*/ 27432 h 27432"/>
              <a:gd name="connsiteX19" fmla="*/ 2164230 w 6365383"/>
              <a:gd name="connsiteY19" fmla="*/ 27432 h 27432"/>
              <a:gd name="connsiteX20" fmla="*/ 1655000 w 6365383"/>
              <a:gd name="connsiteY20" fmla="*/ 27432 h 27432"/>
              <a:gd name="connsiteX21" fmla="*/ 1145769 w 6365383"/>
              <a:gd name="connsiteY21" fmla="*/ 27432 h 27432"/>
              <a:gd name="connsiteX22" fmla="*/ 0 w 6365383"/>
              <a:gd name="connsiteY22" fmla="*/ 27432 h 27432"/>
              <a:gd name="connsiteX23" fmla="*/ 0 w 6365383"/>
              <a:gd name="connsiteY23"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65383" h="27432" fill="none" extrusionOk="0">
                <a:moveTo>
                  <a:pt x="0" y="0"/>
                </a:moveTo>
                <a:cubicBezTo>
                  <a:pt x="164014" y="-28800"/>
                  <a:pt x="392589" y="16597"/>
                  <a:pt x="636538" y="0"/>
                </a:cubicBezTo>
                <a:cubicBezTo>
                  <a:pt x="880487" y="-16597"/>
                  <a:pt x="1095224" y="-7871"/>
                  <a:pt x="1336730" y="0"/>
                </a:cubicBezTo>
                <a:cubicBezTo>
                  <a:pt x="1578236" y="7871"/>
                  <a:pt x="1649337" y="-22384"/>
                  <a:pt x="1909615" y="0"/>
                </a:cubicBezTo>
                <a:cubicBezTo>
                  <a:pt x="2169893" y="22384"/>
                  <a:pt x="2279697" y="7436"/>
                  <a:pt x="2418846" y="0"/>
                </a:cubicBezTo>
                <a:cubicBezTo>
                  <a:pt x="2557995" y="-7436"/>
                  <a:pt x="2719158" y="24395"/>
                  <a:pt x="2928076" y="0"/>
                </a:cubicBezTo>
                <a:cubicBezTo>
                  <a:pt x="3136994" y="-24395"/>
                  <a:pt x="3236398" y="-16046"/>
                  <a:pt x="3373653" y="0"/>
                </a:cubicBezTo>
                <a:cubicBezTo>
                  <a:pt x="3510908" y="16046"/>
                  <a:pt x="3933654" y="-18835"/>
                  <a:pt x="4137499" y="0"/>
                </a:cubicBezTo>
                <a:cubicBezTo>
                  <a:pt x="4341344" y="18835"/>
                  <a:pt x="4634949" y="16518"/>
                  <a:pt x="4901345" y="0"/>
                </a:cubicBezTo>
                <a:cubicBezTo>
                  <a:pt x="5167741" y="-16518"/>
                  <a:pt x="5482502" y="-23233"/>
                  <a:pt x="5665191" y="0"/>
                </a:cubicBezTo>
                <a:cubicBezTo>
                  <a:pt x="5847880" y="23233"/>
                  <a:pt x="6038909" y="-19558"/>
                  <a:pt x="6365383" y="0"/>
                </a:cubicBezTo>
                <a:cubicBezTo>
                  <a:pt x="6366317" y="12270"/>
                  <a:pt x="6364320" y="20068"/>
                  <a:pt x="6365383" y="27432"/>
                </a:cubicBezTo>
                <a:cubicBezTo>
                  <a:pt x="6160909" y="45028"/>
                  <a:pt x="5918554" y="42323"/>
                  <a:pt x="5728845" y="27432"/>
                </a:cubicBezTo>
                <a:cubicBezTo>
                  <a:pt x="5539136" y="12541"/>
                  <a:pt x="5172149" y="23835"/>
                  <a:pt x="5028653" y="27432"/>
                </a:cubicBezTo>
                <a:cubicBezTo>
                  <a:pt x="4885157" y="31029"/>
                  <a:pt x="4768966" y="33290"/>
                  <a:pt x="4583076" y="27432"/>
                </a:cubicBezTo>
                <a:cubicBezTo>
                  <a:pt x="4397186" y="21574"/>
                  <a:pt x="4295537" y="38724"/>
                  <a:pt x="4137499" y="27432"/>
                </a:cubicBezTo>
                <a:cubicBezTo>
                  <a:pt x="3979461" y="16140"/>
                  <a:pt x="3895902" y="23317"/>
                  <a:pt x="3691922" y="27432"/>
                </a:cubicBezTo>
                <a:cubicBezTo>
                  <a:pt x="3487942" y="31547"/>
                  <a:pt x="3348597" y="42606"/>
                  <a:pt x="3182692" y="27432"/>
                </a:cubicBezTo>
                <a:cubicBezTo>
                  <a:pt x="3016787" y="12259"/>
                  <a:pt x="2922425" y="45987"/>
                  <a:pt x="2673461" y="27432"/>
                </a:cubicBezTo>
                <a:cubicBezTo>
                  <a:pt x="2424497" y="8877"/>
                  <a:pt x="2406338" y="46461"/>
                  <a:pt x="2164230" y="27432"/>
                </a:cubicBezTo>
                <a:cubicBezTo>
                  <a:pt x="1922122" y="8403"/>
                  <a:pt x="1843534" y="2368"/>
                  <a:pt x="1655000" y="27432"/>
                </a:cubicBezTo>
                <a:cubicBezTo>
                  <a:pt x="1466466" y="52497"/>
                  <a:pt x="1384300" y="39658"/>
                  <a:pt x="1145769" y="27432"/>
                </a:cubicBezTo>
                <a:cubicBezTo>
                  <a:pt x="907238" y="15206"/>
                  <a:pt x="344177" y="36391"/>
                  <a:pt x="0" y="27432"/>
                </a:cubicBezTo>
                <a:cubicBezTo>
                  <a:pt x="-1194" y="21937"/>
                  <a:pt x="1202" y="7917"/>
                  <a:pt x="0" y="0"/>
                </a:cubicBezTo>
                <a:close/>
              </a:path>
              <a:path w="6365383" h="27432" stroke="0" extrusionOk="0">
                <a:moveTo>
                  <a:pt x="0" y="0"/>
                </a:moveTo>
                <a:cubicBezTo>
                  <a:pt x="152654" y="12967"/>
                  <a:pt x="297359" y="-4977"/>
                  <a:pt x="509231" y="0"/>
                </a:cubicBezTo>
                <a:cubicBezTo>
                  <a:pt x="721103" y="4977"/>
                  <a:pt x="792740" y="-12744"/>
                  <a:pt x="954807" y="0"/>
                </a:cubicBezTo>
                <a:cubicBezTo>
                  <a:pt x="1116874" y="12744"/>
                  <a:pt x="1322429" y="24743"/>
                  <a:pt x="1464038" y="0"/>
                </a:cubicBezTo>
                <a:cubicBezTo>
                  <a:pt x="1605647" y="-24743"/>
                  <a:pt x="1947393" y="-20672"/>
                  <a:pt x="2100576" y="0"/>
                </a:cubicBezTo>
                <a:cubicBezTo>
                  <a:pt x="2253759" y="20672"/>
                  <a:pt x="2622231" y="-30966"/>
                  <a:pt x="2800769" y="0"/>
                </a:cubicBezTo>
                <a:cubicBezTo>
                  <a:pt x="2979307" y="30966"/>
                  <a:pt x="3356872" y="-13631"/>
                  <a:pt x="3564614" y="0"/>
                </a:cubicBezTo>
                <a:cubicBezTo>
                  <a:pt x="3772356" y="13631"/>
                  <a:pt x="4163183" y="-4973"/>
                  <a:pt x="4328460" y="0"/>
                </a:cubicBezTo>
                <a:cubicBezTo>
                  <a:pt x="4493737" y="4973"/>
                  <a:pt x="4672761" y="-9287"/>
                  <a:pt x="4901345" y="0"/>
                </a:cubicBezTo>
                <a:cubicBezTo>
                  <a:pt x="5129930" y="9287"/>
                  <a:pt x="5395146" y="9436"/>
                  <a:pt x="5601537" y="0"/>
                </a:cubicBezTo>
                <a:cubicBezTo>
                  <a:pt x="5807928" y="-9436"/>
                  <a:pt x="5983747" y="-13862"/>
                  <a:pt x="6365383" y="0"/>
                </a:cubicBezTo>
                <a:cubicBezTo>
                  <a:pt x="6365699" y="13405"/>
                  <a:pt x="6365869" y="14360"/>
                  <a:pt x="6365383" y="27432"/>
                </a:cubicBezTo>
                <a:cubicBezTo>
                  <a:pt x="6195306" y="29393"/>
                  <a:pt x="5872535" y="56613"/>
                  <a:pt x="5728845" y="27432"/>
                </a:cubicBezTo>
                <a:cubicBezTo>
                  <a:pt x="5585155" y="-1749"/>
                  <a:pt x="5272464" y="11679"/>
                  <a:pt x="5028653" y="27432"/>
                </a:cubicBezTo>
                <a:cubicBezTo>
                  <a:pt x="4784842" y="43185"/>
                  <a:pt x="4688244" y="28658"/>
                  <a:pt x="4455768" y="27432"/>
                </a:cubicBezTo>
                <a:cubicBezTo>
                  <a:pt x="4223293" y="26206"/>
                  <a:pt x="4032880" y="15477"/>
                  <a:pt x="3882884" y="27432"/>
                </a:cubicBezTo>
                <a:cubicBezTo>
                  <a:pt x="3732888" y="39387"/>
                  <a:pt x="3278726" y="-7170"/>
                  <a:pt x="3119038" y="27432"/>
                </a:cubicBezTo>
                <a:cubicBezTo>
                  <a:pt x="2959350" y="62034"/>
                  <a:pt x="2786856" y="40315"/>
                  <a:pt x="2609807" y="27432"/>
                </a:cubicBezTo>
                <a:cubicBezTo>
                  <a:pt x="2432758" y="14549"/>
                  <a:pt x="2064373" y="16547"/>
                  <a:pt x="1909615" y="27432"/>
                </a:cubicBezTo>
                <a:cubicBezTo>
                  <a:pt x="1754857" y="38317"/>
                  <a:pt x="1663685" y="27374"/>
                  <a:pt x="1464038" y="27432"/>
                </a:cubicBezTo>
                <a:cubicBezTo>
                  <a:pt x="1264391" y="27490"/>
                  <a:pt x="1071013" y="1487"/>
                  <a:pt x="827500" y="27432"/>
                </a:cubicBezTo>
                <a:cubicBezTo>
                  <a:pt x="583987" y="53377"/>
                  <a:pt x="349818" y="3910"/>
                  <a:pt x="0" y="27432"/>
                </a:cubicBezTo>
                <a:cubicBezTo>
                  <a:pt x="-116" y="21844"/>
                  <a:pt x="591" y="6534"/>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logo with a person in the middle&#10;&#10;Description automatically generated">
            <a:extLst>
              <a:ext uri="{FF2B5EF4-FFF2-40B4-BE49-F238E27FC236}">
                <a16:creationId xmlns:a16="http://schemas.microsoft.com/office/drawing/2014/main" id="{2CA8AD54-1B93-ECF5-70B2-1CA222DE8A1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06800" y="-29634"/>
            <a:ext cx="1981200" cy="68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04263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26">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564234" y="-380505"/>
            <a:ext cx="2741457" cy="2065483"/>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337461" y="633219"/>
            <a:ext cx="968052" cy="968052"/>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5065223" y="982710"/>
            <a:ext cx="1031208" cy="103120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4034964" y="0"/>
            <a:ext cx="4253036" cy="2221255"/>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Isosceles Triangle 2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964516" y="9173251"/>
            <a:ext cx="2241769" cy="111374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Isosceles Triangle 3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406120" y="9679714"/>
            <a:ext cx="1222354" cy="607286"/>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F8AD4BDF-5779-883A-6FD7-0644F3BB150D}"/>
              </a:ext>
            </a:extLst>
          </p:cNvPr>
          <p:cNvGraphicFramePr>
            <a:graphicFrameLocks noGrp="1"/>
          </p:cNvGraphicFramePr>
          <p:nvPr>
            <p:extLst>
              <p:ext uri="{D42A27DB-BD31-4B8C-83A1-F6EECF244321}">
                <p14:modId xmlns:p14="http://schemas.microsoft.com/office/powerpoint/2010/main" val="3662201165"/>
              </p:ext>
            </p:extLst>
          </p:nvPr>
        </p:nvGraphicFramePr>
        <p:xfrm>
          <a:off x="965200" y="1076169"/>
          <a:ext cx="16357600" cy="8939582"/>
        </p:xfrm>
        <a:graphic>
          <a:graphicData uri="http://schemas.openxmlformats.org/drawingml/2006/table">
            <a:tbl>
              <a:tblPr firstRow="1" firstCol="1" bandRow="1">
                <a:tableStyleId>{D7AC3CCA-C797-4891-BE02-D94E43425B78}</a:tableStyleId>
              </a:tblPr>
              <a:tblGrid>
                <a:gridCol w="8178800">
                  <a:extLst>
                    <a:ext uri="{9D8B030D-6E8A-4147-A177-3AD203B41FA5}">
                      <a16:colId xmlns:a16="http://schemas.microsoft.com/office/drawing/2014/main" val="3376060269"/>
                    </a:ext>
                  </a:extLst>
                </a:gridCol>
                <a:gridCol w="8178800">
                  <a:extLst>
                    <a:ext uri="{9D8B030D-6E8A-4147-A177-3AD203B41FA5}">
                      <a16:colId xmlns:a16="http://schemas.microsoft.com/office/drawing/2014/main" val="710261233"/>
                    </a:ext>
                  </a:extLst>
                </a:gridCol>
              </a:tblGrid>
              <a:tr h="451513">
                <a:tc>
                  <a:txBody>
                    <a:bodyPr/>
                    <a:lstStyle/>
                    <a:p>
                      <a:pPr marL="6350" indent="-6350" algn="ctr">
                        <a:lnSpc>
                          <a:spcPct val="106000"/>
                        </a:lnSpc>
                        <a:spcAft>
                          <a:spcPts val="85"/>
                        </a:spcAft>
                      </a:pPr>
                      <a:r>
                        <a:rPr lang="en-ZA" sz="3000" dirty="0"/>
                        <a:t>Employees’ rights in South Africa </a:t>
                      </a:r>
                    </a:p>
                  </a:txBody>
                  <a:tcPr marL="95030" marR="68386" marT="6217" marB="0"/>
                </a:tc>
                <a:tc>
                  <a:txBody>
                    <a:bodyPr/>
                    <a:lstStyle/>
                    <a:p>
                      <a:pPr marL="6350" indent="-6350" algn="ctr">
                        <a:lnSpc>
                          <a:spcPct val="106000"/>
                        </a:lnSpc>
                        <a:spcAft>
                          <a:spcPts val="85"/>
                        </a:spcAft>
                      </a:pPr>
                      <a:r>
                        <a:rPr lang="en-ZA" sz="3000"/>
                        <a:t>Employers’ rights in South Africa </a:t>
                      </a:r>
                    </a:p>
                  </a:txBody>
                  <a:tcPr marL="95030" marR="68386" marT="6217" marB="0"/>
                </a:tc>
                <a:extLst>
                  <a:ext uri="{0D108BD9-81ED-4DB2-BD59-A6C34878D82A}">
                    <a16:rowId xmlns:a16="http://schemas.microsoft.com/office/drawing/2014/main" val="605462784"/>
                  </a:ext>
                </a:extLst>
              </a:tr>
              <a:tr h="8326590">
                <a:tc>
                  <a:txBody>
                    <a:bodyPr/>
                    <a:lstStyle/>
                    <a:p>
                      <a:pPr marL="0" lvl="0" indent="0" algn="l">
                        <a:lnSpc>
                          <a:spcPct val="100000"/>
                        </a:lnSpc>
                        <a:spcBef>
                          <a:spcPts val="1200"/>
                        </a:spcBef>
                        <a:spcAft>
                          <a:spcPts val="600"/>
                        </a:spcAft>
                        <a:buFont typeface="Arial" panose="020B0604020202020204" pitchFamily="34" charset="0"/>
                        <a:buNone/>
                      </a:pPr>
                      <a:r>
                        <a:rPr lang="en-GB" sz="2800" b="1" dirty="0"/>
                        <a:t>The right to …</a:t>
                      </a:r>
                    </a:p>
                    <a:p>
                      <a:pPr marL="457200" lvl="0" indent="-457200" algn="l">
                        <a:lnSpc>
                          <a:spcPct val="100000"/>
                        </a:lnSpc>
                        <a:spcBef>
                          <a:spcPts val="1200"/>
                        </a:spcBef>
                        <a:spcAft>
                          <a:spcPts val="600"/>
                        </a:spcAft>
                        <a:buFont typeface="Arial" panose="020B0604020202020204" pitchFamily="34" charset="0"/>
                        <a:buChar char="•"/>
                      </a:pPr>
                      <a:r>
                        <a:rPr lang="en-GB" sz="2800" b="0" dirty="0"/>
                        <a:t>not to be unfairly dismissed or discriminated against.</a:t>
                      </a:r>
                    </a:p>
                    <a:p>
                      <a:pPr marL="457200" lvl="0" indent="-457200" algn="l">
                        <a:lnSpc>
                          <a:spcPct val="100000"/>
                        </a:lnSpc>
                        <a:spcBef>
                          <a:spcPts val="1200"/>
                        </a:spcBef>
                        <a:spcAft>
                          <a:spcPts val="600"/>
                        </a:spcAft>
                        <a:buFont typeface="Arial" panose="020B0604020202020204" pitchFamily="34" charset="0"/>
                        <a:buChar char="•"/>
                      </a:pPr>
                      <a:r>
                        <a:rPr lang="en-GB" sz="2800" b="0" dirty="0"/>
                        <a:t>be provided with appropriate resources and equipment.</a:t>
                      </a:r>
                    </a:p>
                    <a:p>
                      <a:pPr marL="457200" lvl="0" indent="-457200" algn="l">
                        <a:lnSpc>
                          <a:spcPct val="100000"/>
                        </a:lnSpc>
                        <a:spcBef>
                          <a:spcPts val="1200"/>
                        </a:spcBef>
                        <a:spcAft>
                          <a:spcPts val="600"/>
                        </a:spcAft>
                        <a:buFont typeface="Arial" panose="020B0604020202020204" pitchFamily="34" charset="0"/>
                        <a:buChar char="•"/>
                      </a:pPr>
                      <a:r>
                        <a:rPr lang="en-GB" sz="2800" b="0" dirty="0"/>
                        <a:t>have safe working conditions.</a:t>
                      </a:r>
                    </a:p>
                    <a:p>
                      <a:pPr marL="457200" lvl="0" indent="-457200" algn="l">
                        <a:lnSpc>
                          <a:spcPct val="100000"/>
                        </a:lnSpc>
                        <a:spcBef>
                          <a:spcPts val="1200"/>
                        </a:spcBef>
                        <a:spcAft>
                          <a:spcPts val="600"/>
                        </a:spcAft>
                        <a:buFont typeface="Arial" panose="020B0604020202020204" pitchFamily="34" charset="0"/>
                        <a:buChar char="•"/>
                      </a:pPr>
                      <a:r>
                        <a:rPr lang="en-GB" sz="2800" b="0" dirty="0"/>
                        <a:t>receive the agreed remuneration on the agreed date and time.</a:t>
                      </a:r>
                    </a:p>
                    <a:p>
                      <a:pPr marL="457200" lvl="0" indent="-457200" algn="l">
                        <a:lnSpc>
                          <a:spcPct val="100000"/>
                        </a:lnSpc>
                        <a:spcBef>
                          <a:spcPts val="1200"/>
                        </a:spcBef>
                        <a:spcAft>
                          <a:spcPts val="600"/>
                        </a:spcAft>
                        <a:buFont typeface="Arial" panose="020B0604020202020204" pitchFamily="34" charset="0"/>
                        <a:buChar char="•"/>
                      </a:pPr>
                      <a:r>
                        <a:rPr lang="en-GB" sz="2800" b="0" dirty="0"/>
                        <a:t>receive fair labour practices.</a:t>
                      </a:r>
                    </a:p>
                    <a:p>
                      <a:pPr marL="457200" lvl="0" indent="-457200" algn="l">
                        <a:lnSpc>
                          <a:spcPct val="100000"/>
                        </a:lnSpc>
                        <a:spcBef>
                          <a:spcPts val="1200"/>
                        </a:spcBef>
                        <a:spcAft>
                          <a:spcPts val="600"/>
                        </a:spcAft>
                        <a:buFont typeface="Arial" panose="020B0604020202020204" pitchFamily="34" charset="0"/>
                        <a:buChar char="•"/>
                      </a:pPr>
                      <a:r>
                        <a:rPr lang="en-GB" sz="2800" b="0" dirty="0"/>
                        <a:t>be treated with dignity and respect.</a:t>
                      </a:r>
                    </a:p>
                    <a:p>
                      <a:pPr marL="457200" lvl="0" indent="-457200" algn="l">
                        <a:lnSpc>
                          <a:spcPct val="100000"/>
                        </a:lnSpc>
                        <a:spcBef>
                          <a:spcPts val="1200"/>
                        </a:spcBef>
                        <a:spcAft>
                          <a:spcPts val="600"/>
                        </a:spcAft>
                        <a:buFont typeface="Arial" panose="020B0604020202020204" pitchFamily="34" charset="0"/>
                        <a:buChar char="•"/>
                      </a:pPr>
                      <a:r>
                        <a:rPr lang="en-GB" sz="2800" b="0"/>
                        <a:t>non-victimisation </a:t>
                      </a:r>
                      <a:r>
                        <a:rPr lang="en-GB" sz="2800" b="0" dirty="0"/>
                        <a:t>in claiming rights and using procedures.</a:t>
                      </a:r>
                    </a:p>
                    <a:p>
                      <a:pPr marL="457200" lvl="0" indent="-457200" algn="l">
                        <a:lnSpc>
                          <a:spcPct val="100000"/>
                        </a:lnSpc>
                        <a:spcBef>
                          <a:spcPts val="1200"/>
                        </a:spcBef>
                        <a:spcAft>
                          <a:spcPts val="600"/>
                        </a:spcAft>
                        <a:buFont typeface="Arial" panose="020B0604020202020204" pitchFamily="34" charset="0"/>
                        <a:buChar char="•"/>
                      </a:pPr>
                      <a:r>
                        <a:rPr lang="en-GB" sz="2800" b="0"/>
                        <a:t>leave </a:t>
                      </a:r>
                      <a:r>
                        <a:rPr lang="en-GB" sz="2800" b="0" dirty="0"/>
                        <a:t>benefits and other basic conditions of employment as stipulated in the </a:t>
                      </a:r>
                      <a:r>
                        <a:rPr lang="en-GB" sz="2800" b="0" dirty="0" err="1"/>
                        <a:t>BCEA</a:t>
                      </a:r>
                      <a:r>
                        <a:rPr lang="en-GB" sz="2800" b="0" dirty="0"/>
                        <a:t>.</a:t>
                      </a:r>
                    </a:p>
                    <a:p>
                      <a:pPr marL="6350" indent="-6350" algn="just">
                        <a:lnSpc>
                          <a:spcPct val="100000"/>
                        </a:lnSpc>
                        <a:spcBef>
                          <a:spcPts val="1200"/>
                        </a:spcBef>
                        <a:spcAft>
                          <a:spcPts val="600"/>
                        </a:spcAft>
                      </a:pPr>
                      <a:r>
                        <a:rPr lang="en-ZA" sz="2800" b="0" dirty="0"/>
                        <a:t> </a:t>
                      </a:r>
                    </a:p>
                  </a:txBody>
                  <a:tcPr marL="95030" marR="68386" marT="6217" marB="0"/>
                </a:tc>
                <a:tc>
                  <a:txBody>
                    <a:bodyPr/>
                    <a:lstStyle/>
                    <a:p>
                      <a:pPr marL="0" lvl="0" indent="0" algn="l">
                        <a:lnSpc>
                          <a:spcPct val="100000"/>
                        </a:lnSpc>
                        <a:spcBef>
                          <a:spcPts val="1200"/>
                        </a:spcBef>
                        <a:spcAft>
                          <a:spcPts val="600"/>
                        </a:spcAft>
                        <a:buFont typeface="Arial" panose="020B0604020202020204" pitchFamily="34" charset="0"/>
                        <a:buNone/>
                      </a:pPr>
                      <a:r>
                        <a:rPr lang="en-ZA" sz="2800" b="1" dirty="0"/>
                        <a:t>The right to expect employees to …</a:t>
                      </a:r>
                    </a:p>
                    <a:p>
                      <a:pPr marL="457200" lvl="0" indent="-457200" algn="l">
                        <a:lnSpc>
                          <a:spcPct val="100000"/>
                        </a:lnSpc>
                        <a:spcBef>
                          <a:spcPts val="1200"/>
                        </a:spcBef>
                        <a:spcAft>
                          <a:spcPts val="600"/>
                        </a:spcAft>
                        <a:buFont typeface="Arial" panose="020B0604020202020204" pitchFamily="34" charset="0"/>
                        <a:buChar char="•"/>
                      </a:pPr>
                      <a:r>
                        <a:rPr lang="en-GB" sz="2800" dirty="0"/>
                        <a:t>render the agreed services on the agreed days and times.</a:t>
                      </a:r>
                    </a:p>
                    <a:p>
                      <a:pPr marL="457200" lvl="0" indent="-457200" algn="l">
                        <a:lnSpc>
                          <a:spcPct val="100000"/>
                        </a:lnSpc>
                        <a:spcBef>
                          <a:spcPts val="1200"/>
                        </a:spcBef>
                        <a:spcAft>
                          <a:spcPts val="600"/>
                        </a:spcAft>
                        <a:buFont typeface="Arial" panose="020B0604020202020204" pitchFamily="34" charset="0"/>
                        <a:buChar char="•"/>
                      </a:pPr>
                      <a:r>
                        <a:rPr lang="en-GB" sz="2800" dirty="0"/>
                        <a:t>perform under their authorisation.</a:t>
                      </a:r>
                    </a:p>
                    <a:p>
                      <a:pPr marL="457200" lvl="0" indent="-457200" algn="l">
                        <a:lnSpc>
                          <a:spcPct val="100000"/>
                        </a:lnSpc>
                        <a:spcBef>
                          <a:spcPts val="1200"/>
                        </a:spcBef>
                        <a:spcAft>
                          <a:spcPts val="600"/>
                        </a:spcAft>
                        <a:buFont typeface="Arial" panose="020B0604020202020204" pitchFamily="34" charset="0"/>
                        <a:buChar char="•"/>
                      </a:pPr>
                      <a:r>
                        <a:rPr lang="en-GB" sz="2800" dirty="0"/>
                        <a:t>carry out all work instructions and obey all reasonable and lawful instructions issued.</a:t>
                      </a:r>
                    </a:p>
                    <a:p>
                      <a:pPr marL="457200" lvl="0" indent="-457200" algn="l">
                        <a:lnSpc>
                          <a:spcPct val="100000"/>
                        </a:lnSpc>
                        <a:spcBef>
                          <a:spcPts val="1200"/>
                        </a:spcBef>
                        <a:spcAft>
                          <a:spcPts val="600"/>
                        </a:spcAft>
                        <a:buFont typeface="Arial" panose="020B0604020202020204" pitchFamily="34" charset="0"/>
                        <a:buChar char="•"/>
                      </a:pPr>
                      <a:r>
                        <a:rPr lang="en-GB" sz="2800" dirty="0"/>
                        <a:t>display good behaviour in the workplace (to comply with company policy and procedure, and to comply with company Disciplinary Code and Procedure, and to behave in the workplace in a manner acceptable to the norms of society).</a:t>
                      </a:r>
                    </a:p>
                    <a:p>
                      <a:pPr marL="457200" lvl="0" indent="-457200" algn="l">
                        <a:lnSpc>
                          <a:spcPct val="100000"/>
                        </a:lnSpc>
                        <a:spcBef>
                          <a:spcPts val="1200"/>
                        </a:spcBef>
                        <a:spcAft>
                          <a:spcPts val="600"/>
                        </a:spcAft>
                        <a:buFont typeface="Arial" panose="020B0604020202020204" pitchFamily="34" charset="0"/>
                        <a:buChar char="•"/>
                      </a:pPr>
                      <a:r>
                        <a:rPr lang="en-GB" sz="2800" dirty="0"/>
                        <a:t>act in good faith, be loyal, and always have the best interests of the employer at heart.</a:t>
                      </a:r>
                    </a:p>
                    <a:p>
                      <a:pPr marL="457200" lvl="0" indent="-457200" algn="l">
                        <a:lnSpc>
                          <a:spcPct val="100000"/>
                        </a:lnSpc>
                        <a:spcBef>
                          <a:spcPts val="1200"/>
                        </a:spcBef>
                        <a:spcAft>
                          <a:spcPts val="600"/>
                        </a:spcAft>
                        <a:buFont typeface="Arial" panose="020B0604020202020204" pitchFamily="34" charset="0"/>
                        <a:buChar char="•"/>
                      </a:pPr>
                      <a:endParaRPr lang="en-ZA" sz="2800" dirty="0"/>
                    </a:p>
                  </a:txBody>
                  <a:tcPr marL="95030" marR="68386" marT="6217" marB="0"/>
                </a:tc>
                <a:extLst>
                  <a:ext uri="{0D108BD9-81ED-4DB2-BD59-A6C34878D82A}">
                    <a16:rowId xmlns:a16="http://schemas.microsoft.com/office/drawing/2014/main" val="3910609794"/>
                  </a:ext>
                </a:extLst>
              </a:tr>
            </a:tbl>
          </a:graphicData>
        </a:graphic>
      </p:graphicFrame>
      <p:pic>
        <p:nvPicPr>
          <p:cNvPr id="3" name="Picture 2" descr="A logo with a person in the middle&#10;&#10;Description automatically generated">
            <a:extLst>
              <a:ext uri="{FF2B5EF4-FFF2-40B4-BE49-F238E27FC236}">
                <a16:creationId xmlns:a16="http://schemas.microsoft.com/office/drawing/2014/main" id="{5FE91FC5-197B-A8E4-772C-0035AACF23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06800" y="-29634"/>
            <a:ext cx="1981200" cy="68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180739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3AB23201A38C4A8F7AAD9F2A325F0A" ma:contentTypeVersion="13" ma:contentTypeDescription="Create a new document." ma:contentTypeScope="" ma:versionID="077e3762473cea745cadc0c19403a5c5">
  <xsd:schema xmlns:xsd="http://www.w3.org/2001/XMLSchema" xmlns:xs="http://www.w3.org/2001/XMLSchema" xmlns:p="http://schemas.microsoft.com/office/2006/metadata/properties" xmlns:ns2="3caab635-9527-4657-a12f-8c668acf6cb5" xmlns:ns3="b9f929ee-2ccc-426b-9fd2-932361bc865d" targetNamespace="http://schemas.microsoft.com/office/2006/metadata/properties" ma:root="true" ma:fieldsID="073529ee14c99b5c51d3e9b20bdcae55" ns2:_="" ns3:_="">
    <xsd:import namespace="3caab635-9527-4657-a12f-8c668acf6cb5"/>
    <xsd:import namespace="b9f929ee-2ccc-426b-9fd2-932361bc865d"/>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aab635-9527-4657-a12f-8c668acf6c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f9b47f4-9a27-4745-b6d6-fd1148aa3952"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9f929ee-2ccc-426b-9fd2-932361bc865d"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2b1a63e0-24cb-4c15-a6aa-5e8a397866bf}" ma:internalName="TaxCatchAll" ma:showField="CatchAllData" ma:web="b9f929ee-2ccc-426b-9fd2-932361bc86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D084171-1383-4F2E-A93D-19FE46F8B88E}"/>
</file>

<file path=customXml/itemProps2.xml><?xml version="1.0" encoding="utf-8"?>
<ds:datastoreItem xmlns:ds="http://schemas.openxmlformats.org/officeDocument/2006/customXml" ds:itemID="{74A973FB-5E86-418D-871A-BAE6AF40C7AF}"/>
</file>

<file path=docProps/app.xml><?xml version="1.0" encoding="utf-8"?>
<Properties xmlns="http://schemas.openxmlformats.org/officeDocument/2006/extended-properties" xmlns:vt="http://schemas.openxmlformats.org/officeDocument/2006/docPropsVTypes">
  <TotalTime>161</TotalTime>
  <Words>1775</Words>
  <Application>Microsoft Office PowerPoint</Application>
  <PresentationFormat>Custom</PresentationFormat>
  <Paragraphs>119</Paragraphs>
  <Slides>11</Slides>
  <Notes>11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11</vt:i4>
      </vt:variant>
    </vt:vector>
  </HeadingPairs>
  <TitlesOfParts>
    <vt:vector size="22" baseType="lpstr">
      <vt:lpstr>Brim Narrow Combined 1</vt:lpstr>
      <vt:lpstr>Arial</vt:lpstr>
      <vt:lpstr>Calibri</vt:lpstr>
      <vt:lpstr>Aptos</vt:lpstr>
      <vt:lpstr>Calibri (MS)</vt:lpstr>
      <vt:lpstr>Times New Roman</vt:lpstr>
      <vt:lpstr>Symbol</vt:lpstr>
      <vt:lpstr>Calibri (MS) Bold</vt:lpstr>
      <vt:lpstr>Aptos Display</vt:lpstr>
      <vt:lpstr>Office Theme</vt:lpstr>
      <vt:lpstr>1_Office Theme</vt:lpstr>
      <vt:lpstr>PowerPoint Presentation</vt:lpstr>
      <vt:lpstr>PowerPoint Presentation</vt:lpstr>
      <vt:lpstr>The Job Contract</vt:lpstr>
      <vt:lpstr>PowerPoint Presentation</vt:lpstr>
      <vt:lpstr>PowerPoint Presentation</vt:lpstr>
      <vt:lpstr>Conditions of Service</vt:lpstr>
      <vt:lpstr>What should be in an employment contract &amp; why you need one? Explained by attorney </vt:lpstr>
      <vt:lpstr>WORKERS’ RIGHTS &amp; OBLIGATIONS</vt:lpstr>
      <vt:lpstr>PowerPoint Presentation</vt:lpstr>
      <vt:lpstr>HOW DOES THE JOB CONTRACT PROVIDE PROTECTION TO THE EMPLOYER/EMPLOYEE? </vt:lpstr>
      <vt:lpstr>Questions?     Complete Concept Map &amp; Reflection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Grade 12</dc:title>
  <dc:creator>User</dc:creator>
  <cp:lastModifiedBy>Melchior Botes</cp:lastModifiedBy>
  <cp:revision>4</cp:revision>
  <dcterms:created xsi:type="dcterms:W3CDTF">2006-08-16T00:00:00Z</dcterms:created>
  <dcterms:modified xsi:type="dcterms:W3CDTF">2024-05-30T10:24:00Z</dcterms:modified>
  <dc:identifier>DAGFrzlMkE8</dc:identifier>
</cp:coreProperties>
</file>