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8.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4"/>
  </p:notesMasterIdLst>
  <p:sldIdLst>
    <p:sldId id="256" r:id="rId3"/>
    <p:sldId id="257" r:id="rId4"/>
    <p:sldId id="258" r:id="rId5"/>
    <p:sldId id="259" r:id="rId6"/>
    <p:sldId id="260" r:id="rId7"/>
    <p:sldId id="267" r:id="rId8"/>
    <p:sldId id="268" r:id="rId9"/>
    <p:sldId id="263" r:id="rId10"/>
    <p:sldId id="269" r:id="rId11"/>
    <p:sldId id="265" r:id="rId12"/>
    <p:sldId id="266"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Play" panose="020B0604020202020204" charset="0"/>
      <p:regular r:id="rId19"/>
      <p:bold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pVYHuLj84Cj4FvMXbJH7luF5R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41007" autoAdjust="0"/>
  </p:normalViewPr>
  <p:slideViewPr>
    <p:cSldViewPr snapToGrid="0">
      <p:cViewPr varScale="1">
        <p:scale>
          <a:sx n="45" d="100"/>
          <a:sy n="45" d="100"/>
        </p:scale>
        <p:origin x="375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92555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Z5VeOr-Jqx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iAwJQYs7pK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aOwmLMnZwi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Welcome back Grade 10s. We are moving on to a very important section of work in terms of understanding the society around us and how it functions so that we are able to live in it respectfully. In Grade 9 you would have been made familiar with the concept of Human Rights and the responsibilities that we have as citizens in South Africa to uphold the rights enshrined in our Constitution (</a:t>
            </a:r>
            <a:r>
              <a:rPr lang="en-ZA" sz="1800" i="1" dirty="0">
                <a:effectLst/>
                <a:latin typeface="Arial" panose="020B0604020202020204" pitchFamily="34" charset="0"/>
                <a:ea typeface="Arial" panose="020B0604020202020204" pitchFamily="34" charset="0"/>
              </a:rPr>
              <a:t>Grade 9 Term 1 Week 4-5</a:t>
            </a:r>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Please do not see human rights as an irrelevant system, only for adults and governments. Always ask yourself: </a:t>
            </a:r>
          </a:p>
          <a:p>
            <a:pPr algn="just"/>
            <a:r>
              <a:rPr lang="en-ZA" sz="1800" dirty="0">
                <a:effectLst/>
                <a:latin typeface="Arial" panose="020B0604020202020204" pitchFamily="34" charset="0"/>
                <a:ea typeface="Arial" panose="020B0604020202020204" pitchFamily="34" charset="0"/>
              </a:rPr>
              <a:t>- </a:t>
            </a:r>
            <a:r>
              <a:rPr lang="en-ZA" sz="1800" i="1" dirty="0">
                <a:effectLst/>
                <a:latin typeface="Arial" panose="020B0604020202020204" pitchFamily="34" charset="0"/>
                <a:ea typeface="Arial" panose="020B0604020202020204" pitchFamily="34" charset="0"/>
              </a:rPr>
              <a:t>“How well do I understand my fundamental human rights?” </a:t>
            </a:r>
            <a:r>
              <a:rPr lang="en-ZA" sz="1800" dirty="0">
                <a:effectLst/>
                <a:latin typeface="Arial" panose="020B0604020202020204" pitchFamily="34" charset="0"/>
                <a:ea typeface="Arial" panose="020B0604020202020204" pitchFamily="34" charset="0"/>
              </a:rPr>
              <a:t>and </a:t>
            </a:r>
            <a:endParaRPr lang="en-ZA" sz="1800" dirty="0">
              <a:effectLst/>
              <a:latin typeface="Times New Roman" panose="02020603050405020304" pitchFamily="18" charset="0"/>
              <a:ea typeface="Times New Roman" panose="02020603050405020304" pitchFamily="18" charset="0"/>
            </a:endParaRPr>
          </a:p>
          <a:p>
            <a:pPr algn="just"/>
            <a:r>
              <a:rPr lang="en-ZA" sz="1800" i="1" dirty="0">
                <a:effectLst/>
                <a:latin typeface="Arial" panose="020B0604020202020204" pitchFamily="34" charset="0"/>
                <a:ea typeface="Arial" panose="020B0604020202020204" pitchFamily="34" charset="0"/>
              </a:rPr>
              <a:t>- “What can I do to protect these rights and the rights of others</a:t>
            </a:r>
            <a:r>
              <a:rPr lang="en-ZA" sz="1800" dirty="0">
                <a:effectLst/>
                <a:latin typeface="Arial" panose="020B0604020202020204" pitchFamily="34" charset="0"/>
                <a:ea typeface="Arial" panose="020B0604020202020204" pitchFamily="34" charset="0"/>
              </a:rPr>
              <a:t>?”.</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Lastly and most importantly, always ask yourself: </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 </a:t>
            </a:r>
            <a:r>
              <a:rPr lang="en-ZA" sz="1800" i="1" dirty="0">
                <a:effectLst/>
                <a:latin typeface="Arial" panose="020B0604020202020204" pitchFamily="34" charset="0"/>
                <a:ea typeface="Arial" panose="020B0604020202020204" pitchFamily="34" charset="0"/>
              </a:rPr>
              <a:t>“Is there anything that I have done or said that has or could lead to the violation of anyone else’s rights?”</a:t>
            </a:r>
            <a:endParaRPr dirty="0"/>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a:t>
            </a:fld>
            <a:endParaRPr/>
          </a:p>
        </p:txBody>
      </p:sp>
    </p:spTree>
    <p:extLst>
      <p:ext uri="{BB962C8B-B14F-4D97-AF65-F5344CB8AC3E}">
        <p14:creationId xmlns:p14="http://schemas.microsoft.com/office/powerpoint/2010/main" val="176259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i="1" dirty="0">
                <a:effectLst/>
                <a:latin typeface="Arial" panose="020B0604020202020204" pitchFamily="34" charset="0"/>
                <a:ea typeface="Arial" panose="020B0604020202020204" pitchFamily="34" charset="0"/>
              </a:rPr>
              <a:t>CEDAW</a:t>
            </a:r>
            <a:r>
              <a:rPr lang="en-ZA" sz="1800" dirty="0">
                <a:effectLst/>
                <a:latin typeface="Arial" panose="020B0604020202020204" pitchFamily="34" charset="0"/>
                <a:ea typeface="Arial" panose="020B0604020202020204" pitchFamily="34" charset="0"/>
              </a:rPr>
              <a:t> (</a:t>
            </a:r>
            <a:r>
              <a:rPr lang="en-ZA" sz="1800" i="1" dirty="0">
                <a:effectLst/>
                <a:latin typeface="Arial" panose="020B0604020202020204" pitchFamily="34" charset="0"/>
                <a:ea typeface="Arial" panose="020B0604020202020204" pitchFamily="34" charset="0"/>
              </a:rPr>
              <a:t>Committee on the Elimination of Discrimination Against Women</a:t>
            </a:r>
            <a:r>
              <a:rPr lang="en-ZA" sz="1800" dirty="0">
                <a:effectLst/>
                <a:latin typeface="Arial" panose="020B0604020202020204" pitchFamily="34" charset="0"/>
                <a:ea typeface="Arial" panose="020B0604020202020204" pitchFamily="34" charset="0"/>
              </a:rPr>
              <a:t>) is also a United Nations Organisation Committee. CEDAW is often described as the international bill of rights for women and is one of the key international agreements that guides the work of UN women in achieving gender equality and empowering all women and girls.</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It was necessary because in many countries women do not have the same rights as men and / or have historically been seen as second-class citizens. There were also many incidents of abuse against women. </a:t>
            </a:r>
            <a:endParaRPr lang="en-ZA" sz="1800" dirty="0">
              <a:effectLst/>
              <a:latin typeface="Times New Roman" panose="02020603050405020304" pitchFamily="18" charset="0"/>
              <a:ea typeface="Times New Roman" panose="02020603050405020304" pitchFamily="18" charset="0"/>
            </a:endParaRPr>
          </a:p>
          <a:p>
            <a:pPr marL="450215" algn="just"/>
            <a:r>
              <a:rPr lang="en-ZA" sz="1800" i="1"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i="1" dirty="0">
                <a:effectLst/>
                <a:latin typeface="Arial" panose="020B0604020202020204" pitchFamily="34" charset="0"/>
                <a:ea typeface="Arial" panose="020B0604020202020204" pitchFamily="34" charset="0"/>
              </a:rPr>
              <a:t>To what extent do you think South Africa has achieved these goals? Why do you think that?</a:t>
            </a:r>
            <a:endParaRPr dirty="0"/>
          </a:p>
        </p:txBody>
      </p:sp>
      <p:sp>
        <p:nvSpPr>
          <p:cNvPr id="253" name="Google Shape;25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10</a:t>
            </a:fld>
            <a:endParaRPr/>
          </a:p>
        </p:txBody>
      </p:sp>
    </p:spTree>
    <p:extLst>
      <p:ext uri="{BB962C8B-B14F-4D97-AF65-F5344CB8AC3E}">
        <p14:creationId xmlns:p14="http://schemas.microsoft.com/office/powerpoint/2010/main" val="45032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As we come to the end of this lesson, reflect on the following questions in </a:t>
            </a:r>
            <a:r>
              <a:rPr lang="en-ZA" sz="1800" b="1" i="1" dirty="0">
                <a:effectLst/>
                <a:latin typeface="Arial" panose="020B0604020202020204" pitchFamily="34" charset="0"/>
                <a:ea typeface="Arial" panose="020B0604020202020204" pitchFamily="34" charset="0"/>
              </a:rPr>
              <a:t>Activity 4 </a:t>
            </a:r>
            <a:r>
              <a:rPr lang="en-ZA" sz="1800" dirty="0">
                <a:effectLst/>
                <a:latin typeface="Arial" panose="020B0604020202020204" pitchFamily="34" charset="0"/>
                <a:ea typeface="Arial" panose="020B0604020202020204" pitchFamily="34" charset="0"/>
              </a:rPr>
              <a:t>(</a:t>
            </a:r>
            <a:r>
              <a:rPr lang="en-ZA" sz="1800" b="1" i="1" u="sng" dirty="0">
                <a:effectLst/>
                <a:latin typeface="Arial" panose="020B0604020202020204" pitchFamily="34" charset="0"/>
                <a:ea typeface="Arial" panose="020B0604020202020204" pitchFamily="34" charset="0"/>
              </a:rPr>
              <a:t>Lesson 1 – Worksheet</a:t>
            </a:r>
            <a:r>
              <a:rPr lang="en-ZA" sz="1800" i="1" u="sng" dirty="0">
                <a:effectLst/>
                <a:latin typeface="Arial" panose="020B0604020202020204" pitchFamily="34" charset="0"/>
                <a:ea typeface="Arial" panose="020B0604020202020204" pitchFamily="34" charset="0"/>
              </a:rPr>
              <a:t>)</a:t>
            </a:r>
            <a:r>
              <a:rPr lang="en-ZA" sz="1800" i="1" dirty="0">
                <a:effectLst/>
                <a:latin typeface="Arial" panose="020B0604020202020204" pitchFamily="34" charset="0"/>
                <a:ea typeface="Arial" panose="020B0604020202020204" pitchFamily="34" charset="0"/>
              </a:rPr>
              <a:t>.</a:t>
            </a:r>
            <a:r>
              <a:rPr lang="en-ZA" sz="1800" b="1" i="1" u="sng" dirty="0">
                <a:effectLst/>
                <a:latin typeface="Arial" panose="020B0604020202020204" pitchFamily="34" charset="0"/>
                <a:ea typeface="Arial" panose="020B0604020202020204" pitchFamily="34" charset="0"/>
              </a:rPr>
              <a:t> </a:t>
            </a:r>
          </a:p>
          <a:p>
            <a:pPr marL="457200" algn="just"/>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ZA" sz="1800" u="none" strike="noStrike" dirty="0">
                <a:effectLst/>
                <a:latin typeface="Arial" panose="020B0604020202020204" pitchFamily="34" charset="0"/>
                <a:ea typeface="Arial" panose="020B0604020202020204" pitchFamily="34" charset="0"/>
              </a:rPr>
              <a:t>Explain why you think the protection of rights is important?</a:t>
            </a:r>
            <a:endParaRPr lang="en-ZA" sz="1800" u="none" strike="noStrike"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ZA" sz="1800" u="none" strike="noStrike" dirty="0">
                <a:effectLst/>
                <a:latin typeface="Arial" panose="020B0604020202020204" pitchFamily="34" charset="0"/>
                <a:ea typeface="Arial" panose="020B0604020202020204" pitchFamily="34" charset="0"/>
              </a:rPr>
              <a:t>Why is it so important that when we talk about human rights, we must also talk about the responsibility to uphold these rights?</a:t>
            </a:r>
            <a:endParaRPr lang="en-ZA" sz="1800" u="none" strike="noStrike" dirty="0">
              <a:effectLst/>
              <a:latin typeface="Times New Roman" panose="02020603050405020304" pitchFamily="18" charset="0"/>
              <a:ea typeface="Times New Roman" panose="02020603050405020304" pitchFamily="18" charset="0"/>
            </a:endParaRPr>
          </a:p>
          <a:p>
            <a:pPr marL="6858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b="1" dirty="0">
                <a:effectLst/>
                <a:latin typeface="Arial" panose="020B0604020202020204" pitchFamily="34" charset="0"/>
                <a:ea typeface="Arial" panose="020B0604020202020204" pitchFamily="34" charset="0"/>
              </a:rPr>
              <a:t>Homework (</a:t>
            </a:r>
            <a:r>
              <a:rPr lang="en-ZA" sz="1800" b="1" i="1" dirty="0">
                <a:effectLst/>
                <a:latin typeface="Arial" panose="020B0604020202020204" pitchFamily="34" charset="0"/>
                <a:ea typeface="Arial" panose="020B0604020202020204" pitchFamily="34" charset="0"/>
              </a:rPr>
              <a:t>Activity 5</a:t>
            </a:r>
            <a:r>
              <a:rPr lang="en-ZA" sz="1800" b="1" dirty="0">
                <a:effectLst/>
                <a:latin typeface="Arial" panose="020B0604020202020204" pitchFamily="34" charset="0"/>
                <a:ea typeface="Arial" panose="020B0604020202020204" pitchFamily="34" charset="0"/>
              </a:rPr>
              <a:t>)</a:t>
            </a:r>
            <a:endParaRPr lang="en-ZA" sz="1800" dirty="0">
              <a:effectLst/>
              <a:latin typeface="Times New Roman" panose="02020603050405020304" pitchFamily="18" charset="0"/>
              <a:ea typeface="Times New Roman" panose="02020603050405020304" pitchFamily="18" charset="0"/>
            </a:endParaRPr>
          </a:p>
          <a:p>
            <a:pPr marL="457200"/>
            <a:r>
              <a:rPr lang="en-ZA" sz="1800" dirty="0">
                <a:effectLst/>
                <a:latin typeface="Arial" panose="020B0604020202020204" pitchFamily="34" charset="0"/>
                <a:ea typeface="Arial" panose="020B0604020202020204" pitchFamily="34" charset="0"/>
              </a:rPr>
              <a:t>In </a:t>
            </a:r>
            <a:r>
              <a:rPr lang="en-ZA" sz="1800" b="1" i="1" dirty="0">
                <a:effectLst/>
                <a:latin typeface="Arial" panose="020B0604020202020204" pitchFamily="34" charset="0"/>
                <a:ea typeface="Arial" panose="020B0604020202020204" pitchFamily="34" charset="0"/>
              </a:rPr>
              <a:t>Activity 5 </a:t>
            </a:r>
            <a:r>
              <a:rPr lang="en-ZA" sz="1800" dirty="0">
                <a:effectLst/>
                <a:latin typeface="Arial" panose="020B0604020202020204" pitchFamily="34" charset="0"/>
                <a:ea typeface="Arial" panose="020B0604020202020204" pitchFamily="34" charset="0"/>
              </a:rPr>
              <a:t>(</a:t>
            </a:r>
            <a:r>
              <a:rPr lang="en-ZA" sz="1800" b="1" i="1" u="sng" dirty="0">
                <a:effectLst/>
                <a:latin typeface="Arial" panose="020B0604020202020204" pitchFamily="34" charset="0"/>
                <a:ea typeface="Arial" panose="020B0604020202020204" pitchFamily="34" charset="0"/>
              </a:rPr>
              <a:t>Lesson 1 – Worksheet</a:t>
            </a:r>
            <a:r>
              <a:rPr lang="en-ZA" sz="1800" i="1" u="sng" dirty="0">
                <a:effectLst/>
                <a:latin typeface="Arial" panose="020B0604020202020204" pitchFamily="34" charset="0"/>
                <a:ea typeface="Arial" panose="020B0604020202020204" pitchFamily="34" charset="0"/>
              </a:rPr>
              <a:t>)</a:t>
            </a:r>
            <a:r>
              <a:rPr lang="en-ZA" sz="1800" dirty="0">
                <a:effectLst/>
                <a:latin typeface="Arial" panose="020B0604020202020204" pitchFamily="34" charset="0"/>
                <a:ea typeface="Arial" panose="020B0604020202020204" pitchFamily="34" charset="0"/>
              </a:rPr>
              <a:t> is a list of rights (from the Bill of Rights). </a:t>
            </a:r>
          </a:p>
          <a:p>
            <a:pPr marL="457200"/>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ZA" sz="1800" dirty="0">
                <a:effectLst/>
                <a:latin typeface="Arial" panose="020B0604020202020204" pitchFamily="34" charset="0"/>
                <a:ea typeface="Arial" panose="020B0604020202020204" pitchFamily="34" charset="0"/>
                <a:cs typeface="Noto Sans Symbols"/>
              </a:rPr>
              <a:t>Choose FIVE of the rights listed and ask your parent/guardian/caregiver what they mean to him / her / them.  </a:t>
            </a:r>
          </a:p>
          <a:p>
            <a:pPr marL="342900" marR="0" lvl="0" indent="-342900" algn="just"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Now write down what your responsibility is in protecting these rights.</a:t>
            </a:r>
            <a:endParaRPr lang="en-US" sz="1800" dirty="0"/>
          </a:p>
          <a:p>
            <a:pPr marL="342900" lvl="0" indent="-342900" algn="just">
              <a:buFont typeface="Arial" panose="020B0604020202020204" pitchFamily="34" charset="0"/>
              <a:buChar char="●"/>
            </a:pPr>
            <a:endParaRPr lang="en-ZA" sz="1800" dirty="0">
              <a:effectLst/>
              <a:latin typeface="Noto Sans Symbols"/>
              <a:ea typeface="Noto Sans Symbols"/>
              <a:cs typeface="Noto Sans Symbols"/>
            </a:endParaRPr>
          </a:p>
        </p:txBody>
      </p:sp>
      <p:sp>
        <p:nvSpPr>
          <p:cNvPr id="264" name="Google Shape;2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11</a:t>
            </a:fld>
            <a:endParaRPr/>
          </a:p>
        </p:txBody>
      </p:sp>
    </p:spTree>
    <p:extLst>
      <p:ext uri="{BB962C8B-B14F-4D97-AF65-F5344CB8AC3E}">
        <p14:creationId xmlns:p14="http://schemas.microsoft.com/office/powerpoint/2010/main" val="395009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During this lesson we will seek to define what discrimination is and what violations of human rights look like. We will also reflect on our communities, schools, even households and look to recognise different forms of discrimination and violations of human rights within those environments. We will also look at three documents to help us understand human rights: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The South African Bill of Rights;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The Convention on the Rights of the Child; and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The Committee on the Elimination of Discrimination against Women. </a:t>
            </a:r>
            <a:endParaRPr lang="en-ZA"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67" name="Google Shape;16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a:t>
            </a:fld>
            <a:endParaRPr/>
          </a:p>
        </p:txBody>
      </p:sp>
    </p:spTree>
    <p:extLst>
      <p:ext uri="{BB962C8B-B14F-4D97-AF65-F5344CB8AC3E}">
        <p14:creationId xmlns:p14="http://schemas.microsoft.com/office/powerpoint/2010/main" val="30376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Let us see what your understanding is of these topics. Remember it is perfectly acceptable to not know the answers and if you are struggling with a definition. As an example, try to think about something that you might have heard or read in the media. As you see the following concepts, in the block on </a:t>
            </a:r>
            <a:r>
              <a:rPr lang="en-ZA" sz="1800" b="1" i="1" dirty="0">
                <a:effectLst/>
                <a:latin typeface="Arial" panose="020B0604020202020204" pitchFamily="34" charset="0"/>
                <a:ea typeface="Arial" panose="020B0604020202020204" pitchFamily="34" charset="0"/>
              </a:rPr>
              <a:t>Activity 1</a:t>
            </a:r>
            <a:r>
              <a:rPr lang="en-ZA" sz="1800" dirty="0">
                <a:effectLst/>
                <a:latin typeface="Arial" panose="020B0604020202020204" pitchFamily="34" charset="0"/>
                <a:ea typeface="Arial" panose="020B0604020202020204" pitchFamily="34" charset="0"/>
              </a:rPr>
              <a:t> (</a:t>
            </a:r>
            <a:r>
              <a:rPr lang="en-ZA" sz="1800" b="1" i="1" u="sng" dirty="0">
                <a:effectLst/>
                <a:latin typeface="Arial" panose="020B0604020202020204" pitchFamily="34" charset="0"/>
                <a:ea typeface="Arial" panose="020B0604020202020204" pitchFamily="34" charset="0"/>
              </a:rPr>
              <a:t>Lesson 1 – Worksheet</a:t>
            </a:r>
            <a:r>
              <a:rPr lang="en-ZA" sz="1800" dirty="0">
                <a:effectLst/>
                <a:latin typeface="Arial" panose="020B0604020202020204" pitchFamily="34" charset="0"/>
                <a:ea typeface="Arial" panose="020B0604020202020204" pitchFamily="34" charset="0"/>
              </a:rPr>
              <a:t>), write down words or ideas that come to mind. You will have 4 minutes to complete this activity.</a:t>
            </a:r>
            <a:endParaRPr lang="en-ZA" sz="1800" dirty="0">
              <a:effectLst/>
              <a:latin typeface="Times New Roman" panose="02020603050405020304" pitchFamily="18" charset="0"/>
              <a:ea typeface="Times New Roman" panose="02020603050405020304" pitchFamily="18" charset="0"/>
            </a:endParaRPr>
          </a:p>
        </p:txBody>
      </p:sp>
      <p:sp>
        <p:nvSpPr>
          <p:cNvPr id="178" name="Google Shape;17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ZA"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2165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Let’s look at this image on the slide. Why would this be offensive? How have these guys' human rights been violated? (Some might get upset; encourage learners to communicate why they are upset.)</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Can you see that this is offensive to the LGBTQI+ community? They are being discriminated against and executed in Iran, but accepted in France. This is wrong! We can see that basic human rights are meant to treat all people equally. The problem is that this does not happen this way all over the world.</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South Africa follows the </a:t>
            </a:r>
            <a:r>
              <a:rPr lang="en-ZA" sz="1800" b="1" dirty="0">
                <a:effectLst/>
                <a:latin typeface="Arial" panose="020B0604020202020204" pitchFamily="34" charset="0"/>
                <a:ea typeface="Arial" panose="020B0604020202020204" pitchFamily="34" charset="0"/>
              </a:rPr>
              <a:t>Bill of Rights</a:t>
            </a:r>
            <a:r>
              <a:rPr lang="en-ZA" sz="1800" dirty="0">
                <a:effectLst/>
                <a:latin typeface="Arial" panose="020B0604020202020204" pitchFamily="34" charset="0"/>
                <a:ea typeface="Arial" panose="020B0604020202020204" pitchFamily="34" charset="0"/>
              </a:rPr>
              <a:t> which is a constitutional document that communicates the human rights that all South Africans are required to follow by law. This means that South Africans should not discriminate against others. Remember, to </a:t>
            </a:r>
            <a:r>
              <a:rPr lang="en-ZA" sz="1800" b="1" i="1" dirty="0">
                <a:effectLst/>
                <a:latin typeface="Arial" panose="020B0604020202020204" pitchFamily="34" charset="0"/>
                <a:ea typeface="Arial" panose="020B0604020202020204" pitchFamily="34" charset="0"/>
              </a:rPr>
              <a:t>discriminate</a:t>
            </a:r>
            <a:r>
              <a:rPr lang="en-ZA" sz="1800" dirty="0">
                <a:effectLst/>
                <a:latin typeface="Arial" panose="020B0604020202020204" pitchFamily="34" charset="0"/>
                <a:ea typeface="Arial" panose="020B0604020202020204" pitchFamily="34" charset="0"/>
              </a:rPr>
              <a:t> means to treat people in an unfair/unjust way based on the type of person they are, especially on the grounds of ethnicity, age, sex, or disability. By </a:t>
            </a:r>
            <a:r>
              <a:rPr lang="en-ZA" sz="1800" b="1" dirty="0">
                <a:effectLst/>
                <a:latin typeface="Arial" panose="020B0604020202020204" pitchFamily="34" charset="0"/>
                <a:ea typeface="Arial" panose="020B0604020202020204" pitchFamily="34" charset="0"/>
              </a:rPr>
              <a:t>violating human rights</a:t>
            </a:r>
            <a:r>
              <a:rPr lang="en-ZA" sz="1800" dirty="0">
                <a:effectLst/>
                <a:latin typeface="Arial" panose="020B0604020202020204" pitchFamily="34" charset="0"/>
                <a:ea typeface="Arial" panose="020B0604020202020204" pitchFamily="34" charset="0"/>
              </a:rPr>
              <a:t> means to prevent/deprive a person of the rights given to them by law, whether by doing something to him/her or by not (i.e. neglecting) doing something for him/her. </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We as human beings have a responsibility to protect Human Rights. We need to stop or report where we see or hear of a person’s (or people’s) rights being abused. </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It is exceptionally important to realise that as individuals we have a responsibility not only to stop abusing human rights, but to actively bring attention to where we perceive human rights to be neglected or abused. </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Human rights are rules to help everybody live together in peace, safety and happiness. When people ignore or abuse these rights, they violate them. </a:t>
            </a:r>
            <a:endParaRPr lang="en-ZA" sz="1800" dirty="0">
              <a:effectLst/>
              <a:latin typeface="Times New Roman" panose="02020603050405020304" pitchFamily="18" charset="0"/>
              <a:ea typeface="Arial" panose="020B0604020202020204" pitchFamily="34" charset="0"/>
            </a:endParaRPr>
          </a:p>
          <a:p>
            <a:pPr algn="just"/>
            <a:endParaRPr lang="en-ZA" sz="1800" dirty="0">
              <a:effectLst/>
              <a:latin typeface="Times New Roman" panose="02020603050405020304" pitchFamily="18" charset="0"/>
              <a:ea typeface="Arial" panose="020B0604020202020204" pitchFamily="34" charset="0"/>
            </a:endParaRPr>
          </a:p>
          <a:p>
            <a:pPr algn="just"/>
            <a:r>
              <a:rPr lang="en-ZA" sz="1800" dirty="0">
                <a:effectLst/>
                <a:latin typeface="Arial" panose="020B0604020202020204" pitchFamily="34" charset="0"/>
                <a:ea typeface="Arial" panose="020B0604020202020204" pitchFamily="34" charset="0"/>
              </a:rPr>
              <a:t>Human Rights can be violated because of:</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Race</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Language</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Religion</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Gender</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Sexual Orientation and even</a:t>
            </a:r>
          </a:p>
          <a:p>
            <a:pPr marL="342900" lvl="0" indent="-342900" algn="just">
              <a:buFont typeface="Symbol" panose="05050102010706020507" pitchFamily="18" charset="2"/>
              <a:buChar char=""/>
            </a:pPr>
            <a:r>
              <a:rPr lang="en-ZA" sz="1800" dirty="0">
                <a:effectLst/>
                <a:latin typeface="Arial" panose="020B0604020202020204" pitchFamily="34" charset="0"/>
                <a:ea typeface="Arial" panose="020B0604020202020204" pitchFamily="34" charset="0"/>
              </a:rPr>
              <a:t>HIV Status</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 </a:t>
            </a:r>
            <a:endParaRPr dirty="0"/>
          </a:p>
        </p:txBody>
      </p:sp>
      <p:sp>
        <p:nvSpPr>
          <p:cNvPr id="193" name="Google Shape;19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346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We are going to look at three different examples of challenges faced by young people in our world. There are a couple of basic questions in your worksheets in </a:t>
            </a:r>
            <a:r>
              <a:rPr lang="en-ZA" sz="1800" b="1" i="1" dirty="0">
                <a:effectLst/>
                <a:latin typeface="Arial" panose="020B0604020202020204" pitchFamily="34" charset="0"/>
                <a:ea typeface="Arial" panose="020B0604020202020204" pitchFamily="34" charset="0"/>
              </a:rPr>
              <a:t>Activity 2</a:t>
            </a:r>
            <a:r>
              <a:rPr lang="en-ZA" sz="1800" dirty="0">
                <a:effectLst/>
                <a:latin typeface="Arial" panose="020B0604020202020204" pitchFamily="34" charset="0"/>
                <a:ea typeface="Arial" panose="020B0604020202020204" pitchFamily="34" charset="0"/>
              </a:rPr>
              <a:t> (</a:t>
            </a:r>
            <a:r>
              <a:rPr lang="en-ZA" sz="1800" b="1" i="1" u="sng" dirty="0">
                <a:effectLst/>
                <a:latin typeface="Arial" panose="020B0604020202020204" pitchFamily="34" charset="0"/>
                <a:ea typeface="Arial" panose="020B0604020202020204" pitchFamily="34" charset="0"/>
              </a:rPr>
              <a:t>Lesson 1 – Worksheet</a:t>
            </a:r>
            <a:r>
              <a:rPr lang="en-ZA" sz="1800" dirty="0">
                <a:effectLst/>
                <a:latin typeface="Arial" panose="020B0604020202020204" pitchFamily="34" charset="0"/>
                <a:ea typeface="Arial" panose="020B0604020202020204" pitchFamily="34" charset="0"/>
              </a:rPr>
              <a:t>) to answer as you are watching the video.  But as you watch, try to reflect on what discrimination you might see and try to understand what someone living in those conditions might be going through. </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At the end of each video, you will be asked to answer the questions set on the video, but you will have a space on the classroom wall to put up a note, written on a clean sheet of paper or a post-it, on what you would say to someone experiencing the difficulties faced by the people in these videos.</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b="1" dirty="0">
                <a:effectLst/>
                <a:latin typeface="Arial" panose="020B0604020202020204" pitchFamily="34" charset="0"/>
                <a:ea typeface="Arial" panose="020B0604020202020204" pitchFamily="34" charset="0"/>
              </a:rPr>
              <a:t>Odwa’s Story – Video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hlinkClick r:id="rId3"/>
              </a:rPr>
              <a:t>https://www.youtube.com/watch?v=Z5VeOr-JqxU</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Video: 2:31 minutes – 2 minutes to answer questions</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State TWO challenges that Odwa experienced in his community?</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Discuss how TWO of these challenges can be seen as a violation of human rights?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Write on your post-it… What would you say to someone like Odwa who experienced the difficulties in this video.</a:t>
            </a:r>
            <a:endParaRPr lang="en-ZA" sz="1800" dirty="0">
              <a:effectLst/>
              <a:latin typeface="Times New Roman" panose="02020603050405020304" pitchFamily="18" charset="0"/>
              <a:ea typeface="Times New Roman" panose="02020603050405020304" pitchFamily="18" charset="0"/>
            </a:endParaRPr>
          </a:p>
        </p:txBody>
      </p:sp>
      <p:sp>
        <p:nvSpPr>
          <p:cNvPr id="200" name="Google Shape;20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ZA"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1157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b="1" dirty="0" err="1">
                <a:effectLst/>
                <a:latin typeface="Arial" panose="020B0604020202020204" pitchFamily="34" charset="0"/>
                <a:ea typeface="Arial" panose="020B0604020202020204" pitchFamily="34" charset="0"/>
              </a:rPr>
              <a:t>Glsen</a:t>
            </a:r>
            <a:r>
              <a:rPr lang="en-ZA" sz="1800" b="1" dirty="0">
                <a:effectLst/>
                <a:latin typeface="Arial" panose="020B0604020202020204" pitchFamily="34" charset="0"/>
                <a:ea typeface="Arial" panose="020B0604020202020204" pitchFamily="34" charset="0"/>
              </a:rPr>
              <a:t> – Video</a:t>
            </a:r>
            <a:endParaRPr lang="en-ZA" sz="1800" dirty="0">
              <a:effectLst/>
              <a:latin typeface="Times New Roman" panose="02020603050405020304" pitchFamily="18" charset="0"/>
              <a:ea typeface="Times New Roman" panose="02020603050405020304" pitchFamily="18" charset="0"/>
            </a:endParaRPr>
          </a:p>
          <a:p>
            <a:pPr algn="just"/>
            <a:r>
              <a:rPr lang="en-ZA" sz="1800" dirty="0">
                <a:solidFill>
                  <a:srgbClr val="0000FF"/>
                </a:solidFill>
                <a:effectLst/>
                <a:latin typeface="Arial" panose="020B0604020202020204" pitchFamily="34" charset="0"/>
                <a:ea typeface="Arial" panose="020B0604020202020204" pitchFamily="34" charset="0"/>
                <a:hlinkClick r:id="rId3"/>
              </a:rPr>
              <a:t>https://www.youtube.com/watch?v=iAwJQYs7pKM</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Video: 2:44 minutes – 2 minutes to answer questions</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State TWO challenges the LGBTQI+ community face on a daily basis?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Discuss TWO strategies that teachers and fellow learners could do to help the LGBTQI+ community feel safe.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Write on your post-it… What would you say to someone like GLSEN who experienced the difficulties in this video.</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p:txBody>
      </p:sp>
      <p:sp>
        <p:nvSpPr>
          <p:cNvPr id="210" name="Google Shape;2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6</a:t>
            </a:fld>
            <a:endParaRPr/>
          </a:p>
        </p:txBody>
      </p:sp>
    </p:spTree>
    <p:extLst>
      <p:ext uri="{BB962C8B-B14F-4D97-AF65-F5344CB8AC3E}">
        <p14:creationId xmlns:p14="http://schemas.microsoft.com/office/powerpoint/2010/main" val="418270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ZA" sz="1800" b="1" dirty="0">
                <a:effectLst/>
                <a:latin typeface="Arial" panose="020B0604020202020204" pitchFamily="34" charset="0"/>
                <a:ea typeface="Arial" panose="020B0604020202020204" pitchFamily="34" charset="0"/>
              </a:rPr>
              <a:t>Teenagers and Sexual Abuse – Video</a:t>
            </a:r>
            <a:endParaRPr lang="en-ZA" sz="1800" dirty="0">
              <a:effectLst/>
              <a:latin typeface="Times New Roman" panose="02020603050405020304" pitchFamily="18" charset="0"/>
              <a:ea typeface="Times New Roman" panose="02020603050405020304" pitchFamily="18" charset="0"/>
            </a:endParaRPr>
          </a:p>
          <a:p>
            <a:pPr algn="just"/>
            <a:r>
              <a:rPr lang="en-ZA" sz="1800" dirty="0">
                <a:solidFill>
                  <a:srgbClr val="0000FF"/>
                </a:solidFill>
                <a:effectLst/>
                <a:latin typeface="Arial" panose="020B0604020202020204" pitchFamily="34" charset="0"/>
                <a:ea typeface="Arial" panose="020B0604020202020204" pitchFamily="34" charset="0"/>
                <a:hlinkClick r:id="rId3"/>
              </a:rPr>
              <a:t>https://www.youtube.com/watch?v=aOwmLMnZwi4</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Video: 3:52 minutes – 2 minutes to answer questions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State TWO challenges that teens have to deal with on a daily basis.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Discuss TWO ways in which parents and friends could help teens to cope with these challenges.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ZA" sz="1800" dirty="0">
                <a:effectLst/>
                <a:latin typeface="Arial" panose="020B0604020202020204" pitchFamily="34" charset="0"/>
                <a:ea typeface="Arial" panose="020B0604020202020204" pitchFamily="34" charset="0"/>
              </a:rPr>
              <a:t>Write on your post-it… What would you say to the teenagers in this video? </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As you can see from this activity, there is so much that every person can do to prevent violations of human rights and to support those who have been discriminated against. </a:t>
            </a:r>
            <a:endParaRPr lang="en-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7</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237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As we mentioned earlier in the lesson, human rights are so important that they have been included in our Constitution. </a:t>
            </a:r>
            <a:r>
              <a:rPr lang="en-ZA" sz="1800" b="1" i="1" dirty="0">
                <a:effectLst/>
                <a:latin typeface="Arial" panose="020B0604020202020204" pitchFamily="34" charset="0"/>
                <a:ea typeface="Arial" panose="020B0604020202020204" pitchFamily="34" charset="0"/>
              </a:rPr>
              <a:t>The Bill of Rights</a:t>
            </a:r>
            <a:r>
              <a:rPr lang="en-ZA" sz="1800" dirty="0">
                <a:effectLst/>
                <a:latin typeface="Arial" panose="020B0604020202020204" pitchFamily="34" charset="0"/>
                <a:ea typeface="Arial" panose="020B0604020202020204" pitchFamily="34" charset="0"/>
              </a:rPr>
              <a:t> is based on </a:t>
            </a:r>
            <a:r>
              <a:rPr lang="en-ZA" sz="1800" i="1" dirty="0">
                <a:effectLst/>
                <a:latin typeface="Arial" panose="020B0604020202020204" pitchFamily="34" charset="0"/>
                <a:ea typeface="Arial" panose="020B0604020202020204" pitchFamily="34" charset="0"/>
              </a:rPr>
              <a:t>four</a:t>
            </a:r>
            <a:r>
              <a:rPr lang="en-ZA" sz="1800" dirty="0">
                <a:effectLst/>
                <a:latin typeface="Arial" panose="020B0604020202020204" pitchFamily="34" charset="0"/>
                <a:ea typeface="Arial" panose="020B0604020202020204" pitchFamily="34" charset="0"/>
              </a:rPr>
              <a:t> basic principles – Dignity; Equality; Democracy and Freedom. It is important to realise what the Bill of Rights does. Have a look at the bold words. </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Write these words into the spaces provided in </a:t>
            </a:r>
            <a:r>
              <a:rPr lang="en-ZA" sz="1800" b="1" i="1" dirty="0">
                <a:effectLst/>
                <a:latin typeface="Arial" panose="020B0604020202020204" pitchFamily="34" charset="0"/>
                <a:ea typeface="Arial" panose="020B0604020202020204" pitchFamily="34" charset="0"/>
              </a:rPr>
              <a:t>Activity 3</a:t>
            </a:r>
            <a:r>
              <a:rPr lang="en-ZA" sz="1800" dirty="0">
                <a:effectLst/>
                <a:latin typeface="Arial" panose="020B0604020202020204" pitchFamily="34" charset="0"/>
                <a:ea typeface="Arial" panose="020B0604020202020204" pitchFamily="34" charset="0"/>
              </a:rPr>
              <a:t> of your </a:t>
            </a:r>
            <a:r>
              <a:rPr lang="en-ZA" sz="1800" b="1" i="1" u="sng" dirty="0">
                <a:effectLst/>
                <a:latin typeface="Arial" panose="020B0604020202020204" pitchFamily="34" charset="0"/>
                <a:ea typeface="Arial" panose="020B0604020202020204" pitchFamily="34" charset="0"/>
              </a:rPr>
              <a:t>Lesson 1 – Worksheet</a:t>
            </a:r>
            <a:r>
              <a:rPr lang="en-ZA" sz="1800" dirty="0">
                <a:effectLst/>
                <a:latin typeface="Arial" panose="020B0604020202020204" pitchFamily="34" charset="0"/>
                <a:ea typeface="Arial" panose="020B0604020202020204" pitchFamily="34" charset="0"/>
              </a:rPr>
              <a:t>.</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p>
          <a:p>
            <a:pPr algn="just"/>
            <a:r>
              <a:rPr lang="en-ZA" sz="1800" dirty="0">
                <a:effectLst/>
                <a:latin typeface="Arial" panose="020B0604020202020204" pitchFamily="34" charset="0"/>
                <a:ea typeface="Arial" panose="020B0604020202020204" pitchFamily="34" charset="0"/>
              </a:rPr>
              <a:t>Fill in the missing words as we read through the paragraph in </a:t>
            </a:r>
            <a:r>
              <a:rPr lang="en-ZA" sz="1800" b="1" i="1" dirty="0">
                <a:effectLst/>
                <a:latin typeface="Arial" panose="020B0604020202020204" pitchFamily="34" charset="0"/>
                <a:ea typeface="Arial" panose="020B0604020202020204" pitchFamily="34" charset="0"/>
              </a:rPr>
              <a:t>Activity 3</a:t>
            </a:r>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The purpose of the Bill of Rights is to protect the basic </a:t>
            </a:r>
            <a:r>
              <a:rPr lang="en-ZA" sz="1800" b="1" u="sng" dirty="0">
                <a:effectLst/>
                <a:latin typeface="Arial" panose="020B0604020202020204" pitchFamily="34" charset="0"/>
                <a:ea typeface="Arial" panose="020B0604020202020204" pitchFamily="34" charset="0"/>
              </a:rPr>
              <a:t>human rights</a:t>
            </a:r>
            <a:r>
              <a:rPr lang="en-ZA" sz="1800" dirty="0">
                <a:effectLst/>
                <a:latin typeface="Arial" panose="020B0604020202020204" pitchFamily="34" charset="0"/>
                <a:ea typeface="Arial" panose="020B0604020202020204" pitchFamily="34" charset="0"/>
              </a:rPr>
              <a:t> of all the citizens (and residents of South Africa). It stops </a:t>
            </a:r>
            <a:r>
              <a:rPr lang="en-ZA" sz="1800" b="1" u="sng" dirty="0">
                <a:effectLst/>
                <a:latin typeface="Arial" panose="020B0604020202020204" pitchFamily="34" charset="0"/>
                <a:ea typeface="Arial" panose="020B0604020202020204" pitchFamily="34" charset="0"/>
              </a:rPr>
              <a:t>discrimination</a:t>
            </a:r>
            <a:r>
              <a:rPr lang="en-ZA" sz="1800" dirty="0">
                <a:effectLst/>
                <a:latin typeface="Arial" panose="020B0604020202020204" pitchFamily="34" charset="0"/>
                <a:ea typeface="Arial" panose="020B0604020202020204" pitchFamily="34" charset="0"/>
              </a:rPr>
              <a:t> and unequal treatment. It makes sure that there are </a:t>
            </a:r>
            <a:r>
              <a:rPr lang="en-ZA" sz="1800" b="1" u="sng" dirty="0">
                <a:effectLst/>
                <a:latin typeface="Arial" panose="020B0604020202020204" pitchFamily="34" charset="0"/>
                <a:ea typeface="Arial" panose="020B0604020202020204" pitchFamily="34" charset="0"/>
              </a:rPr>
              <a:t>fair</a:t>
            </a:r>
            <a:r>
              <a:rPr lang="en-ZA" sz="1800" dirty="0">
                <a:effectLst/>
                <a:latin typeface="Arial" panose="020B0604020202020204" pitchFamily="34" charset="0"/>
                <a:ea typeface="Arial" panose="020B0604020202020204" pitchFamily="34" charset="0"/>
              </a:rPr>
              <a:t> laws which makes sure that all South Africans can live together in </a:t>
            </a:r>
            <a:r>
              <a:rPr lang="en-ZA" sz="1800" b="1" u="sng" dirty="0">
                <a:effectLst/>
                <a:latin typeface="Arial" panose="020B0604020202020204" pitchFamily="34" charset="0"/>
                <a:ea typeface="Arial" panose="020B0604020202020204" pitchFamily="34" charset="0"/>
              </a:rPr>
              <a:t>freedom</a:t>
            </a:r>
            <a:r>
              <a:rPr lang="en-ZA" sz="1800" dirty="0">
                <a:effectLst/>
                <a:latin typeface="Arial" panose="020B0604020202020204" pitchFamily="34" charset="0"/>
                <a:ea typeface="Arial" panose="020B0604020202020204" pitchFamily="34" charset="0"/>
              </a:rPr>
              <a:t>, equality and </a:t>
            </a:r>
            <a:r>
              <a:rPr lang="en-ZA" sz="1800" b="1" u="sng" dirty="0">
                <a:effectLst/>
                <a:latin typeface="Arial" panose="020B0604020202020204" pitchFamily="34" charset="0"/>
                <a:ea typeface="Arial" panose="020B0604020202020204" pitchFamily="34" charset="0"/>
              </a:rPr>
              <a:t>dignity</a:t>
            </a:r>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It makes sure that the government is held accountable and that they uphold </a:t>
            </a:r>
            <a:r>
              <a:rPr lang="en-ZA" sz="1800" b="1" u="sng" dirty="0">
                <a:effectLst/>
                <a:latin typeface="Arial" panose="020B0604020202020204" pitchFamily="34" charset="0"/>
                <a:ea typeface="Arial" panose="020B0604020202020204" pitchFamily="34" charset="0"/>
              </a:rPr>
              <a:t>democracy</a:t>
            </a:r>
            <a:r>
              <a:rPr lang="en-ZA" sz="1800" dirty="0">
                <a:effectLst/>
                <a:latin typeface="Arial" panose="020B0604020202020204" pitchFamily="34" charset="0"/>
                <a:ea typeface="Arial" panose="020B0604020202020204" pitchFamily="34" charset="0"/>
              </a:rPr>
              <a:t>, equality and justice in South Africa. </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This means that all South Africans have a say in how the country is governed. </a:t>
            </a:r>
            <a:endParaRPr lang="en-ZA" sz="1800" dirty="0">
              <a:effectLst/>
              <a:latin typeface="Times New Roman" panose="02020603050405020304" pitchFamily="18" charset="0"/>
              <a:ea typeface="Times New Roman" panose="02020603050405020304" pitchFamily="18" charset="0"/>
            </a:endParaRPr>
          </a:p>
        </p:txBody>
      </p:sp>
      <p:sp>
        <p:nvSpPr>
          <p:cNvPr id="228" name="Google Shape;2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8</a:t>
            </a:fld>
            <a:endParaRPr/>
          </a:p>
        </p:txBody>
      </p:sp>
    </p:spTree>
    <p:extLst>
      <p:ext uri="{BB962C8B-B14F-4D97-AF65-F5344CB8AC3E}">
        <p14:creationId xmlns:p14="http://schemas.microsoft.com/office/powerpoint/2010/main" val="325976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i="1" dirty="0">
                <a:effectLst/>
                <a:latin typeface="Arial" panose="020B0604020202020204" pitchFamily="34" charset="0"/>
                <a:ea typeface="Arial" panose="020B0604020202020204" pitchFamily="34" charset="0"/>
              </a:rPr>
              <a:t>The Convention of the Rights of the Child</a:t>
            </a:r>
            <a:r>
              <a:rPr lang="en-ZA" sz="1800" dirty="0">
                <a:effectLst/>
                <a:latin typeface="Arial" panose="020B0604020202020204" pitchFamily="34" charset="0"/>
                <a:ea typeface="Arial" panose="020B0604020202020204" pitchFamily="34" charset="0"/>
              </a:rPr>
              <a:t> aims to protect children from abuse and exploitation (</a:t>
            </a:r>
            <a:r>
              <a:rPr lang="en-ZA" sz="1800" b="1" dirty="0">
                <a:effectLst/>
                <a:latin typeface="Arial" panose="020B0604020202020204" pitchFamily="34" charset="0"/>
                <a:ea typeface="Arial" panose="020B0604020202020204" pitchFamily="34" charset="0"/>
              </a:rPr>
              <a:t>Exploitation</a:t>
            </a:r>
            <a:r>
              <a:rPr lang="en-ZA" sz="1800" dirty="0">
                <a:effectLst/>
                <a:latin typeface="Arial" panose="020B0604020202020204" pitchFamily="34" charset="0"/>
                <a:ea typeface="Arial" panose="020B0604020202020204" pitchFamily="34" charset="0"/>
              </a:rPr>
              <a:t> is when people use children for tasks that children should not be exposed to, e.g. child labour in factories.)</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In 1989, world leaders made a historic commitment to the world’s children by adopting the United Nations Convention on the Rights of the Child – an international agreement on childhood.</a:t>
            </a:r>
            <a:endParaRPr lang="en-ZA" sz="1800" dirty="0">
              <a:effectLst/>
              <a:latin typeface="Times New Roman" panose="02020603050405020304" pitchFamily="18" charset="0"/>
              <a:ea typeface="Times New Roman" panose="02020603050405020304" pitchFamily="18" charset="0"/>
            </a:endParaRPr>
          </a:p>
          <a:p>
            <a:pPr marL="450215"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This agreement aims to protect children from abuse and exploitation. </a:t>
            </a:r>
            <a:endParaRPr lang="en-ZA" sz="1800" dirty="0">
              <a:effectLst/>
              <a:latin typeface="Times New Roman" panose="02020603050405020304" pitchFamily="18" charset="0"/>
              <a:ea typeface="Times New Roman" panose="02020603050405020304" pitchFamily="18" charset="0"/>
            </a:endParaRPr>
          </a:p>
          <a:p>
            <a:pPr marL="450215" algn="just"/>
            <a:r>
              <a:rPr lang="en-ZA" sz="1800" i="1"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i="1" dirty="0">
                <a:effectLst/>
                <a:latin typeface="Arial" panose="020B0604020202020204" pitchFamily="34" charset="0"/>
                <a:ea typeface="Arial" panose="020B0604020202020204" pitchFamily="34" charset="0"/>
              </a:rPr>
              <a:t>Why do you think it is important to have a document just for the rights of children?</a:t>
            </a:r>
            <a:endParaRPr dirty="0"/>
          </a:p>
        </p:txBody>
      </p:sp>
      <p:sp>
        <p:nvSpPr>
          <p:cNvPr id="242" name="Google Shape;2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9</a:t>
            </a:fld>
            <a:endParaRPr/>
          </a:p>
        </p:txBody>
      </p:sp>
    </p:spTree>
    <p:extLst>
      <p:ext uri="{BB962C8B-B14F-4D97-AF65-F5344CB8AC3E}">
        <p14:creationId xmlns:p14="http://schemas.microsoft.com/office/powerpoint/2010/main" val="228115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5"/>
          <p:cNvSpPr>
            <a:spLocks noGrp="1"/>
          </p:cNvSpPr>
          <p:nvPr>
            <p:ph type="pic" idx="2"/>
          </p:nvPr>
        </p:nvSpPr>
        <p:spPr>
          <a:xfrm>
            <a:off x="5183188" y="987425"/>
            <a:ext cx="6172200" cy="4873625"/>
          </a:xfrm>
          <a:prstGeom prst="rect">
            <a:avLst/>
          </a:prstGeom>
          <a:noFill/>
          <a:ln>
            <a:noFill/>
          </a:ln>
        </p:spPr>
      </p:sp>
      <p:sp>
        <p:nvSpPr>
          <p:cNvPr id="143" name="Google Shape;143;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2" name="Picture 1"/>
          <p:cNvPicPr>
            <a:picLocks noChangeAspect="1"/>
          </p:cNvPicPr>
          <p:nvPr userDrawn="1"/>
        </p:nvPicPr>
        <p:blipFill>
          <a:blip r:embed="rId14"/>
          <a:stretch>
            <a:fillRect/>
          </a:stretch>
        </p:blipFill>
        <p:spPr>
          <a:xfrm>
            <a:off x="10826378" y="-4762"/>
            <a:ext cx="1365622" cy="469433"/>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youtube.com/watch?v=Z5VeOr-Jqx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youtube.com/watch?v=iAwJQYs7pK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www.youtube.com/watch?v=aOwmLMnZwi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5" name="Title 4">
            <a:extLst>
              <a:ext uri="{FF2B5EF4-FFF2-40B4-BE49-F238E27FC236}">
                <a16:creationId xmlns:a16="http://schemas.microsoft.com/office/drawing/2014/main" id="{7EF17E62-5D02-152B-45EA-17E96C3BDE87}"/>
              </a:ext>
            </a:extLst>
          </p:cNvPr>
          <p:cNvSpPr>
            <a:spLocks noGrp="1"/>
          </p:cNvSpPr>
          <p:nvPr>
            <p:ph type="title"/>
          </p:nvPr>
        </p:nvSpPr>
        <p:spPr/>
        <p:txBody>
          <a:bodyPr/>
          <a:lstStyle/>
          <a:p>
            <a:endParaRPr lang="en-ZA"/>
          </a:p>
        </p:txBody>
      </p:sp>
      <p:sp>
        <p:nvSpPr>
          <p:cNvPr id="7" name="Text Placeholder 6">
            <a:extLst>
              <a:ext uri="{FF2B5EF4-FFF2-40B4-BE49-F238E27FC236}">
                <a16:creationId xmlns:a16="http://schemas.microsoft.com/office/drawing/2014/main" id="{B84AFB3C-37F3-A8E0-1CF0-F6F34CCC4F80}"/>
              </a:ext>
            </a:extLst>
          </p:cNvPr>
          <p:cNvSpPr>
            <a:spLocks noGrp="1"/>
          </p:cNvSpPr>
          <p:nvPr>
            <p:ph type="body" idx="1"/>
          </p:nvPr>
        </p:nvSpPr>
        <p:spPr/>
        <p:txBody>
          <a:bodyPr/>
          <a:lstStyle/>
          <a:p>
            <a:endParaRPr lang="en-ZA" dirty="0"/>
          </a:p>
        </p:txBody>
      </p:sp>
      <p:pic>
        <p:nvPicPr>
          <p:cNvPr id="10" name="Picture 9" descr="A collage of a person walking with an umbrella&#10;&#10;Description automatically generated">
            <a:extLst>
              <a:ext uri="{FF2B5EF4-FFF2-40B4-BE49-F238E27FC236}">
                <a16:creationId xmlns:a16="http://schemas.microsoft.com/office/drawing/2014/main" id="{9EFE648B-B502-E1FD-942B-4C1C6E51F733}"/>
              </a:ext>
            </a:extLst>
          </p:cNvPr>
          <p:cNvPicPr>
            <a:picLocks noChangeAspect="1"/>
          </p:cNvPicPr>
          <p:nvPr/>
        </p:nvPicPr>
        <p:blipFill>
          <a:blip r:embed="rId3"/>
          <a:stretch>
            <a:fillRect/>
          </a:stretch>
        </p:blipFill>
        <p:spPr>
          <a:xfrm>
            <a:off x="0" y="0"/>
            <a:ext cx="12191999" cy="6858000"/>
          </a:xfrm>
          <a:prstGeom prst="rect">
            <a:avLst/>
          </a:prstGeom>
        </p:spPr>
      </p:pic>
      <p:sp>
        <p:nvSpPr>
          <p:cNvPr id="11" name="Google Shape;256;p11">
            <a:extLst>
              <a:ext uri="{FF2B5EF4-FFF2-40B4-BE49-F238E27FC236}">
                <a16:creationId xmlns:a16="http://schemas.microsoft.com/office/drawing/2014/main" id="{E09D4C30-44B9-062E-D831-06B71BED82A8}"/>
              </a:ext>
            </a:extLst>
          </p:cNvPr>
          <p:cNvSpPr txBox="1">
            <a:spLocks/>
          </p:cNvSpPr>
          <p:nvPr/>
        </p:nvSpPr>
        <p:spPr>
          <a:xfrm>
            <a:off x="6459855" y="365125"/>
            <a:ext cx="5732145" cy="195684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400"/>
              <a:buFont typeface="Play"/>
              <a:buNone/>
            </a:pPr>
            <a:r>
              <a:rPr lang="en-ZA" sz="8000" dirty="0">
                <a:latin typeface="Play"/>
                <a:ea typeface="Play"/>
                <a:cs typeface="Play"/>
                <a:sym typeface="Play"/>
              </a:rPr>
              <a:t>C.E.D.A.W</a:t>
            </a:r>
            <a:endParaRPr lang="en-ZA" sz="8000" dirty="0"/>
          </a:p>
        </p:txBody>
      </p:sp>
      <p:sp>
        <p:nvSpPr>
          <p:cNvPr id="12" name="Google Shape;258;p11">
            <a:extLst>
              <a:ext uri="{FF2B5EF4-FFF2-40B4-BE49-F238E27FC236}">
                <a16:creationId xmlns:a16="http://schemas.microsoft.com/office/drawing/2014/main" id="{1E509F2E-F353-A2F6-5EB4-7E344A8B26DD}"/>
              </a:ext>
            </a:extLst>
          </p:cNvPr>
          <p:cNvSpPr txBox="1">
            <a:spLocks/>
          </p:cNvSpPr>
          <p:nvPr/>
        </p:nvSpPr>
        <p:spPr>
          <a:xfrm>
            <a:off x="993648" y="3995579"/>
            <a:ext cx="4243589" cy="231632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200"/>
              <a:buFont typeface="Arial"/>
              <a:buNone/>
            </a:pPr>
            <a:r>
              <a:rPr lang="en-US" sz="2200" dirty="0">
                <a:latin typeface="Play"/>
                <a:ea typeface="Play"/>
                <a:cs typeface="Play"/>
                <a:sym typeface="Play"/>
              </a:rPr>
              <a:t>Guides the work of UN Women in </a:t>
            </a:r>
            <a:r>
              <a:rPr lang="en-US" sz="3200" dirty="0">
                <a:latin typeface="Play"/>
                <a:ea typeface="Play"/>
                <a:cs typeface="Play"/>
                <a:sym typeface="Play"/>
              </a:rPr>
              <a:t>achieving gender equality </a:t>
            </a:r>
            <a:r>
              <a:rPr lang="en-US" sz="2200" dirty="0">
                <a:latin typeface="Play"/>
                <a:ea typeface="Play"/>
                <a:cs typeface="Play"/>
                <a:sym typeface="Play"/>
              </a:rPr>
              <a:t>and </a:t>
            </a:r>
            <a:r>
              <a:rPr lang="en-US" sz="3200" dirty="0">
                <a:latin typeface="Play"/>
                <a:ea typeface="Play"/>
                <a:cs typeface="Play"/>
                <a:sym typeface="Play"/>
              </a:rPr>
              <a:t>empowering </a:t>
            </a:r>
            <a:r>
              <a:rPr lang="en-US" sz="2200" dirty="0">
                <a:latin typeface="Play"/>
                <a:ea typeface="Play"/>
                <a:cs typeface="Play"/>
                <a:sym typeface="Play"/>
              </a:rPr>
              <a:t>all women and girls.</a:t>
            </a:r>
          </a:p>
        </p:txBody>
      </p:sp>
      <p:pic>
        <p:nvPicPr>
          <p:cNvPr id="13" name="Picture 12">
            <a:extLst>
              <a:ext uri="{FF2B5EF4-FFF2-40B4-BE49-F238E27FC236}">
                <a16:creationId xmlns:a16="http://schemas.microsoft.com/office/drawing/2014/main" id="{90FBD951-5481-8B7C-E47C-A1E94CF4087D}"/>
              </a:ext>
            </a:extLst>
          </p:cNvPr>
          <p:cNvPicPr>
            <a:picLocks noChangeAspect="1"/>
          </p:cNvPicPr>
          <p:nvPr/>
        </p:nvPicPr>
        <p:blipFill>
          <a:blip r:embed="rId4"/>
          <a:stretch>
            <a:fillRect/>
          </a:stretch>
        </p:blipFill>
        <p:spPr>
          <a:xfrm>
            <a:off x="10845833" y="-14692"/>
            <a:ext cx="1365622" cy="46943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2"/>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ZA" sz="5000" b="1"/>
              <a:t>R	E	F	L	E	C	T	I	O	N</a:t>
            </a:r>
            <a:endParaRPr/>
          </a:p>
        </p:txBody>
      </p:sp>
      <p:pic>
        <p:nvPicPr>
          <p:cNvPr id="267" name="Google Shape;267;p12" descr="Reflection: Looking Back and Looking Forward"/>
          <p:cNvPicPr preferRelativeResize="0"/>
          <p:nvPr/>
        </p:nvPicPr>
        <p:blipFill rotWithShape="1">
          <a:blip r:embed="rId3">
            <a:alphaModFix/>
          </a:blip>
          <a:srcRect/>
          <a:stretch/>
        </p:blipFill>
        <p:spPr>
          <a:xfrm>
            <a:off x="-657226" y="0"/>
            <a:ext cx="13105110" cy="6858000"/>
          </a:xfrm>
          <a:prstGeom prst="rect">
            <a:avLst/>
          </a:prstGeom>
          <a:noFill/>
          <a:ln>
            <a:noFill/>
          </a:ln>
        </p:spPr>
      </p:pic>
      <p:pic>
        <p:nvPicPr>
          <p:cNvPr id="4" name="Picture 3"/>
          <p:cNvPicPr>
            <a:picLocks noChangeAspect="1"/>
          </p:cNvPicPr>
          <p:nvPr/>
        </p:nvPicPr>
        <p:blipFill>
          <a:blip r:embed="rId4"/>
          <a:stretch>
            <a:fillRect/>
          </a:stretch>
        </p:blipFill>
        <p:spPr>
          <a:xfrm>
            <a:off x="11079293" y="-14692"/>
            <a:ext cx="1365622" cy="4694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p:nvPr/>
        </p:nvSpPr>
        <p:spPr>
          <a:xfrm>
            <a:off x="723900" y="476250"/>
            <a:ext cx="105346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ZA" sz="4000" b="0" i="0" u="none" strike="noStrike" cap="none">
                <a:solidFill>
                  <a:schemeClr val="dk1"/>
                </a:solidFill>
                <a:latin typeface="Play"/>
                <a:ea typeface="Play"/>
                <a:cs typeface="Play"/>
                <a:sym typeface="Play"/>
              </a:rPr>
              <a:t>Lesson 1 LEARNING OBJECTIVES</a:t>
            </a:r>
            <a:endParaRPr sz="1400" b="0" i="0" u="none" strike="noStrike" cap="none">
              <a:solidFill>
                <a:srgbClr val="000000"/>
              </a:solidFill>
              <a:latin typeface="Arial"/>
              <a:ea typeface="Arial"/>
              <a:cs typeface="Arial"/>
              <a:sym typeface="Arial"/>
            </a:endParaRPr>
          </a:p>
        </p:txBody>
      </p:sp>
      <p:sp>
        <p:nvSpPr>
          <p:cNvPr id="170" name="Google Shape;170;p2"/>
          <p:cNvSpPr txBox="1"/>
          <p:nvPr/>
        </p:nvSpPr>
        <p:spPr>
          <a:xfrm>
            <a:off x="914400" y="1504950"/>
            <a:ext cx="6884194"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ZA" sz="2400" b="0" i="0" u="none" strike="noStrike" cap="none" dirty="0">
                <a:solidFill>
                  <a:schemeClr val="dk1"/>
                </a:solidFill>
                <a:latin typeface="Play"/>
                <a:ea typeface="Play"/>
                <a:cs typeface="Play"/>
                <a:sym typeface="Play"/>
              </a:rPr>
              <a:t>During this lesson you will be able to: </a:t>
            </a:r>
            <a:endParaRPr sz="1400" b="0" i="0" u="none" strike="noStrike" cap="none" dirty="0">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Play"/>
              <a:ea typeface="Play"/>
              <a:cs typeface="Play"/>
              <a:sym typeface="Play"/>
            </a:endParaRPr>
          </a:p>
        </p:txBody>
      </p:sp>
      <p:sp>
        <p:nvSpPr>
          <p:cNvPr id="171" name="Google Shape;171;p2"/>
          <p:cNvSpPr txBox="1"/>
          <p:nvPr/>
        </p:nvSpPr>
        <p:spPr>
          <a:xfrm>
            <a:off x="364330" y="2244024"/>
            <a:ext cx="4071191" cy="120028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ZA" sz="2400" b="0" i="0" u="none" strike="noStrike" cap="none" dirty="0">
                <a:solidFill>
                  <a:schemeClr val="dk1"/>
                </a:solidFill>
                <a:latin typeface="Play"/>
                <a:ea typeface="Play"/>
                <a:cs typeface="Play"/>
                <a:sym typeface="Play"/>
              </a:rPr>
              <a:t>Define</a:t>
            </a:r>
            <a:r>
              <a:rPr lang="en-ZA" sz="2400" dirty="0">
                <a:solidFill>
                  <a:schemeClr val="dk1"/>
                </a:solidFill>
                <a:latin typeface="Play"/>
                <a:ea typeface="Play"/>
                <a:cs typeface="Play"/>
                <a:sym typeface="Play"/>
              </a:rPr>
              <a:t> </a:t>
            </a:r>
            <a:r>
              <a:rPr lang="en-ZA" sz="2400" b="0" i="0" u="none" strike="noStrike" cap="none" dirty="0">
                <a:solidFill>
                  <a:schemeClr val="dk1"/>
                </a:solidFill>
                <a:latin typeface="Play"/>
                <a:ea typeface="Play"/>
                <a:cs typeface="Play"/>
                <a:sym typeface="Play"/>
              </a:rPr>
              <a:t>DISCRIMINATION and HUMAN RIGHTS VIOLATIONS</a:t>
            </a:r>
            <a:endParaRPr sz="1400" b="0" i="0" u="none" strike="noStrike" cap="none" dirty="0">
              <a:solidFill>
                <a:srgbClr val="000000"/>
              </a:solidFill>
              <a:latin typeface="Arial"/>
              <a:ea typeface="Arial"/>
              <a:cs typeface="Arial"/>
              <a:sym typeface="Arial"/>
            </a:endParaRPr>
          </a:p>
        </p:txBody>
      </p:sp>
      <p:sp>
        <p:nvSpPr>
          <p:cNvPr id="172" name="Google Shape;172;p2"/>
          <p:cNvSpPr txBox="1"/>
          <p:nvPr/>
        </p:nvSpPr>
        <p:spPr>
          <a:xfrm>
            <a:off x="364330" y="4075338"/>
            <a:ext cx="3843337" cy="15696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ZA" sz="2400" b="0" i="0" u="none" strike="noStrike" cap="none" dirty="0">
                <a:solidFill>
                  <a:schemeClr val="dk1"/>
                </a:solidFill>
                <a:latin typeface="Play"/>
                <a:ea typeface="Play"/>
                <a:cs typeface="Play"/>
                <a:sym typeface="Play"/>
              </a:rPr>
              <a:t>Recognise different forms of discrimination and Human Rights Violations.</a:t>
            </a:r>
            <a:endParaRPr sz="1400" b="0" i="0" u="none" strike="noStrike" cap="none" dirty="0">
              <a:solidFill>
                <a:srgbClr val="000000"/>
              </a:solidFill>
              <a:latin typeface="Arial"/>
              <a:ea typeface="Arial"/>
              <a:cs typeface="Arial"/>
              <a:sym typeface="Arial"/>
            </a:endParaRPr>
          </a:p>
        </p:txBody>
      </p:sp>
      <p:sp>
        <p:nvSpPr>
          <p:cNvPr id="173" name="Google Shape;173;p2"/>
          <p:cNvSpPr txBox="1"/>
          <p:nvPr/>
        </p:nvSpPr>
        <p:spPr>
          <a:xfrm>
            <a:off x="7226045" y="2182532"/>
            <a:ext cx="4819651" cy="2677616"/>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ZA" sz="2400" b="0" i="0" u="none" strike="noStrike" cap="none" dirty="0">
                <a:solidFill>
                  <a:schemeClr val="dk1"/>
                </a:solidFill>
                <a:latin typeface="Play"/>
                <a:ea typeface="Play"/>
                <a:cs typeface="Play"/>
                <a:sym typeface="Play"/>
              </a:rPr>
              <a:t>Understand the importance of the South African Bill of Rights; The Convention on the Rights of the Child, and The Committee on the Elimination of Discrimination against Women (CEDAW)</a:t>
            </a:r>
            <a:endParaRPr sz="1400" b="0" i="0" u="none" strike="noStrike" cap="none" dirty="0">
              <a:solidFill>
                <a:srgbClr val="000000"/>
              </a:solidFill>
              <a:latin typeface="Arial"/>
              <a:ea typeface="Arial"/>
              <a:cs typeface="Arial"/>
              <a:sym typeface="Arial"/>
            </a:endParaRPr>
          </a:p>
        </p:txBody>
      </p:sp>
      <p:pic>
        <p:nvPicPr>
          <p:cNvPr id="174" name="Google Shape;174;p2" descr="A green check mark on a white background&#10;&#10;Description automatically generated"/>
          <p:cNvPicPr preferRelativeResize="0"/>
          <p:nvPr/>
        </p:nvPicPr>
        <p:blipFill rotWithShape="1">
          <a:blip r:embed="rId3">
            <a:alphaModFix/>
          </a:blip>
          <a:srcRect/>
          <a:stretch/>
        </p:blipFill>
        <p:spPr>
          <a:xfrm>
            <a:off x="5095875" y="2286000"/>
            <a:ext cx="2276474" cy="27275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txBox="1">
            <a:spLocks noGrp="1"/>
          </p:cNvSpPr>
          <p:nvPr>
            <p:ph type="body" idx="1"/>
          </p:nvPr>
        </p:nvSpPr>
        <p:spPr>
          <a:xfrm>
            <a:off x="347664" y="1842160"/>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ZA" dirty="0">
                <a:latin typeface="Play"/>
                <a:ea typeface="Play"/>
                <a:cs typeface="Play"/>
                <a:sym typeface="Play"/>
              </a:rPr>
              <a:t>Fairness</a:t>
            </a:r>
            <a:endParaRPr dirty="0"/>
          </a:p>
          <a:p>
            <a:pPr marL="0" lvl="0" indent="0" algn="l" rtl="0">
              <a:lnSpc>
                <a:spcPct val="90000"/>
              </a:lnSpc>
              <a:spcBef>
                <a:spcPts val="1000"/>
              </a:spcBef>
              <a:spcAft>
                <a:spcPts val="0"/>
              </a:spcAft>
              <a:buClr>
                <a:schemeClr val="dk1"/>
              </a:buClr>
              <a:buSzPts val="2800"/>
              <a:buNone/>
            </a:pPr>
            <a:endParaRPr dirty="0">
              <a:solidFill>
                <a:srgbClr val="FFFF00"/>
              </a:solidFill>
              <a:latin typeface="Play"/>
              <a:ea typeface="Play"/>
              <a:cs typeface="Play"/>
              <a:sym typeface="Play"/>
            </a:endParaRPr>
          </a:p>
          <a:p>
            <a:pPr marL="0" lvl="0" indent="0" algn="l" rtl="0">
              <a:lnSpc>
                <a:spcPct val="90000"/>
              </a:lnSpc>
              <a:spcBef>
                <a:spcPts val="1000"/>
              </a:spcBef>
              <a:spcAft>
                <a:spcPts val="0"/>
              </a:spcAft>
              <a:buClr>
                <a:schemeClr val="dk1"/>
              </a:buClr>
              <a:buSzPts val="2800"/>
              <a:buNone/>
            </a:pPr>
            <a:endParaRPr dirty="0">
              <a:solidFill>
                <a:srgbClr val="FFFF00"/>
              </a:solidFill>
              <a:latin typeface="Play"/>
              <a:ea typeface="Play"/>
              <a:cs typeface="Play"/>
              <a:sym typeface="Play"/>
            </a:endParaRPr>
          </a:p>
        </p:txBody>
      </p:sp>
      <p:sp>
        <p:nvSpPr>
          <p:cNvPr id="181" name="Google Shape;181;p3"/>
          <p:cNvSpPr txBox="1"/>
          <p:nvPr/>
        </p:nvSpPr>
        <p:spPr>
          <a:xfrm>
            <a:off x="3469482" y="1889944"/>
            <a:ext cx="1962150" cy="5572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800"/>
              <a:buFont typeface="Arial"/>
              <a:buNone/>
            </a:pPr>
            <a:r>
              <a:rPr lang="en-ZA" sz="2800" b="0" i="0" u="none" strike="noStrike" cap="none" dirty="0">
                <a:solidFill>
                  <a:srgbClr val="000000"/>
                </a:solidFill>
                <a:latin typeface="Play"/>
                <a:ea typeface="Play"/>
                <a:cs typeface="Play"/>
                <a:sym typeface="Play"/>
              </a:rPr>
              <a:t>Rights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p:txBody>
      </p:sp>
      <p:sp>
        <p:nvSpPr>
          <p:cNvPr id="182" name="Google Shape;182;p3"/>
          <p:cNvSpPr txBox="1"/>
          <p:nvPr/>
        </p:nvSpPr>
        <p:spPr>
          <a:xfrm>
            <a:off x="4929189" y="2478240"/>
            <a:ext cx="1962150" cy="557212"/>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p:txBody>
      </p:sp>
      <p:sp>
        <p:nvSpPr>
          <p:cNvPr id="183" name="Google Shape;183;p3"/>
          <p:cNvSpPr txBox="1"/>
          <p:nvPr/>
        </p:nvSpPr>
        <p:spPr>
          <a:xfrm>
            <a:off x="1977908" y="2552700"/>
            <a:ext cx="1962150" cy="5572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800"/>
              <a:buFont typeface="Arial"/>
              <a:buNone/>
            </a:pPr>
            <a:r>
              <a:rPr lang="en-ZA" sz="2800" b="0" i="0" u="none" strike="noStrike" cap="none" dirty="0">
                <a:solidFill>
                  <a:srgbClr val="000000"/>
                </a:solidFill>
                <a:latin typeface="Play"/>
                <a:ea typeface="Play"/>
                <a:cs typeface="Play"/>
                <a:sym typeface="Play"/>
              </a:rPr>
              <a:t>Future</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p:txBody>
      </p:sp>
      <p:sp>
        <p:nvSpPr>
          <p:cNvPr id="184" name="Google Shape;184;p3"/>
          <p:cNvSpPr txBox="1"/>
          <p:nvPr/>
        </p:nvSpPr>
        <p:spPr>
          <a:xfrm>
            <a:off x="6586539" y="1851422"/>
            <a:ext cx="1962150" cy="5572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800"/>
              <a:buFont typeface="Arial"/>
              <a:buNone/>
            </a:pPr>
            <a:r>
              <a:rPr lang="en-ZA" sz="2800" b="0" i="0" u="none" strike="noStrike" cap="none" dirty="0">
                <a:solidFill>
                  <a:srgbClr val="000000"/>
                </a:solidFill>
                <a:latin typeface="Play"/>
                <a:ea typeface="Play"/>
                <a:cs typeface="Play"/>
                <a:sym typeface="Play"/>
              </a:rPr>
              <a:t>Safety</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p:txBody>
      </p:sp>
      <p:sp>
        <p:nvSpPr>
          <p:cNvPr id="185" name="Google Shape;185;p3"/>
          <p:cNvSpPr txBox="1"/>
          <p:nvPr/>
        </p:nvSpPr>
        <p:spPr>
          <a:xfrm>
            <a:off x="8486180" y="2459039"/>
            <a:ext cx="1962150" cy="5572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800"/>
              <a:buFont typeface="Arial"/>
              <a:buNone/>
            </a:pPr>
            <a:r>
              <a:rPr lang="en-ZA" sz="2800" b="0" i="0" u="none" strike="noStrike" cap="none" dirty="0">
                <a:solidFill>
                  <a:srgbClr val="000000"/>
                </a:solidFill>
                <a:latin typeface="Play"/>
                <a:ea typeface="Play"/>
                <a:cs typeface="Play"/>
                <a:sym typeface="Play"/>
              </a:rPr>
              <a:t>Property</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p:txBody>
      </p:sp>
      <p:sp>
        <p:nvSpPr>
          <p:cNvPr id="186" name="Google Shape;186;p3"/>
          <p:cNvSpPr txBox="1"/>
          <p:nvPr/>
        </p:nvSpPr>
        <p:spPr>
          <a:xfrm>
            <a:off x="10045337" y="1851422"/>
            <a:ext cx="1962150" cy="5572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800"/>
              <a:buFont typeface="Arial"/>
              <a:buNone/>
            </a:pPr>
            <a:r>
              <a:rPr lang="en-ZA" sz="2800" b="0" i="0" u="none" strike="noStrike" cap="none" dirty="0">
                <a:solidFill>
                  <a:srgbClr val="000000"/>
                </a:solidFill>
                <a:latin typeface="Play"/>
                <a:ea typeface="Play"/>
                <a:cs typeface="Play"/>
                <a:sym typeface="Play"/>
              </a:rPr>
              <a:t>Equality</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FFFF00"/>
              </a:solidFill>
              <a:latin typeface="Play"/>
              <a:ea typeface="Play"/>
              <a:cs typeface="Play"/>
              <a:sym typeface="Play"/>
            </a:endParaRPr>
          </a:p>
        </p:txBody>
      </p:sp>
      <p:sp>
        <p:nvSpPr>
          <p:cNvPr id="187" name="Google Shape;18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ZA" dirty="0"/>
              <a:t>Do you know what these terms mean?</a:t>
            </a:r>
            <a:endParaRPr dirty="0"/>
          </a:p>
        </p:txBody>
      </p:sp>
      <p:pic>
        <p:nvPicPr>
          <p:cNvPr id="188" name="Google Shape;188;p3" descr="What's the Difference Between Equity and Equality in Education? | by McGraw  Hill | Inspired Ideas | Medium"/>
          <p:cNvPicPr preferRelativeResize="0"/>
          <p:nvPr/>
        </p:nvPicPr>
        <p:blipFill rotWithShape="1">
          <a:blip r:embed="rId3">
            <a:alphaModFix/>
          </a:blip>
          <a:srcRect/>
          <a:stretch/>
        </p:blipFill>
        <p:spPr>
          <a:xfrm>
            <a:off x="0" y="4079741"/>
            <a:ext cx="5169408" cy="2810181"/>
          </a:xfrm>
          <a:prstGeom prst="rect">
            <a:avLst/>
          </a:prstGeom>
          <a:noFill/>
          <a:ln>
            <a:noFill/>
          </a:ln>
        </p:spPr>
      </p:pic>
      <p:pic>
        <p:nvPicPr>
          <p:cNvPr id="189" name="Google Shape;189;p3" descr="Issues with affirmative action and employment equity provisions"/>
          <p:cNvPicPr preferRelativeResize="0"/>
          <p:nvPr/>
        </p:nvPicPr>
        <p:blipFill rotWithShape="1">
          <a:blip r:embed="rId4">
            <a:alphaModFix/>
          </a:blip>
          <a:srcRect/>
          <a:stretch/>
        </p:blipFill>
        <p:spPr>
          <a:xfrm>
            <a:off x="5169408" y="4079741"/>
            <a:ext cx="7022592" cy="27790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8"/>
          <p:cNvSpPr txBox="1">
            <a:spLocks noGrp="1"/>
          </p:cNvSpPr>
          <p:nvPr>
            <p:ph type="title"/>
          </p:nvPr>
        </p:nvSpPr>
        <p:spPr>
          <a:xfrm>
            <a:off x="466928" y="1825625"/>
            <a:ext cx="2476297"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5454"/>
              <a:buNone/>
            </a:pPr>
            <a:r>
              <a:rPr lang="en-ZA" dirty="0"/>
              <a:t>Why is this image offensive?</a:t>
            </a:r>
            <a:endParaRPr dirty="0"/>
          </a:p>
        </p:txBody>
      </p:sp>
      <p:pic>
        <p:nvPicPr>
          <p:cNvPr id="196" name="Google Shape;196;p38"/>
          <p:cNvPicPr preferRelativeResize="0"/>
          <p:nvPr/>
        </p:nvPicPr>
        <p:blipFill rotWithShape="1">
          <a:blip r:embed="rId3">
            <a:alphaModFix/>
          </a:blip>
          <a:srcRect/>
          <a:stretch/>
        </p:blipFill>
        <p:spPr>
          <a:xfrm>
            <a:off x="3249038" y="-14692"/>
            <a:ext cx="8962417" cy="6853237"/>
          </a:xfrm>
          <a:prstGeom prst="rect">
            <a:avLst/>
          </a:prstGeom>
          <a:noFill/>
          <a:ln>
            <a:noFill/>
          </a:ln>
        </p:spPr>
      </p:pic>
      <p:pic>
        <p:nvPicPr>
          <p:cNvPr id="2" name="Picture 1"/>
          <p:cNvPicPr>
            <a:picLocks noChangeAspect="1"/>
          </p:cNvPicPr>
          <p:nvPr/>
        </p:nvPicPr>
        <p:blipFill>
          <a:blip r:embed="rId4"/>
          <a:stretch>
            <a:fillRect/>
          </a:stretch>
        </p:blipFill>
        <p:spPr>
          <a:xfrm>
            <a:off x="10845833" y="-14692"/>
            <a:ext cx="1365622" cy="4694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6"/>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p6"/>
          <p:cNvPicPr preferRelativeResize="0">
            <a:picLocks noGrp="1"/>
          </p:cNvPicPr>
          <p:nvPr>
            <p:ph type="body" idx="1"/>
          </p:nvPr>
        </p:nvPicPr>
        <p:blipFill>
          <a:blip r:embed="rId3"/>
          <a:srcRect t="9" b="9"/>
          <a:stretch/>
        </p:blipFill>
        <p:spPr>
          <a:xfrm>
            <a:off x="2522356" y="10"/>
            <a:ext cx="9669642" cy="6857990"/>
          </a:xfrm>
          <a:prstGeom prst="rect">
            <a:avLst/>
          </a:prstGeom>
          <a:noFill/>
          <a:ln>
            <a:noFill/>
          </a:ln>
        </p:spPr>
      </p:pic>
      <p:sp>
        <p:nvSpPr>
          <p:cNvPr id="204" name="Google Shape;204;p6"/>
          <p:cNvSpPr/>
          <p:nvPr/>
        </p:nvSpPr>
        <p:spPr>
          <a:xfrm>
            <a:off x="0" y="-14692"/>
            <a:ext cx="5116749"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6"/>
          <p:cNvSpPr txBox="1">
            <a:spLocks noGrp="1"/>
          </p:cNvSpPr>
          <p:nvPr>
            <p:ph type="title"/>
          </p:nvPr>
        </p:nvSpPr>
        <p:spPr>
          <a:xfrm>
            <a:off x="83820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ZA" sz="4000"/>
              <a:t>Odwa’s Story </a:t>
            </a:r>
            <a:endParaRPr/>
          </a:p>
        </p:txBody>
      </p:sp>
      <p:sp>
        <p:nvSpPr>
          <p:cNvPr id="206" name="Google Shape;206;p6"/>
          <p:cNvSpPr txBox="1"/>
          <p:nvPr/>
        </p:nvSpPr>
        <p:spPr>
          <a:xfrm>
            <a:off x="838200" y="2434201"/>
            <a:ext cx="3822189" cy="3742762"/>
          </a:xfrm>
          <a:prstGeom prst="rect">
            <a:avLst/>
          </a:prstGeom>
          <a:noFill/>
          <a:ln>
            <a:noFill/>
          </a:ln>
        </p:spPr>
        <p:txBody>
          <a:bodyPr spcFirstLastPara="1" wrap="square" lIns="91425" tIns="45700" rIns="91425" bIns="45700" anchor="t" anchorCtr="0">
            <a:normAutofit/>
          </a:bodyPr>
          <a:lstStyle/>
          <a:p>
            <a:pPr marR="0" lvl="0" algn="l" rtl="0">
              <a:lnSpc>
                <a:spcPct val="90000"/>
              </a:lnSpc>
              <a:spcBef>
                <a:spcPts val="0"/>
              </a:spcBef>
              <a:spcAft>
                <a:spcPts val="0"/>
              </a:spcAft>
              <a:buClr>
                <a:schemeClr val="dk1"/>
              </a:buClr>
              <a:buSzPts val="2000"/>
            </a:pPr>
            <a:r>
              <a:rPr lang="en-ZA" sz="2000" b="0" i="0" u="none" strike="noStrike" cap="none" dirty="0">
                <a:solidFill>
                  <a:schemeClr val="dk1"/>
                </a:solidFill>
                <a:latin typeface="Play"/>
                <a:ea typeface="Play"/>
                <a:cs typeface="Play"/>
                <a:sym typeface="Play"/>
              </a:rPr>
              <a:t>Watch the Following Clip: </a:t>
            </a:r>
            <a:r>
              <a:rPr lang="en-ZA" sz="2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https://www.youtube.com/watch?v=Z5VeOr-JqxU</a:t>
            </a:r>
            <a:endParaRPr sz="2000" b="0" i="0" u="none" strike="noStrike" cap="none" dirty="0">
              <a:solidFill>
                <a:schemeClr val="dk1"/>
              </a:solidFill>
              <a:latin typeface="Calibri"/>
              <a:ea typeface="Calibri"/>
              <a:cs typeface="Calibri"/>
              <a:sym typeface="Calibri"/>
            </a:endParaRPr>
          </a:p>
          <a:p>
            <a:pPr marL="0" marR="0" lvl="0" indent="127000" algn="l" rtl="0">
              <a:lnSpc>
                <a:spcPct val="90000"/>
              </a:lnSpc>
              <a:spcBef>
                <a:spcPts val="6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pic>
        <p:nvPicPr>
          <p:cNvPr id="7" name="Picture 6"/>
          <p:cNvPicPr>
            <a:picLocks noChangeAspect="1"/>
          </p:cNvPicPr>
          <p:nvPr/>
        </p:nvPicPr>
        <p:blipFill>
          <a:blip r:embed="rId5"/>
          <a:stretch>
            <a:fillRect/>
          </a:stretch>
        </p:blipFill>
        <p:spPr>
          <a:xfrm>
            <a:off x="10845833" y="-14692"/>
            <a:ext cx="1365622" cy="4694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7"/>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 name="Google Shape;213;p7"/>
          <p:cNvPicPr preferRelativeResize="0">
            <a:picLocks noGrp="1"/>
          </p:cNvPicPr>
          <p:nvPr>
            <p:ph type="body" idx="1"/>
          </p:nvPr>
        </p:nvPicPr>
        <p:blipFill>
          <a:blip r:embed="rId3"/>
          <a:srcRect l="9093" r="9093"/>
          <a:stretch/>
        </p:blipFill>
        <p:spPr>
          <a:xfrm>
            <a:off x="1" y="10"/>
            <a:ext cx="9669642" cy="6857990"/>
          </a:xfrm>
          <a:prstGeom prst="rect">
            <a:avLst/>
          </a:prstGeom>
          <a:noFill/>
          <a:ln>
            <a:noFill/>
          </a:ln>
        </p:spPr>
      </p:pic>
      <p:sp>
        <p:nvSpPr>
          <p:cNvPr id="214" name="Google Shape;214;p7"/>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7"/>
          <p:cNvSpPr txBox="1">
            <a:spLocks noGrp="1"/>
          </p:cNvSpPr>
          <p:nvPr>
            <p:ph type="title"/>
          </p:nvPr>
        </p:nvSpPr>
        <p:spPr>
          <a:xfrm>
            <a:off x="753161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ZA" sz="4000"/>
              <a:t>GLSEN</a:t>
            </a:r>
            <a:endParaRPr/>
          </a:p>
        </p:txBody>
      </p:sp>
      <p:sp>
        <p:nvSpPr>
          <p:cNvPr id="216" name="Google Shape;216;p7"/>
          <p:cNvSpPr txBox="1"/>
          <p:nvPr/>
        </p:nvSpPr>
        <p:spPr>
          <a:xfrm>
            <a:off x="7531610" y="2434201"/>
            <a:ext cx="3822189" cy="1166249"/>
          </a:xfrm>
          <a:prstGeom prst="rect">
            <a:avLst/>
          </a:prstGeom>
          <a:noFill/>
          <a:ln>
            <a:noFill/>
          </a:ln>
        </p:spPr>
        <p:txBody>
          <a:bodyPr spcFirstLastPara="1" wrap="square" lIns="91425" tIns="45700" rIns="91425" bIns="45700" anchor="t" anchorCtr="0">
            <a:normAutofit/>
          </a:bodyPr>
          <a:lstStyle/>
          <a:p>
            <a:pPr marR="0" lvl="0" algn="l" rtl="0">
              <a:lnSpc>
                <a:spcPct val="90000"/>
              </a:lnSpc>
              <a:spcBef>
                <a:spcPts val="0"/>
              </a:spcBef>
              <a:spcAft>
                <a:spcPts val="0"/>
              </a:spcAft>
              <a:buClr>
                <a:schemeClr val="dk1"/>
              </a:buClr>
              <a:buSzPts val="2000"/>
            </a:pPr>
            <a:r>
              <a:rPr lang="en-ZA" sz="2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https://www.youtube.com/watch?v=iAwJQYs7pKM</a:t>
            </a:r>
            <a:endParaRPr sz="2000" b="0" i="0" u="none" strike="noStrike" cap="none" dirty="0">
              <a:solidFill>
                <a:schemeClr val="dk1"/>
              </a:solidFill>
              <a:latin typeface="Calibri"/>
              <a:ea typeface="Calibri"/>
              <a:cs typeface="Calibri"/>
              <a:sym typeface="Calibri"/>
            </a:endParaRPr>
          </a:p>
          <a:p>
            <a:pPr marL="0" marR="0" lvl="0" indent="127000" algn="l" rtl="0">
              <a:lnSpc>
                <a:spcPct val="90000"/>
              </a:lnSpc>
              <a:spcBef>
                <a:spcPts val="6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pic>
        <p:nvPicPr>
          <p:cNvPr id="7" name="Picture 6"/>
          <p:cNvPicPr>
            <a:picLocks noChangeAspect="1"/>
          </p:cNvPicPr>
          <p:nvPr/>
        </p:nvPicPr>
        <p:blipFill>
          <a:blip r:embed="rId5"/>
          <a:stretch>
            <a:fillRect/>
          </a:stretch>
        </p:blipFill>
        <p:spPr>
          <a:xfrm>
            <a:off x="10845833" y="-14692"/>
            <a:ext cx="1365622" cy="469433"/>
          </a:xfrm>
          <a:prstGeom prst="rect">
            <a:avLst/>
          </a:prstGeom>
        </p:spPr>
      </p:pic>
    </p:spTree>
    <p:extLst>
      <p:ext uri="{BB962C8B-B14F-4D97-AF65-F5344CB8AC3E}">
        <p14:creationId xmlns:p14="http://schemas.microsoft.com/office/powerpoint/2010/main" val="345983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10;&#10;Description automatically generated">
            <a:extLst>
              <a:ext uri="{FF2B5EF4-FFF2-40B4-BE49-F238E27FC236}">
                <a16:creationId xmlns:a16="http://schemas.microsoft.com/office/drawing/2014/main" id="{0912A439-485C-4A96-8BF2-6D1733CAB100}"/>
              </a:ext>
            </a:extLst>
          </p:cNvPr>
          <p:cNvPicPr>
            <a:picLocks noChangeAspect="1"/>
          </p:cNvPicPr>
          <p:nvPr/>
        </p:nvPicPr>
        <p:blipFill>
          <a:blip r:embed="rId3"/>
          <a:stretch>
            <a:fillRect/>
          </a:stretch>
        </p:blipFill>
        <p:spPr>
          <a:xfrm>
            <a:off x="0" y="0"/>
            <a:ext cx="12192000" cy="5695950"/>
          </a:xfrm>
          <a:prstGeom prst="rect">
            <a:avLst/>
          </a:prstGeom>
        </p:spPr>
      </p:pic>
      <p:sp>
        <p:nvSpPr>
          <p:cNvPr id="7" name="TextBox 6">
            <a:extLst>
              <a:ext uri="{FF2B5EF4-FFF2-40B4-BE49-F238E27FC236}">
                <a16:creationId xmlns:a16="http://schemas.microsoft.com/office/drawing/2014/main" id="{48440A52-786C-D9CE-0388-D4A8CFDE1022}"/>
              </a:ext>
            </a:extLst>
          </p:cNvPr>
          <p:cNvSpPr txBox="1"/>
          <p:nvPr/>
        </p:nvSpPr>
        <p:spPr>
          <a:xfrm>
            <a:off x="451104" y="5939522"/>
            <a:ext cx="11545824" cy="646331"/>
          </a:xfrm>
          <a:prstGeom prst="rect">
            <a:avLst/>
          </a:prstGeom>
          <a:noFill/>
        </p:spPr>
        <p:txBody>
          <a:bodyPr wrap="square">
            <a:spAutoFit/>
          </a:bodyPr>
          <a:lstStyle/>
          <a:p>
            <a:r>
              <a:rPr lang="en-ZA" sz="3600" dirty="0">
                <a:latin typeface="Calibri" panose="020F0502020204030204" pitchFamily="34" charset="0"/>
                <a:cs typeface="Calibri" panose="020F0502020204030204" pitchFamily="34" charset="0"/>
              </a:rPr>
              <a:t>Teens and Abuse              </a:t>
            </a:r>
            <a:r>
              <a:rPr lang="en-ZA" sz="2400" dirty="0">
                <a:latin typeface="Calibri" panose="020F0502020204030204" pitchFamily="34" charset="0"/>
                <a:cs typeface="Calibri" panose="020F0502020204030204" pitchFamily="34" charset="0"/>
                <a:hlinkClick r:id="rId4"/>
              </a:rPr>
              <a:t>https://www.youtube.com/watch?v=aOwmLMnZwi4</a:t>
            </a:r>
            <a:r>
              <a:rPr lang="en-ZA" sz="2400" dirty="0">
                <a:latin typeface="Calibri" panose="020F0502020204030204" pitchFamily="34" charset="0"/>
                <a:cs typeface="Calibri" panose="020F0502020204030204" pitchFamily="34" charset="0"/>
              </a:rPr>
              <a:t>  </a:t>
            </a:r>
          </a:p>
        </p:txBody>
      </p:sp>
      <p:pic>
        <p:nvPicPr>
          <p:cNvPr id="12" name="Picture 11">
            <a:extLst>
              <a:ext uri="{FF2B5EF4-FFF2-40B4-BE49-F238E27FC236}">
                <a16:creationId xmlns:a16="http://schemas.microsoft.com/office/drawing/2014/main" id="{1FD84B9F-1A33-AB9B-79C3-0B5A0B0B2B64}"/>
              </a:ext>
            </a:extLst>
          </p:cNvPr>
          <p:cNvPicPr>
            <a:picLocks noChangeAspect="1"/>
          </p:cNvPicPr>
          <p:nvPr/>
        </p:nvPicPr>
        <p:blipFill>
          <a:blip r:embed="rId5"/>
          <a:stretch>
            <a:fillRect/>
          </a:stretch>
        </p:blipFill>
        <p:spPr>
          <a:xfrm>
            <a:off x="10845833" y="-14692"/>
            <a:ext cx="1365622" cy="469433"/>
          </a:xfrm>
          <a:prstGeom prst="rect">
            <a:avLst/>
          </a:prstGeom>
        </p:spPr>
      </p:pic>
    </p:spTree>
    <p:extLst>
      <p:ext uri="{BB962C8B-B14F-4D97-AF65-F5344CB8AC3E}">
        <p14:creationId xmlns:p14="http://schemas.microsoft.com/office/powerpoint/2010/main" val="192659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Play"/>
              <a:buNone/>
            </a:pPr>
            <a:r>
              <a:rPr lang="en-ZA" sz="3600">
                <a:latin typeface="Play"/>
                <a:ea typeface="Play"/>
                <a:cs typeface="Play"/>
                <a:sym typeface="Play"/>
              </a:rPr>
              <a:t>The Bill of Rights: Chapter 2 of Our Constitution</a:t>
            </a:r>
            <a:br>
              <a:rPr lang="en-ZA">
                <a:latin typeface="Play"/>
                <a:ea typeface="Play"/>
                <a:cs typeface="Play"/>
                <a:sym typeface="Play"/>
              </a:rPr>
            </a:br>
            <a:endParaRPr>
              <a:latin typeface="Play"/>
              <a:ea typeface="Play"/>
              <a:cs typeface="Play"/>
              <a:sym typeface="Play"/>
            </a:endParaRPr>
          </a:p>
        </p:txBody>
      </p:sp>
      <p:sp>
        <p:nvSpPr>
          <p:cNvPr id="231" name="Google Shape;231;p9"/>
          <p:cNvSpPr txBox="1">
            <a:spLocks noGrp="1"/>
          </p:cNvSpPr>
          <p:nvPr>
            <p:ph type="body" idx="1"/>
          </p:nvPr>
        </p:nvSpPr>
        <p:spPr>
          <a:xfrm>
            <a:off x="838200" y="2466921"/>
            <a:ext cx="10515600" cy="3710041"/>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7000"/>
              </a:lnSpc>
              <a:spcBef>
                <a:spcPts val="0"/>
              </a:spcBef>
              <a:spcAft>
                <a:spcPts val="0"/>
              </a:spcAft>
              <a:buClr>
                <a:schemeClr val="dk1"/>
              </a:buClr>
              <a:buSzPct val="100000"/>
              <a:buNone/>
            </a:pPr>
            <a:r>
              <a:rPr lang="en-ZA" sz="2800">
                <a:latin typeface="Play"/>
                <a:ea typeface="Play"/>
                <a:cs typeface="Play"/>
                <a:sym typeface="Play"/>
              </a:rPr>
              <a:t>The purpose of the Bill of Rights is to </a:t>
            </a:r>
            <a:r>
              <a:rPr lang="en-ZA" sz="3600" b="1">
                <a:latin typeface="Play"/>
                <a:ea typeface="Play"/>
                <a:cs typeface="Play"/>
                <a:sym typeface="Play"/>
              </a:rPr>
              <a:t>protect the basic human rights </a:t>
            </a:r>
            <a:r>
              <a:rPr lang="en-ZA" sz="2800">
                <a:latin typeface="Play"/>
                <a:ea typeface="Play"/>
                <a:cs typeface="Play"/>
                <a:sym typeface="Play"/>
              </a:rPr>
              <a:t>of all the citizens (and residents of South Africa). It </a:t>
            </a:r>
            <a:r>
              <a:rPr lang="en-ZA" sz="3600" b="1">
                <a:latin typeface="Play"/>
                <a:ea typeface="Play"/>
                <a:cs typeface="Play"/>
                <a:sym typeface="Play"/>
              </a:rPr>
              <a:t>stops discrimination </a:t>
            </a:r>
            <a:r>
              <a:rPr lang="en-ZA" sz="2800">
                <a:latin typeface="Play"/>
                <a:ea typeface="Play"/>
                <a:cs typeface="Play"/>
                <a:sym typeface="Play"/>
              </a:rPr>
              <a:t>and unequal treatment. It makes sure that there are </a:t>
            </a:r>
            <a:r>
              <a:rPr lang="en-ZA" sz="4000" b="1">
                <a:latin typeface="Play"/>
                <a:ea typeface="Play"/>
                <a:cs typeface="Play"/>
                <a:sym typeface="Play"/>
              </a:rPr>
              <a:t>fair laws</a:t>
            </a:r>
            <a:r>
              <a:rPr lang="en-ZA" sz="2800">
                <a:latin typeface="Play"/>
                <a:ea typeface="Play"/>
                <a:cs typeface="Play"/>
                <a:sym typeface="Play"/>
              </a:rPr>
              <a:t> which makes sure that all South Africans can live together in </a:t>
            </a:r>
            <a:r>
              <a:rPr lang="en-ZA" sz="4000" b="1">
                <a:latin typeface="Play"/>
                <a:ea typeface="Play"/>
                <a:cs typeface="Play"/>
                <a:sym typeface="Play"/>
              </a:rPr>
              <a:t>freedom, equality and dignity</a:t>
            </a:r>
            <a:r>
              <a:rPr lang="en-ZA" sz="2800">
                <a:latin typeface="Play"/>
                <a:ea typeface="Play"/>
                <a:cs typeface="Play"/>
                <a:sym typeface="Play"/>
              </a:rPr>
              <a:t>. It makes sure that the </a:t>
            </a:r>
            <a:r>
              <a:rPr lang="en-ZA" sz="4500" b="1">
                <a:latin typeface="Play"/>
                <a:ea typeface="Play"/>
                <a:cs typeface="Play"/>
                <a:sym typeface="Play"/>
              </a:rPr>
              <a:t>government is held accountable </a:t>
            </a:r>
            <a:r>
              <a:rPr lang="en-ZA" sz="2800">
                <a:latin typeface="Play"/>
                <a:ea typeface="Play"/>
                <a:cs typeface="Play"/>
                <a:sym typeface="Play"/>
              </a:rPr>
              <a:t>and that they uphold </a:t>
            </a:r>
            <a:r>
              <a:rPr lang="en-ZA" sz="4500" b="1">
                <a:latin typeface="Play"/>
                <a:ea typeface="Play"/>
                <a:cs typeface="Play"/>
                <a:sym typeface="Play"/>
              </a:rPr>
              <a:t>democracy, equality and justice </a:t>
            </a:r>
            <a:r>
              <a:rPr lang="en-ZA" sz="2800">
                <a:latin typeface="Play"/>
                <a:ea typeface="Play"/>
                <a:cs typeface="Play"/>
                <a:sym typeface="Play"/>
              </a:rPr>
              <a:t>in South Africa.  </a:t>
            </a:r>
            <a:endParaRPr/>
          </a:p>
          <a:p>
            <a:pPr marL="0" lvl="0" indent="0" algn="l" rtl="0">
              <a:lnSpc>
                <a:spcPct val="90000"/>
              </a:lnSpc>
              <a:spcBef>
                <a:spcPts val="1800"/>
              </a:spcBef>
              <a:spcAft>
                <a:spcPts val="0"/>
              </a:spcAft>
              <a:buClr>
                <a:schemeClr val="dk1"/>
              </a:buClr>
              <a:buSzPct val="100000"/>
              <a:buNone/>
            </a:pPr>
            <a:endParaRPr/>
          </a:p>
        </p:txBody>
      </p:sp>
      <p:pic>
        <p:nvPicPr>
          <p:cNvPr id="232" name="Google Shape;232;p9" descr="Scales of justice with solid fill"/>
          <p:cNvPicPr preferRelativeResize="0"/>
          <p:nvPr/>
        </p:nvPicPr>
        <p:blipFill rotWithShape="1">
          <a:blip r:embed="rId3">
            <a:alphaModFix/>
          </a:blip>
          <a:srcRect/>
          <a:stretch/>
        </p:blipFill>
        <p:spPr>
          <a:xfrm>
            <a:off x="5369719" y="1098260"/>
            <a:ext cx="914400" cy="914400"/>
          </a:xfrm>
          <a:prstGeom prst="rect">
            <a:avLst/>
          </a:prstGeom>
          <a:noFill/>
          <a:ln>
            <a:noFill/>
          </a:ln>
        </p:spPr>
      </p:pic>
      <p:sp>
        <p:nvSpPr>
          <p:cNvPr id="233" name="Google Shape;233;p9"/>
          <p:cNvSpPr txBox="1"/>
          <p:nvPr/>
        </p:nvSpPr>
        <p:spPr>
          <a:xfrm>
            <a:off x="7315200" y="1370794"/>
            <a:ext cx="16573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4" name="Google Shape;234;p9"/>
          <p:cNvSpPr txBox="1"/>
          <p:nvPr/>
        </p:nvSpPr>
        <p:spPr>
          <a:xfrm>
            <a:off x="7400925" y="1350756"/>
            <a:ext cx="16573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5" name="Google Shape;235;p9"/>
          <p:cNvSpPr txBox="1"/>
          <p:nvPr/>
        </p:nvSpPr>
        <p:spPr>
          <a:xfrm>
            <a:off x="6734175" y="1020227"/>
            <a:ext cx="2381250" cy="8002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Play"/>
              <a:buNone/>
            </a:pPr>
            <a:r>
              <a:rPr lang="en-ZA" sz="2800" b="0" i="0" u="none" strike="noStrike" cap="none">
                <a:solidFill>
                  <a:srgbClr val="000000"/>
                </a:solidFill>
                <a:latin typeface="Play"/>
                <a:ea typeface="Play"/>
                <a:cs typeface="Play"/>
                <a:sym typeface="Play"/>
              </a:rPr>
              <a:t>Equality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6" name="Google Shape;236;p9"/>
          <p:cNvSpPr txBox="1"/>
          <p:nvPr/>
        </p:nvSpPr>
        <p:spPr>
          <a:xfrm>
            <a:off x="6734175" y="1714500"/>
            <a:ext cx="2381250" cy="8002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Play"/>
              <a:buNone/>
            </a:pPr>
            <a:r>
              <a:rPr lang="en-ZA" sz="2800" b="0" i="0" u="none" strike="noStrike" cap="none">
                <a:solidFill>
                  <a:srgbClr val="000000"/>
                </a:solidFill>
                <a:latin typeface="Play"/>
                <a:ea typeface="Play"/>
                <a:cs typeface="Play"/>
                <a:sym typeface="Play"/>
              </a:rPr>
              <a:t>Freedom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7" name="Google Shape;237;p9"/>
          <p:cNvSpPr txBox="1"/>
          <p:nvPr/>
        </p:nvSpPr>
        <p:spPr>
          <a:xfrm>
            <a:off x="3133726" y="1714501"/>
            <a:ext cx="2381250" cy="8002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Play"/>
              <a:buNone/>
            </a:pPr>
            <a:r>
              <a:rPr lang="en-ZA" sz="2800" b="0" i="0" u="none" strike="noStrike" cap="none">
                <a:solidFill>
                  <a:srgbClr val="000000"/>
                </a:solidFill>
                <a:latin typeface="Play"/>
                <a:ea typeface="Play"/>
                <a:cs typeface="Play"/>
                <a:sym typeface="Play"/>
              </a:rPr>
              <a:t>Democracy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8" name="Google Shape;238;p9"/>
          <p:cNvSpPr txBox="1"/>
          <p:nvPr/>
        </p:nvSpPr>
        <p:spPr>
          <a:xfrm>
            <a:off x="3328988" y="1015914"/>
            <a:ext cx="2381250" cy="8002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Play"/>
              <a:buNone/>
            </a:pPr>
            <a:r>
              <a:rPr lang="en-ZA" sz="2800" b="0" i="0" u="none" strike="noStrike" cap="none">
                <a:solidFill>
                  <a:srgbClr val="000000"/>
                </a:solidFill>
                <a:latin typeface="Play"/>
                <a:ea typeface="Play"/>
                <a:cs typeface="Play"/>
                <a:sym typeface="Play"/>
              </a:rPr>
              <a:t>Dignity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1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 name="Google Shape;245;p10"/>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200"/>
              <a:buFont typeface="Play"/>
              <a:buNone/>
            </a:pPr>
            <a:r>
              <a:rPr lang="en-ZA" sz="4200" dirty="0">
                <a:latin typeface="Play"/>
                <a:ea typeface="Play"/>
                <a:cs typeface="Play"/>
                <a:sym typeface="Play"/>
              </a:rPr>
              <a:t>Convention of the Rights of the Child</a:t>
            </a:r>
            <a:endParaRPr sz="4200" dirty="0"/>
          </a:p>
        </p:txBody>
      </p:sp>
      <p:sp>
        <p:nvSpPr>
          <p:cNvPr id="246" name="Google Shape;246;p10"/>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10"/>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lvl="0" indent="-228600" rtl="0">
              <a:lnSpc>
                <a:spcPct val="90000"/>
              </a:lnSpc>
              <a:spcBef>
                <a:spcPts val="0"/>
              </a:spcBef>
              <a:spcAft>
                <a:spcPts val="0"/>
              </a:spcAft>
              <a:buClr>
                <a:schemeClr val="dk1"/>
              </a:buClr>
              <a:buSzPts val="2000"/>
              <a:buChar char="•"/>
            </a:pPr>
            <a:r>
              <a:rPr lang="en-ZA" sz="2000" b="0" i="0" dirty="0">
                <a:latin typeface="Play"/>
                <a:ea typeface="Play"/>
                <a:cs typeface="Play"/>
                <a:sym typeface="Play"/>
              </a:rPr>
              <a:t>In 1989, world leaders made a historic commitment to the world’s children by adopting the United Nations Convention on the Rights of the Child – an international agreement on childhood.</a:t>
            </a:r>
            <a:endParaRPr dirty="0"/>
          </a:p>
          <a:p>
            <a:pPr marL="228600" lvl="0" indent="-228600" rtl="0">
              <a:lnSpc>
                <a:spcPct val="90000"/>
              </a:lnSpc>
              <a:spcBef>
                <a:spcPts val="1000"/>
              </a:spcBef>
              <a:spcAft>
                <a:spcPts val="0"/>
              </a:spcAft>
              <a:buClr>
                <a:schemeClr val="dk1"/>
              </a:buClr>
              <a:buSzPts val="2000"/>
              <a:buChar char="•"/>
            </a:pPr>
            <a:r>
              <a:rPr lang="en-ZA" sz="2000" dirty="0">
                <a:latin typeface="Play"/>
                <a:ea typeface="Play"/>
                <a:cs typeface="Play"/>
                <a:sym typeface="Play"/>
              </a:rPr>
              <a:t>This Agreement aims to </a:t>
            </a:r>
            <a:r>
              <a:rPr lang="en-ZA" sz="3200" dirty="0">
                <a:latin typeface="Play"/>
                <a:ea typeface="Play"/>
                <a:cs typeface="Play"/>
                <a:sym typeface="Play"/>
              </a:rPr>
              <a:t>protect</a:t>
            </a:r>
            <a:r>
              <a:rPr lang="en-ZA" sz="2000" dirty="0">
                <a:latin typeface="Play"/>
                <a:ea typeface="Play"/>
                <a:cs typeface="Play"/>
                <a:sym typeface="Play"/>
              </a:rPr>
              <a:t> children from abuse and exploitation. </a:t>
            </a:r>
            <a:endParaRPr sz="2000" b="0" i="0" dirty="0">
              <a:latin typeface="Play"/>
              <a:ea typeface="Play"/>
              <a:cs typeface="Play"/>
              <a:sym typeface="Play"/>
            </a:endParaRPr>
          </a:p>
          <a:p>
            <a:pPr marL="228600" lvl="0" indent="-101600" algn="l" rtl="0">
              <a:lnSpc>
                <a:spcPct val="90000"/>
              </a:lnSpc>
              <a:spcBef>
                <a:spcPts val="1000"/>
              </a:spcBef>
              <a:spcAft>
                <a:spcPts val="0"/>
              </a:spcAft>
              <a:buClr>
                <a:schemeClr val="dk1"/>
              </a:buClr>
              <a:buSzPts val="2000"/>
              <a:buNone/>
            </a:pPr>
            <a:endParaRPr sz="2000" dirty="0">
              <a:latin typeface="Roboto"/>
              <a:ea typeface="Roboto"/>
              <a:cs typeface="Roboto"/>
              <a:sym typeface="Roboto"/>
            </a:endParaRPr>
          </a:p>
          <a:p>
            <a:pPr marL="228600" lvl="0" indent="-101600" algn="l" rtl="0">
              <a:lnSpc>
                <a:spcPct val="90000"/>
              </a:lnSpc>
              <a:spcBef>
                <a:spcPts val="1000"/>
              </a:spcBef>
              <a:spcAft>
                <a:spcPts val="0"/>
              </a:spcAft>
              <a:buClr>
                <a:schemeClr val="dk1"/>
              </a:buClr>
              <a:buSzPts val="2000"/>
              <a:buNone/>
            </a:pPr>
            <a:endParaRPr sz="2000" dirty="0"/>
          </a:p>
        </p:txBody>
      </p:sp>
      <p:pic>
        <p:nvPicPr>
          <p:cNvPr id="8" name="Picture 7"/>
          <p:cNvPicPr>
            <a:picLocks noChangeAspect="1"/>
          </p:cNvPicPr>
          <p:nvPr/>
        </p:nvPicPr>
        <p:blipFill>
          <a:blip r:embed="rId3"/>
          <a:stretch>
            <a:fillRect/>
          </a:stretch>
        </p:blipFill>
        <p:spPr>
          <a:xfrm>
            <a:off x="10794329" y="0"/>
            <a:ext cx="1365622" cy="469433"/>
          </a:xfrm>
          <a:prstGeom prst="rect">
            <a:avLst/>
          </a:prstGeom>
        </p:spPr>
      </p:pic>
      <p:pic>
        <p:nvPicPr>
          <p:cNvPr id="3" name="Picture 2" descr="A collage of people with a baby&#10;&#10;Description automatically generated">
            <a:extLst>
              <a:ext uri="{FF2B5EF4-FFF2-40B4-BE49-F238E27FC236}">
                <a16:creationId xmlns:a16="http://schemas.microsoft.com/office/drawing/2014/main" id="{8B1A2358-0BDB-1F12-7D32-BC58E6B491E5}"/>
              </a:ext>
            </a:extLst>
          </p:cNvPr>
          <p:cNvPicPr>
            <a:picLocks noChangeAspect="1"/>
          </p:cNvPicPr>
          <p:nvPr/>
        </p:nvPicPr>
        <p:blipFill>
          <a:blip r:embed="rId4"/>
          <a:stretch>
            <a:fillRect/>
          </a:stretch>
        </p:blipFill>
        <p:spPr>
          <a:xfrm>
            <a:off x="5162696" y="755904"/>
            <a:ext cx="6997255" cy="4983208"/>
          </a:xfrm>
          <a:prstGeom prst="rect">
            <a:avLst/>
          </a:prstGeom>
        </p:spPr>
      </p:pic>
    </p:spTree>
    <p:extLst>
      <p:ext uri="{BB962C8B-B14F-4D97-AF65-F5344CB8AC3E}">
        <p14:creationId xmlns:p14="http://schemas.microsoft.com/office/powerpoint/2010/main" val="101077963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11D636-13A9-4986-B5F7-33AB04E385EF}"/>
</file>

<file path=customXml/itemProps2.xml><?xml version="1.0" encoding="utf-8"?>
<ds:datastoreItem xmlns:ds="http://schemas.openxmlformats.org/officeDocument/2006/customXml" ds:itemID="{A367FAB2-FB43-46EB-9926-E811523A2013}"/>
</file>

<file path=docProps/app.xml><?xml version="1.0" encoding="utf-8"?>
<Properties xmlns="http://schemas.openxmlformats.org/officeDocument/2006/extended-properties" xmlns:vt="http://schemas.openxmlformats.org/officeDocument/2006/docPropsVTypes">
  <TotalTime>129</TotalTime>
  <Words>1970</Words>
  <Application>Microsoft Office PowerPoint</Application>
  <PresentationFormat>Widescreen</PresentationFormat>
  <Paragraphs>132</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Noto Sans Symbols</vt:lpstr>
      <vt:lpstr>Wingdings</vt:lpstr>
      <vt:lpstr>Calibri</vt:lpstr>
      <vt:lpstr>Play</vt:lpstr>
      <vt:lpstr>Roboto</vt:lpstr>
      <vt:lpstr>Times New Roman</vt:lpstr>
      <vt:lpstr>Symbol</vt:lpstr>
      <vt:lpstr>Office Theme</vt:lpstr>
      <vt:lpstr>1_Office Theme</vt:lpstr>
      <vt:lpstr>PowerPoint Presentation</vt:lpstr>
      <vt:lpstr>PowerPoint Presentation</vt:lpstr>
      <vt:lpstr>Do you know what these terms mean?</vt:lpstr>
      <vt:lpstr>Why is this image offensive?</vt:lpstr>
      <vt:lpstr>Odwa’s Story </vt:lpstr>
      <vt:lpstr>GLSEN</vt:lpstr>
      <vt:lpstr>PowerPoint Presentation</vt:lpstr>
      <vt:lpstr>The Bill of Rights: Chapter 2 of Our Constitution </vt:lpstr>
      <vt:lpstr>Convention of the Rights of the Child</vt:lpstr>
      <vt:lpstr>PowerPoint Presentation</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15</cp:revision>
  <dcterms:created xsi:type="dcterms:W3CDTF">2023-02-17T20:03:06Z</dcterms:created>
  <dcterms:modified xsi:type="dcterms:W3CDTF">2024-01-03T08:38:13Z</dcterms:modified>
</cp:coreProperties>
</file>