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73" r:id="rId4"/>
    <p:sldId id="259" r:id="rId5"/>
    <p:sldId id="277" r:id="rId6"/>
    <p:sldId id="261" r:id="rId7"/>
    <p:sldId id="262" r:id="rId8"/>
    <p:sldId id="263" r:id="rId9"/>
    <p:sldId id="264" r:id="rId10"/>
    <p:sldId id="275" r:id="rId11"/>
    <p:sldId id="266" r:id="rId12"/>
    <p:sldId id="272" r:id="rId13"/>
    <p:sldId id="27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eC6IaV/wEv+hZgTm0SC9yMctN2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Beangstrom" initials="NB" lastIdx="1" clrIdx="0">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54A"/>
    <a:srgbClr val="B8D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48"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1.xml"/><Relationship Id="rId2" Type="http://schemas.openxmlformats.org/officeDocument/2006/relationships/slide" Target="slides/slide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0284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n.ac.za/Englis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un.ac.za/english/maties/_layouts/15/WopiFrame.aspx?sourcedoc=%7bADE90EFB-F0E8-45E9-B117-A358AC4694CB%7d&amp;file=2020%20Minimumvereistesboekie_Eng.pdf&amp;action=defaul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sun.ac.za/englis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 </a:t>
            </a: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 In die eerste deel van die les behels onderrig. In die tweede deel van die les sal leerders toegang tot 'n rekenaar moet hê om die nodige navorsing te doen. As hulle nie toegang tot 'n rekenaar het nie, moet u hulle aanlyn deur die stappe neem. Vergewis u dus VOORAF van die van die inhoud. Die les sal redelik vinnig moet verloop om al die inhoud te dek. Bestuur die tyd deur leerders aan te moedig om addisionele navorsing by die huis te doen.)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Welkom by die begin van hierdie lesreeks oor loopbane en loopbaankeuses. Dit is opwindend en vreesaanjaend om te dink dat dit jou laaste jaar op skool is en dat jy keuses oor jou toekoms gaan moet begin maak. Hierdie tyd volgende jaar is jy klaar met skool. Wat ook al jy vir die toekoms besluit, dit sal anders wees as d</a:t>
            </a:r>
            <a:r>
              <a:rPr lang="af-ZA" sz="1800" dirty="0">
                <a:effectLst/>
                <a:latin typeface="Calibri" panose="020F0502020204030204" pitchFamily="34" charset="0"/>
                <a:ea typeface="Arial" panose="020B0604020202020204" pitchFamily="34" charset="0"/>
              </a:rPr>
              <a:t>í</a:t>
            </a:r>
            <a:r>
              <a:rPr lang="af-ZA" sz="1800" dirty="0">
                <a:effectLst/>
                <a:latin typeface="Arial" panose="020B0604020202020204" pitchFamily="34" charset="0"/>
                <a:ea typeface="Arial" panose="020B0604020202020204" pitchFamily="34" charset="0"/>
              </a:rPr>
              <a:t>t waaraan jy gewoond is. Dit is prakties en sielkundig belangrik om vir hierdie verandering voor te berei. Hierdie onderwerp sal jou voorberei om keuses te maak oor die rigting wat jy volgende jaar wil inslaan.</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Ons leef in 'n tyd leef waar die </a:t>
            </a:r>
            <a:r>
              <a:rPr lang="af-ZA" sz="1800" dirty="0" err="1">
                <a:effectLst/>
                <a:latin typeface="Arial" panose="020B0604020202020204" pitchFamily="34" charset="0"/>
                <a:ea typeface="Arial" panose="020B0604020202020204" pitchFamily="34" charset="0"/>
              </a:rPr>
              <a:t>jeugwerkloosheidsyfer</a:t>
            </a:r>
            <a:r>
              <a:rPr lang="af-ZA" sz="1800" dirty="0">
                <a:effectLst/>
                <a:latin typeface="Arial" panose="020B0604020202020204" pitchFamily="34" charset="0"/>
                <a:ea typeface="Arial" panose="020B0604020202020204" pitchFamily="34" charset="0"/>
              </a:rPr>
              <a:t> in Suid-Afrika van die </a:t>
            </a:r>
            <a:r>
              <a:rPr lang="af-ZA" sz="1800" dirty="0" err="1">
                <a:effectLst/>
                <a:latin typeface="Arial" panose="020B0604020202020204" pitchFamily="34" charset="0"/>
                <a:ea typeface="Arial" panose="020B0604020202020204" pitchFamily="34" charset="0"/>
              </a:rPr>
              <a:t>hoogstes</a:t>
            </a:r>
            <a:r>
              <a:rPr lang="af-ZA" sz="1800" dirty="0">
                <a:effectLst/>
                <a:latin typeface="Arial" panose="020B0604020202020204" pitchFamily="34" charset="0"/>
                <a:ea typeface="Arial" panose="020B0604020202020204" pitchFamily="34" charset="0"/>
              </a:rPr>
              <a:t> ter wêreld is. Daarom is dit só belangrik om ingeligte besluite te neem. Ek wil dit duidelik stel: as dit jou droom is om volgende jaar te studeer, KAN jy. Moenie toelaat dat bekommernisse oor finansies jou drome ontspoor voordat jy ten volle ingelig is nie.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As jy van plan is om werk te kry, is dit moontlik om werk te kry as jy nou reeds begin beplan. Kom ons bly positief, en kyk wat ons kan doen om te verseker dat jy volgende jaar hierdie tyd presies is waar jy wil wees.</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Voordat ons begin, draai na iemand in jou groep en sê vir hulle watter loopbaan jy wou volg toe jy 6 jaar oud was en hoe dit oor die jare verander het. (1 min)</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Miskien het sommige van julle gesê dat julle 'n </a:t>
            </a:r>
            <a:r>
              <a:rPr lang="af-ZA" sz="1800" dirty="0" err="1">
                <a:effectLst/>
                <a:latin typeface="Arial" panose="020B0604020202020204" pitchFamily="34" charset="0"/>
                <a:ea typeface="Arial" panose="020B0604020202020204" pitchFamily="34" charset="0"/>
              </a:rPr>
              <a:t>superheld</a:t>
            </a:r>
            <a:r>
              <a:rPr lang="af-ZA" sz="1800" dirty="0">
                <a:effectLst/>
                <a:latin typeface="Arial" panose="020B0604020202020204" pitchFamily="34" charset="0"/>
                <a:ea typeface="Arial" panose="020B0604020202020204" pitchFamily="34" charset="0"/>
              </a:rPr>
              <a:t> of brandweerman wou word en nou weet jy nie meer wat jy wil doen nie. Dalk wil jy iets heeltemal anders doen soos om 'n musikant te word. Dit is heeltemal normaal dat hierdie drome verander het. Deur die jare het jy geleer wat vir jou lekker is en wat jou lewendig laat voel. Dit beïnvloed jou keuse van beroep vir die toekoms.</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Dit bring ons by vandag se les. Jy is nou op daardie punt van jou lewe waar jy nie meer net aan die toekoms kan “dink” nie, maar nou daadwerklik 'n paar besluite moet neem. 'n </a:t>
            </a:r>
            <a:r>
              <a:rPr lang="af-ZA" sz="1800" b="1" dirty="0">
                <a:effectLst/>
                <a:latin typeface="Arial" panose="020B0604020202020204" pitchFamily="34" charset="0"/>
                <a:ea typeface="Arial" panose="020B0604020202020204" pitchFamily="34" charset="0"/>
              </a:rPr>
              <a:t>Besluit</a:t>
            </a:r>
            <a:r>
              <a:rPr lang="af-ZA" sz="1800" dirty="0">
                <a:effectLst/>
                <a:latin typeface="Arial" panose="020B0604020202020204" pitchFamily="34" charset="0"/>
                <a:ea typeface="Arial" panose="020B0604020202020204" pitchFamily="34" charset="0"/>
              </a:rPr>
              <a:t> kan gedefinieer word as: "die oortuiging / keuse wat jy maak nadat jy verskillende opsies oorweeg het." Sodra jy 'n besluit geneem het, moet jy jou daartoe verbind. (Om jou tot iets te </a:t>
            </a:r>
            <a:r>
              <a:rPr lang="af-ZA" sz="1800" b="1" dirty="0">
                <a:effectLst/>
                <a:latin typeface="Arial" panose="020B0604020202020204" pitchFamily="34" charset="0"/>
                <a:ea typeface="Arial" panose="020B0604020202020204" pitchFamily="34" charset="0"/>
              </a:rPr>
              <a:t>verbind</a:t>
            </a:r>
            <a:r>
              <a:rPr lang="af-ZA" sz="1800" dirty="0">
                <a:effectLst/>
                <a:latin typeface="Arial" panose="020B0604020202020204" pitchFamily="34" charset="0"/>
                <a:ea typeface="Arial" panose="020B0604020202020204" pitchFamily="34" charset="0"/>
              </a:rPr>
              <a:t> beteken om dit vir seker te doen of hard te werk om iets te bereik – d.w.s. jy kan nie net kies om op te gee nie.)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extLst>
      <p:ext uri="{BB962C8B-B14F-4D97-AF65-F5344CB8AC3E}">
        <p14:creationId xmlns:p14="http://schemas.microsoft.com/office/powerpoint/2010/main" val="275499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200" b="1" dirty="0">
                <a:effectLst/>
                <a:latin typeface="Arial" panose="020B0604020202020204" pitchFamily="34" charset="0"/>
                <a:ea typeface="Arial" panose="020B0604020202020204" pitchFamily="34" charset="0"/>
              </a:rPr>
              <a:t>Skyfie 10: </a:t>
            </a:r>
            <a:r>
              <a:rPr lang="af-ZA" sz="1200" dirty="0">
                <a:effectLst/>
                <a:latin typeface="Arial" panose="020B0604020202020204" pitchFamily="34" charset="0"/>
                <a:ea typeface="Arial" panose="020B0604020202020204" pitchFamily="34" charset="0"/>
              </a:rPr>
              <a:t>Sodra jy al jou navorsing voltooi het, sal jy aansoek moet doen. Die webwerf sal jou verder help met die instruksies oor hoe om aansoek te doen.</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10</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50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11:</a:t>
            </a:r>
            <a:r>
              <a:rPr lang="af-ZA" sz="1800" dirty="0">
                <a:effectLst/>
                <a:latin typeface="Arial" panose="020B0604020202020204" pitchFamily="34" charset="0"/>
                <a:ea typeface="Arial" panose="020B0604020202020204" pitchFamily="34" charset="0"/>
              </a:rPr>
              <a:t> Miskien het jy jou opsies noukeurig oorweeg en voel sterk daaroor om 'n werk direk na skool te kry. Maak seker dat hierdie besluit werklik is wat jy wil hê en dat jy jou goed daarvoor voorberei. Dit sluit die ondersoek van verskillende werksgeleenthede in. Met ander woorde, jy moet weet: watter kwalifikasies jy nodig het, watter vaardighede jy nodig het, hoeveel ure jy sal werk, wat jy betaal sal word, en hoe jy tussen die huis en die werk sal reis.</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Voordat jy werklik kan begin soek na 'n werk, benodig jy 'n </a:t>
            </a:r>
            <a:r>
              <a:rPr lang="af-ZA" sz="1800" b="1" dirty="0">
                <a:effectLst/>
                <a:latin typeface="Arial" panose="020B0604020202020204" pitchFamily="34" charset="0"/>
                <a:ea typeface="Arial" panose="020B0604020202020204" pitchFamily="34" charset="0"/>
              </a:rPr>
              <a:t>CV</a:t>
            </a:r>
            <a:r>
              <a:rPr lang="af-ZA" sz="1800" dirty="0">
                <a:effectLst/>
                <a:latin typeface="Arial" panose="020B0604020202020204" pitchFamily="34" charset="0"/>
                <a:ea typeface="Arial" panose="020B0604020202020204" pitchFamily="34" charset="0"/>
              </a:rPr>
              <a:t> en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’n CV lys jou kwalifikasies vir akademiese indiensneming en ’n </a:t>
            </a:r>
            <a:r>
              <a:rPr lang="af-ZA" sz="1800" b="1"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dien as 'n visuele beeld van jou vaardighede. Dit is ’n nuttige hulpbron as jy direk uit die skool kom en nog nie baie werkservaring het nie.</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In die volgende les gaan ons kyk na die ontwikkeling van 'n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sz="1100" dirty="0">
              <a:solidFill>
                <a:srgbClr val="595959"/>
              </a:solidFill>
              <a:latin typeface="Arial"/>
              <a:ea typeface="Arial"/>
              <a:cs typeface="Arial"/>
              <a:sym typeface="Arial"/>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a:p>
        </p:txBody>
      </p:sp>
    </p:spTree>
    <p:extLst>
      <p:ext uri="{BB962C8B-B14F-4D97-AF65-F5344CB8AC3E}">
        <p14:creationId xmlns:p14="http://schemas.microsoft.com/office/powerpoint/2010/main" val="264969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 12:</a:t>
            </a:r>
            <a:r>
              <a:rPr lang="af-ZA" sz="1800" dirty="0">
                <a:effectLst/>
                <a:latin typeface="Arial" panose="020B0604020202020204" pitchFamily="34" charset="0"/>
                <a:ea typeface="Arial" panose="020B0604020202020204" pitchFamily="34" charset="0"/>
              </a:rPr>
              <a:t> Digitale platforms soos </a:t>
            </a:r>
            <a:r>
              <a:rPr lang="af-ZA" sz="1800" b="1"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 help jou om 'n aanlyn CV te ontwikkel en jou getuigskrifte op die internet te plaas sodat ander jou ervaring kan sien. Jy kan hierdie platforms ook gebruik om voorbeelde van jou werk te plaas en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dirty="0">
                <a:effectLst/>
                <a:latin typeface="Arial" panose="020B0604020202020204" pitchFamily="34" charset="0"/>
                <a:ea typeface="Arial" panose="020B0604020202020204" pitchFamily="34" charset="0"/>
              </a:rPr>
              <a:t>'n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te ontwikkel.</a:t>
            </a:r>
            <a:endParaRPr lang="en-US" sz="1800" dirty="0">
              <a:effectLs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highlight>
                <a:srgbClr val="FFFF00"/>
              </a:highligh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dirty="0">
                <a:effectLst/>
                <a:highlight>
                  <a:srgbClr val="FFFF00"/>
                </a:highlight>
                <a:latin typeface="Arial" panose="020B0604020202020204" pitchFamily="34" charset="0"/>
                <a:ea typeface="Arial" panose="020B0604020202020204" pitchFamily="34" charset="0"/>
              </a:rPr>
              <a:t>Huiswerk:</a:t>
            </a:r>
            <a:endParaRPr lang="en-US" sz="1800" dirty="0">
              <a:effectLst/>
              <a:highlight>
                <a:srgbClr val="FFFF00"/>
              </a:highligh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dirty="0">
                <a:effectLst/>
                <a:latin typeface="Arial" panose="020B0604020202020204" pitchFamily="34" charset="0"/>
                <a:ea typeface="Arial" panose="020B0604020202020204" pitchFamily="34" charset="0"/>
              </a:rPr>
              <a:t>Daar sal van jou verwag word om </a:t>
            </a:r>
            <a:r>
              <a:rPr lang="af-ZA" sz="1800" b="1" i="1" dirty="0">
                <a:effectLst/>
                <a:latin typeface="Arial" panose="020B0604020202020204" pitchFamily="34" charset="0"/>
                <a:ea typeface="Arial" panose="020B0604020202020204" pitchFamily="34" charset="0"/>
              </a:rPr>
              <a:t>Aktiwiteit 4</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1 – Werkkaart</a:t>
            </a:r>
            <a:r>
              <a:rPr lang="af-ZA" sz="1800" dirty="0">
                <a:effectLst/>
                <a:latin typeface="Arial" panose="020B0604020202020204" pitchFamily="34" charset="0"/>
                <a:ea typeface="Arial" panose="020B0604020202020204" pitchFamily="34" charset="0"/>
              </a:rPr>
              <a:t>) vir huiswerk te voltooi. Lees die artikel</a:t>
            </a:r>
            <a:endParaRPr lang="en-US" sz="1800" dirty="0">
              <a:effectLs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dirty="0">
                <a:effectLst/>
                <a:latin typeface="Arial" panose="020B0604020202020204" pitchFamily="34" charset="0"/>
                <a:ea typeface="Arial" panose="020B0604020202020204" pitchFamily="34" charset="0"/>
              </a:rPr>
              <a:t>"Hoe kan </a:t>
            </a:r>
            <a:r>
              <a:rPr lang="af-ZA" sz="1800" dirty="0" err="1">
                <a:effectLst/>
                <a:latin typeface="Arial" panose="020B0604020202020204" pitchFamily="34" charset="0"/>
                <a:ea typeface="Arial" panose="020B0604020202020204" pitchFamily="34" charset="0"/>
              </a:rPr>
              <a:t>Facebook</a:t>
            </a:r>
            <a:r>
              <a:rPr lang="af-ZA" sz="1800" dirty="0">
                <a:effectLst/>
                <a:latin typeface="Arial" panose="020B0604020202020204" pitchFamily="34" charset="0"/>
                <a:ea typeface="Arial" panose="020B0604020202020204" pitchFamily="34" charset="0"/>
              </a:rPr>
              <a:t> en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 vir jou 'n nuwe werk kry?" en beantwoord die vrae wat volg. Beantwoord ook die vrae met behulp van die </a:t>
            </a:r>
            <a:r>
              <a:rPr lang="af-ZA" sz="1800" i="1" dirty="0" err="1">
                <a:effectLst/>
                <a:latin typeface="Arial" panose="020B0604020202020204" pitchFamily="34" charset="0"/>
                <a:ea typeface="Arial" panose="020B0604020202020204" pitchFamily="34" charset="0"/>
              </a:rPr>
              <a:t>Khetha</a:t>
            </a:r>
            <a:r>
              <a:rPr lang="af-ZA" sz="1800" i="1" dirty="0">
                <a:effectLst/>
                <a:latin typeface="Arial" panose="020B0604020202020204" pitchFamily="34" charset="0"/>
                <a:ea typeface="Arial" panose="020B0604020202020204" pitchFamily="34" charset="0"/>
              </a:rPr>
              <a:t> </a:t>
            </a:r>
            <a:r>
              <a:rPr lang="af-ZA" sz="1800" i="1" dirty="0" err="1">
                <a:effectLst/>
                <a:latin typeface="Arial" panose="020B0604020202020204" pitchFamily="34" charset="0"/>
                <a:ea typeface="Arial" panose="020B0604020202020204" pitchFamily="34" charset="0"/>
              </a:rPr>
              <a:t>Career</a:t>
            </a:r>
            <a:r>
              <a:rPr lang="af-ZA" sz="1800" i="1" dirty="0">
                <a:effectLst/>
                <a:latin typeface="Arial" panose="020B0604020202020204" pitchFamily="34" charset="0"/>
                <a:ea typeface="Arial" panose="020B0604020202020204" pitchFamily="34" charset="0"/>
              </a:rPr>
              <a:t> </a:t>
            </a:r>
            <a:r>
              <a:rPr lang="af-ZA" sz="1800" i="1" dirty="0" err="1">
                <a:effectLst/>
                <a:latin typeface="Arial" panose="020B0604020202020204" pitchFamily="34" charset="0"/>
                <a:ea typeface="Arial" panose="020B0604020202020204" pitchFamily="34" charset="0"/>
              </a:rPr>
              <a:t>Booklet</a:t>
            </a:r>
            <a:r>
              <a:rPr lang="af-ZA" sz="1800" dirty="0">
                <a:effectLst/>
                <a:latin typeface="Arial" panose="020B0604020202020204" pitchFamily="34" charset="0"/>
                <a:ea typeface="Arial" panose="020B0604020202020204" pitchFamily="34" charset="0"/>
              </a:rPr>
              <a:t> (sien instruksies onder </a:t>
            </a:r>
            <a:r>
              <a:rPr lang="af-ZA" sz="1800" b="1" i="1" dirty="0">
                <a:effectLst/>
                <a:latin typeface="Arial" panose="020B0604020202020204" pitchFamily="34" charset="0"/>
                <a:ea typeface="Arial" panose="020B0604020202020204" pitchFamily="34" charset="0"/>
              </a:rPr>
              <a:t>Aktiwiteit 4</a:t>
            </a:r>
            <a:r>
              <a:rPr lang="af-ZA" sz="1800" dirty="0">
                <a:effectLst/>
                <a:latin typeface="Arial" panose="020B0604020202020204" pitchFamily="34" charset="0"/>
                <a:ea typeface="Arial" panose="020B0604020202020204" pitchFamily="34" charset="0"/>
              </a:rPr>
              <a:t> vir verdere besonderhede)</a:t>
            </a:r>
            <a:endParaRPr lang="en-US" sz="1800" dirty="0">
              <a:effectLs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Times New Roman" panose="02020603050405020304" pitchFamily="18"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Leerders wat daarin belangstel om na skool te werk, moet aangemoedig word om by die huis verder na die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-platform te gaan kyk.)</a:t>
            </a:r>
            <a:endParaRPr lang="en-US" sz="1800" dirty="0">
              <a:effectLst/>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039439C7-9451-476C-BD07-FCA9B2DBA29A}" type="slidenum">
              <a:rPr lang="en-ZA" smtClean="0"/>
              <a:t>12</a:t>
            </a:fld>
            <a:endParaRPr lang="en-ZA"/>
          </a:p>
        </p:txBody>
      </p:sp>
    </p:spTree>
    <p:extLst>
      <p:ext uri="{BB962C8B-B14F-4D97-AF65-F5344CB8AC3E}">
        <p14:creationId xmlns:p14="http://schemas.microsoft.com/office/powerpoint/2010/main" val="174630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effectLst/>
                <a:latin typeface="Arial" panose="020B0604020202020204" pitchFamily="34" charset="0"/>
                <a:ea typeface="Arial" panose="020B0604020202020204" pitchFamily="34" charset="0"/>
              </a:rPr>
              <a:t>Skyfie 13:</a:t>
            </a:r>
            <a:r>
              <a:rPr lang="af-ZA" sz="1800" dirty="0">
                <a:effectLst/>
                <a:latin typeface="Arial" panose="020B0604020202020204" pitchFamily="34" charset="0"/>
                <a:ea typeface="Arial" panose="020B0604020202020204" pitchFamily="34" charset="0"/>
              </a:rPr>
              <a:t> In vandag se les het ons baie gedek oor jou opsies vir die toekoms. Maak tyd om voor die volgende les die huiswerk aktiwiteit (d.w.s. </a:t>
            </a:r>
            <a:r>
              <a:rPr lang="af-ZA" sz="1800" b="1" i="1" dirty="0">
                <a:effectLst/>
                <a:latin typeface="Arial" panose="020B0604020202020204" pitchFamily="34" charset="0"/>
                <a:ea typeface="Arial" panose="020B0604020202020204" pitchFamily="34" charset="0"/>
              </a:rPr>
              <a:t>Aktiwiteit 4</a:t>
            </a:r>
            <a:r>
              <a:rPr lang="af-ZA" sz="1800" dirty="0">
                <a:effectLst/>
                <a:latin typeface="Arial" panose="020B0604020202020204" pitchFamily="34" charset="0"/>
                <a:ea typeface="Arial" panose="020B0604020202020204" pitchFamily="34" charset="0"/>
              </a:rPr>
              <a:t>) te voltooi. Dit sal jou deur addisionele navorsingsplatforms en werksgeleenthede lei.</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u="sng" dirty="0">
                <a:effectLst/>
                <a:latin typeface="Arial" panose="020B0604020202020204" pitchFamily="34" charset="0"/>
                <a:ea typeface="Arial" panose="020B0604020202020204" pitchFamily="34" charset="0"/>
              </a:rPr>
              <a:t>Bespreek die volgende in julle groepe vir die laaste paar minute</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Wingdings" panose="05000000000000000000" pitchFamily="2" charset="2"/>
              <a:buChar char=""/>
            </a:pPr>
            <a:r>
              <a:rPr lang="af-ZA" sz="1800" dirty="0">
                <a:effectLst/>
                <a:latin typeface="Arial" panose="020B0604020202020204" pitchFamily="34" charset="0"/>
                <a:ea typeface="Arial" panose="020B0604020202020204" pitchFamily="34" charset="0"/>
              </a:rPr>
              <a:t>EEN konsep van hierdie les wat jy vandag geleer het, waarvan jy nooit voorheen geweet het nie.</a:t>
            </a:r>
            <a:endParaRPr lang="en-US" sz="1800" dirty="0">
              <a:effectLst/>
              <a:latin typeface="Times New Roman" panose="02020603050405020304" pitchFamily="18" charset="0"/>
              <a:ea typeface="Times New Roman" panose="02020603050405020304" pitchFamily="18" charset="0"/>
            </a:endParaRPr>
          </a:p>
          <a:p>
            <a:pPr marL="495300" indent="-635" algn="just"/>
            <a:r>
              <a:rPr lang="af-ZA" sz="1800" dirty="0">
                <a:effectLst/>
                <a:latin typeface="Arial" panose="020B0604020202020204" pitchFamily="34" charset="0"/>
                <a:ea typeface="Arial" panose="020B0604020202020204" pitchFamily="34" charset="0"/>
              </a:rPr>
              <a:t>  En</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Wingdings" panose="05000000000000000000" pitchFamily="2" charset="2"/>
              <a:buChar char=""/>
            </a:pPr>
            <a:r>
              <a:rPr lang="af-ZA" sz="1800" dirty="0">
                <a:effectLst/>
                <a:latin typeface="Arial" panose="020B0604020202020204" pitchFamily="34" charset="0"/>
                <a:ea typeface="Arial" panose="020B0604020202020204" pitchFamily="34" charset="0"/>
              </a:rPr>
              <a:t>EEN konsep van hierdie les wat jy voel jy verder moet navors vir huiswerk.</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Herinner leerders om </a:t>
            </a:r>
            <a:r>
              <a:rPr lang="af-ZA" sz="1800" b="1" i="1" dirty="0">
                <a:effectLst/>
                <a:latin typeface="Arial" panose="020B0604020202020204" pitchFamily="34" charset="0"/>
                <a:ea typeface="Arial" panose="020B0604020202020204" pitchFamily="34" charset="0"/>
              </a:rPr>
              <a:t>Aktiwiteit 4 </a:t>
            </a:r>
            <a:r>
              <a:rPr lang="af-ZA" sz="1800" dirty="0">
                <a:effectLst/>
                <a:latin typeface="Arial" panose="020B0604020202020204" pitchFamily="34" charset="0"/>
                <a:ea typeface="Arial" panose="020B0604020202020204" pitchFamily="34" charset="0"/>
              </a:rPr>
              <a:t>vir </a:t>
            </a:r>
            <a:r>
              <a:rPr lang="af-ZA" sz="1800" dirty="0">
                <a:effectLst/>
                <a:highlight>
                  <a:srgbClr val="FFFF00"/>
                </a:highlight>
                <a:latin typeface="Arial" panose="020B0604020202020204" pitchFamily="34" charset="0"/>
                <a:ea typeface="Arial" panose="020B0604020202020204" pitchFamily="34" charset="0"/>
              </a:rPr>
              <a:t>huiswerk te voltooi</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940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2:</a:t>
            </a:r>
            <a:r>
              <a:rPr lang="af-ZA" sz="1800" dirty="0">
                <a:effectLst/>
                <a:latin typeface="Arial" panose="020B0604020202020204" pitchFamily="34" charset="0"/>
                <a:ea typeface="Arial" panose="020B0604020202020204" pitchFamily="34" charset="0"/>
              </a:rPr>
              <a:t> So, wat is jou opsies vir volgende jaar?</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Jy kan jou opsies in die volgende kategorieë verdeel:</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Arial Narrow" panose="020B0606020202030204" pitchFamily="34" charset="0"/>
              <a:buChar char="-"/>
            </a:pPr>
            <a:r>
              <a:rPr lang="af-ZA" sz="1800" dirty="0">
                <a:effectLst/>
                <a:latin typeface="Arial" panose="020B0604020202020204" pitchFamily="34" charset="0"/>
                <a:ea typeface="Arial" panose="020B0604020202020204" pitchFamily="34" charset="0"/>
                <a:cs typeface="Times New Roman" panose="02020603050405020304" pitchFamily="18" charset="0"/>
              </a:rPr>
              <a:t>Studeer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fontAlgn="base">
              <a:buFont typeface="Arial Narrow" panose="020B0606020202030204" pitchFamily="34" charset="0"/>
              <a:buChar char="-"/>
            </a:pPr>
            <a:r>
              <a:rPr lang="af-ZA" sz="1800" dirty="0">
                <a:effectLst/>
                <a:latin typeface="Arial" panose="020B0604020202020204" pitchFamily="34" charset="0"/>
                <a:ea typeface="Arial" panose="020B0604020202020204" pitchFamily="34" charset="0"/>
                <a:cs typeface="Times New Roman" panose="02020603050405020304" pitchFamily="18" charset="0"/>
              </a:rPr>
              <a:t>Werk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fontAlgn="base">
              <a:buFont typeface="Arial Narrow" panose="020B0606020202030204" pitchFamily="34" charset="0"/>
              <a:buChar char="-"/>
            </a:pPr>
            <a:r>
              <a:rPr lang="af-ZA" sz="1800" dirty="0" err="1">
                <a:effectLst/>
                <a:latin typeface="Arial" panose="020B0604020202020204" pitchFamily="34" charset="0"/>
                <a:ea typeface="Arial" panose="020B0604020202020204" pitchFamily="34" charset="0"/>
                <a:cs typeface="Times New Roman" panose="02020603050405020304" pitchFamily="18" charset="0"/>
              </a:rPr>
              <a:t>Gapingssjaar</a:t>
            </a:r>
            <a:r>
              <a:rPr lang="af-ZA" sz="1800" dirty="0">
                <a:effectLst/>
                <a:latin typeface="Arial" panose="020B0604020202020204" pitchFamily="34" charset="0"/>
                <a:ea typeface="Arial" panose="020B0604020202020204" pitchFamily="34" charset="0"/>
                <a:cs typeface="Times New Roman" panose="02020603050405020304" pitchFamily="18" charset="0"/>
              </a:rPr>
              <a:t> (</a:t>
            </a:r>
            <a:r>
              <a:rPr lang="af-ZA" sz="1800" dirty="0" err="1">
                <a:effectLst/>
                <a:latin typeface="Arial" panose="020B0604020202020204" pitchFamily="34" charset="0"/>
                <a:ea typeface="Arial" panose="020B0604020202020204" pitchFamily="34" charset="0"/>
                <a:cs typeface="Times New Roman" panose="02020603050405020304" pitchFamily="18" charset="0"/>
              </a:rPr>
              <a:t>Gap</a:t>
            </a:r>
            <a:r>
              <a:rPr lang="af-ZA" sz="1800" dirty="0">
                <a:effectLst/>
                <a:latin typeface="Arial" panose="020B0604020202020204" pitchFamily="34" charset="0"/>
                <a:ea typeface="Arial" panose="020B0604020202020204" pitchFamily="34" charset="0"/>
                <a:cs typeface="Times New Roman" panose="02020603050405020304" pitchFamily="18" charset="0"/>
              </a:rPr>
              <a:t>-Jaar)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fontAlgn="base">
              <a:buFont typeface="Arial Narrow" panose="020B0606020202030204" pitchFamily="34" charset="0"/>
              <a:buChar char="-"/>
            </a:pPr>
            <a:r>
              <a:rPr lang="af-ZA" sz="1800" dirty="0">
                <a:effectLst/>
                <a:latin typeface="Arial" panose="020B0604020202020204" pitchFamily="34" charset="0"/>
                <a:ea typeface="Arial" panose="020B0604020202020204" pitchFamily="34" charset="0"/>
                <a:cs typeface="Times New Roman" panose="02020603050405020304" pitchFamily="18" charset="0"/>
              </a:rPr>
              <a:t>Onseker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Kom ons neem 'n oomblik om die nuutste tendens van die "</a:t>
            </a:r>
            <a:r>
              <a:rPr lang="af-ZA" sz="1800" dirty="0" err="1">
                <a:effectLst/>
                <a:latin typeface="Arial" panose="020B0604020202020204" pitchFamily="34" charset="0"/>
                <a:ea typeface="Arial" panose="020B0604020202020204" pitchFamily="34" charset="0"/>
              </a:rPr>
              <a:t>GAP</a:t>
            </a:r>
            <a:r>
              <a:rPr lang="af-ZA" sz="1800" dirty="0">
                <a:effectLst/>
                <a:latin typeface="Arial" panose="020B0604020202020204" pitchFamily="34" charset="0"/>
                <a:ea typeface="Arial" panose="020B0604020202020204" pitchFamily="34" charset="0"/>
              </a:rPr>
              <a:t>-JAAR" (</a:t>
            </a:r>
            <a:r>
              <a:rPr lang="af-ZA" sz="1800" dirty="0" err="1">
                <a:effectLst/>
                <a:latin typeface="Arial" panose="020B0604020202020204" pitchFamily="34" charset="0"/>
                <a:ea typeface="Arial" panose="020B0604020202020204" pitchFamily="34" charset="0"/>
              </a:rPr>
              <a:t>gapingsjaar</a:t>
            </a:r>
            <a:r>
              <a:rPr lang="af-ZA" sz="1800" dirty="0">
                <a:effectLst/>
                <a:latin typeface="Arial" panose="020B0604020202020204" pitchFamily="34" charset="0"/>
                <a:ea typeface="Arial" panose="020B0604020202020204" pitchFamily="34" charset="0"/>
              </a:rPr>
              <a:t>) aan te spreek. Baie leerders kies om 'n jaar “af” te neem voordat hulle hul planne vir die toekoms nastreef. Daar is 'n paar gevare rondom hierdie keuse waarvan jy bewus moet wees.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Aan die een kant, kan hierdie jaar nuttig wees as jy van plan is om vir tersiêre fooie te spaar of jou tyd te gebruik om ervaring op te doen of vaardighede te ontwikkel in die veld waarin jy belangstel. In hierdie geval sal dit steeds beter wees om jou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a:t>
            </a:r>
            <a:r>
              <a:rPr lang="af-ZA" sz="1800" b="1" dirty="0">
                <a:effectLst/>
                <a:latin typeface="Arial" panose="020B0604020202020204" pitchFamily="34" charset="0"/>
                <a:ea typeface="Arial" panose="020B0604020202020204" pitchFamily="34" charset="0"/>
              </a:rPr>
              <a:t>Nasionale Normtoets</a:t>
            </a:r>
            <a:r>
              <a:rPr lang="af-ZA" sz="1800" dirty="0">
                <a:effectLst/>
                <a:latin typeface="Arial" panose="020B0604020202020204" pitchFamily="34" charset="0"/>
                <a:ea typeface="Arial" panose="020B0604020202020204" pitchFamily="34" charset="0"/>
              </a:rPr>
              <a:t>) te skryf terwyl jy in matriek is, aangesien dit vir DRIE jaar geldig bly. As jy kies om jou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in jou </a:t>
            </a:r>
            <a:r>
              <a:rPr lang="af-ZA" sz="1800" dirty="0" err="1">
                <a:effectLst/>
                <a:latin typeface="Arial" panose="020B0604020202020204" pitchFamily="34" charset="0"/>
                <a:ea typeface="Arial" panose="020B0604020202020204" pitchFamily="34" charset="0"/>
              </a:rPr>
              <a:t>gapingsjaar</a:t>
            </a:r>
            <a:r>
              <a:rPr lang="af-ZA" sz="1800" dirty="0">
                <a:effectLst/>
                <a:latin typeface="Arial" panose="020B0604020202020204" pitchFamily="34" charset="0"/>
                <a:ea typeface="Arial" panose="020B0604020202020204" pitchFamily="34" charset="0"/>
              </a:rPr>
              <a:t> te skryf, sal jy teen leerders meeding wat onlangse kennis van kursusinhoud dra.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word deur 'n onafhanklike liggaam behartig om 'n akkurate standaard van punte in vakke soos Wiskunde en Engels te bepaal. Hierdie punte word deur universiteite gebruik om jou aansoek om toelating te verwerk.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Nog 'n bekommernis is dat sommige leerders wat ’n </a:t>
            </a:r>
            <a:r>
              <a:rPr lang="af-ZA" sz="1800" dirty="0" err="1">
                <a:effectLst/>
                <a:latin typeface="Arial" panose="020B0604020202020204" pitchFamily="34" charset="0"/>
                <a:ea typeface="Arial" panose="020B0604020202020204" pitchFamily="34" charset="0"/>
              </a:rPr>
              <a:t>gapingsjaar</a:t>
            </a:r>
            <a:r>
              <a:rPr lang="af-ZA" sz="1800" dirty="0">
                <a:effectLst/>
                <a:latin typeface="Arial" panose="020B0604020202020204" pitchFamily="34" charset="0"/>
                <a:ea typeface="Arial" panose="020B0604020202020204" pitchFamily="34" charset="0"/>
              </a:rPr>
              <a:t> neem, vasgevang raak in 'n werk wat hulle nie oorspronklik wou hê nie, en dan uiteindelik nooit gaan studeer nie. Ander gaan weer op 'n lang vakansie, geniet hul vrye tyd en kom dan nooit by studeer uit nie. Wees versigtig! Die </a:t>
            </a:r>
            <a:r>
              <a:rPr lang="af-ZA" sz="1800" dirty="0" err="1">
                <a:effectLst/>
                <a:latin typeface="Arial" panose="020B0604020202020204" pitchFamily="34" charset="0"/>
                <a:ea typeface="Arial" panose="020B0604020202020204" pitchFamily="34" charset="0"/>
              </a:rPr>
              <a:t>gapingsjaar</a:t>
            </a:r>
            <a:r>
              <a:rPr lang="af-ZA" sz="1800" dirty="0">
                <a:effectLst/>
                <a:latin typeface="Arial" panose="020B0604020202020204" pitchFamily="34" charset="0"/>
                <a:ea typeface="Arial" panose="020B0604020202020204" pitchFamily="34" charset="0"/>
              </a:rPr>
              <a:t> werk nie vir almal nie! Hoe jy ook al daarna kyk, dit voel dikwels of jy 'n jaar verloor het.</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Jy kan dus sien dat dit dalk nie vir jou die beste keuse is om 'n jaar af te neem nie. Miskien voel jy nou </a:t>
            </a:r>
            <a:r>
              <a:rPr lang="af-ZA" sz="1800" dirty="0" err="1">
                <a:effectLst/>
                <a:latin typeface="Arial" panose="020B0604020202020204" pitchFamily="34" charset="0"/>
                <a:ea typeface="Arial" panose="020B0604020202020204" pitchFamily="34" charset="0"/>
              </a:rPr>
              <a:t>gestres</a:t>
            </a:r>
            <a:r>
              <a:rPr lang="af-ZA" sz="1800" dirty="0">
                <a:effectLst/>
                <a:latin typeface="Arial" panose="020B0604020202020204" pitchFamily="34" charset="0"/>
                <a:ea typeface="Arial" panose="020B0604020202020204" pitchFamily="34" charset="0"/>
              </a:rPr>
              <a:t> omdat jy nie weet waar jy die geld sal kry om te studeer nie. Kom ons haal diep asem ... Ons gaan kyk na die opsies wat vir jou beskikbaar is, en in die volgende paar lesse sal jy hopelik agterkom wat die regte besluit vir jou sal wees.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28083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effectLst/>
                <a:latin typeface="Arial" panose="020B0604020202020204" pitchFamily="34" charset="0"/>
                <a:ea typeface="Arial" panose="020B0604020202020204" pitchFamily="34" charset="0"/>
              </a:rPr>
              <a:t>Skyfie 3:</a:t>
            </a:r>
            <a:r>
              <a:rPr lang="af-ZA" sz="1800" dirty="0">
                <a:effectLst/>
                <a:latin typeface="Arial" panose="020B0604020202020204" pitchFamily="34" charset="0"/>
                <a:ea typeface="Arial" panose="020B0604020202020204" pitchFamily="34" charset="0"/>
              </a:rPr>
              <a:t> Soms is die beste stap vorentoe om verskillende opsies te oorweeg. Moet ek studeer of moet ek na skool werk?</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Kom ons delf bietjie in hierdie TWEE opsies. Jy het 5 minute om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1 – Werkkaart</a:t>
            </a:r>
            <a:r>
              <a:rPr lang="af-ZA" sz="1800" dirty="0">
                <a:effectLst/>
                <a:latin typeface="Arial" panose="020B0604020202020204" pitchFamily="34" charset="0"/>
                <a:ea typeface="Arial" panose="020B0604020202020204" pitchFamily="34" charset="0"/>
              </a:rPr>
              <a:t>) te voltooi. Onthou om daaraan te dink as jou "droom". As jou droom vir volgende jaar 'n moontlikheid was, wat sou jy doen?</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Sou jy kies om te </a:t>
            </a:r>
            <a:r>
              <a:rPr lang="af-ZA" sz="1800" b="1" dirty="0">
                <a:effectLst/>
                <a:latin typeface="Arial" panose="020B0604020202020204" pitchFamily="34" charset="0"/>
                <a:ea typeface="Arial" panose="020B0604020202020204" pitchFamily="34" charset="0"/>
              </a:rPr>
              <a:t>studeer</a:t>
            </a:r>
            <a:r>
              <a:rPr lang="af-ZA" sz="1800" dirty="0">
                <a:effectLst/>
                <a:latin typeface="Arial" panose="020B0604020202020204" pitchFamily="34" charset="0"/>
                <a:ea typeface="Arial" panose="020B0604020202020204" pitchFamily="34" charset="0"/>
              </a:rPr>
              <a:t>, is daar 'n paar vrae wat jy jouself moet afvra:</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Watter kursus wil ek studeer?</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Waar gaan ek studeer?</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Waar sal ek bly?</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 sal die koste van die kursus wees?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 is die toelatingsvereistes vir hierdie kursus?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Wanneer maak aansoeke oop?</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Sou jy kies om </a:t>
            </a:r>
            <a:r>
              <a:rPr lang="af-ZA" sz="1800" b="1" dirty="0">
                <a:effectLst/>
                <a:latin typeface="Arial" panose="020B0604020202020204" pitchFamily="34" charset="0"/>
                <a:ea typeface="Arial" panose="020B0604020202020204" pitchFamily="34" charset="0"/>
              </a:rPr>
              <a:t>ná skool te werk</a:t>
            </a:r>
            <a:r>
              <a:rPr lang="af-ZA" sz="1800" dirty="0">
                <a:effectLst/>
                <a:latin typeface="Arial" panose="020B0604020202020204" pitchFamily="34" charset="0"/>
                <a:ea typeface="Arial" panose="020B0604020202020204" pitchFamily="34" charset="0"/>
              </a:rPr>
              <a:t> is daar 'n paar vrae wat jy jouself sal moet afvra:</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Watter poste is beskikbaar vir leerders met slegs 'n matrieksertifikaat?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Watter vaardighede / werkservaring het ek om te bied?</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gaan ek elke dag by die werk kom?</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Weet ek hoe om 'n CV op te stel en vir 'n werk aansoek te doen?</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Waar kan ek na beskikbare poste soek?</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Ons gaan kortliks na 'n </a:t>
            </a:r>
            <a:r>
              <a:rPr lang="af-ZA" sz="1800" dirty="0" err="1">
                <a:effectLst/>
                <a:latin typeface="Arial" panose="020B0604020202020204" pitchFamily="34" charset="0"/>
                <a:ea typeface="Arial" panose="020B0604020202020204" pitchFamily="34" charset="0"/>
              </a:rPr>
              <a:t>universiteitswebwerf</a:t>
            </a:r>
            <a:r>
              <a:rPr lang="af-ZA" sz="1800" dirty="0">
                <a:effectLst/>
                <a:latin typeface="Arial" panose="020B0604020202020204" pitchFamily="34" charset="0"/>
                <a:ea typeface="Arial" panose="020B0604020202020204" pitchFamily="34" charset="0"/>
              </a:rPr>
              <a:t> kyk om te sien waar jy belangrike inligting kan bekom. Dit is slegs 'n voorbeeld van een universiteit. Terwyl ons deur hierdie skyfies werk, maak aantekeninge op jou werkkaart in die verskillende kategorieë. Voltooi </a:t>
            </a:r>
            <a:r>
              <a:rPr lang="af-ZA" sz="1800" b="1" i="1" dirty="0">
                <a:effectLst/>
                <a:latin typeface="Arial" panose="020B0604020202020204" pitchFamily="34" charset="0"/>
                <a:ea typeface="Arial" panose="020B0604020202020204" pitchFamily="34" charset="0"/>
              </a:rPr>
              <a:t>Aktiwiteit 1 </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1 – Werkkaart</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D5CDF44D-BD81-4F8F-91CF-644E56C3675A}" type="slidenum">
              <a:rPr lang="en-ZA" smtClean="0"/>
              <a:t>3</a:t>
            </a:fld>
            <a:endParaRPr lang="en-ZA"/>
          </a:p>
        </p:txBody>
      </p:sp>
    </p:spTree>
    <p:extLst>
      <p:ext uri="{BB962C8B-B14F-4D97-AF65-F5344CB8AC3E}">
        <p14:creationId xmlns:p14="http://schemas.microsoft.com/office/powerpoint/2010/main" val="138810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4: </a:t>
            </a: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Dit word aanbeveel om as 'n klas saam deur die webwerf te navigeer. Daar sal dan van die leerders verwag word om TWEE ander tersiêre instellings vir huiswerk na te vors.)</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Ons gaan begin deur te kyk na 'n universiteit in die Wes-Kaap. Hierdie afdeling vorm 'n basiese riglyn wat op enige universiteit / kollege webwerf gevolg kan word.</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Soos jy kan sien, is hierdie die Universiteit van Stellenbosch se webwerf. Wanneer jy inligting soek, sal jy op die tuisblad moet begin en deur die verskillende relevante afdelings van inligting moet werk. Jy sal hierdie inligting vind deur op die oortjie "voornemende voorgraadse studente" te klik.</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FF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t>
            </a:r>
            <a:r>
              <a:rPr lang="af-ZA" sz="1800" b="1" dirty="0">
                <a:solidFill>
                  <a:srgbClr val="FF0000"/>
                </a:solidFill>
                <a:effectLst/>
                <a:latin typeface="Arial" panose="020B0604020202020204" pitchFamily="34" charset="0"/>
                <a:ea typeface="Arial" panose="020B0604020202020204" pitchFamily="34" charset="0"/>
              </a:rPr>
              <a:t>Nota aan onderwyser</a:t>
            </a:r>
            <a:r>
              <a:rPr lang="af-ZA" sz="1800" dirty="0">
                <a:solidFill>
                  <a:srgbClr val="FF0000"/>
                </a:solidFill>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Die </a:t>
            </a:r>
            <a:r>
              <a:rPr lang="af-ZA" sz="1800" dirty="0" err="1">
                <a:effectLst/>
                <a:latin typeface="Arial" panose="020B0604020202020204" pitchFamily="34" charset="0"/>
                <a:ea typeface="Arial" panose="020B0604020202020204" pitchFamily="34" charset="0"/>
              </a:rPr>
              <a:t>skermgrepe</a:t>
            </a:r>
            <a:r>
              <a:rPr lang="af-ZA" sz="1800" dirty="0">
                <a:effectLst/>
                <a:latin typeface="Arial" panose="020B0604020202020204" pitchFamily="34" charset="0"/>
                <a:ea typeface="Arial" panose="020B0604020202020204" pitchFamily="34" charset="0"/>
              </a:rPr>
              <a:t> in hierdie skyfie kan gevind word by </a:t>
            </a:r>
            <a:r>
              <a:rPr lang="af-ZA" sz="1800" u="sng" dirty="0">
                <a:solidFill>
                  <a:srgbClr val="0000FF"/>
                </a:solidFill>
                <a:effectLst/>
                <a:latin typeface="Arial" panose="020B0604020202020204" pitchFamily="34" charset="0"/>
                <a:ea typeface="Arial" panose="020B0604020202020204" pitchFamily="34" charset="0"/>
                <a:hlinkClick r:id="rId3"/>
              </a:rPr>
              <a:t>http://www.sun.ac.za/English</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As gevolg van die veranderende aard van webwerwe lyk die </a:t>
            </a:r>
            <a:r>
              <a:rPr lang="af-ZA" sz="1800" dirty="0" err="1">
                <a:effectLst/>
                <a:latin typeface="Arial" panose="020B0604020202020204" pitchFamily="34" charset="0"/>
                <a:ea typeface="Arial" panose="020B0604020202020204" pitchFamily="34" charset="0"/>
              </a:rPr>
              <a:t>skermgrepe</a:t>
            </a:r>
            <a:r>
              <a:rPr lang="af-ZA" sz="1800" dirty="0">
                <a:effectLst/>
                <a:latin typeface="Arial" panose="020B0604020202020204" pitchFamily="34" charset="0"/>
                <a:ea typeface="Arial" panose="020B0604020202020204" pitchFamily="34" charset="0"/>
              </a:rPr>
              <a:t> dalk nie meer dieselfde as op die </a:t>
            </a:r>
            <a:r>
              <a:rPr lang="af-ZA" sz="1800" dirty="0" err="1">
                <a:effectLst/>
                <a:latin typeface="Arial" panose="020B0604020202020204" pitchFamily="34" charset="0"/>
                <a:ea typeface="Arial" panose="020B0604020202020204" pitchFamily="34" charset="0"/>
              </a:rPr>
              <a:t>werbwerf</a:t>
            </a:r>
            <a:r>
              <a:rPr lang="af-ZA" sz="1800" dirty="0">
                <a:effectLst/>
                <a:latin typeface="Arial" panose="020B0604020202020204" pitchFamily="34" charset="0"/>
                <a:ea typeface="Arial" panose="020B0604020202020204" pitchFamily="34" charset="0"/>
              </a:rPr>
              <a:t> nie. Hierdie </a:t>
            </a:r>
            <a:r>
              <a:rPr lang="af-ZA" sz="1800" dirty="0" err="1">
                <a:effectLst/>
                <a:latin typeface="Arial" panose="020B0604020202020204" pitchFamily="34" charset="0"/>
                <a:ea typeface="Arial" panose="020B0604020202020204" pitchFamily="34" charset="0"/>
              </a:rPr>
              <a:t>skermgrepe</a:t>
            </a:r>
            <a:r>
              <a:rPr lang="af-ZA" sz="1800" dirty="0">
                <a:effectLst/>
                <a:latin typeface="Arial" panose="020B0604020202020204" pitchFamily="34" charset="0"/>
                <a:ea typeface="Arial" panose="020B0604020202020204" pitchFamily="34" charset="0"/>
              </a:rPr>
              <a:t> is slegs 'n aanduiding van hoe die aansoekproses sal werk.)</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extLst>
      <p:ext uri="{BB962C8B-B14F-4D97-AF65-F5344CB8AC3E}">
        <p14:creationId xmlns:p14="http://schemas.microsoft.com/office/powerpoint/2010/main" val="353963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200" b="1" dirty="0">
                <a:effectLst/>
                <a:latin typeface="Arial" panose="020B0604020202020204" pitchFamily="34" charset="0"/>
                <a:ea typeface="Arial" panose="020B0604020202020204" pitchFamily="34" charset="0"/>
              </a:rPr>
              <a:t>Skyfie 5:</a:t>
            </a:r>
            <a:r>
              <a:rPr lang="af-ZA" sz="1200" dirty="0">
                <a:effectLst/>
                <a:latin typeface="Arial" panose="020B0604020202020204" pitchFamily="34" charset="0"/>
                <a:ea typeface="Arial" panose="020B0604020202020204" pitchFamily="34" charset="0"/>
              </a:rPr>
              <a:t> Hierdie blad bied raad aan leerders wat dit oorweeg om in die toekoms te studeer. Daar is selfs raad oor vakkeuses in graad 9 met betrekking tot loopbane wat jy oorweeg, asook datums van die verskillende opedae wat jy kan bywoon.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As 'n nuwe universiteitstudent sonder 'n tersiêre kwalifikasie, sal daar na jou verwys word as 'n</a:t>
            </a:r>
            <a:r>
              <a:rPr lang="af-ZA" sz="1200" b="1" i="1" dirty="0">
                <a:effectLst/>
                <a:latin typeface="Arial" panose="020B0604020202020204" pitchFamily="34" charset="0"/>
                <a:ea typeface="Arial" panose="020B0604020202020204" pitchFamily="34" charset="0"/>
              </a:rPr>
              <a:t> "voorgraadse</a:t>
            </a:r>
            <a:r>
              <a:rPr lang="af-ZA" sz="1200" dirty="0">
                <a:effectLst/>
                <a:latin typeface="Arial" panose="020B0604020202020204" pitchFamily="34" charset="0"/>
                <a:ea typeface="Arial" panose="020B0604020202020204" pitchFamily="34" charset="0"/>
              </a:rPr>
              <a:t>" </a:t>
            </a:r>
            <a:r>
              <a:rPr lang="af-ZA" sz="1200" b="1" dirty="0">
                <a:effectLst/>
                <a:latin typeface="Arial" panose="020B0604020202020204" pitchFamily="34" charset="0"/>
                <a:ea typeface="Arial" panose="020B0604020202020204" pitchFamily="34" charset="0"/>
              </a:rPr>
              <a:t>student</a:t>
            </a:r>
            <a:r>
              <a:rPr lang="af-ZA" sz="1200" dirty="0">
                <a:effectLst/>
                <a:latin typeface="Arial" panose="020B0604020202020204" pitchFamily="34" charset="0"/>
                <a:ea typeface="Arial" panose="020B0604020202020204" pitchFamily="34" charset="0"/>
              </a:rPr>
              <a:t>. Deur op hierdie oortjie te klik, sal jy al die inligting bekom wat jy nodig het om vir die volgende jaar aansoek te doen. Elke universiteit het hul eie toelatingsvereistes vir die verskillende kursusse wat hulle aanbied. As matriekleerder sal jy aan hierdie vereistes moet voldoen om vir hierdie instelling oorweeg te word.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Neem 'n paar minute om deur die verskillende oortjies (</a:t>
            </a:r>
            <a:r>
              <a:rPr lang="af-ZA" sz="1200" i="1" dirty="0">
                <a:effectLst/>
                <a:latin typeface="Arial" panose="020B0604020202020204" pitchFamily="34" charset="0"/>
                <a:ea typeface="Arial" panose="020B0604020202020204" pitchFamily="34" charset="0"/>
              </a:rPr>
              <a:t>TABS</a:t>
            </a:r>
            <a:r>
              <a:rPr lang="af-ZA" sz="1200" dirty="0">
                <a:effectLst/>
                <a:latin typeface="Arial" panose="020B0604020202020204" pitchFamily="34" charset="0"/>
                <a:ea typeface="Arial" panose="020B0604020202020204" pitchFamily="34" charset="0"/>
              </a:rPr>
              <a:t>) aan die bokant van die bladsy te blaai en </a:t>
            </a:r>
            <a:r>
              <a:rPr lang="af-ZA" sz="1200" b="1" i="1" dirty="0">
                <a:effectLst/>
                <a:latin typeface="Arial" panose="020B0604020202020204" pitchFamily="34" charset="0"/>
                <a:ea typeface="Arial" panose="020B0604020202020204" pitchFamily="34" charset="0"/>
              </a:rPr>
              <a:t>Aktiwiteit 2 </a:t>
            </a:r>
            <a:r>
              <a:rPr lang="af-ZA" sz="1200" dirty="0">
                <a:effectLst/>
                <a:latin typeface="Arial" panose="020B0604020202020204" pitchFamily="34" charset="0"/>
                <a:ea typeface="Arial" panose="020B0604020202020204" pitchFamily="34" charset="0"/>
              </a:rPr>
              <a:t>(</a:t>
            </a:r>
            <a:r>
              <a:rPr lang="af-ZA" sz="1200" b="1" i="1" u="sng" dirty="0">
                <a:effectLst/>
                <a:latin typeface="Arial" panose="020B0604020202020204" pitchFamily="34" charset="0"/>
                <a:ea typeface="Arial" panose="020B0604020202020204" pitchFamily="34" charset="0"/>
              </a:rPr>
              <a:t>Les 1 – Werkkaart</a:t>
            </a:r>
            <a:r>
              <a:rPr lang="af-ZA" sz="1200" dirty="0">
                <a:effectLst/>
                <a:latin typeface="Arial" panose="020B0604020202020204" pitchFamily="34" charset="0"/>
                <a:ea typeface="Arial" panose="020B0604020202020204" pitchFamily="34" charset="0"/>
              </a:rPr>
              <a:t>)</a:t>
            </a:r>
            <a:r>
              <a:rPr lang="af-ZA" sz="1200" b="1" i="1" dirty="0">
                <a:effectLst/>
                <a:latin typeface="Arial" panose="020B0604020202020204" pitchFamily="34" charset="0"/>
                <a:ea typeface="Arial" panose="020B0604020202020204" pitchFamily="34" charset="0"/>
              </a:rPr>
              <a:t> </a:t>
            </a:r>
            <a:r>
              <a:rPr lang="af-ZA" sz="1200" dirty="0">
                <a:effectLst/>
                <a:latin typeface="Arial" panose="020B0604020202020204" pitchFamily="34" charset="0"/>
                <a:ea typeface="Arial" panose="020B0604020202020204" pitchFamily="34" charset="0"/>
              </a:rPr>
              <a:t>te voltooi. Jy sal 5 minute hê om hierdie aktiwiteit te voltooi.</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Arial" panose="020B0604020202020204" pitchFamily="34" charset="0"/>
              </a:rPr>
              <a:t>Kom ons kyk na van die vereistes van die Universiteit van Stellenbosch.</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041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6:</a:t>
            </a:r>
            <a:r>
              <a:rPr lang="af-ZA" sz="1800" dirty="0">
                <a:effectLst/>
                <a:latin typeface="Arial" panose="020B0604020202020204" pitchFamily="34" charset="0"/>
                <a:ea typeface="Arial" panose="020B0604020202020204" pitchFamily="34" charset="0"/>
              </a:rPr>
              <a:t> Jy benodig 'n </a:t>
            </a:r>
            <a:r>
              <a:rPr lang="af-ZA" sz="1800" dirty="0" err="1">
                <a:effectLst/>
                <a:latin typeface="Arial" panose="020B0604020202020204" pitchFamily="34" charset="0"/>
                <a:ea typeface="Arial" panose="020B0604020202020204" pitchFamily="34" charset="0"/>
              </a:rPr>
              <a:t>NSS</a:t>
            </a:r>
            <a:r>
              <a:rPr lang="af-ZA" sz="1800" dirty="0">
                <a:effectLst/>
                <a:latin typeface="Arial" panose="020B0604020202020204" pitchFamily="34" charset="0"/>
                <a:ea typeface="Arial" panose="020B0604020202020204" pitchFamily="34" charset="0"/>
              </a:rPr>
              <a:t> (Nasionale Senior Sertifikaat) en 'n gemiddeld van meer as 50% in VIER vakke, Lewensoriëntering uitgesluit, om 'n Baccalaureus Graad-slaag te behaal. 'n Baccalaureus Graad-slaag sal jou toelaat om aansoek te doen om aan 'n universiteit te studeer.</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Ons het vroeër genoem dat universiteite vereis dat leerders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skryf. Kan jy onthou wat dit beteken?  (Gee die klas die geleentheid om te reageer.)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r>
              <a:rPr lang="af-ZA" sz="1800" dirty="0">
                <a:effectLst/>
                <a:latin typeface="Arial" panose="020B0604020202020204" pitchFamily="34" charset="0"/>
                <a:ea typeface="Arial" panose="020B0604020202020204" pitchFamily="34" charset="0"/>
              </a:rPr>
              <a:t>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a:t>
            </a:r>
            <a:r>
              <a:rPr lang="af-ZA" sz="1800" b="1" dirty="0">
                <a:effectLst/>
                <a:latin typeface="Arial" panose="020B0604020202020204" pitchFamily="34" charset="0"/>
                <a:ea typeface="Arial" panose="020B0604020202020204" pitchFamily="34" charset="0"/>
              </a:rPr>
              <a:t>Nasionale Normtoets</a:t>
            </a:r>
            <a:r>
              <a:rPr lang="af-ZA" sz="1800" dirty="0">
                <a:effectLst/>
                <a:latin typeface="Arial" panose="020B0604020202020204" pitchFamily="34" charset="0"/>
                <a:ea typeface="Arial" panose="020B0604020202020204" pitchFamily="34" charset="0"/>
              </a:rPr>
              <a:t>) word deur 'n onafhanklike liggaam behartig om 'n akkurate standaard van punte in vakke soos Wiskunde en Engels te bepaal. Hierdie punte word deur universiteite gebruik om jou aansoek om toelating te verwerk.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extLst>
      <p:ext uri="{BB962C8B-B14F-4D97-AF65-F5344CB8AC3E}">
        <p14:creationId xmlns:p14="http://schemas.microsoft.com/office/powerpoint/2010/main" val="22739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100" b="1" dirty="0">
                <a:effectLst/>
                <a:latin typeface="Arial" panose="020B0604020202020204" pitchFamily="34" charset="0"/>
                <a:ea typeface="Arial" panose="020B0604020202020204" pitchFamily="34" charset="0"/>
              </a:rPr>
              <a:t>Skyfie 7:</a:t>
            </a:r>
            <a:r>
              <a:rPr lang="af-ZA" sz="1100" dirty="0">
                <a:effectLst/>
                <a:latin typeface="Arial" panose="020B0604020202020204" pitchFamily="34" charset="0"/>
                <a:ea typeface="Arial" panose="020B0604020202020204" pitchFamily="34" charset="0"/>
              </a:rPr>
              <a:t> Wanneer jy 'n kursus kies wat jy wil studeer, sal dit onder 'n spesifieke fakulteit val. Jy voldoen dalk aan die toelatingsvereistes om op </a:t>
            </a:r>
            <a:r>
              <a:rPr lang="af-ZA" sz="1100" dirty="0" err="1">
                <a:effectLst/>
                <a:latin typeface="Arial" panose="020B0604020202020204" pitchFamily="34" charset="0"/>
                <a:ea typeface="Arial" panose="020B0604020202020204" pitchFamily="34" charset="0"/>
              </a:rPr>
              <a:t>universiteitsvlak</a:t>
            </a:r>
            <a:r>
              <a:rPr lang="af-ZA" sz="1100" dirty="0">
                <a:effectLst/>
                <a:latin typeface="Arial" panose="020B0604020202020204" pitchFamily="34" charset="0"/>
                <a:ea typeface="Arial" panose="020B0604020202020204" pitchFamily="34" charset="0"/>
              </a:rPr>
              <a:t> te studeer, maar die fakulteit kan spesifieke vereistes hê waaraan jy moet voldoen. Wanneer jy aansoek doen, moet jy seker maak dat jy die omvang van die vereistes vir jou kursus nagevors het.</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u="sng" dirty="0">
                <a:solidFill>
                  <a:srgbClr val="0000FF"/>
                </a:solidFill>
                <a:effectLst/>
                <a:latin typeface="Arial" panose="020B0604020202020204" pitchFamily="34" charset="0"/>
                <a:ea typeface="Arial" panose="020B0604020202020204" pitchFamily="34" charset="0"/>
                <a:hlinkClick r:id="rId3"/>
              </a:rPr>
              <a:t>http://www.sun.ac.za/english/maties/_layouts/15/WopiFrame.aspx?sourcedoc=%7bADE90EFB-F0E8-45E9-B117-A358AC4694CB%7d&amp;file=2020%20Minimumvereistesboekie_Eng.pdf&amp;action=default</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a:t>
            </a:r>
            <a:r>
              <a:rPr lang="af-ZA" sz="1100" dirty="0" err="1">
                <a:solidFill>
                  <a:srgbClr val="FF0000"/>
                </a:solidFill>
                <a:effectLst/>
                <a:latin typeface="Arial" panose="020B0604020202020204" pitchFamily="34" charset="0"/>
                <a:ea typeface="Arial" panose="020B0604020202020204" pitchFamily="34" charset="0"/>
              </a:rPr>
              <a:t>Onderwysersnota</a:t>
            </a:r>
            <a:r>
              <a:rPr lang="af-ZA" sz="1100" dirty="0">
                <a:solidFill>
                  <a:srgbClr val="FF0000"/>
                </a:solidFill>
                <a:effectLst/>
                <a:latin typeface="Arial" panose="020B0604020202020204" pitchFamily="34" charset="0"/>
                <a:ea typeface="Arial" panose="020B0604020202020204" pitchFamily="34" charset="0"/>
              </a:rPr>
              <a:t>: </a:t>
            </a:r>
            <a:r>
              <a:rPr lang="af-ZA" sz="1100" dirty="0">
                <a:effectLst/>
                <a:latin typeface="Arial" panose="020B0604020202020204" pitchFamily="34" charset="0"/>
                <a:ea typeface="Arial" panose="020B0604020202020204" pitchFamily="34" charset="0"/>
              </a:rPr>
              <a:t>Indien bogenoemde skakel opgedateer word of nie meer werk nie, kan dit as volg bekom word</a:t>
            </a:r>
            <a:r>
              <a:rPr lang="af-ZA" sz="1100" i="1" dirty="0">
                <a:effectLst/>
                <a:latin typeface="Arial" panose="020B0604020202020204" pitchFamily="34" charset="0"/>
                <a:ea typeface="Arial" panose="020B0604020202020204" pitchFamily="34" charset="0"/>
              </a:rPr>
              <a:t>: </a:t>
            </a:r>
            <a:r>
              <a:rPr lang="af-ZA" sz="1100" i="1" u="sng" dirty="0">
                <a:solidFill>
                  <a:srgbClr val="0000FF"/>
                </a:solidFill>
                <a:effectLst/>
                <a:latin typeface="Arial" panose="020B0604020202020204" pitchFamily="34" charset="0"/>
                <a:ea typeface="Arial" panose="020B0604020202020204" pitchFamily="34" charset="0"/>
                <a:hlinkClick r:id="rId4"/>
              </a:rPr>
              <a:t>http://www.sun.ac.za/english/</a:t>
            </a:r>
            <a:r>
              <a:rPr lang="af-ZA" sz="1100" i="1" dirty="0">
                <a:effectLst/>
                <a:latin typeface="Arial" panose="020B0604020202020204" pitchFamily="34" charset="0"/>
                <a:ea typeface="Arial" panose="020B0604020202020204" pitchFamily="34" charset="0"/>
              </a:rPr>
              <a:t> </a:t>
            </a:r>
            <a:r>
              <a:rPr lang="af-ZA" sz="1100" i="1" dirty="0">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af-ZA" sz="1100" i="1" dirty="0">
                <a:effectLst/>
                <a:latin typeface="Arial" panose="020B0604020202020204" pitchFamily="34" charset="0"/>
                <a:ea typeface="Arial" panose="020B0604020202020204" pitchFamily="34" charset="0"/>
              </a:rPr>
              <a:t> Voornemende Voorgraadse Studente </a:t>
            </a:r>
            <a:r>
              <a:rPr lang="af-ZA" sz="1100" i="1" dirty="0">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af-ZA" sz="1100" i="1" dirty="0">
                <a:effectLst/>
                <a:latin typeface="Arial" panose="020B0604020202020204" pitchFamily="34" charset="0"/>
                <a:ea typeface="Arial" panose="020B0604020202020204" pitchFamily="34" charset="0"/>
              </a:rPr>
              <a:t> Aansoek </a:t>
            </a:r>
            <a:r>
              <a:rPr lang="af-ZA" sz="1100" i="1" dirty="0">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af-ZA" sz="1100" i="1" dirty="0">
                <a:effectLst/>
                <a:latin typeface="Arial" panose="020B0604020202020204" pitchFamily="34" charset="0"/>
                <a:ea typeface="Arial" panose="020B0604020202020204" pitchFamily="34" charset="0"/>
              </a:rPr>
              <a:t> Toelating- en </a:t>
            </a:r>
            <a:r>
              <a:rPr lang="af-ZA" sz="1100" i="1" dirty="0" err="1">
                <a:effectLst/>
                <a:latin typeface="Arial" panose="020B0604020202020204" pitchFamily="34" charset="0"/>
                <a:ea typeface="Arial" panose="020B0604020202020204" pitchFamily="34" charset="0"/>
              </a:rPr>
              <a:t>keuringsvereistes</a:t>
            </a:r>
            <a:r>
              <a:rPr lang="af-ZA" sz="1100" i="1" dirty="0">
                <a:effectLst/>
                <a:latin typeface="Arial" panose="020B0604020202020204" pitchFamily="34" charset="0"/>
                <a:ea typeface="Arial" panose="020B0604020202020204" pitchFamily="34" charset="0"/>
              </a:rPr>
              <a:t> </a:t>
            </a:r>
            <a:r>
              <a:rPr lang="af-ZA" sz="1100" b="1" i="1" dirty="0">
                <a:effectLst/>
                <a:latin typeface="Arial" panose="020B0604020202020204" pitchFamily="34" charset="0"/>
                <a:ea typeface="Arial" panose="020B0604020202020204" pitchFamily="34" charset="0"/>
              </a:rPr>
              <a:t> </a:t>
            </a:r>
            <a:r>
              <a:rPr lang="af-ZA" sz="1100" b="1" i="1" dirty="0">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af-ZA" sz="1100" b="1" i="1" dirty="0">
                <a:effectLst/>
                <a:latin typeface="Arial" panose="020B0604020202020204" pitchFamily="34" charset="0"/>
                <a:ea typeface="Arial" panose="020B0604020202020204" pitchFamily="34" charset="0"/>
              </a:rPr>
              <a:t> Klik hier om die minimum toelatingsvereistes vir die 2024-inname af te laai</a:t>
            </a:r>
            <a:r>
              <a:rPr lang="af-ZA" sz="1100" i="1"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i="1"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Volg die skakel hierbo en voltooi dan die vrae in </a:t>
            </a:r>
            <a:r>
              <a:rPr lang="af-ZA" sz="1100" b="1" i="1" dirty="0">
                <a:effectLst/>
                <a:latin typeface="Arial" panose="020B0604020202020204" pitchFamily="34" charset="0"/>
                <a:ea typeface="Arial" panose="020B0604020202020204" pitchFamily="34" charset="0"/>
              </a:rPr>
              <a:t>Aktiwiteit 3</a:t>
            </a:r>
            <a:r>
              <a:rPr lang="af-ZA" sz="1100" dirty="0">
                <a:effectLst/>
                <a:latin typeface="Arial" panose="020B0604020202020204" pitchFamily="34" charset="0"/>
                <a:ea typeface="Arial" panose="020B0604020202020204" pitchFamily="34" charset="0"/>
              </a:rPr>
              <a:t> (</a:t>
            </a:r>
            <a:r>
              <a:rPr lang="af-ZA" sz="1100" b="1" i="1" u="sng" dirty="0">
                <a:effectLst/>
                <a:latin typeface="Arial" panose="020B0604020202020204" pitchFamily="34" charset="0"/>
                <a:ea typeface="Arial" panose="020B0604020202020204" pitchFamily="34" charset="0"/>
              </a:rPr>
              <a:t>Les 1 – Werkkaart</a:t>
            </a:r>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100" dirty="0">
                <a:effectLst/>
                <a:latin typeface="Arial" panose="020B0604020202020204" pitchFamily="34" charset="0"/>
                <a:ea typeface="Arial" panose="020B0604020202020204" pitchFamily="34" charset="0"/>
              </a:rPr>
              <a:t>Die vrae is soos volg:</a:t>
            </a:r>
            <a:endParaRPr lang="en-US" sz="1200" dirty="0">
              <a:effectLst/>
              <a:latin typeface="Times New Roman" panose="02020603050405020304" pitchFamily="18" charset="0"/>
              <a:ea typeface="Times New Roman" panose="02020603050405020304" pitchFamily="18" charset="0"/>
            </a:endParaRPr>
          </a:p>
          <a:p>
            <a:pPr marL="1600200" lvl="3" indent="-228600" fontAlgn="base">
              <a:buFont typeface="+mj-lt"/>
              <a:buAutoNum type="arabicPeriod"/>
            </a:pPr>
            <a:r>
              <a:rPr lang="af-ZA" sz="1100" dirty="0">
                <a:effectLst/>
                <a:latin typeface="Arial" panose="020B0604020202020204" pitchFamily="34" charset="0"/>
                <a:ea typeface="Arial" panose="020B0604020202020204" pitchFamily="34" charset="0"/>
              </a:rPr>
              <a:t>Onder watter fakulteit val 'n BCom Bestuurswetenskappe-graad?				</a:t>
            </a:r>
            <a:endParaRPr lang="en-US" sz="1200" dirty="0">
              <a:effectLst/>
              <a:latin typeface="Times New Roman" panose="02020603050405020304" pitchFamily="18" charset="0"/>
              <a:ea typeface="Times New Roman" panose="02020603050405020304" pitchFamily="18" charset="0"/>
            </a:endParaRPr>
          </a:p>
          <a:p>
            <a:pPr marL="1600200" lvl="3" indent="-228600" fontAlgn="base">
              <a:buFont typeface="+mj-lt"/>
              <a:buAutoNum type="arabicPeriod"/>
            </a:pPr>
            <a:r>
              <a:rPr lang="af-ZA" sz="1100" dirty="0">
                <a:effectLst/>
                <a:latin typeface="Arial" panose="020B0604020202020204" pitchFamily="34" charset="0"/>
                <a:ea typeface="Arial" panose="020B0604020202020204" pitchFamily="34" charset="0"/>
              </a:rPr>
              <a:t>Watter vakke moet jy in matriek hê indien jy BCom Aktuariële Wetenskap wil studeer?	</a:t>
            </a:r>
            <a:endParaRPr lang="en-US" sz="1200" dirty="0">
              <a:effectLst/>
              <a:latin typeface="Times New Roman" panose="02020603050405020304" pitchFamily="18" charset="0"/>
              <a:ea typeface="Times New Roman" panose="02020603050405020304" pitchFamily="18" charset="0"/>
            </a:endParaRPr>
          </a:p>
          <a:p>
            <a:pPr marL="1600200" lvl="3" indent="-228600" fontAlgn="base">
              <a:buFont typeface="+mj-lt"/>
              <a:buAutoNum type="arabicPeriod"/>
            </a:pPr>
            <a:r>
              <a:rPr lang="af-ZA" sz="1100" dirty="0">
                <a:effectLst/>
                <a:latin typeface="Arial" panose="020B0604020202020204" pitchFamily="34" charset="0"/>
                <a:ea typeface="Arial" panose="020B0604020202020204" pitchFamily="34" charset="0"/>
              </a:rPr>
              <a:t>Kyk vlugtig na al die kursusse. Watter kursus blyk die moeilikste toelatingsvereistes te hê?    </a:t>
            </a:r>
            <a:endParaRPr lang="en-US" sz="1200" dirty="0">
              <a:effectLst/>
              <a:latin typeface="Times New Roman" panose="02020603050405020304" pitchFamily="18" charset="0"/>
              <a:ea typeface="Times New Roman" panose="02020603050405020304" pitchFamily="18" charset="0"/>
            </a:endParaRPr>
          </a:p>
          <a:p>
            <a:pPr marL="1600200" lvl="3" indent="-228600" fontAlgn="base">
              <a:buFont typeface="+mj-lt"/>
              <a:buAutoNum type="arabicPeriod"/>
            </a:pPr>
            <a:r>
              <a:rPr lang="af-ZA" sz="1100" dirty="0">
                <a:effectLst/>
                <a:latin typeface="Arial" panose="020B0604020202020204" pitchFamily="34" charset="0"/>
                <a:ea typeface="Arial" panose="020B0604020202020204" pitchFamily="34" charset="0"/>
              </a:rPr>
              <a:t>Vir watter kursusse kwalifiseer jy om aansoek te doen op grond van jou huidige vakke en jou</a:t>
            </a:r>
            <a:br>
              <a:rPr lang="af-ZA" sz="1100" dirty="0">
                <a:effectLst/>
                <a:latin typeface="Arial" panose="020B0604020202020204" pitchFamily="34" charset="0"/>
                <a:ea typeface="Arial" panose="020B0604020202020204" pitchFamily="34" charset="0"/>
              </a:rPr>
            </a:br>
            <a:r>
              <a:rPr lang="af-ZA" sz="1100" dirty="0">
                <a:effectLst/>
                <a:latin typeface="Arial" panose="020B0604020202020204" pitchFamily="34" charset="0"/>
                <a:ea typeface="Arial" panose="020B0604020202020204" pitchFamily="34" charset="0"/>
              </a:rPr>
              <a:t>punte aan die einde van graad 11?								</a:t>
            </a:r>
            <a:endParaRPr lang="en-US" sz="1200" dirty="0">
              <a:effectLst/>
              <a:latin typeface="Times New Roman" panose="02020603050405020304" pitchFamily="18" charset="0"/>
              <a:ea typeface="Times New Roman" panose="02020603050405020304" pitchFamily="18" charset="0"/>
            </a:endParaRPr>
          </a:p>
          <a:p>
            <a:r>
              <a:rPr lang="af-ZA" sz="1100" dirty="0">
                <a:effectLst/>
                <a:latin typeface="Arial" panose="020B0604020202020204" pitchFamily="34" charset="0"/>
                <a:ea typeface="Arial" panose="020B0604020202020204" pitchFamily="34" charset="0"/>
              </a:rPr>
              <a:t>Hoe kan jy hierdie jaar daardie punte verbeter indien jy nie aan die vereistes vir jou gekose kursus voldoen nie?</a:t>
            </a:r>
            <a:endParaRPr dirty="0"/>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extLst>
      <p:ext uri="{BB962C8B-B14F-4D97-AF65-F5344CB8AC3E}">
        <p14:creationId xmlns:p14="http://schemas.microsoft.com/office/powerpoint/2010/main" val="225898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8: </a:t>
            </a:r>
            <a:r>
              <a:rPr lang="af-ZA" sz="1800" dirty="0">
                <a:effectLst/>
                <a:latin typeface="Arial" panose="020B0604020202020204" pitchFamily="34" charset="0"/>
                <a:ea typeface="Arial" panose="020B0604020202020204" pitchFamily="34" charset="0"/>
              </a:rPr>
              <a:t>Dit is belangrik om te oorweeg waar jy sal bly en hoe jy daar sal kom as jy besluit om te studeer.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Universiteite het verblyf in die vorm van koshuise en bied ook advies rondom privaat akkommodasie naby die universiteit. Jy moet meer as een opsie oorweeg aangesien nie alle leerders in koshuise geplaas kan word nie. Indien jy kies uit die huis te studeer moet jy reëlings vir vervoer tref.</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As jy besluit om uit die huis te studeer, watter alternatiewe vervoerreëlings moet/kan getref word? Bespreek kortliks in julle groepe. (2 min)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extLst>
      <p:ext uri="{BB962C8B-B14F-4D97-AF65-F5344CB8AC3E}">
        <p14:creationId xmlns:p14="http://schemas.microsoft.com/office/powerpoint/2010/main" val="194401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9: </a:t>
            </a:r>
            <a:r>
              <a:rPr lang="af-ZA" sz="1800" dirty="0">
                <a:effectLst/>
                <a:latin typeface="Arial" panose="020B0604020202020204" pitchFamily="34" charset="0"/>
                <a:ea typeface="Arial" panose="020B0604020202020204" pitchFamily="34" charset="0"/>
              </a:rPr>
              <a:t>Die koste van 'n kursus is gewoonlik die deel wat leerders heeltemal oorweldig. As ons na hierdie skyfies kyk, kan ons byvoorbeeld sien dat die gemiddelde jaarlikse fooie vir 'n kursus soos BA (Regte) R54 501 in </a:t>
            </a:r>
            <a:r>
              <a:rPr lang="af-ZA" sz="1800" b="1" dirty="0">
                <a:effectLst/>
                <a:latin typeface="Arial" panose="020B0604020202020204" pitchFamily="34" charset="0"/>
                <a:ea typeface="Arial" panose="020B0604020202020204" pitchFamily="34" charset="0"/>
              </a:rPr>
              <a:t>2021 </a:t>
            </a:r>
            <a:r>
              <a:rPr lang="af-ZA" sz="1800" dirty="0">
                <a:effectLst/>
                <a:latin typeface="Arial" panose="020B0604020202020204" pitchFamily="34" charset="0"/>
                <a:ea typeface="Arial" panose="020B0604020202020204" pitchFamily="34" charset="0"/>
              </a:rPr>
              <a:t>was. Dit sluit nie handboeke of skryfbehoeftes in nie. Verder sal sowat R15 000 met registrasie betaalbaar wees. Daar is verskeie opsies vir befondsing van studies. Kom ons kyk na 'n paar opsies: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Ouers</a:t>
            </a:r>
            <a:r>
              <a:rPr lang="af-ZA" sz="1800" dirty="0">
                <a:effectLst/>
                <a:latin typeface="Arial" panose="020B0604020202020204" pitchFamily="34" charset="0"/>
                <a:ea typeface="Arial" panose="020B0604020202020204" pitchFamily="34" charset="0"/>
              </a:rPr>
              <a:t> betaal vir die </a:t>
            </a:r>
            <a:r>
              <a:rPr lang="af-ZA" sz="1800" dirty="0" err="1">
                <a:effectLst/>
                <a:latin typeface="Arial" panose="020B0604020202020204" pitchFamily="34" charset="0"/>
                <a:ea typeface="Arial" panose="020B0604020202020204" pitchFamily="34" charset="0"/>
              </a:rPr>
              <a:t>studiefooie</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err="1">
                <a:effectLst/>
                <a:latin typeface="Arial" panose="020B0604020202020204" pitchFamily="34" charset="0"/>
                <a:ea typeface="Arial" panose="020B0604020202020204" pitchFamily="34" charset="0"/>
              </a:rPr>
              <a:t>Studentelenings</a:t>
            </a:r>
            <a:r>
              <a:rPr lang="af-ZA" sz="1800" dirty="0">
                <a:effectLst/>
                <a:latin typeface="Arial" panose="020B0604020202020204" pitchFamily="34" charset="0"/>
                <a:ea typeface="Arial" panose="020B0604020202020204" pitchFamily="34" charset="0"/>
              </a:rPr>
              <a:t> van 'n instelling soos </a:t>
            </a:r>
            <a:r>
              <a:rPr lang="af-ZA" sz="1800" dirty="0" err="1">
                <a:effectLst/>
                <a:latin typeface="Arial" panose="020B0604020202020204" pitchFamily="34" charset="0"/>
                <a:ea typeface="Arial" panose="020B0604020202020204" pitchFamily="34" charset="0"/>
              </a:rPr>
              <a:t>FNB</a:t>
            </a:r>
            <a:r>
              <a:rPr lang="af-ZA" sz="1800" dirty="0">
                <a:effectLst/>
                <a:latin typeface="Arial" panose="020B0604020202020204" pitchFamily="34" charset="0"/>
                <a:ea typeface="Arial" panose="020B0604020202020204" pitchFamily="34" charset="0"/>
              </a:rPr>
              <a:t> / ABSA wat vereis dat jy die geld terugbetaal wanneer jy gekwalifiseerd is en 'n werk het. In hierdie geval sal jy iemand nodig hê wat bereid is om vir die maandelikse versekering en rente op die lening te betaal.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’n </a:t>
            </a:r>
            <a:r>
              <a:rPr lang="af-ZA" sz="1800" b="1" dirty="0" err="1">
                <a:effectLst/>
                <a:latin typeface="Arial" panose="020B0604020202020204" pitchFamily="34" charset="0"/>
                <a:ea typeface="Arial" panose="020B0604020202020204" pitchFamily="34" charset="0"/>
              </a:rPr>
              <a:t>Beurslening</a:t>
            </a:r>
            <a:r>
              <a:rPr lang="af-ZA" sz="1800" dirty="0">
                <a:effectLst/>
                <a:latin typeface="Arial" panose="020B0604020202020204" pitchFamily="34" charset="0"/>
                <a:ea typeface="Arial" panose="020B0604020202020204" pitchFamily="34" charset="0"/>
              </a:rPr>
              <a:t> (byvoorbeeld US- of </a:t>
            </a:r>
            <a:r>
              <a:rPr lang="af-ZA" sz="1800" dirty="0" err="1">
                <a:effectLst/>
                <a:latin typeface="Arial" panose="020B0604020202020204" pitchFamily="34" charset="0"/>
                <a:ea typeface="Arial" panose="020B0604020202020204" pitchFamily="34" charset="0"/>
              </a:rPr>
              <a:t>NSFAS</a:t>
            </a:r>
            <a:r>
              <a:rPr lang="af-ZA" sz="1800" dirty="0">
                <a:effectLst/>
                <a:latin typeface="Arial" panose="020B0604020202020204" pitchFamily="34" charset="0"/>
                <a:ea typeface="Arial" panose="020B0604020202020204" pitchFamily="34" charset="0"/>
              </a:rPr>
              <a:t>-beurslenings) is geld wat jy ná afloop van jou studies (hetsy deur voltooiing of staking daarvan) moet terugbetaal.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ŉ </a:t>
            </a:r>
            <a:r>
              <a:rPr lang="af-ZA" sz="1800" b="1" dirty="0">
                <a:effectLst/>
                <a:latin typeface="Arial" panose="020B0604020202020204" pitchFamily="34" charset="0"/>
                <a:ea typeface="Arial" panose="020B0604020202020204" pitchFamily="34" charset="0"/>
              </a:rPr>
              <a:t>Beurs</a:t>
            </a:r>
            <a:r>
              <a:rPr lang="af-ZA" sz="1800" dirty="0">
                <a:effectLst/>
                <a:latin typeface="Arial" panose="020B0604020202020204" pitchFamily="34" charset="0"/>
                <a:ea typeface="Arial" panose="020B0604020202020204" pitchFamily="34" charset="0"/>
              </a:rPr>
              <a:t> verwys na geld wat jy nie hoef terug te betaal nie.</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Volg die skakel op die webwerf vir beurse en lenings, en kyk of jy 'n beurs kan kry vir die kursus waarin jy belangstel. Neem kennis van die sluitingsdatum. (Laat leerders 'n paar minute toe om deur te blaai. Vra hulle om weer tuis verder te soek aangesien die klastyd beperk is.)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dirty="0"/>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extLst>
      <p:ext uri="{BB962C8B-B14F-4D97-AF65-F5344CB8AC3E}">
        <p14:creationId xmlns:p14="http://schemas.microsoft.com/office/powerpoint/2010/main" val="189969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2" name="Picture 1"/>
          <p:cNvPicPr>
            <a:picLocks noChangeAspect="1"/>
          </p:cNvPicPr>
          <p:nvPr userDrawn="1"/>
        </p:nvPicPr>
        <p:blipFill>
          <a:blip r:embed="rId12"/>
          <a:stretch>
            <a:fillRect/>
          </a:stretch>
        </p:blipFill>
        <p:spPr>
          <a:xfrm>
            <a:off x="10826378" y="0"/>
            <a:ext cx="1365622" cy="4694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826378" y="0"/>
            <a:ext cx="1365622" cy="469433"/>
          </a:xfrm>
          <a:prstGeom prst="rect">
            <a:avLst/>
          </a:prstGeom>
        </p:spPr>
      </p:pic>
      <p:pic>
        <p:nvPicPr>
          <p:cNvPr id="4" name="Picture 3" descr="A person and person looking at a picture&#10;&#10;Description automatically generated">
            <a:extLst>
              <a:ext uri="{FF2B5EF4-FFF2-40B4-BE49-F238E27FC236}">
                <a16:creationId xmlns:a16="http://schemas.microsoft.com/office/drawing/2014/main" id="{BDC04D83-C4EA-B0C2-C2C4-48470EF3EA7C}"/>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6566FFE-7597-B42C-B155-0FA6E8E8210B}"/>
              </a:ext>
            </a:extLst>
          </p:cNvPr>
          <p:cNvPicPr>
            <a:picLocks noChangeAspect="1"/>
          </p:cNvPicPr>
          <p:nvPr/>
        </p:nvPicPr>
        <p:blipFill>
          <a:blip r:embed="rId5"/>
          <a:stretch>
            <a:fillRect/>
          </a:stretch>
        </p:blipFill>
        <p:spPr>
          <a:xfrm>
            <a:off x="10824854" y="0"/>
            <a:ext cx="1365622" cy="475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2175-1020-679B-A6CF-E17F9858AE6E}"/>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92B42522-93EE-150F-7542-4F56EABCBC40}"/>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316498E0-DAF0-2A3F-9844-2305ADFB239F}"/>
              </a:ext>
            </a:extLst>
          </p:cNvPr>
          <p:cNvPicPr>
            <a:picLocks noChangeAspect="1"/>
          </p:cNvPicPr>
          <p:nvPr/>
        </p:nvPicPr>
        <p:blipFill>
          <a:blip r:embed="rId3"/>
          <a:stretch>
            <a:fillRect/>
          </a:stretch>
        </p:blipFill>
        <p:spPr>
          <a:xfrm>
            <a:off x="0" y="0"/>
            <a:ext cx="12192001" cy="6858000"/>
          </a:xfrm>
          <a:prstGeom prst="rect">
            <a:avLst/>
          </a:prstGeom>
        </p:spPr>
      </p:pic>
    </p:spTree>
    <p:extLst>
      <p:ext uri="{BB962C8B-B14F-4D97-AF65-F5344CB8AC3E}">
        <p14:creationId xmlns:p14="http://schemas.microsoft.com/office/powerpoint/2010/main" val="408082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af-ZA" sz="3600" dirty="0" err="1">
                <a:effectLst/>
                <a:latin typeface="Segoe UI Web (West European)"/>
              </a:rPr>
              <a:t>WERKSAANSOEK</a:t>
            </a:r>
            <a:r>
              <a:rPr lang="af-ZA" sz="3600" dirty="0">
                <a:effectLst/>
                <a:latin typeface="Segoe UI Web (West European)"/>
              </a:rPr>
              <a:t> - jy sal die volgende benodig ...</a:t>
            </a:r>
            <a:endParaRPr sz="3600" dirty="0"/>
          </a:p>
        </p:txBody>
      </p:sp>
      <p:sp>
        <p:nvSpPr>
          <p:cNvPr id="197" name="Google Shape;197;p11"/>
          <p:cNvSpPr txBox="1"/>
          <p:nvPr/>
        </p:nvSpPr>
        <p:spPr>
          <a:xfrm>
            <a:off x="340659" y="1624089"/>
            <a:ext cx="11510682" cy="3108503"/>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af-ZA" sz="2800" dirty="0">
                <a:effectLst/>
                <a:latin typeface="Segoe UI Web (West European)"/>
              </a:rPr>
              <a:t>'n </a:t>
            </a:r>
            <a:r>
              <a:rPr lang="af-ZA" sz="2800" b="1" dirty="0">
                <a:effectLst/>
                <a:latin typeface="Segoe UI Web (West European)"/>
              </a:rPr>
              <a:t>Kurrikulum vitae (CV) </a:t>
            </a:r>
            <a:r>
              <a:rPr lang="af-ZA" sz="2800" dirty="0">
                <a:effectLst/>
                <a:latin typeface="Segoe UI Web (West European)"/>
              </a:rPr>
              <a:t>is 'n omvattende dokument wat jou kwalifikasies vir akademiese indiensneming lys. </a:t>
            </a:r>
          </a:p>
          <a:p>
            <a:endParaRPr lang="af-ZA" sz="2800" dirty="0">
              <a:effectLst/>
              <a:latin typeface="Segoe UI Web (West European)"/>
            </a:endParaRPr>
          </a:p>
          <a:p>
            <a:pPr marL="457200" indent="-457200">
              <a:buFont typeface="Arial" panose="020B0604020202020204" pitchFamily="34" charset="0"/>
              <a:buChar char="•"/>
            </a:pPr>
            <a:r>
              <a:rPr lang="af-ZA" sz="2800" dirty="0">
                <a:effectLst/>
                <a:latin typeface="Segoe UI Web (West European)"/>
              </a:rPr>
              <a:t>’n </a:t>
            </a:r>
            <a:r>
              <a:rPr lang="af-ZA" sz="2800" b="1" dirty="0" err="1">
                <a:effectLst/>
                <a:latin typeface="Segoe UI Web (West European)"/>
              </a:rPr>
              <a:t>Loopbaanportefeulje</a:t>
            </a:r>
            <a:r>
              <a:rPr lang="af-ZA" sz="2800" dirty="0">
                <a:effectLst/>
                <a:latin typeface="Segoe UI Web (West European)"/>
              </a:rPr>
              <a:t> is 'n visuele voorstelling van jou vermoëns, vaardighede, kennis, eienskappe - en dit verteenwoordig jou potensiaal. Fisies is dit 'n versameling van dinge - tasbare materiale - wat werksverwante gebeure in jou lewe verteenwoordig.</a:t>
            </a:r>
          </a:p>
        </p:txBody>
      </p:sp>
      <p:pic>
        <p:nvPicPr>
          <p:cNvPr id="5" name="Picture 4" descr="Staffing">
            <a:extLst>
              <a:ext uri="{FF2B5EF4-FFF2-40B4-BE49-F238E27FC236}">
                <a16:creationId xmlns:a16="http://schemas.microsoft.com/office/drawing/2014/main" id="{B83B7031-6B29-D53A-52B7-BB8BC2B26B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13" r="8995"/>
          <a:stretch/>
        </p:blipFill>
        <p:spPr bwMode="auto">
          <a:xfrm>
            <a:off x="3503439" y="4732592"/>
            <a:ext cx="5185122" cy="1920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Use LinkedIn Effectively During Your Job Search | TopResume">
            <a:extLst>
              <a:ext uri="{FF2B5EF4-FFF2-40B4-BE49-F238E27FC236}">
                <a16:creationId xmlns:a16="http://schemas.microsoft.com/office/drawing/2014/main" id="{30C854FC-B322-4A45-AF80-90AF8E2F2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43" r="-2" b="8308"/>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CA7AF9-BD49-44A1-AAD8-DBFBFBF5BEDC}"/>
              </a:ext>
            </a:extLst>
          </p:cNvPr>
          <p:cNvPicPr>
            <a:picLocks noChangeAspect="1"/>
          </p:cNvPicPr>
          <p:nvPr/>
        </p:nvPicPr>
        <p:blipFill rotWithShape="1">
          <a:blip r:embed="rId4"/>
          <a:srcRect l="19546" t="20200" r="9550" b="14635"/>
          <a:stretch/>
        </p:blipFill>
        <p:spPr>
          <a:xfrm>
            <a:off x="5019283" y="3499963"/>
            <a:ext cx="6234742" cy="322306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23854207-CEC2-4DC1-8BB5-1B1152AA5905}"/>
              </a:ext>
            </a:extLst>
          </p:cNvPr>
          <p:cNvSpPr>
            <a:spLocks noGrp="1"/>
          </p:cNvSpPr>
          <p:nvPr>
            <p:ph type="title"/>
          </p:nvPr>
        </p:nvSpPr>
        <p:spPr>
          <a:xfrm>
            <a:off x="438912" y="1524659"/>
            <a:ext cx="5019074" cy="2774088"/>
          </a:xfrm>
        </p:spPr>
        <p:txBody>
          <a:bodyPr vert="horz" lIns="91440" tIns="45720" rIns="91440" bIns="45720" rtlCol="0" anchor="b">
            <a:normAutofit/>
          </a:bodyPr>
          <a:lstStyle/>
          <a:p>
            <a:pPr algn="ctr"/>
            <a:r>
              <a:rPr lang="en-US" sz="5400" kern="1200" dirty="0" err="1">
                <a:solidFill>
                  <a:schemeClr val="tx1"/>
                </a:solidFill>
                <a:latin typeface="+mj-lt"/>
                <a:ea typeface="+mj-ea"/>
                <a:cs typeface="+mj-cs"/>
              </a:rPr>
              <a:t>Digitale</a:t>
            </a:r>
            <a:r>
              <a:rPr lang="en-US" sz="5400" kern="1200" dirty="0">
                <a:solidFill>
                  <a:schemeClr val="tx1"/>
                </a:solidFill>
                <a:latin typeface="+mj-lt"/>
                <a:ea typeface="+mj-ea"/>
                <a:cs typeface="+mj-cs"/>
              </a:rPr>
              <a:t> Platforms</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554604B-6F71-16BE-3915-DE3927C737DD}"/>
              </a:ext>
            </a:extLst>
          </p:cNvPr>
          <p:cNvPicPr>
            <a:picLocks noChangeAspect="1"/>
          </p:cNvPicPr>
          <p:nvPr/>
        </p:nvPicPr>
        <p:blipFill rotWithShape="1">
          <a:blip r:embed="rId6"/>
          <a:srcRect r="4452"/>
          <a:stretch/>
        </p:blipFill>
        <p:spPr>
          <a:xfrm>
            <a:off x="8648701" y="3499963"/>
            <a:ext cx="3543300" cy="3302682"/>
          </a:xfrm>
          <a:prstGeom prst="rect">
            <a:avLst/>
          </a:prstGeom>
        </p:spPr>
      </p:pic>
    </p:spTree>
    <p:extLst>
      <p:ext uri="{BB962C8B-B14F-4D97-AF65-F5344CB8AC3E}">
        <p14:creationId xmlns:p14="http://schemas.microsoft.com/office/powerpoint/2010/main" val="36638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CE6E-FD55-198B-47D5-A18B41E05703}"/>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C673626B-C090-F488-1F91-7B0813F6C8E9}"/>
              </a:ext>
            </a:extLst>
          </p:cNvPr>
          <p:cNvSpPr>
            <a:spLocks noGrp="1"/>
          </p:cNvSpPr>
          <p:nvPr>
            <p:ph type="subTitle" idx="1"/>
          </p:nvPr>
        </p:nvSpPr>
        <p:spPr/>
        <p:txBody>
          <a:bodyPr/>
          <a:lstStyle/>
          <a:p>
            <a:endParaRPr lang="en-ZA"/>
          </a:p>
        </p:txBody>
      </p:sp>
      <p:pic>
        <p:nvPicPr>
          <p:cNvPr id="4" name="Picture 3" descr="A group of people working on a project&#10;&#10;Description automatically generated">
            <a:extLst>
              <a:ext uri="{FF2B5EF4-FFF2-40B4-BE49-F238E27FC236}">
                <a16:creationId xmlns:a16="http://schemas.microsoft.com/office/drawing/2014/main" id="{69DE2657-A89D-84B6-B38C-0466024DC3A7}"/>
              </a:ext>
            </a:extLst>
          </p:cNvPr>
          <p:cNvPicPr>
            <a:picLocks noChangeAspect="1"/>
          </p:cNvPicPr>
          <p:nvPr/>
        </p:nvPicPr>
        <p:blipFill>
          <a:blip r:embed="rId3"/>
          <a:stretch>
            <a:fillRect/>
          </a:stretch>
        </p:blipFill>
        <p:spPr>
          <a:xfrm>
            <a:off x="0" y="0"/>
            <a:ext cx="12192000" cy="6858000"/>
          </a:xfrm>
          <a:prstGeom prst="rect">
            <a:avLst/>
          </a:prstGeom>
        </p:spPr>
      </p:pic>
      <p:sp>
        <p:nvSpPr>
          <p:cNvPr id="5" name="Google Shape;212;p13">
            <a:extLst>
              <a:ext uri="{FF2B5EF4-FFF2-40B4-BE49-F238E27FC236}">
                <a16:creationId xmlns:a16="http://schemas.microsoft.com/office/drawing/2014/main" id="{FD6C1156-8F67-135F-F5B6-E2D8925CF619}"/>
              </a:ext>
            </a:extLst>
          </p:cNvPr>
          <p:cNvSpPr/>
          <p:nvPr/>
        </p:nvSpPr>
        <p:spPr>
          <a:xfrm>
            <a:off x="2047519" y="2274607"/>
            <a:ext cx="8096961" cy="1446550"/>
          </a:xfrm>
          <a:prstGeom prst="rect">
            <a:avLst/>
          </a:prstGeom>
          <a:solidFill>
            <a:schemeClr val="lt1">
              <a:alpha val="7372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8800" b="1" i="0" u="none" strike="noStrike" cap="none" dirty="0" err="1">
                <a:solidFill>
                  <a:schemeClr val="dk1"/>
                </a:solidFill>
                <a:latin typeface="Calibri"/>
                <a:ea typeface="Calibri"/>
                <a:cs typeface="Calibri"/>
                <a:sym typeface="Calibri"/>
              </a:rPr>
              <a:t>Groep</a:t>
            </a:r>
            <a:r>
              <a:rPr lang="en-ZA" sz="8800" b="1" i="0" u="none" strike="noStrike" cap="none" dirty="0">
                <a:solidFill>
                  <a:schemeClr val="dk1"/>
                </a:solidFill>
                <a:latin typeface="Calibri"/>
                <a:ea typeface="Calibri"/>
                <a:cs typeface="Calibri"/>
                <a:sym typeface="Calibri"/>
              </a:rPr>
              <a:t> </a:t>
            </a:r>
            <a:r>
              <a:rPr lang="en-ZA" sz="8800" b="1" i="0" u="none" strike="noStrike" cap="none" dirty="0" err="1">
                <a:solidFill>
                  <a:schemeClr val="dk1"/>
                </a:solidFill>
                <a:latin typeface="Calibri"/>
                <a:ea typeface="Calibri"/>
                <a:cs typeface="Calibri"/>
                <a:sym typeface="Calibri"/>
              </a:rPr>
              <a:t>Refleksie</a:t>
            </a:r>
            <a:endParaRPr dirty="0"/>
          </a:p>
        </p:txBody>
      </p:sp>
      <p:pic>
        <p:nvPicPr>
          <p:cNvPr id="6" name="Picture 5"/>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15481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6" name="Google Shape;96;p2" descr="A silhouette of a person working on a computer&#10;&#10;Description automatically generated"/>
          <p:cNvPicPr preferRelativeResize="0"/>
          <p:nvPr/>
        </p:nvPicPr>
        <p:blipFill rotWithShape="1">
          <a:blip r:embed="rId3">
            <a:alphaModFix/>
          </a:blip>
          <a:srcRect/>
          <a:stretch/>
        </p:blipFill>
        <p:spPr>
          <a:xfrm>
            <a:off x="0" y="0"/>
            <a:ext cx="6527800" cy="6858000"/>
          </a:xfrm>
          <a:prstGeom prst="rect">
            <a:avLst/>
          </a:prstGeom>
          <a:noFill/>
          <a:ln>
            <a:noFill/>
          </a:ln>
        </p:spPr>
      </p:pic>
      <p:sp>
        <p:nvSpPr>
          <p:cNvPr id="95" name="Google Shape;95;p2"/>
          <p:cNvSpPr txBox="1">
            <a:spLocks noGrp="1"/>
          </p:cNvSpPr>
          <p:nvPr>
            <p:ph type="title"/>
          </p:nvPr>
        </p:nvSpPr>
        <p:spPr>
          <a:xfrm>
            <a:off x="7082137" y="1946189"/>
            <a:ext cx="4591909" cy="2965622"/>
          </a:xfrm>
          <a:prstGeom prst="rect">
            <a:avLst/>
          </a:prstGeom>
          <a:noFill/>
          <a:ln>
            <a:noFill/>
          </a:ln>
        </p:spPr>
        <p:txBody>
          <a:bodyPr spcFirstLastPara="1" wrap="square" lIns="91425" tIns="45700" rIns="91425" bIns="45700" anchor="ctr" anchorCtr="0">
            <a:normAutofit fontScale="90000"/>
          </a:bodyPr>
          <a:lstStyle/>
          <a:p>
            <a:pPr lvl="0" algn="ctr">
              <a:buClr>
                <a:srgbClr val="FC931D"/>
              </a:buClr>
              <a:buSzPct val="100000"/>
            </a:pPr>
            <a:r>
              <a:rPr lang="nl-NL" sz="6000" b="1" dirty="0">
                <a:solidFill>
                  <a:schemeClr val="tx1"/>
                </a:solidFill>
              </a:rPr>
              <a:t>So, wat is jou opsies vir volgende jaar?</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91EF7B4-38AD-403F-86E3-65760525E12F}"/>
              </a:ext>
            </a:extLst>
          </p:cNvPr>
          <p:cNvPicPr>
            <a:picLocks noChangeAspect="1"/>
          </p:cNvPicPr>
          <p:nvPr/>
        </p:nvPicPr>
        <p:blipFill rotWithShape="1">
          <a:blip r:embed="rId3">
            <a:extLst>
              <a:ext uri="{28A0092B-C50C-407E-A947-70E740481C1C}">
                <a14:useLocalDpi xmlns:a14="http://schemas.microsoft.com/office/drawing/2010/main" val="0"/>
              </a:ext>
            </a:extLst>
          </a:blip>
          <a:srcRect l="4889" t="10025" r="2119" b="2174"/>
          <a:stretch/>
        </p:blipFill>
        <p:spPr>
          <a:xfrm>
            <a:off x="1245175" y="1672298"/>
            <a:ext cx="9701649" cy="5130158"/>
          </a:xfrm>
          <a:prstGeom prst="rect">
            <a:avLst/>
          </a:prstGeom>
        </p:spPr>
      </p:pic>
      <p:sp>
        <p:nvSpPr>
          <p:cNvPr id="8" name="Arrow: Down 7">
            <a:extLst>
              <a:ext uri="{FF2B5EF4-FFF2-40B4-BE49-F238E27FC236}">
                <a16:creationId xmlns:a16="http://schemas.microsoft.com/office/drawing/2014/main" id="{4F947EC4-1654-4E4F-BB41-9BC614FD6602}"/>
              </a:ext>
            </a:extLst>
          </p:cNvPr>
          <p:cNvSpPr/>
          <p:nvPr/>
        </p:nvSpPr>
        <p:spPr>
          <a:xfrm rot="18048462">
            <a:off x="371775" y="1690471"/>
            <a:ext cx="1208425" cy="17748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ZA" sz="1200" dirty="0"/>
          </a:p>
          <a:p>
            <a:pPr algn="ctr"/>
            <a:endParaRPr lang="en-ZA" sz="1200" dirty="0"/>
          </a:p>
          <a:p>
            <a:pPr algn="ctr"/>
            <a:r>
              <a:rPr lang="en-ZA" sz="1200" dirty="0" err="1"/>
              <a:t>Waar</a:t>
            </a:r>
            <a:r>
              <a:rPr lang="en-ZA" sz="1200" dirty="0"/>
              <a:t> om </a:t>
            </a:r>
            <a:r>
              <a:rPr lang="en-ZA" sz="1200" dirty="0" err="1"/>
              <a:t>te</a:t>
            </a:r>
            <a:r>
              <a:rPr lang="en-ZA" sz="1200" dirty="0"/>
              <a:t> stud-</a:t>
            </a:r>
            <a:r>
              <a:rPr lang="en-ZA" sz="1200" dirty="0" err="1"/>
              <a:t>eer</a:t>
            </a:r>
            <a:r>
              <a:rPr lang="en-ZA" sz="1200" dirty="0"/>
              <a:t>?</a:t>
            </a:r>
          </a:p>
        </p:txBody>
      </p:sp>
      <p:sp>
        <p:nvSpPr>
          <p:cNvPr id="9" name="Arrow: Down 8">
            <a:extLst>
              <a:ext uri="{FF2B5EF4-FFF2-40B4-BE49-F238E27FC236}">
                <a16:creationId xmlns:a16="http://schemas.microsoft.com/office/drawing/2014/main" id="{5C5124D3-6EC6-49BB-88E9-FB70C62D939E}"/>
              </a:ext>
            </a:extLst>
          </p:cNvPr>
          <p:cNvSpPr/>
          <p:nvPr/>
        </p:nvSpPr>
        <p:spPr>
          <a:xfrm rot="4172031">
            <a:off x="4193352" y="1809811"/>
            <a:ext cx="1208425" cy="17748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200" dirty="0"/>
              <a:t>Die </a:t>
            </a:r>
            <a:r>
              <a:rPr lang="en-ZA" sz="1200" dirty="0" err="1"/>
              <a:t>koste</a:t>
            </a:r>
            <a:r>
              <a:rPr lang="en-ZA" sz="1200" dirty="0"/>
              <a:t> van </a:t>
            </a:r>
            <a:r>
              <a:rPr lang="en-ZA" sz="1200" dirty="0" err="1"/>
              <a:t>fooie</a:t>
            </a:r>
            <a:r>
              <a:rPr lang="en-ZA" sz="1200" dirty="0"/>
              <a:t>?</a:t>
            </a:r>
          </a:p>
        </p:txBody>
      </p:sp>
      <p:sp>
        <p:nvSpPr>
          <p:cNvPr id="10" name="Arrow: Down 9">
            <a:extLst>
              <a:ext uri="{FF2B5EF4-FFF2-40B4-BE49-F238E27FC236}">
                <a16:creationId xmlns:a16="http://schemas.microsoft.com/office/drawing/2014/main" id="{7A6D0155-8B53-48E9-AEC2-5E2F767E1C27}"/>
              </a:ext>
            </a:extLst>
          </p:cNvPr>
          <p:cNvSpPr/>
          <p:nvPr/>
        </p:nvSpPr>
        <p:spPr>
          <a:xfrm rot="2053683">
            <a:off x="3412349" y="381164"/>
            <a:ext cx="1951633" cy="201983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200" dirty="0" err="1"/>
              <a:t>Toelatings-vereistes</a:t>
            </a:r>
            <a:r>
              <a:rPr lang="en-ZA" sz="1200" dirty="0"/>
              <a:t> </a:t>
            </a:r>
            <a:r>
              <a:rPr lang="en-ZA" sz="1200" dirty="0" err="1"/>
              <a:t>vir</a:t>
            </a:r>
            <a:r>
              <a:rPr lang="en-ZA" sz="1200" dirty="0"/>
              <a:t> my </a:t>
            </a:r>
            <a:r>
              <a:rPr lang="en-ZA" sz="1200" dirty="0" err="1"/>
              <a:t>kursus</a:t>
            </a:r>
            <a:r>
              <a:rPr lang="en-ZA" sz="1200" dirty="0"/>
              <a:t>?</a:t>
            </a:r>
          </a:p>
        </p:txBody>
      </p:sp>
      <p:sp>
        <p:nvSpPr>
          <p:cNvPr id="11" name="Arrow: Down 10">
            <a:extLst>
              <a:ext uri="{FF2B5EF4-FFF2-40B4-BE49-F238E27FC236}">
                <a16:creationId xmlns:a16="http://schemas.microsoft.com/office/drawing/2014/main" id="{F46D116A-3051-4CA0-A907-335E59439574}"/>
              </a:ext>
            </a:extLst>
          </p:cNvPr>
          <p:cNvSpPr/>
          <p:nvPr/>
        </p:nvSpPr>
        <p:spPr>
          <a:xfrm rot="19217795">
            <a:off x="622375" y="379521"/>
            <a:ext cx="1688865" cy="186835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200" dirty="0" err="1"/>
              <a:t>Wanneer</a:t>
            </a:r>
            <a:r>
              <a:rPr lang="en-ZA" sz="1200" dirty="0"/>
              <a:t> </a:t>
            </a:r>
            <a:r>
              <a:rPr lang="en-ZA" sz="1200" dirty="0" err="1"/>
              <a:t>maak</a:t>
            </a:r>
            <a:r>
              <a:rPr lang="en-ZA" sz="1200" dirty="0"/>
              <a:t> </a:t>
            </a:r>
            <a:r>
              <a:rPr lang="en-ZA" sz="1200" dirty="0" err="1"/>
              <a:t>aansoeke</a:t>
            </a:r>
            <a:r>
              <a:rPr lang="en-ZA" sz="1200" dirty="0"/>
              <a:t> </a:t>
            </a:r>
            <a:r>
              <a:rPr lang="en-ZA" sz="1200" dirty="0" err="1"/>
              <a:t>oop</a:t>
            </a:r>
            <a:r>
              <a:rPr lang="en-ZA" sz="1200" dirty="0"/>
              <a:t>?</a:t>
            </a:r>
          </a:p>
        </p:txBody>
      </p:sp>
      <p:sp>
        <p:nvSpPr>
          <p:cNvPr id="12" name="Arrow: Down 11">
            <a:extLst>
              <a:ext uri="{FF2B5EF4-FFF2-40B4-BE49-F238E27FC236}">
                <a16:creationId xmlns:a16="http://schemas.microsoft.com/office/drawing/2014/main" id="{23280383-2575-4781-B29E-3A37CB3D1C75}"/>
              </a:ext>
            </a:extLst>
          </p:cNvPr>
          <p:cNvSpPr/>
          <p:nvPr/>
        </p:nvSpPr>
        <p:spPr>
          <a:xfrm>
            <a:off x="2269702" y="634387"/>
            <a:ext cx="1208425" cy="134325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200" dirty="0" err="1"/>
              <a:t>Waar</a:t>
            </a:r>
            <a:r>
              <a:rPr lang="en-ZA" sz="1200" dirty="0"/>
              <a:t> </a:t>
            </a:r>
            <a:r>
              <a:rPr lang="en-ZA" sz="1200" dirty="0" err="1"/>
              <a:t>sal</a:t>
            </a:r>
            <a:r>
              <a:rPr lang="en-ZA" sz="1200" dirty="0"/>
              <a:t> </a:t>
            </a:r>
            <a:r>
              <a:rPr lang="en-ZA" sz="1200" dirty="0" err="1"/>
              <a:t>ek</a:t>
            </a:r>
            <a:r>
              <a:rPr lang="en-ZA" sz="1200" dirty="0"/>
              <a:t> </a:t>
            </a:r>
            <a:r>
              <a:rPr lang="en-ZA" sz="1200" dirty="0" err="1"/>
              <a:t>bly</a:t>
            </a:r>
            <a:r>
              <a:rPr lang="en-ZA" sz="1200" dirty="0"/>
              <a:t>?</a:t>
            </a:r>
          </a:p>
        </p:txBody>
      </p:sp>
      <p:sp>
        <p:nvSpPr>
          <p:cNvPr id="13" name="Arrow: Down 12">
            <a:extLst>
              <a:ext uri="{FF2B5EF4-FFF2-40B4-BE49-F238E27FC236}">
                <a16:creationId xmlns:a16="http://schemas.microsoft.com/office/drawing/2014/main" id="{84F81EDC-9228-44BE-B868-F022DCC15010}"/>
              </a:ext>
            </a:extLst>
          </p:cNvPr>
          <p:cNvSpPr/>
          <p:nvPr/>
        </p:nvSpPr>
        <p:spPr>
          <a:xfrm rot="17543004">
            <a:off x="6809887" y="3280246"/>
            <a:ext cx="1328331" cy="191426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err="1"/>
              <a:t>Watter</a:t>
            </a:r>
            <a:r>
              <a:rPr lang="en-ZA" sz="1200" dirty="0"/>
              <a:t> </a:t>
            </a:r>
            <a:r>
              <a:rPr lang="en-ZA" sz="1200" dirty="0" err="1"/>
              <a:t>werk</a:t>
            </a:r>
            <a:r>
              <a:rPr lang="en-ZA" sz="1200" dirty="0"/>
              <a:t> is </a:t>
            </a:r>
            <a:r>
              <a:rPr lang="en-ZA" sz="1200" dirty="0" err="1"/>
              <a:t>beskik-baar</a:t>
            </a:r>
            <a:r>
              <a:rPr lang="en-ZA" sz="1200" dirty="0"/>
              <a:t>?</a:t>
            </a:r>
          </a:p>
        </p:txBody>
      </p:sp>
      <p:sp>
        <p:nvSpPr>
          <p:cNvPr id="14" name="Arrow: Down 13">
            <a:extLst>
              <a:ext uri="{FF2B5EF4-FFF2-40B4-BE49-F238E27FC236}">
                <a16:creationId xmlns:a16="http://schemas.microsoft.com/office/drawing/2014/main" id="{73FFABA5-06E9-41A6-A641-D2F0589E30E7}"/>
              </a:ext>
            </a:extLst>
          </p:cNvPr>
          <p:cNvSpPr/>
          <p:nvPr/>
        </p:nvSpPr>
        <p:spPr>
          <a:xfrm rot="19669854">
            <a:off x="7092209" y="1817292"/>
            <a:ext cx="1545020" cy="203931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err="1"/>
              <a:t>Watter</a:t>
            </a:r>
            <a:r>
              <a:rPr lang="en-ZA" sz="1200" dirty="0"/>
              <a:t> </a:t>
            </a:r>
            <a:r>
              <a:rPr lang="en-ZA" sz="1200" dirty="0" err="1"/>
              <a:t>vaardig-hede</a:t>
            </a:r>
            <a:r>
              <a:rPr lang="en-ZA" sz="1200" dirty="0"/>
              <a:t> het </a:t>
            </a:r>
            <a:r>
              <a:rPr lang="en-ZA" sz="1200" dirty="0" err="1"/>
              <a:t>jy</a:t>
            </a:r>
            <a:r>
              <a:rPr lang="en-ZA" sz="1200" dirty="0"/>
              <a:t> om </a:t>
            </a:r>
            <a:r>
              <a:rPr lang="en-ZA" sz="1200" dirty="0" err="1"/>
              <a:t>te</a:t>
            </a:r>
            <a:r>
              <a:rPr lang="en-ZA" sz="1200" dirty="0"/>
              <a:t> </a:t>
            </a:r>
            <a:r>
              <a:rPr lang="en-ZA" sz="1200" dirty="0" err="1"/>
              <a:t>bied</a:t>
            </a:r>
            <a:r>
              <a:rPr lang="en-ZA" sz="1200" dirty="0"/>
              <a:t>?</a:t>
            </a:r>
            <a:endParaRPr lang="en-ZA" dirty="0"/>
          </a:p>
        </p:txBody>
      </p:sp>
      <p:sp>
        <p:nvSpPr>
          <p:cNvPr id="15" name="Arrow: Down 14">
            <a:extLst>
              <a:ext uri="{FF2B5EF4-FFF2-40B4-BE49-F238E27FC236}">
                <a16:creationId xmlns:a16="http://schemas.microsoft.com/office/drawing/2014/main" id="{5A4637A0-3F67-4869-8AB7-9E90C66243C4}"/>
              </a:ext>
            </a:extLst>
          </p:cNvPr>
          <p:cNvSpPr/>
          <p:nvPr/>
        </p:nvSpPr>
        <p:spPr>
          <a:xfrm>
            <a:off x="8442146" y="1176936"/>
            <a:ext cx="1735498" cy="19544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a:t>Hoe </a:t>
            </a:r>
            <a:r>
              <a:rPr lang="en-ZA" sz="1200" dirty="0" err="1"/>
              <a:t>sal</a:t>
            </a:r>
            <a:r>
              <a:rPr lang="en-ZA" sz="1200" dirty="0"/>
              <a:t> </a:t>
            </a:r>
            <a:r>
              <a:rPr lang="en-ZA" sz="1200" dirty="0" err="1"/>
              <a:t>jy</a:t>
            </a:r>
            <a:r>
              <a:rPr lang="en-ZA" sz="1200" dirty="0"/>
              <a:t> </a:t>
            </a:r>
            <a:r>
              <a:rPr lang="en-ZA" sz="1200" dirty="0" err="1"/>
              <a:t>daagliks</a:t>
            </a:r>
            <a:r>
              <a:rPr lang="en-ZA" sz="1200" dirty="0"/>
              <a:t> by die </a:t>
            </a:r>
            <a:r>
              <a:rPr lang="en-ZA" sz="1200" dirty="0" err="1"/>
              <a:t>werk</a:t>
            </a:r>
            <a:r>
              <a:rPr lang="en-ZA" sz="1200" dirty="0"/>
              <a:t> </a:t>
            </a:r>
            <a:r>
              <a:rPr lang="en-ZA" sz="1200" dirty="0" err="1"/>
              <a:t>kom</a:t>
            </a:r>
            <a:r>
              <a:rPr lang="en-ZA" sz="1200" dirty="0"/>
              <a:t>?</a:t>
            </a:r>
          </a:p>
        </p:txBody>
      </p:sp>
      <p:sp>
        <p:nvSpPr>
          <p:cNvPr id="16" name="Arrow: Down 15">
            <a:extLst>
              <a:ext uri="{FF2B5EF4-FFF2-40B4-BE49-F238E27FC236}">
                <a16:creationId xmlns:a16="http://schemas.microsoft.com/office/drawing/2014/main" id="{7B6F6C9C-1A23-48CC-A04C-E45DDD959104}"/>
              </a:ext>
            </a:extLst>
          </p:cNvPr>
          <p:cNvSpPr/>
          <p:nvPr/>
        </p:nvSpPr>
        <p:spPr>
          <a:xfrm rot="4114494">
            <a:off x="10628792" y="3649414"/>
            <a:ext cx="1229346" cy="1519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a:t>Weet </a:t>
            </a:r>
            <a:r>
              <a:rPr lang="en-ZA" sz="1200" dirty="0" err="1"/>
              <a:t>jy</a:t>
            </a:r>
            <a:r>
              <a:rPr lang="en-ZA" sz="1200" dirty="0"/>
              <a:t> hoe om ‘n CV </a:t>
            </a:r>
            <a:r>
              <a:rPr lang="en-ZA" sz="1200" dirty="0" err="1"/>
              <a:t>te</a:t>
            </a:r>
            <a:r>
              <a:rPr lang="en-ZA" sz="1200" dirty="0"/>
              <a:t> </a:t>
            </a:r>
            <a:r>
              <a:rPr lang="en-ZA" sz="1200" dirty="0" err="1"/>
              <a:t>skryf</a:t>
            </a:r>
            <a:r>
              <a:rPr lang="en-ZA" sz="1200" dirty="0"/>
              <a:t>?</a:t>
            </a:r>
          </a:p>
        </p:txBody>
      </p:sp>
      <p:sp>
        <p:nvSpPr>
          <p:cNvPr id="17" name="Arrow: Down 16">
            <a:extLst>
              <a:ext uri="{FF2B5EF4-FFF2-40B4-BE49-F238E27FC236}">
                <a16:creationId xmlns:a16="http://schemas.microsoft.com/office/drawing/2014/main" id="{71810C24-A8E0-4823-9C71-47D75965101A}"/>
              </a:ext>
            </a:extLst>
          </p:cNvPr>
          <p:cNvSpPr/>
          <p:nvPr/>
        </p:nvSpPr>
        <p:spPr>
          <a:xfrm rot="2102614">
            <a:off x="9901367" y="1851702"/>
            <a:ext cx="1780702" cy="217039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err="1"/>
              <a:t>Waar</a:t>
            </a:r>
            <a:r>
              <a:rPr lang="en-ZA" sz="1200" dirty="0"/>
              <a:t> </a:t>
            </a:r>
            <a:r>
              <a:rPr lang="en-ZA" sz="1200" dirty="0" err="1"/>
              <a:t>kan</a:t>
            </a:r>
            <a:r>
              <a:rPr lang="en-ZA" sz="1200" dirty="0"/>
              <a:t> </a:t>
            </a:r>
            <a:r>
              <a:rPr lang="en-ZA" sz="1200" dirty="0" err="1"/>
              <a:t>jy</a:t>
            </a:r>
            <a:r>
              <a:rPr lang="en-ZA" sz="1200" dirty="0"/>
              <a:t> </a:t>
            </a:r>
            <a:r>
              <a:rPr lang="en-ZA" sz="1200" dirty="0" err="1"/>
              <a:t>navor</a:t>
            </a:r>
            <a:r>
              <a:rPr lang="en-ZA" sz="1200" dirty="0"/>
              <a:t>-sing </a:t>
            </a:r>
            <a:r>
              <a:rPr lang="en-ZA" sz="1200" dirty="0" err="1"/>
              <a:t>doen</a:t>
            </a:r>
            <a:r>
              <a:rPr lang="en-ZA" sz="1200" dirty="0"/>
              <a:t> om </a:t>
            </a:r>
            <a:r>
              <a:rPr lang="en-ZA" sz="1200" dirty="0" err="1"/>
              <a:t>werk</a:t>
            </a:r>
            <a:r>
              <a:rPr lang="en-ZA" sz="1200" dirty="0"/>
              <a:t> </a:t>
            </a:r>
            <a:r>
              <a:rPr lang="en-ZA" sz="1200" dirty="0" err="1"/>
              <a:t>te</a:t>
            </a:r>
            <a:r>
              <a:rPr lang="en-ZA" sz="1200" dirty="0"/>
              <a:t> </a:t>
            </a:r>
            <a:r>
              <a:rPr lang="en-ZA" sz="1200" dirty="0" err="1"/>
              <a:t>kry</a:t>
            </a:r>
            <a:r>
              <a:rPr lang="en-ZA" sz="1200" dirty="0"/>
              <a:t>?</a:t>
            </a:r>
          </a:p>
        </p:txBody>
      </p:sp>
      <p:sp>
        <p:nvSpPr>
          <p:cNvPr id="18" name="Rectangle 17">
            <a:extLst>
              <a:ext uri="{FF2B5EF4-FFF2-40B4-BE49-F238E27FC236}">
                <a16:creationId xmlns:a16="http://schemas.microsoft.com/office/drawing/2014/main" id="{907FC3A5-7C8F-4B91-BC36-A812EE6C51F4}"/>
              </a:ext>
            </a:extLst>
          </p:cNvPr>
          <p:cNvSpPr/>
          <p:nvPr/>
        </p:nvSpPr>
        <p:spPr>
          <a:xfrm>
            <a:off x="779293" y="3957028"/>
            <a:ext cx="4762842"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STUDEER</a:t>
            </a:r>
            <a:r>
              <a:rPr lang="en-US" sz="5400" b="1" cap="none" spc="0" dirty="0">
                <a:ln w="22225">
                  <a:solidFill>
                    <a:schemeClr val="accent2"/>
                  </a:solidFill>
                  <a:prstDash val="solid"/>
                </a:ln>
                <a:solidFill>
                  <a:schemeClr val="accent2">
                    <a:lumMod val="40000"/>
                    <a:lumOff val="60000"/>
                  </a:schemeClr>
                </a:solidFill>
                <a:effectLst/>
              </a:rPr>
              <a:t>???</a:t>
            </a:r>
          </a:p>
        </p:txBody>
      </p:sp>
      <p:sp>
        <p:nvSpPr>
          <p:cNvPr id="19" name="Rectangle 18">
            <a:extLst>
              <a:ext uri="{FF2B5EF4-FFF2-40B4-BE49-F238E27FC236}">
                <a16:creationId xmlns:a16="http://schemas.microsoft.com/office/drawing/2014/main" id="{FF20BF7C-0CC5-41E0-9BC2-4F88C78833FE}"/>
              </a:ext>
            </a:extLst>
          </p:cNvPr>
          <p:cNvSpPr/>
          <p:nvPr/>
        </p:nvSpPr>
        <p:spPr>
          <a:xfrm>
            <a:off x="7864719" y="5923082"/>
            <a:ext cx="3570209"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WERK</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140" y="2555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4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9" name="Picture 8">
            <a:extLst>
              <a:ext uri="{FF2B5EF4-FFF2-40B4-BE49-F238E27FC236}">
                <a16:creationId xmlns:a16="http://schemas.microsoft.com/office/drawing/2014/main" id="{D6C903BA-423D-40E5-BB5D-E2D46A50F065}"/>
              </a:ext>
            </a:extLst>
          </p:cNvPr>
          <p:cNvPicPr>
            <a:picLocks noChangeAspect="1"/>
          </p:cNvPicPr>
          <p:nvPr/>
        </p:nvPicPr>
        <p:blipFill>
          <a:blip r:embed="rId3"/>
          <a:stretch>
            <a:fillRect/>
          </a:stretch>
        </p:blipFill>
        <p:spPr>
          <a:xfrm>
            <a:off x="0" y="252076"/>
            <a:ext cx="12192000" cy="6353847"/>
          </a:xfrm>
          <a:prstGeom prst="rect">
            <a:avLst/>
          </a:prstGeom>
        </p:spPr>
      </p:pic>
      <p:sp>
        <p:nvSpPr>
          <p:cNvPr id="6" name="Arrow: Down 5">
            <a:extLst>
              <a:ext uri="{FF2B5EF4-FFF2-40B4-BE49-F238E27FC236}">
                <a16:creationId xmlns:a16="http://schemas.microsoft.com/office/drawing/2014/main" id="{450ED9D1-A3A6-C24B-E7E0-D643EDC7C1B8}"/>
              </a:ext>
            </a:extLst>
          </p:cNvPr>
          <p:cNvSpPr/>
          <p:nvPr/>
        </p:nvSpPr>
        <p:spPr>
          <a:xfrm rot="8046904">
            <a:off x="1976622" y="260176"/>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4768721D-1DBE-EE8B-D5DD-9602DC7EC9BE}"/>
              </a:ext>
            </a:extLst>
          </p:cNvPr>
          <p:cNvSpPr/>
          <p:nvPr/>
        </p:nvSpPr>
        <p:spPr>
          <a:xfrm rot="2836018">
            <a:off x="5613375" y="1419013"/>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6EFFF29C-049B-5C32-140E-014738084234}"/>
              </a:ext>
            </a:extLst>
          </p:cNvPr>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E892-AA0B-142C-B182-F26B2B311BFD}"/>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3FC9FC06-D92C-453E-7B9C-E28BF942A810}"/>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49A893AB-7046-C791-A82E-2AB7DAFD299C}"/>
              </a:ext>
            </a:extLst>
          </p:cNvPr>
          <p:cNvPicPr>
            <a:picLocks noChangeAspect="1"/>
          </p:cNvPicPr>
          <p:nvPr/>
        </p:nvPicPr>
        <p:blipFill>
          <a:blip r:embed="rId3"/>
          <a:stretch>
            <a:fillRect/>
          </a:stretch>
        </p:blipFill>
        <p:spPr>
          <a:xfrm>
            <a:off x="0" y="-4187"/>
            <a:ext cx="12192000" cy="6866373"/>
          </a:xfrm>
          <a:prstGeom prst="rect">
            <a:avLst/>
          </a:prstGeom>
        </p:spPr>
      </p:pic>
      <p:pic>
        <p:nvPicPr>
          <p:cNvPr id="6" name="Picture 5">
            <a:extLst>
              <a:ext uri="{FF2B5EF4-FFF2-40B4-BE49-F238E27FC236}">
                <a16:creationId xmlns:a16="http://schemas.microsoft.com/office/drawing/2014/main" id="{711A325D-337E-36C9-336A-071D69564B9E}"/>
              </a:ext>
            </a:extLst>
          </p:cNvPr>
          <p:cNvPicPr>
            <a:picLocks noChangeAspect="1"/>
          </p:cNvPicPr>
          <p:nvPr/>
        </p:nvPicPr>
        <p:blipFill>
          <a:blip r:embed="rId4"/>
          <a:stretch>
            <a:fillRect/>
          </a:stretch>
        </p:blipFill>
        <p:spPr>
          <a:xfrm>
            <a:off x="10824854" y="0"/>
            <a:ext cx="1365622" cy="475529"/>
          </a:xfrm>
          <a:prstGeom prst="rect">
            <a:avLst/>
          </a:prstGeom>
        </p:spPr>
      </p:pic>
    </p:spTree>
    <p:extLst>
      <p:ext uri="{BB962C8B-B14F-4D97-AF65-F5344CB8AC3E}">
        <p14:creationId xmlns:p14="http://schemas.microsoft.com/office/powerpoint/2010/main" val="124049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C70F7CAA-E6F2-47F3-5533-C5364962670E}"/>
              </a:ext>
            </a:extLst>
          </p:cNvPr>
          <p:cNvPicPr>
            <a:picLocks noChangeAspect="1"/>
          </p:cNvPicPr>
          <p:nvPr/>
        </p:nvPicPr>
        <p:blipFill rotWithShape="1">
          <a:blip r:embed="rId3"/>
          <a:srcRect l="9628" r="6706"/>
          <a:stretch/>
        </p:blipFill>
        <p:spPr>
          <a:xfrm>
            <a:off x="0" y="322118"/>
            <a:ext cx="12192000" cy="6400800"/>
          </a:xfrm>
          <a:prstGeom prst="rect">
            <a:avLst/>
          </a:prstGeom>
        </p:spPr>
      </p:pic>
      <p:sp>
        <p:nvSpPr>
          <p:cNvPr id="142" name="Google Shape;142;p6"/>
          <p:cNvSpPr/>
          <p:nvPr/>
        </p:nvSpPr>
        <p:spPr>
          <a:xfrm rot="-4524642">
            <a:off x="1400253" y="1180858"/>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6"/>
          <p:cNvSpPr/>
          <p:nvPr/>
        </p:nvSpPr>
        <p:spPr>
          <a:xfrm rot="-4524642">
            <a:off x="1400252" y="3394462"/>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4624F16-83B5-DAD2-93BC-C6DA78286AA1}"/>
              </a:ext>
            </a:extLst>
          </p:cNvPr>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ctrTitle"/>
          </p:nvPr>
        </p:nvSpPr>
        <p:spPr>
          <a:xfrm>
            <a:off x="1524000" y="5629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51" name="Google Shape;151;p7"/>
          <p:cNvSpPr txBox="1">
            <a:spLocks noGrp="1"/>
          </p:cNvSpPr>
          <p:nvPr>
            <p:ph type="subTitle" idx="1"/>
          </p:nvPr>
        </p:nvSpPr>
        <p:spPr>
          <a:xfrm>
            <a:off x="1524000" y="304257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 name="Picture 2">
            <a:extLst>
              <a:ext uri="{FF2B5EF4-FFF2-40B4-BE49-F238E27FC236}">
                <a16:creationId xmlns:a16="http://schemas.microsoft.com/office/drawing/2014/main" id="{93AF1147-DE08-EDAA-C9B4-7FEDB294FB8A}"/>
              </a:ext>
            </a:extLst>
          </p:cNvPr>
          <p:cNvPicPr>
            <a:picLocks noChangeAspect="1"/>
          </p:cNvPicPr>
          <p:nvPr/>
        </p:nvPicPr>
        <p:blipFill rotWithShape="1">
          <a:blip r:embed="rId3"/>
          <a:srcRect l="20796" t="17091"/>
          <a:stretch/>
        </p:blipFill>
        <p:spPr>
          <a:xfrm>
            <a:off x="0" y="708228"/>
            <a:ext cx="12192000" cy="6149772"/>
          </a:xfrm>
          <a:prstGeom prst="rect">
            <a:avLst/>
          </a:prstGeom>
        </p:spPr>
      </p:pic>
      <p:sp>
        <p:nvSpPr>
          <p:cNvPr id="4" name="Google Shape;142;p6">
            <a:extLst>
              <a:ext uri="{FF2B5EF4-FFF2-40B4-BE49-F238E27FC236}">
                <a16:creationId xmlns:a16="http://schemas.microsoft.com/office/drawing/2014/main" id="{AAF60679-F78C-8A20-A0C7-454051FC9B0A}"/>
              </a:ext>
            </a:extLst>
          </p:cNvPr>
          <p:cNvSpPr/>
          <p:nvPr/>
        </p:nvSpPr>
        <p:spPr>
          <a:xfrm rot="14078390">
            <a:off x="1286933" y="851532"/>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DFBA67D-3838-E5AF-89CD-9A127B2A95CD}"/>
              </a:ext>
            </a:extLst>
          </p:cNvPr>
          <p:cNvPicPr>
            <a:picLocks noChangeAspect="1"/>
          </p:cNvPicPr>
          <p:nvPr/>
        </p:nvPicPr>
        <p:blipFill>
          <a:blip r:embed="rId4"/>
          <a:stretch>
            <a:fillRect/>
          </a:stretch>
        </p:blipFill>
        <p:spPr>
          <a:xfrm>
            <a:off x="1889605" y="1756700"/>
            <a:ext cx="9659698" cy="4534533"/>
          </a:xfrm>
          <a:prstGeom prst="rect">
            <a:avLst/>
          </a:prstGeom>
        </p:spPr>
      </p:pic>
      <p:pic>
        <p:nvPicPr>
          <p:cNvPr id="7" name="Picture 6">
            <a:extLst>
              <a:ext uri="{FF2B5EF4-FFF2-40B4-BE49-F238E27FC236}">
                <a16:creationId xmlns:a16="http://schemas.microsoft.com/office/drawing/2014/main" id="{1699235C-1D68-2334-9443-9189CE61FA1E}"/>
              </a:ext>
            </a:extLst>
          </p:cNvPr>
          <p:cNvPicPr>
            <a:picLocks noChangeAspect="1"/>
          </p:cNvPicPr>
          <p:nvPr/>
        </p:nvPicPr>
        <p:blipFill>
          <a:blip r:embed="rId5"/>
          <a:stretch>
            <a:fillRect/>
          </a:stretch>
        </p:blipFill>
        <p:spPr>
          <a:xfrm>
            <a:off x="10824854" y="0"/>
            <a:ext cx="1365622" cy="4755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138A5E71-C432-8143-377E-F2B7CD976F9F}"/>
              </a:ext>
            </a:extLst>
          </p:cNvPr>
          <p:cNvPicPr>
            <a:picLocks noChangeAspect="1"/>
          </p:cNvPicPr>
          <p:nvPr/>
        </p:nvPicPr>
        <p:blipFill rotWithShape="1">
          <a:blip r:embed="rId3"/>
          <a:srcRect t="17440"/>
          <a:stretch/>
        </p:blipFill>
        <p:spPr>
          <a:xfrm>
            <a:off x="829469" y="821922"/>
            <a:ext cx="10533062" cy="5662005"/>
          </a:xfrm>
          <a:prstGeom prst="rect">
            <a:avLst/>
          </a:prstGeom>
        </p:spPr>
      </p:pic>
      <p:sp>
        <p:nvSpPr>
          <p:cNvPr id="162" name="Google Shape;162;p8"/>
          <p:cNvSpPr/>
          <p:nvPr/>
        </p:nvSpPr>
        <p:spPr>
          <a:xfrm rot="-4524642">
            <a:off x="5760403" y="652303"/>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8"/>
          <p:cNvSpPr/>
          <p:nvPr/>
        </p:nvSpPr>
        <p:spPr>
          <a:xfrm rot="5605920">
            <a:off x="10252536" y="4575742"/>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8"/>
          <p:cNvSpPr/>
          <p:nvPr/>
        </p:nvSpPr>
        <p:spPr>
          <a:xfrm rot="4534311">
            <a:off x="8392897" y="1680871"/>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3" name="Picture 2">
            <a:extLst>
              <a:ext uri="{FF2B5EF4-FFF2-40B4-BE49-F238E27FC236}">
                <a16:creationId xmlns:a16="http://schemas.microsoft.com/office/drawing/2014/main" id="{98B670C8-321F-B862-9C84-2A789FB43021}"/>
              </a:ext>
            </a:extLst>
          </p:cNvPr>
          <p:cNvPicPr>
            <a:picLocks noChangeAspect="1"/>
          </p:cNvPicPr>
          <p:nvPr/>
        </p:nvPicPr>
        <p:blipFill rotWithShape="1">
          <a:blip r:embed="rId3"/>
          <a:srcRect l="13750" r="11704"/>
          <a:stretch/>
        </p:blipFill>
        <p:spPr>
          <a:xfrm>
            <a:off x="31376" y="973686"/>
            <a:ext cx="12129247" cy="5664698"/>
          </a:xfrm>
          <a:prstGeom prst="rect">
            <a:avLst/>
          </a:prstGeom>
        </p:spPr>
      </p:pic>
      <p:sp>
        <p:nvSpPr>
          <p:cNvPr id="178" name="Google Shape;178;p9"/>
          <p:cNvSpPr/>
          <p:nvPr/>
        </p:nvSpPr>
        <p:spPr>
          <a:xfrm rot="3265448">
            <a:off x="6346441" y="189355"/>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9"/>
          <p:cNvSpPr/>
          <p:nvPr/>
        </p:nvSpPr>
        <p:spPr>
          <a:xfrm rot="15510118">
            <a:off x="3594173" y="1161558"/>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4A85D15D-1A19-B2CE-D12E-8D262CFEFA6D}"/>
              </a:ext>
            </a:extLst>
          </p:cNvPr>
          <p:cNvPicPr>
            <a:picLocks noChangeAspect="1"/>
          </p:cNvPicPr>
          <p:nvPr/>
        </p:nvPicPr>
        <p:blipFill rotWithShape="1">
          <a:blip r:embed="rId4"/>
          <a:srcRect l="18567" t="12917" r="48872" b="1405"/>
          <a:stretch/>
        </p:blipFill>
        <p:spPr>
          <a:xfrm>
            <a:off x="8368496" y="1532175"/>
            <a:ext cx="3673032" cy="5106209"/>
          </a:xfrm>
          <a:prstGeom prst="rect">
            <a:avLst/>
          </a:prstGeom>
        </p:spPr>
      </p:pic>
      <p:sp>
        <p:nvSpPr>
          <p:cNvPr id="4" name="Google Shape;176;p9">
            <a:extLst>
              <a:ext uri="{FF2B5EF4-FFF2-40B4-BE49-F238E27FC236}">
                <a16:creationId xmlns:a16="http://schemas.microsoft.com/office/drawing/2014/main" id="{9494DADB-3236-4181-1646-988E36337D3E}"/>
              </a:ext>
            </a:extLst>
          </p:cNvPr>
          <p:cNvSpPr/>
          <p:nvPr/>
        </p:nvSpPr>
        <p:spPr>
          <a:xfrm rot="17519736">
            <a:off x="7639153" y="2999261"/>
            <a:ext cx="474133" cy="1066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A6F53-8302-48D3-BD7B-26017B7A108C}"/>
</file>

<file path=customXml/itemProps2.xml><?xml version="1.0" encoding="utf-8"?>
<ds:datastoreItem xmlns:ds="http://schemas.openxmlformats.org/officeDocument/2006/customXml" ds:itemID="{66CDCACD-A0A1-4D50-87B3-84FDB38B2742}"/>
</file>

<file path=docProps/app.xml><?xml version="1.0" encoding="utf-8"?>
<Properties xmlns="http://schemas.openxmlformats.org/officeDocument/2006/extended-properties" xmlns:vt="http://schemas.openxmlformats.org/officeDocument/2006/docPropsVTypes">
  <TotalTime>255</TotalTime>
  <Words>2965</Words>
  <Application>Microsoft Office PowerPoint</Application>
  <PresentationFormat>Widescreen</PresentationFormat>
  <Paragraphs>150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Segoe UI Web (West European)</vt:lpstr>
      <vt:lpstr>Symbol</vt:lpstr>
      <vt:lpstr>Times New Roman</vt:lpstr>
      <vt:lpstr>Wingdings</vt:lpstr>
      <vt:lpstr>Office Theme</vt:lpstr>
      <vt:lpstr>PowerPoint Presentation</vt:lpstr>
      <vt:lpstr>So, wat is jou opsies vir volgende jaar?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WERKSAANSOEK - jy sal die volgende benodig ...</vt:lpstr>
      <vt:lpstr>Digitale Platforms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14</cp:revision>
  <dcterms:created xsi:type="dcterms:W3CDTF">2021-02-27T11:19:06Z</dcterms:created>
  <dcterms:modified xsi:type="dcterms:W3CDTF">2024-01-05T18:03:15Z</dcterms:modified>
</cp:coreProperties>
</file>