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56" r:id="rId2"/>
    <p:sldId id="257" r:id="rId3"/>
    <p:sldId id="264" r:id="rId4"/>
    <p:sldId id="259" r:id="rId5"/>
    <p:sldId id="261" r:id="rId6"/>
    <p:sldId id="260" r:id="rId7"/>
    <p:sldId id="265" r:id="rId8"/>
    <p:sldId id="263" r:id="rId9"/>
  </p:sldIdLst>
  <p:sldSz cx="12192000" cy="6858000"/>
  <p:notesSz cx="6858000" cy="9144000"/>
  <p:embeddedFontLst>
    <p:embeddedFont>
      <p:font typeface="Calibri" panose="020F0502020204030204" pitchFamily="34" charset="0"/>
      <p:regular r:id="rId11"/>
      <p:bold r:id="rId12"/>
      <p:italic r:id="rId13"/>
      <p:boldItalic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7" roundtripDataSignature="AMtx7mj3c7cc9XbEfUD7qO0nnII5E8Koy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asha Beangstrom" initials="NB" lastIdx="1" clrIdx="0">
    <p:extLst>
      <p:ext uri="{19B8F6BF-5375-455C-9EA6-DF929625EA0E}">
        <p15:presenceInfo xmlns:p15="http://schemas.microsoft.com/office/powerpoint/2012/main" userId="73ba7bf199afebe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472E88-F3BD-4D78-B2A5-E15AF7F847BE}" v="14" dt="2023-12-20T09:37:47.4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890" autoAdjust="0"/>
  </p:normalViewPr>
  <p:slideViewPr>
    <p:cSldViewPr snapToGrid="0">
      <p:cViewPr varScale="1">
        <p:scale>
          <a:sx n="75" d="100"/>
          <a:sy n="75" d="100"/>
        </p:scale>
        <p:origin x="183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commentAuthors" Target="commentAuthors.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2.fntdata"/><Relationship Id="rId17" Type="http://customschemas.google.com/relationships/presentationmetadata" Target="metadata"/><Relationship Id="rId25" Type="http://schemas.openxmlformats.org/officeDocument/2006/relationships/customXml" Target="../customXml/item1.xml"/><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microsoft.com/office/2015/10/relationships/revisionInfo" Target="revisionInfo.xml"/><Relationship Id="rId5" Type="http://schemas.openxmlformats.org/officeDocument/2006/relationships/slide" Target="slides/slide4.xml"/><Relationship Id="rId23" Type="http://schemas.microsoft.com/office/2016/11/relationships/changesInfo" Target="changesInfos/changesInfo1.xml"/><Relationship Id="rId10" Type="http://schemas.openxmlformats.org/officeDocument/2006/relationships/notesMaster" Target="notesMasters/notesMaster1.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p Unit" userId="86ec350514542ee1" providerId="LiveId" clId="{95472E88-F3BD-4D78-B2A5-E15AF7F847BE}"/>
    <pc:docChg chg="modSld">
      <pc:chgData name="Hp Unit" userId="86ec350514542ee1" providerId="LiveId" clId="{95472E88-F3BD-4D78-B2A5-E15AF7F847BE}" dt="2023-12-20T14:33:38.599" v="34" actId="15"/>
      <pc:docMkLst>
        <pc:docMk/>
      </pc:docMkLst>
      <pc:sldChg chg="modNotesTx">
        <pc:chgData name="Hp Unit" userId="86ec350514542ee1" providerId="LiveId" clId="{95472E88-F3BD-4D78-B2A5-E15AF7F847BE}" dt="2023-12-20T14:31:52.255" v="14"/>
        <pc:sldMkLst>
          <pc:docMk/>
          <pc:sldMk cId="0" sldId="256"/>
        </pc:sldMkLst>
      </pc:sldChg>
      <pc:sldChg chg="modNotesTx">
        <pc:chgData name="Hp Unit" userId="86ec350514542ee1" providerId="LiveId" clId="{95472E88-F3BD-4D78-B2A5-E15AF7F847BE}" dt="2023-12-20T14:32:08.740" v="23" actId="15"/>
        <pc:sldMkLst>
          <pc:docMk/>
          <pc:sldMk cId="0" sldId="257"/>
        </pc:sldMkLst>
      </pc:sldChg>
      <pc:sldChg chg="modNotesTx">
        <pc:chgData name="Hp Unit" userId="86ec350514542ee1" providerId="LiveId" clId="{95472E88-F3BD-4D78-B2A5-E15AF7F847BE}" dt="2023-12-20T14:32:30.331" v="25"/>
        <pc:sldMkLst>
          <pc:docMk/>
          <pc:sldMk cId="802374427" sldId="259"/>
        </pc:sldMkLst>
      </pc:sldChg>
      <pc:sldChg chg="modNotesTx">
        <pc:chgData name="Hp Unit" userId="86ec350514542ee1" providerId="LiveId" clId="{95472E88-F3BD-4D78-B2A5-E15AF7F847BE}" dt="2023-12-20T14:32:40.065" v="27"/>
        <pc:sldMkLst>
          <pc:docMk/>
          <pc:sldMk cId="153184772" sldId="260"/>
        </pc:sldMkLst>
      </pc:sldChg>
      <pc:sldChg chg="modNotesTx">
        <pc:chgData name="Hp Unit" userId="86ec350514542ee1" providerId="LiveId" clId="{95472E88-F3BD-4D78-B2A5-E15AF7F847BE}" dt="2023-12-20T14:32:37.222" v="26"/>
        <pc:sldMkLst>
          <pc:docMk/>
          <pc:sldMk cId="1569200214" sldId="261"/>
        </pc:sldMkLst>
      </pc:sldChg>
      <pc:sldChg chg="modNotesTx">
        <pc:chgData name="Hp Unit" userId="86ec350514542ee1" providerId="LiveId" clId="{95472E88-F3BD-4D78-B2A5-E15AF7F847BE}" dt="2023-12-20T14:33:38.599" v="34" actId="15"/>
        <pc:sldMkLst>
          <pc:docMk/>
          <pc:sldMk cId="0" sldId="263"/>
        </pc:sldMkLst>
      </pc:sldChg>
      <pc:sldChg chg="modSp modNotesTx">
        <pc:chgData name="Hp Unit" userId="86ec350514542ee1" providerId="LiveId" clId="{95472E88-F3BD-4D78-B2A5-E15AF7F847BE}" dt="2023-12-20T14:32:17.885" v="24"/>
        <pc:sldMkLst>
          <pc:docMk/>
          <pc:sldMk cId="2987145136" sldId="264"/>
        </pc:sldMkLst>
        <pc:graphicFrameChg chg="mod">
          <ac:chgData name="Hp Unit" userId="86ec350514542ee1" providerId="LiveId" clId="{95472E88-F3BD-4D78-B2A5-E15AF7F847BE}" dt="2023-12-20T09:37:47.476" v="13" actId="20577"/>
          <ac:graphicFrameMkLst>
            <pc:docMk/>
            <pc:sldMk cId="2987145136" sldId="264"/>
            <ac:graphicFrameMk id="10" creationId="{AA9561CB-A092-A761-C729-8082635BC159}"/>
          </ac:graphicFrameMkLst>
        </pc:graphicFrameChg>
      </pc:sldChg>
      <pc:sldChg chg="modNotesTx">
        <pc:chgData name="Hp Unit" userId="86ec350514542ee1" providerId="LiveId" clId="{95472E88-F3BD-4D78-B2A5-E15AF7F847BE}" dt="2023-12-20T14:33:23.699" v="31" actId="20577"/>
        <pc:sldMkLst>
          <pc:docMk/>
          <pc:sldMk cId="3160566459" sldId="26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F4DD61-91A4-4DE3-B405-2F971305122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C93E3F6A-8324-4495-BDBE-F39349065F00}">
      <dgm:prSet/>
      <dgm:spPr/>
      <dgm:t>
        <a:bodyPr/>
        <a:lstStyle/>
        <a:p>
          <a:r>
            <a:rPr lang="en-GB" b="0" i="0"/>
            <a:t>Individue</a:t>
          </a:r>
          <a:endParaRPr lang="en-US"/>
        </a:p>
      </dgm:t>
    </dgm:pt>
    <dgm:pt modelId="{9C282F55-7128-4D28-9304-36EC6C077899}" type="parTrans" cxnId="{E2BC71A4-5F7D-4693-8063-47EFAA724C68}">
      <dgm:prSet/>
      <dgm:spPr/>
      <dgm:t>
        <a:bodyPr/>
        <a:lstStyle/>
        <a:p>
          <a:endParaRPr lang="en-US"/>
        </a:p>
      </dgm:t>
    </dgm:pt>
    <dgm:pt modelId="{0F659C18-2A5A-4274-B102-DC6546634128}" type="sibTrans" cxnId="{E2BC71A4-5F7D-4693-8063-47EFAA724C68}">
      <dgm:prSet/>
      <dgm:spPr/>
      <dgm:t>
        <a:bodyPr/>
        <a:lstStyle/>
        <a:p>
          <a:endParaRPr lang="en-US"/>
        </a:p>
      </dgm:t>
    </dgm:pt>
    <dgm:pt modelId="{0126C36F-56DD-4AE5-B304-49D9DFDC7CF9}">
      <dgm:prSet/>
      <dgm:spPr/>
      <dgm:t>
        <a:bodyPr/>
        <a:lstStyle/>
        <a:p>
          <a:r>
            <a:rPr lang="en-GB" b="0" i="0"/>
            <a:t>Maatskappye</a:t>
          </a:r>
          <a:endParaRPr lang="en-US"/>
        </a:p>
      </dgm:t>
    </dgm:pt>
    <dgm:pt modelId="{2AB6967E-A678-4C53-9E94-63ECF5EEF06D}" type="parTrans" cxnId="{7502DD62-FF2E-4210-87A6-CCD09DA8A189}">
      <dgm:prSet/>
      <dgm:spPr/>
      <dgm:t>
        <a:bodyPr/>
        <a:lstStyle/>
        <a:p>
          <a:endParaRPr lang="en-US"/>
        </a:p>
      </dgm:t>
    </dgm:pt>
    <dgm:pt modelId="{128BD54F-14C3-4B14-B2F5-F36DC7B89528}" type="sibTrans" cxnId="{7502DD62-FF2E-4210-87A6-CCD09DA8A189}">
      <dgm:prSet/>
      <dgm:spPr/>
      <dgm:t>
        <a:bodyPr/>
        <a:lstStyle/>
        <a:p>
          <a:endParaRPr lang="en-US"/>
        </a:p>
      </dgm:t>
    </dgm:pt>
    <dgm:pt modelId="{E1DE0A5A-B975-47C8-9711-D15C58976019}">
      <dgm:prSet/>
      <dgm:spPr/>
      <dgm:t>
        <a:bodyPr/>
        <a:lstStyle/>
        <a:p>
          <a:r>
            <a:rPr lang="en-GB" b="0" i="0"/>
            <a:t>Gemeenskappe</a:t>
          </a:r>
          <a:endParaRPr lang="en-US"/>
        </a:p>
      </dgm:t>
    </dgm:pt>
    <dgm:pt modelId="{52801BB8-FA9F-4029-8B84-04DFEF6DB454}" type="parTrans" cxnId="{FA14E16A-4BEA-4AB8-B400-849301AE7641}">
      <dgm:prSet/>
      <dgm:spPr/>
      <dgm:t>
        <a:bodyPr/>
        <a:lstStyle/>
        <a:p>
          <a:endParaRPr lang="en-US"/>
        </a:p>
      </dgm:t>
    </dgm:pt>
    <dgm:pt modelId="{7EC2D1D4-B996-45CB-8950-E151D5B54BC7}" type="sibTrans" cxnId="{FA14E16A-4BEA-4AB8-B400-849301AE7641}">
      <dgm:prSet/>
      <dgm:spPr/>
      <dgm:t>
        <a:bodyPr/>
        <a:lstStyle/>
        <a:p>
          <a:endParaRPr lang="en-US"/>
        </a:p>
      </dgm:t>
    </dgm:pt>
    <dgm:pt modelId="{9D53295D-5691-4F7B-ADFD-3A460BF90D20}">
      <dgm:prSet/>
      <dgm:spPr/>
      <dgm:t>
        <a:bodyPr/>
        <a:lstStyle/>
        <a:p>
          <a:r>
            <a:rPr lang="en-GB"/>
            <a:t>Die Land</a:t>
          </a:r>
          <a:endParaRPr lang="en-US"/>
        </a:p>
      </dgm:t>
    </dgm:pt>
    <dgm:pt modelId="{B50D6969-D0B0-4150-80A0-29DE6DA4CF83}" type="parTrans" cxnId="{57F0716B-22F9-424F-9434-946D0FF9824B}">
      <dgm:prSet/>
      <dgm:spPr/>
      <dgm:t>
        <a:bodyPr/>
        <a:lstStyle/>
        <a:p>
          <a:endParaRPr lang="en-US"/>
        </a:p>
      </dgm:t>
    </dgm:pt>
    <dgm:pt modelId="{4D3ED549-650D-4787-BEFA-F50A62B25DA9}" type="sibTrans" cxnId="{57F0716B-22F9-424F-9434-946D0FF9824B}">
      <dgm:prSet/>
      <dgm:spPr/>
      <dgm:t>
        <a:bodyPr/>
        <a:lstStyle/>
        <a:p>
          <a:endParaRPr lang="en-US"/>
        </a:p>
      </dgm:t>
    </dgm:pt>
    <dgm:pt modelId="{2884052C-ED49-49C8-BC31-E5BA78647C67}" type="pres">
      <dgm:prSet presAssocID="{95F4DD61-91A4-4DE3-B405-2F971305122C}" presName="linear" presStyleCnt="0">
        <dgm:presLayoutVars>
          <dgm:animLvl val="lvl"/>
          <dgm:resizeHandles val="exact"/>
        </dgm:presLayoutVars>
      </dgm:prSet>
      <dgm:spPr/>
    </dgm:pt>
    <dgm:pt modelId="{9FE6E1BF-74DF-456D-9E16-6E52A085991B}" type="pres">
      <dgm:prSet presAssocID="{C93E3F6A-8324-4495-BDBE-F39349065F00}" presName="parentText" presStyleLbl="node1" presStyleIdx="0" presStyleCnt="4">
        <dgm:presLayoutVars>
          <dgm:chMax val="0"/>
          <dgm:bulletEnabled val="1"/>
        </dgm:presLayoutVars>
      </dgm:prSet>
      <dgm:spPr/>
    </dgm:pt>
    <dgm:pt modelId="{CB1C3B23-8C41-4002-AFB9-51C6F27FD964}" type="pres">
      <dgm:prSet presAssocID="{0F659C18-2A5A-4274-B102-DC6546634128}" presName="spacer" presStyleCnt="0"/>
      <dgm:spPr/>
    </dgm:pt>
    <dgm:pt modelId="{1FEB16FB-91EE-4DDA-9C7D-5CF9D3BC831D}" type="pres">
      <dgm:prSet presAssocID="{0126C36F-56DD-4AE5-B304-49D9DFDC7CF9}" presName="parentText" presStyleLbl="node1" presStyleIdx="1" presStyleCnt="4">
        <dgm:presLayoutVars>
          <dgm:chMax val="0"/>
          <dgm:bulletEnabled val="1"/>
        </dgm:presLayoutVars>
      </dgm:prSet>
      <dgm:spPr/>
    </dgm:pt>
    <dgm:pt modelId="{03C4AF81-1CA1-419A-970E-1727247EF8B0}" type="pres">
      <dgm:prSet presAssocID="{128BD54F-14C3-4B14-B2F5-F36DC7B89528}" presName="spacer" presStyleCnt="0"/>
      <dgm:spPr/>
    </dgm:pt>
    <dgm:pt modelId="{CAED4020-1EED-40A2-AE4E-09FE9EF2AC90}" type="pres">
      <dgm:prSet presAssocID="{E1DE0A5A-B975-47C8-9711-D15C58976019}" presName="parentText" presStyleLbl="node1" presStyleIdx="2" presStyleCnt="4">
        <dgm:presLayoutVars>
          <dgm:chMax val="0"/>
          <dgm:bulletEnabled val="1"/>
        </dgm:presLayoutVars>
      </dgm:prSet>
      <dgm:spPr/>
    </dgm:pt>
    <dgm:pt modelId="{3E4C4297-2A33-4C99-A35B-CBB9627C4E80}" type="pres">
      <dgm:prSet presAssocID="{7EC2D1D4-B996-45CB-8950-E151D5B54BC7}" presName="spacer" presStyleCnt="0"/>
      <dgm:spPr/>
    </dgm:pt>
    <dgm:pt modelId="{334CE2E7-5F1E-40BA-9C39-EEB28C9B8F63}" type="pres">
      <dgm:prSet presAssocID="{9D53295D-5691-4F7B-ADFD-3A460BF90D20}" presName="parentText" presStyleLbl="node1" presStyleIdx="3" presStyleCnt="4" custLinFactNeighborX="-25345" custLinFactNeighborY="-8046">
        <dgm:presLayoutVars>
          <dgm:chMax val="0"/>
          <dgm:bulletEnabled val="1"/>
        </dgm:presLayoutVars>
      </dgm:prSet>
      <dgm:spPr/>
    </dgm:pt>
  </dgm:ptLst>
  <dgm:cxnLst>
    <dgm:cxn modelId="{90794300-777B-4E1F-A49F-AD5ED1E55EE2}" type="presOf" srcId="{C93E3F6A-8324-4495-BDBE-F39349065F00}" destId="{9FE6E1BF-74DF-456D-9E16-6E52A085991B}" srcOrd="0" destOrd="0" presId="urn:microsoft.com/office/officeart/2005/8/layout/vList2"/>
    <dgm:cxn modelId="{94BE893D-055B-48B8-B814-2E038562326D}" type="presOf" srcId="{95F4DD61-91A4-4DE3-B405-2F971305122C}" destId="{2884052C-ED49-49C8-BC31-E5BA78647C67}" srcOrd="0" destOrd="0" presId="urn:microsoft.com/office/officeart/2005/8/layout/vList2"/>
    <dgm:cxn modelId="{85CECB3D-F2B1-4DFB-A686-E36D0CBDD5A4}" type="presOf" srcId="{E1DE0A5A-B975-47C8-9711-D15C58976019}" destId="{CAED4020-1EED-40A2-AE4E-09FE9EF2AC90}" srcOrd="0" destOrd="0" presId="urn:microsoft.com/office/officeart/2005/8/layout/vList2"/>
    <dgm:cxn modelId="{7502DD62-FF2E-4210-87A6-CCD09DA8A189}" srcId="{95F4DD61-91A4-4DE3-B405-2F971305122C}" destId="{0126C36F-56DD-4AE5-B304-49D9DFDC7CF9}" srcOrd="1" destOrd="0" parTransId="{2AB6967E-A678-4C53-9E94-63ECF5EEF06D}" sibTransId="{128BD54F-14C3-4B14-B2F5-F36DC7B89528}"/>
    <dgm:cxn modelId="{FA14E16A-4BEA-4AB8-B400-849301AE7641}" srcId="{95F4DD61-91A4-4DE3-B405-2F971305122C}" destId="{E1DE0A5A-B975-47C8-9711-D15C58976019}" srcOrd="2" destOrd="0" parTransId="{52801BB8-FA9F-4029-8B84-04DFEF6DB454}" sibTransId="{7EC2D1D4-B996-45CB-8950-E151D5B54BC7}"/>
    <dgm:cxn modelId="{57F0716B-22F9-424F-9434-946D0FF9824B}" srcId="{95F4DD61-91A4-4DE3-B405-2F971305122C}" destId="{9D53295D-5691-4F7B-ADFD-3A460BF90D20}" srcOrd="3" destOrd="0" parTransId="{B50D6969-D0B0-4150-80A0-29DE6DA4CF83}" sibTransId="{4D3ED549-650D-4787-BEFA-F50A62B25DA9}"/>
    <dgm:cxn modelId="{51B2F68F-28D7-4029-95D8-834E4123B73A}" type="presOf" srcId="{9D53295D-5691-4F7B-ADFD-3A460BF90D20}" destId="{334CE2E7-5F1E-40BA-9C39-EEB28C9B8F63}" srcOrd="0" destOrd="0" presId="urn:microsoft.com/office/officeart/2005/8/layout/vList2"/>
    <dgm:cxn modelId="{E2BC71A4-5F7D-4693-8063-47EFAA724C68}" srcId="{95F4DD61-91A4-4DE3-B405-2F971305122C}" destId="{C93E3F6A-8324-4495-BDBE-F39349065F00}" srcOrd="0" destOrd="0" parTransId="{9C282F55-7128-4D28-9304-36EC6C077899}" sibTransId="{0F659C18-2A5A-4274-B102-DC6546634128}"/>
    <dgm:cxn modelId="{F0A686FA-BF67-446E-81E5-D98670EF2CFE}" type="presOf" srcId="{0126C36F-56DD-4AE5-B304-49D9DFDC7CF9}" destId="{1FEB16FB-91EE-4DDA-9C7D-5CF9D3BC831D}" srcOrd="0" destOrd="0" presId="urn:microsoft.com/office/officeart/2005/8/layout/vList2"/>
    <dgm:cxn modelId="{A6B67807-4000-427E-BA35-5FBB5A3E0B39}" type="presParOf" srcId="{2884052C-ED49-49C8-BC31-E5BA78647C67}" destId="{9FE6E1BF-74DF-456D-9E16-6E52A085991B}" srcOrd="0" destOrd="0" presId="urn:microsoft.com/office/officeart/2005/8/layout/vList2"/>
    <dgm:cxn modelId="{B40A889D-73C8-43CA-94AE-FAE7F68ACC4A}" type="presParOf" srcId="{2884052C-ED49-49C8-BC31-E5BA78647C67}" destId="{CB1C3B23-8C41-4002-AFB9-51C6F27FD964}" srcOrd="1" destOrd="0" presId="urn:microsoft.com/office/officeart/2005/8/layout/vList2"/>
    <dgm:cxn modelId="{4074934D-8552-4F13-8FE5-4377CF4EE31F}" type="presParOf" srcId="{2884052C-ED49-49C8-BC31-E5BA78647C67}" destId="{1FEB16FB-91EE-4DDA-9C7D-5CF9D3BC831D}" srcOrd="2" destOrd="0" presId="urn:microsoft.com/office/officeart/2005/8/layout/vList2"/>
    <dgm:cxn modelId="{D2747422-B600-4C39-BB28-547EA42426E7}" type="presParOf" srcId="{2884052C-ED49-49C8-BC31-E5BA78647C67}" destId="{03C4AF81-1CA1-419A-970E-1727247EF8B0}" srcOrd="3" destOrd="0" presId="urn:microsoft.com/office/officeart/2005/8/layout/vList2"/>
    <dgm:cxn modelId="{025D23DB-1401-4E7F-B936-2B5172ED7EF7}" type="presParOf" srcId="{2884052C-ED49-49C8-BC31-E5BA78647C67}" destId="{CAED4020-1EED-40A2-AE4E-09FE9EF2AC90}" srcOrd="4" destOrd="0" presId="urn:microsoft.com/office/officeart/2005/8/layout/vList2"/>
    <dgm:cxn modelId="{634985A7-3F98-4A9B-A8E6-DC783F114069}" type="presParOf" srcId="{2884052C-ED49-49C8-BC31-E5BA78647C67}" destId="{3E4C4297-2A33-4C99-A35B-CBB9627C4E80}" srcOrd="5" destOrd="0" presId="urn:microsoft.com/office/officeart/2005/8/layout/vList2"/>
    <dgm:cxn modelId="{87C296A6-5F05-46FB-9D3D-E2B143865748}" type="presParOf" srcId="{2884052C-ED49-49C8-BC31-E5BA78647C67}" destId="{334CE2E7-5F1E-40BA-9C39-EEB28C9B8F63}"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E6E1BF-74DF-456D-9E16-6E52A085991B}">
      <dsp:nvSpPr>
        <dsp:cNvPr id="0" name=""/>
        <dsp:cNvSpPr/>
      </dsp:nvSpPr>
      <dsp:spPr>
        <a:xfrm>
          <a:off x="0" y="372217"/>
          <a:ext cx="4828172" cy="112319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GB" sz="4800" b="0" i="0" kern="1200"/>
            <a:t>Individue</a:t>
          </a:r>
          <a:endParaRPr lang="en-US" sz="4800" kern="1200"/>
        </a:p>
      </dsp:txBody>
      <dsp:txXfrm>
        <a:off x="54830" y="427047"/>
        <a:ext cx="4718512" cy="1013539"/>
      </dsp:txXfrm>
    </dsp:sp>
    <dsp:sp modelId="{1FEB16FB-91EE-4DDA-9C7D-5CF9D3BC831D}">
      <dsp:nvSpPr>
        <dsp:cNvPr id="0" name=""/>
        <dsp:cNvSpPr/>
      </dsp:nvSpPr>
      <dsp:spPr>
        <a:xfrm>
          <a:off x="0" y="1633657"/>
          <a:ext cx="4828172" cy="1123199"/>
        </a:xfrm>
        <a:prstGeom prst="roundRect">
          <a:avLst/>
        </a:prstGeom>
        <a:solidFill>
          <a:schemeClr val="accent5">
            <a:hueOff val="-2252848"/>
            <a:satOff val="-5806"/>
            <a:lumOff val="-3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GB" sz="4800" b="0" i="0" kern="1200"/>
            <a:t>Maatskappye</a:t>
          </a:r>
          <a:endParaRPr lang="en-US" sz="4800" kern="1200"/>
        </a:p>
      </dsp:txBody>
      <dsp:txXfrm>
        <a:off x="54830" y="1688487"/>
        <a:ext cx="4718512" cy="1013539"/>
      </dsp:txXfrm>
    </dsp:sp>
    <dsp:sp modelId="{CAED4020-1EED-40A2-AE4E-09FE9EF2AC90}">
      <dsp:nvSpPr>
        <dsp:cNvPr id="0" name=""/>
        <dsp:cNvSpPr/>
      </dsp:nvSpPr>
      <dsp:spPr>
        <a:xfrm>
          <a:off x="0" y="2895097"/>
          <a:ext cx="4828172" cy="1123199"/>
        </a:xfrm>
        <a:prstGeom prst="roundRect">
          <a:avLst/>
        </a:prstGeom>
        <a:solidFill>
          <a:schemeClr val="accent5">
            <a:hueOff val="-4505695"/>
            <a:satOff val="-11613"/>
            <a:lumOff val="-78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GB" sz="4800" b="0" i="0" kern="1200"/>
            <a:t>Gemeenskappe</a:t>
          </a:r>
          <a:endParaRPr lang="en-US" sz="4800" kern="1200"/>
        </a:p>
      </dsp:txBody>
      <dsp:txXfrm>
        <a:off x="54830" y="2949927"/>
        <a:ext cx="4718512" cy="1013539"/>
      </dsp:txXfrm>
    </dsp:sp>
    <dsp:sp modelId="{334CE2E7-5F1E-40BA-9C39-EEB28C9B8F63}">
      <dsp:nvSpPr>
        <dsp:cNvPr id="0" name=""/>
        <dsp:cNvSpPr/>
      </dsp:nvSpPr>
      <dsp:spPr>
        <a:xfrm>
          <a:off x="0" y="4145414"/>
          <a:ext cx="4828172" cy="1123199"/>
        </a:xfrm>
        <a:prstGeom prst="roundRect">
          <a:avLst/>
        </a:prstGeom>
        <a:solidFill>
          <a:schemeClr val="accent5">
            <a:hueOff val="-6758543"/>
            <a:satOff val="-17419"/>
            <a:lumOff val="-1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GB" sz="4800" kern="1200"/>
            <a:t>Die Land</a:t>
          </a:r>
          <a:endParaRPr lang="en-US" sz="4800" kern="1200"/>
        </a:p>
      </dsp:txBody>
      <dsp:txXfrm>
        <a:off x="54830" y="4200244"/>
        <a:ext cx="4718512" cy="101353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Z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8048807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indent="-635" algn="just"/>
            <a:r>
              <a:rPr lang="af-ZA" sz="1800" b="1" dirty="0">
                <a:effectLst/>
                <a:latin typeface="Arial" panose="020B0604020202020204" pitchFamily="34" charset="0"/>
                <a:ea typeface="Arial" panose="020B0604020202020204" pitchFamily="34" charset="0"/>
              </a:rPr>
              <a:t>Skyfie 1:</a:t>
            </a:r>
            <a:r>
              <a:rPr lang="af-ZA" sz="1800" dirty="0">
                <a:effectLst/>
                <a:latin typeface="Arial" panose="020B0604020202020204" pitchFamily="34" charset="0"/>
                <a:ea typeface="Arial" panose="020B0604020202020204" pitchFamily="34" charset="0"/>
              </a:rPr>
              <a:t> Hierdie is ons laaste les in hierdie reeks oor Loopbaan- en Loopbaankeuses. Ek hoop jy weet nou hoe om by 'n tersiêre instelling aansoek te doen, en dat jy bietjie meer gedoen navorsing het oor 'n loopbaan waarin jy belangstel. Jy behoort nou 'n paar vaardighede hê wat jou sal help om werk te kry en jou loopbaan in die arbeidsmark te begin. Verder is dit ook belangrik om </a:t>
            </a:r>
            <a:r>
              <a:rPr lang="af-ZA" sz="1800" dirty="0" err="1">
                <a:effectLst/>
                <a:latin typeface="Arial" panose="020B0604020202020204" pitchFamily="34" charset="0"/>
                <a:ea typeface="Arial" panose="020B0604020202020204" pitchFamily="34" charset="0"/>
              </a:rPr>
              <a:t>vrywilligerswerk</a:t>
            </a:r>
            <a:r>
              <a:rPr lang="af-ZA" sz="1800" dirty="0">
                <a:effectLst/>
                <a:latin typeface="Arial" panose="020B0604020202020204" pitchFamily="34" charset="0"/>
                <a:ea typeface="Arial" panose="020B0604020202020204" pitchFamily="34" charset="0"/>
              </a:rPr>
              <a:t> te doen sodat jy ervaring kan opbou. Jy behoort ook verskillende </a:t>
            </a:r>
            <a:r>
              <a:rPr lang="af-ZA" sz="1800" dirty="0" err="1">
                <a:effectLst/>
                <a:latin typeface="Arial" panose="020B0604020202020204" pitchFamily="34" charset="0"/>
                <a:ea typeface="Arial" panose="020B0604020202020204" pitchFamily="34" charset="0"/>
              </a:rPr>
              <a:t>entrepreneursbesighede</a:t>
            </a:r>
            <a:r>
              <a:rPr lang="af-ZA" sz="1800" dirty="0">
                <a:effectLst/>
                <a:latin typeface="Arial" panose="020B0604020202020204" pitchFamily="34" charset="0"/>
                <a:ea typeface="Arial" panose="020B0604020202020204" pitchFamily="34" charset="0"/>
              </a:rPr>
              <a:t> te kan identifiseer en die moontlikhede in 'n loopbaan kan ondersoek. </a:t>
            </a:r>
            <a:endParaRPr lang="en-US" sz="1800" dirty="0">
              <a:effectLst/>
              <a:latin typeface="Times New Roman" panose="02020603050405020304" pitchFamily="18" charset="0"/>
              <a:ea typeface="Times New Roman" panose="02020603050405020304" pitchFamily="18" charset="0"/>
            </a:endParaRPr>
          </a:p>
          <a:p>
            <a:pPr indent="-1270"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indent="-1270" algn="just"/>
            <a:r>
              <a:rPr lang="af-ZA" sz="1800" dirty="0">
                <a:effectLst/>
                <a:latin typeface="Arial" panose="020B0604020202020204" pitchFamily="34" charset="0"/>
                <a:ea typeface="Arial" panose="020B0604020202020204" pitchFamily="34" charset="0"/>
              </a:rPr>
              <a:t>In 'n wêreld waar mense werk en 'n inkomste verdien en geld in en uit maatskappye en die regering beweeg, is korrupsie ’n realiteit. Suid-Afrika het ongelukkig baie gevalle van korrupsie. Korrupsie het 'n impak op ons as burgers en die land as geheel (veral op diegene in armoede leef). Dit sal makliker wees om hierdie probleme net te ignoreer en te sê dat ons nie 'n verskil kan maak nie. Maar verandering is nie moontlik tensy ons nie deel van die oplossing word nie. Jy word dalk eendag 'n kleinsake-eienaar wat standaarde vir jou besigheid en werknemers moet stel. Ek hoop jy onthou dan wat jy oor korrupsie in hierdie les geleer het.</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lang="en-GB" dirty="0"/>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1</a:t>
            </a:fld>
            <a:endParaRPr/>
          </a:p>
        </p:txBody>
      </p:sp>
    </p:spTree>
    <p:extLst>
      <p:ext uri="{BB962C8B-B14F-4D97-AF65-F5344CB8AC3E}">
        <p14:creationId xmlns:p14="http://schemas.microsoft.com/office/powerpoint/2010/main" val="825086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indent="-635" algn="just"/>
            <a:r>
              <a:rPr lang="af-ZA" sz="1800" b="1" dirty="0">
                <a:effectLst/>
                <a:latin typeface="Arial" panose="020B0604020202020204" pitchFamily="34" charset="0"/>
                <a:ea typeface="Arial" panose="020B0604020202020204" pitchFamily="34" charset="0"/>
              </a:rPr>
              <a:t>Skyfie 2:</a:t>
            </a:r>
            <a:r>
              <a:rPr lang="af-ZA" sz="1800" dirty="0">
                <a:effectLst/>
                <a:latin typeface="Arial" panose="020B0604020202020204" pitchFamily="34" charset="0"/>
                <a:ea typeface="Arial" panose="020B0604020202020204" pitchFamily="34" charset="0"/>
              </a:rPr>
              <a:t> Kom ons begin deur te kyk na terminologie rondom korrupsie. Luister aandagtig na hierdie definisies en kyk dan of jy </a:t>
            </a:r>
            <a:r>
              <a:rPr lang="af-ZA" sz="1800" b="1" i="1" dirty="0">
                <a:effectLst/>
                <a:latin typeface="Arial" panose="020B0604020202020204" pitchFamily="34" charset="0"/>
                <a:ea typeface="Arial" panose="020B0604020202020204" pitchFamily="34" charset="0"/>
              </a:rPr>
              <a:t>Aktiwiteit 1</a:t>
            </a:r>
            <a:r>
              <a:rPr lang="af-ZA" sz="1800" dirty="0">
                <a:effectLst/>
                <a:latin typeface="Arial" panose="020B0604020202020204" pitchFamily="34" charset="0"/>
                <a:ea typeface="Arial" panose="020B0604020202020204" pitchFamily="34" charset="0"/>
              </a:rPr>
              <a:t> (</a:t>
            </a:r>
            <a:r>
              <a:rPr lang="af-ZA" sz="1800" b="1" i="1" u="sng" dirty="0">
                <a:effectLst/>
                <a:latin typeface="Arial" panose="020B0604020202020204" pitchFamily="34" charset="0"/>
                <a:ea typeface="Arial" panose="020B0604020202020204" pitchFamily="34" charset="0"/>
              </a:rPr>
              <a:t>Les 5 – Werkkaart</a:t>
            </a:r>
            <a:r>
              <a:rPr lang="af-ZA" sz="1800" dirty="0">
                <a:effectLst/>
                <a:latin typeface="Arial" panose="020B0604020202020204" pitchFamily="34" charset="0"/>
                <a:ea typeface="Arial" panose="020B0604020202020204" pitchFamily="34" charset="0"/>
              </a:rPr>
              <a:t>) kan voltooi.</a:t>
            </a:r>
            <a:endParaRPr lang="en-US" sz="1800" dirty="0">
              <a:effectLst/>
              <a:latin typeface="Times New Roman" panose="02020603050405020304" pitchFamily="18" charset="0"/>
              <a:ea typeface="Times New Roman" panose="02020603050405020304" pitchFamily="18" charset="0"/>
            </a:endParaRPr>
          </a:p>
          <a:p>
            <a:pPr indent="-635"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marL="800100" lvl="1" indent="-342900" algn="just" fontAlgn="auto">
              <a:buSzPts val="1000"/>
              <a:buFont typeface="Arial" panose="020B0604020202020204" pitchFamily="34" charset="0"/>
              <a:buChar char="●"/>
            </a:pPr>
            <a:r>
              <a:rPr lang="af-ZA" sz="1800" b="1" dirty="0">
                <a:effectLst/>
                <a:latin typeface="Arial" panose="020B0604020202020204" pitchFamily="34" charset="0"/>
                <a:ea typeface="Arial" panose="020B0604020202020204" pitchFamily="34" charset="0"/>
                <a:cs typeface="Noto Sans Symbols"/>
              </a:rPr>
              <a:t>Korrupsie</a:t>
            </a:r>
            <a:r>
              <a:rPr lang="af-ZA" sz="1800" dirty="0">
                <a:effectLst/>
                <a:latin typeface="Arial" panose="020B0604020202020204" pitchFamily="34" charset="0"/>
                <a:ea typeface="Arial" panose="020B0604020202020204" pitchFamily="34" charset="0"/>
                <a:cs typeface="Noto Sans Symbols"/>
              </a:rPr>
              <a:t> – Die misbruik van openbare mag en geld vir private gewin.</a:t>
            </a:r>
            <a:endParaRPr lang="en-US" sz="1800" dirty="0">
              <a:effectLst/>
              <a:latin typeface="Noto Sans Symbols"/>
              <a:ea typeface="Noto Sans Symbols"/>
              <a:cs typeface="Noto Sans Symbols"/>
            </a:endParaRPr>
          </a:p>
          <a:p>
            <a:pPr marL="800100" lvl="1" indent="-342900" algn="just" fontAlgn="auto">
              <a:buSzPts val="1000"/>
              <a:buFont typeface="Arial" panose="020B0604020202020204" pitchFamily="34" charset="0"/>
              <a:buChar char="●"/>
            </a:pPr>
            <a:r>
              <a:rPr lang="af-ZA" sz="1800" b="1" dirty="0">
                <a:effectLst/>
                <a:latin typeface="Arial" panose="020B0604020202020204" pitchFamily="34" charset="0"/>
                <a:ea typeface="Arial" panose="020B0604020202020204" pitchFamily="34" charset="0"/>
                <a:cs typeface="Noto Sans Symbols"/>
              </a:rPr>
              <a:t>Bedrog</a:t>
            </a:r>
            <a:r>
              <a:rPr lang="af-ZA" sz="1800" dirty="0">
                <a:effectLst/>
                <a:latin typeface="Arial" panose="020B0604020202020204" pitchFamily="34" charset="0"/>
                <a:ea typeface="Arial" panose="020B0604020202020204" pitchFamily="34" charset="0"/>
                <a:cs typeface="Noto Sans Symbols"/>
              </a:rPr>
              <a:t> – Verwys na wanneer iemand geld van ander steel deur 'n bedrogspul, verneukery of deur hulle te mislei.</a:t>
            </a:r>
            <a:endParaRPr lang="en-US" sz="1800" dirty="0">
              <a:effectLst/>
              <a:latin typeface="Noto Sans Symbols"/>
              <a:ea typeface="Noto Sans Symbols"/>
              <a:cs typeface="Noto Sans Symbols"/>
            </a:endParaRPr>
          </a:p>
          <a:p>
            <a:pPr marL="800100" lvl="1" indent="-342900" algn="just" fontAlgn="auto">
              <a:buSzPts val="1000"/>
              <a:buFont typeface="Arial" panose="020B0604020202020204" pitchFamily="34" charset="0"/>
              <a:buChar char="●"/>
            </a:pPr>
            <a:r>
              <a:rPr lang="af-ZA" sz="1800" b="1" dirty="0" err="1">
                <a:effectLst/>
                <a:latin typeface="Arial" panose="020B0604020202020204" pitchFamily="34" charset="0"/>
                <a:ea typeface="Arial" panose="020B0604020202020204" pitchFamily="34" charset="0"/>
                <a:cs typeface="Noto Sans Symbols"/>
              </a:rPr>
              <a:t>Boetieïsme</a:t>
            </a:r>
            <a:r>
              <a:rPr lang="af-ZA" sz="1800" dirty="0">
                <a:effectLst/>
                <a:latin typeface="Arial" panose="020B0604020202020204" pitchFamily="34" charset="0"/>
                <a:ea typeface="Arial" panose="020B0604020202020204" pitchFamily="34" charset="0"/>
                <a:cs typeface="Noto Sans Symbols"/>
              </a:rPr>
              <a:t> – Verwys na die begunstiging van vriende, ongeag hul kwalifikasies.</a:t>
            </a:r>
            <a:endParaRPr lang="en-US" sz="1800" dirty="0">
              <a:effectLst/>
              <a:latin typeface="Noto Sans Symbols"/>
              <a:ea typeface="Noto Sans Symbols"/>
              <a:cs typeface="Noto Sans Symbols"/>
            </a:endParaRPr>
          </a:p>
          <a:p>
            <a:pPr marL="800100" lvl="1" indent="-342900" algn="just" fontAlgn="auto">
              <a:buSzPts val="1000"/>
              <a:buFont typeface="Arial" panose="020B0604020202020204" pitchFamily="34" charset="0"/>
              <a:buChar char="●"/>
            </a:pPr>
            <a:r>
              <a:rPr lang="af-ZA" sz="1800" b="1" dirty="0">
                <a:effectLst/>
                <a:latin typeface="Arial" panose="020B0604020202020204" pitchFamily="34" charset="0"/>
                <a:ea typeface="Arial" panose="020B0604020202020204" pitchFamily="34" charset="0"/>
                <a:cs typeface="Noto Sans Symbols"/>
              </a:rPr>
              <a:t>Omkopery</a:t>
            </a:r>
            <a:r>
              <a:rPr lang="af-ZA" sz="1800" dirty="0">
                <a:effectLst/>
                <a:latin typeface="Arial" panose="020B0604020202020204" pitchFamily="34" charset="0"/>
                <a:ea typeface="Arial" panose="020B0604020202020204" pitchFamily="34" charset="0"/>
                <a:cs typeface="Noto Sans Symbols"/>
              </a:rPr>
              <a:t> – Om vir ’n onwettige “guns” te betaal.</a:t>
            </a:r>
            <a:endParaRPr lang="en-US" sz="1800" dirty="0">
              <a:effectLst/>
              <a:latin typeface="Noto Sans Symbols"/>
              <a:ea typeface="Noto Sans Symbols"/>
              <a:cs typeface="Noto Sans Symbols"/>
            </a:endParaRPr>
          </a:p>
          <a:p>
            <a:pPr marL="800100" lvl="1" indent="-342900" algn="just" fontAlgn="auto">
              <a:buSzPts val="1000"/>
              <a:buFont typeface="Arial" panose="020B0604020202020204" pitchFamily="34" charset="0"/>
              <a:buChar char="●"/>
            </a:pPr>
            <a:r>
              <a:rPr lang="af-ZA" sz="1800" b="1" dirty="0">
                <a:effectLst/>
                <a:latin typeface="Arial" panose="020B0604020202020204" pitchFamily="34" charset="0"/>
                <a:ea typeface="Arial" panose="020B0604020202020204" pitchFamily="34" charset="0"/>
                <a:cs typeface="Noto Sans Symbols"/>
              </a:rPr>
              <a:t>Afpersing</a:t>
            </a:r>
            <a:r>
              <a:rPr lang="af-ZA" sz="1800" dirty="0">
                <a:effectLst/>
                <a:latin typeface="Arial" panose="020B0604020202020204" pitchFamily="34" charset="0"/>
                <a:ea typeface="Arial" panose="020B0604020202020204" pitchFamily="34" charset="0"/>
                <a:cs typeface="Noto Sans Symbols"/>
              </a:rPr>
              <a:t> – Om geld of gunste deur dreigemente te verkry.</a:t>
            </a:r>
            <a:endParaRPr lang="en-US" sz="1800" dirty="0">
              <a:effectLst/>
              <a:latin typeface="Noto Sans Symbols"/>
              <a:ea typeface="Noto Sans Symbols"/>
              <a:cs typeface="Noto Sans Symbols"/>
            </a:endParaRPr>
          </a:p>
          <a:p>
            <a:pPr marL="800100" lvl="1" indent="-342900" algn="just" fontAlgn="auto">
              <a:buSzPts val="1000"/>
              <a:buFont typeface="Arial" panose="020B0604020202020204" pitchFamily="34" charset="0"/>
              <a:buChar char="●"/>
            </a:pPr>
            <a:r>
              <a:rPr lang="af-ZA" sz="1800" b="1" dirty="0">
                <a:effectLst/>
                <a:latin typeface="Arial" panose="020B0604020202020204" pitchFamily="34" charset="0"/>
                <a:ea typeface="Arial" panose="020B0604020202020204" pitchFamily="34" charset="0"/>
                <a:cs typeface="Noto Sans Symbols"/>
              </a:rPr>
              <a:t>Politieke inmenging</a:t>
            </a:r>
            <a:r>
              <a:rPr lang="af-ZA" sz="1800" dirty="0">
                <a:effectLst/>
                <a:latin typeface="Arial" panose="020B0604020202020204" pitchFamily="34" charset="0"/>
                <a:ea typeface="Arial" panose="020B0604020202020204" pitchFamily="34" charset="0"/>
                <a:cs typeface="Noto Sans Symbols"/>
              </a:rPr>
              <a:t> – Die onwettige praktyk waar jy jou invloed in die regering misbruik om verbintenisse met persone in gesagsposisies te gebruik om inligting of voordele te ontvang.</a:t>
            </a:r>
            <a:endParaRPr lang="en-US" sz="1800" dirty="0">
              <a:effectLst/>
              <a:latin typeface="Noto Sans Symbols"/>
              <a:ea typeface="Noto Sans Symbols"/>
              <a:cs typeface="Noto Sans Symbols"/>
            </a:endParaRPr>
          </a:p>
          <a:p>
            <a:pPr marL="800100" lvl="1" indent="-342900" algn="just" fontAlgn="auto">
              <a:buSzPts val="1000"/>
              <a:buFont typeface="Arial" panose="020B0604020202020204" pitchFamily="34" charset="0"/>
              <a:buChar char="●"/>
            </a:pPr>
            <a:r>
              <a:rPr lang="af-ZA" sz="1800" b="1" dirty="0">
                <a:effectLst/>
                <a:latin typeface="Arial" panose="020B0604020202020204" pitchFamily="34" charset="0"/>
                <a:ea typeface="Arial" panose="020B0604020202020204" pitchFamily="34" charset="0"/>
                <a:cs typeface="Noto Sans Symbols"/>
              </a:rPr>
              <a:t>Nepotisme</a:t>
            </a:r>
            <a:r>
              <a:rPr lang="af-ZA" sz="1800" dirty="0">
                <a:effectLst/>
                <a:latin typeface="Arial" panose="020B0604020202020204" pitchFamily="34" charset="0"/>
                <a:ea typeface="Arial" panose="020B0604020202020204" pitchFamily="34" charset="0"/>
                <a:cs typeface="Noto Sans Symbols"/>
              </a:rPr>
              <a:t> – Die  praktyk dat diegene met mag hul invloed gebruik om hul familie te bevoordeel, veral deur vir hulle werk te gee.</a:t>
            </a:r>
            <a:endParaRPr lang="en-US" sz="1800" dirty="0">
              <a:effectLst/>
              <a:latin typeface="Noto Sans Symbols"/>
              <a:ea typeface="Noto Sans Symbols"/>
              <a:cs typeface="Noto Sans Symbols"/>
            </a:endParaRPr>
          </a:p>
          <a:p>
            <a:pPr marL="800100" lvl="1" indent="-342900" algn="just" fontAlgn="auto">
              <a:buSzPts val="1000"/>
              <a:buFont typeface="Arial" panose="020B0604020202020204" pitchFamily="34" charset="0"/>
              <a:buChar char="●"/>
            </a:pPr>
            <a:r>
              <a:rPr lang="af-ZA" sz="1800" b="1" dirty="0">
                <a:effectLst/>
                <a:latin typeface="Arial" panose="020B0604020202020204" pitchFamily="34" charset="0"/>
                <a:ea typeface="Arial" panose="020B0604020202020204" pitchFamily="34" charset="0"/>
                <a:cs typeface="Noto Sans Symbols"/>
              </a:rPr>
              <a:t>Geldverduistering </a:t>
            </a:r>
            <a:r>
              <a:rPr lang="af-ZA" sz="1800" dirty="0">
                <a:effectLst/>
                <a:latin typeface="Arial" panose="020B0604020202020204" pitchFamily="34" charset="0"/>
                <a:ea typeface="Arial" panose="020B0604020202020204" pitchFamily="34" charset="0"/>
                <a:cs typeface="Noto Sans Symbols"/>
              </a:rPr>
              <a:t>– Diefstal of wanbesteding van fondse wat in jou vertroue geplaas is of aan jou werkgewer behoort.</a:t>
            </a:r>
            <a:endParaRPr lang="en-US" sz="1800" dirty="0">
              <a:effectLst/>
              <a:latin typeface="Noto Sans Symbols"/>
              <a:ea typeface="Noto Sans Symbols"/>
              <a:cs typeface="Noto Sans Symbols"/>
            </a:endParaRPr>
          </a:p>
          <a:p>
            <a:pPr marL="0" lvl="0" indent="0" algn="l" rtl="0">
              <a:spcBef>
                <a:spcPts val="0"/>
              </a:spcBef>
              <a:spcAft>
                <a:spcPts val="0"/>
              </a:spcAft>
              <a:buNone/>
            </a:pPr>
            <a:endParaRPr dirty="0"/>
          </a:p>
        </p:txBody>
      </p:sp>
      <p:sp>
        <p:nvSpPr>
          <p:cNvPr id="93" name="Google Shape;9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2</a:t>
            </a:fld>
            <a:endParaRPr/>
          </a:p>
        </p:txBody>
      </p:sp>
    </p:spTree>
    <p:extLst>
      <p:ext uri="{BB962C8B-B14F-4D97-AF65-F5344CB8AC3E}">
        <p14:creationId xmlns:p14="http://schemas.microsoft.com/office/powerpoint/2010/main" val="230374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635" algn="just"/>
            <a:r>
              <a:rPr lang="af-ZA" sz="1800" b="1" dirty="0">
                <a:effectLst/>
                <a:latin typeface="Arial" panose="020B0604020202020204" pitchFamily="34" charset="0"/>
                <a:ea typeface="Arial" panose="020B0604020202020204" pitchFamily="34" charset="0"/>
              </a:rPr>
              <a:t>Skyfie 3: </a:t>
            </a:r>
            <a:r>
              <a:rPr lang="af-ZA" sz="1800" dirty="0">
                <a:effectLst/>
                <a:latin typeface="Arial" panose="020B0604020202020204" pitchFamily="34" charset="0"/>
                <a:ea typeface="Arial" panose="020B0604020202020204" pitchFamily="34" charset="0"/>
              </a:rPr>
              <a:t>Moedig leerders aan om 'n </a:t>
            </a:r>
            <a:r>
              <a:rPr lang="af-ZA" sz="1800" dirty="0" err="1">
                <a:effectLst/>
                <a:latin typeface="Arial" panose="020B0604020202020204" pitchFamily="34" charset="0"/>
                <a:ea typeface="Arial" panose="020B0604020202020204" pitchFamily="34" charset="0"/>
              </a:rPr>
              <a:t>sleutelfrase</a:t>
            </a:r>
            <a:r>
              <a:rPr lang="af-ZA" sz="1800" dirty="0">
                <a:effectLst/>
                <a:latin typeface="Arial" panose="020B0604020202020204" pitchFamily="34" charset="0"/>
                <a:ea typeface="Arial" panose="020B0604020202020204" pitchFamily="34" charset="0"/>
              </a:rPr>
              <a:t> uit hierdie beskrywings op hul </a:t>
            </a:r>
            <a:r>
              <a:rPr lang="af-ZA" sz="1800" b="1" i="1" dirty="0">
                <a:effectLst/>
                <a:latin typeface="Arial" panose="020B0604020202020204" pitchFamily="34" charset="0"/>
                <a:ea typeface="Arial" panose="020B0604020202020204" pitchFamily="34" charset="0"/>
              </a:rPr>
              <a:t>Aktiwiteit 2</a:t>
            </a:r>
            <a:r>
              <a:rPr lang="af-ZA" sz="1800" dirty="0">
                <a:effectLst/>
                <a:latin typeface="Arial" panose="020B0604020202020204" pitchFamily="34" charset="0"/>
                <a:ea typeface="Arial" panose="020B0604020202020204" pitchFamily="34" charset="0"/>
              </a:rPr>
              <a:t> (</a:t>
            </a:r>
            <a:r>
              <a:rPr lang="af-ZA" sz="1800" b="1" i="1" u="sng" dirty="0">
                <a:effectLst/>
                <a:latin typeface="Arial" panose="020B0604020202020204" pitchFamily="34" charset="0"/>
                <a:ea typeface="Arial" panose="020B0604020202020204" pitchFamily="34" charset="0"/>
              </a:rPr>
              <a:t>Les 5 – Werkkaart</a:t>
            </a:r>
            <a:r>
              <a:rPr lang="af-ZA" sz="1800" dirty="0">
                <a:effectLst/>
                <a:latin typeface="Arial" panose="020B0604020202020204" pitchFamily="34" charset="0"/>
                <a:ea typeface="Arial" panose="020B0604020202020204" pitchFamily="34" charset="0"/>
              </a:rPr>
              <a:t>) neer te skryf.</a:t>
            </a:r>
            <a:endParaRPr lang="en-US" sz="1800" dirty="0">
              <a:effectLst/>
              <a:latin typeface="Times New Roman" panose="02020603050405020304" pitchFamily="18" charset="0"/>
              <a:ea typeface="Times New Roman" panose="02020603050405020304" pitchFamily="18" charset="0"/>
            </a:endParaRPr>
          </a:p>
          <a:p>
            <a:pPr indent="-635"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indent="-635" algn="just"/>
            <a:r>
              <a:rPr lang="af-ZA" sz="1800" dirty="0">
                <a:effectLst/>
                <a:latin typeface="Arial" panose="020B0604020202020204" pitchFamily="34" charset="0"/>
                <a:ea typeface="Arial" panose="020B0604020202020204" pitchFamily="34" charset="0"/>
              </a:rPr>
              <a:t>Met die toename van korrupsie in die samelewing neem lewenskoste toe. Die koste van openbare dienste neem toe. Almal word daardeur geraak, maar die armes word die ergste hierdeur geraak. Bv. Mense wat openbare hospitale gebruik, sukkel om hulp te kry, terwyl diegene met geld vir mediese fondse beter gesondheidsorgvoordele het. Dit vestig ’n gevoel van wanhoop onder armes omdat dit lyk asof diegene met geld onregverdige voordele kry.</a:t>
            </a:r>
            <a:endParaRPr lang="en-US" sz="1800" dirty="0">
              <a:effectLst/>
              <a:latin typeface="Times New Roman" panose="02020603050405020304" pitchFamily="18" charset="0"/>
              <a:ea typeface="Times New Roman" panose="02020603050405020304" pitchFamily="18" charset="0"/>
            </a:endParaRPr>
          </a:p>
          <a:p>
            <a:pPr indent="-1270"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indent="-1270" algn="just"/>
            <a:r>
              <a:rPr lang="af-ZA" sz="1800" dirty="0">
                <a:effectLst/>
                <a:latin typeface="Arial" panose="020B0604020202020204" pitchFamily="34" charset="0"/>
                <a:ea typeface="Arial" panose="020B0604020202020204" pitchFamily="34" charset="0"/>
              </a:rPr>
              <a:t>Mense binne ‘n </a:t>
            </a:r>
            <a:r>
              <a:rPr lang="af-ZA" sz="1800" b="1" dirty="0">
                <a:effectLst/>
                <a:latin typeface="Arial" panose="020B0604020202020204" pitchFamily="34" charset="0"/>
                <a:ea typeface="Arial" panose="020B0604020202020204" pitchFamily="34" charset="0"/>
              </a:rPr>
              <a:t>maatskappy</a:t>
            </a:r>
            <a:r>
              <a:rPr lang="af-ZA" sz="1800" dirty="0">
                <a:effectLst/>
                <a:latin typeface="Arial" panose="020B0604020202020204" pitchFamily="34" charset="0"/>
                <a:ea typeface="Arial" panose="020B0604020202020204" pitchFamily="34" charset="0"/>
              </a:rPr>
              <a:t> begin mekaar wantrou. Die maatskappy of regering kry 'n slegte naam. Die maatskappy sal dalk baie geld moet bestee net om veiligheidsmaatreëls in plek te stel om korrupsie te stop. Hierdie geld kon beter bestee word aan die verbetering van sosiale </a:t>
            </a:r>
            <a:r>
              <a:rPr lang="af-ZA" sz="1800" dirty="0" err="1">
                <a:effectLst/>
                <a:latin typeface="Arial" panose="020B0604020202020204" pitchFamily="34" charset="0"/>
                <a:ea typeface="Arial" panose="020B0604020202020204" pitchFamily="34" charset="0"/>
              </a:rPr>
              <a:t>verantwoordelikheidsprogramme</a:t>
            </a:r>
            <a:r>
              <a:rPr lang="af-ZA" sz="1800" dirty="0">
                <a:effectLst/>
                <a:latin typeface="Arial" panose="020B0604020202020204" pitchFamily="34" charset="0"/>
                <a:ea typeface="Arial" panose="020B0604020202020204" pitchFamily="34" charset="0"/>
              </a:rPr>
              <a:t>.</a:t>
            </a:r>
            <a:endParaRPr lang="en-US" sz="1800" dirty="0">
              <a:effectLst/>
              <a:latin typeface="Times New Roman" panose="02020603050405020304" pitchFamily="18" charset="0"/>
              <a:ea typeface="Times New Roman" panose="02020603050405020304" pitchFamily="18" charset="0"/>
            </a:endParaRPr>
          </a:p>
          <a:p>
            <a:pPr indent="-1270"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indent="-1270" algn="just"/>
            <a:r>
              <a:rPr lang="af-ZA" sz="1800" b="1" dirty="0">
                <a:effectLst/>
                <a:latin typeface="Arial" panose="020B0604020202020204" pitchFamily="34" charset="0"/>
                <a:ea typeface="Arial" panose="020B0604020202020204" pitchFamily="34" charset="0"/>
              </a:rPr>
              <a:t>Gemeenskappe</a:t>
            </a:r>
            <a:r>
              <a:rPr lang="af-ZA" sz="1800" dirty="0">
                <a:effectLst/>
                <a:latin typeface="Arial" panose="020B0604020202020204" pitchFamily="34" charset="0"/>
                <a:ea typeface="Arial" panose="020B0604020202020204" pitchFamily="34" charset="0"/>
              </a:rPr>
              <a:t> word ook erg geraak wanneer korrupsie algemeen voorkom. Baie mense glo dat omkopery en afpersing die enigste manier is om toegang tot dienste te verkry. </a:t>
            </a:r>
            <a:r>
              <a:rPr lang="af-ZA" sz="1800" dirty="0" err="1">
                <a:effectLst/>
                <a:latin typeface="Arial" panose="020B0604020202020204" pitchFamily="34" charset="0"/>
                <a:ea typeface="Arial" panose="020B0604020202020204" pitchFamily="34" charset="0"/>
              </a:rPr>
              <a:t>Byvoobeeld</a:t>
            </a:r>
            <a:r>
              <a:rPr lang="af-ZA" sz="1800" dirty="0">
                <a:effectLst/>
                <a:latin typeface="Arial" panose="020B0604020202020204" pitchFamily="34" charset="0"/>
                <a:ea typeface="Arial" panose="020B0604020202020204" pitchFamily="34" charset="0"/>
              </a:rPr>
              <a:t>: 'n Lid van die gemeenskap koop iemand anders om om hul naam op die waglys vir behuising op te skuif. Die gevolg kan 'n ineenstorting in </a:t>
            </a:r>
            <a:r>
              <a:rPr lang="af-ZA" sz="1800" dirty="0" err="1">
                <a:effectLst/>
                <a:latin typeface="Arial" panose="020B0604020202020204" pitchFamily="34" charset="0"/>
                <a:ea typeface="Arial" panose="020B0604020202020204" pitchFamily="34" charset="0"/>
              </a:rPr>
              <a:t>gemeenskapsverhoudinge</a:t>
            </a:r>
            <a:r>
              <a:rPr lang="af-ZA" sz="1800" dirty="0">
                <a:effectLst/>
                <a:latin typeface="Arial" panose="020B0604020202020204" pitchFamily="34" charset="0"/>
                <a:ea typeface="Arial" panose="020B0604020202020204" pitchFamily="34" charset="0"/>
              </a:rPr>
              <a:t> wees.</a:t>
            </a:r>
            <a:endParaRPr lang="en-US" sz="1800" dirty="0">
              <a:effectLst/>
              <a:latin typeface="Times New Roman" panose="02020603050405020304" pitchFamily="18" charset="0"/>
              <a:ea typeface="Times New Roman" panose="02020603050405020304" pitchFamily="18" charset="0"/>
            </a:endParaRPr>
          </a:p>
          <a:p>
            <a:pPr indent="-1270"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indent="-1270" algn="just"/>
            <a:r>
              <a:rPr lang="af-ZA" sz="1800" dirty="0">
                <a:effectLst/>
                <a:latin typeface="Arial" panose="020B0604020202020204" pitchFamily="34" charset="0"/>
                <a:ea typeface="Arial" panose="020B0604020202020204" pitchFamily="34" charset="0"/>
              </a:rPr>
              <a:t>Wanneer 'n </a:t>
            </a:r>
            <a:r>
              <a:rPr lang="af-ZA" sz="1800" b="1" dirty="0">
                <a:effectLst/>
                <a:latin typeface="Arial" panose="020B0604020202020204" pitchFamily="34" charset="0"/>
                <a:ea typeface="Arial" panose="020B0604020202020204" pitchFamily="34" charset="0"/>
              </a:rPr>
              <a:t>land</a:t>
            </a:r>
            <a:r>
              <a:rPr lang="af-ZA" sz="1800" dirty="0">
                <a:effectLst/>
                <a:latin typeface="Arial" panose="020B0604020202020204" pitchFamily="34" charset="0"/>
                <a:ea typeface="Arial" panose="020B0604020202020204" pitchFamily="34" charset="0"/>
              </a:rPr>
              <a:t> korrup is, word almal geraak, belasting styg en dienslewering verswak. Individue trek voordeel eerder as die land as ’n geheel. Byvoorbeeld: ’n Tender vir die bou van paaie word aan ’n maatskappye gegee wat deur ’n vriend bestuur word. Die paaie word met goedkoop en swak gehalte materiale gebou wat daartoe lei dat die paaie weer vinnig begin verbrokkel.</a:t>
            </a:r>
            <a:endParaRPr lang="en-US" sz="1800" dirty="0">
              <a:effectLst/>
              <a:latin typeface="Times New Roman" panose="02020603050405020304" pitchFamily="18" charset="0"/>
              <a:ea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fld id="{F9820993-0C0E-40D8-A1FD-737A8B25C2A7}" type="slidenum">
              <a:rPr lang="en-ZA" smtClean="0"/>
              <a:t>3</a:t>
            </a:fld>
            <a:endParaRPr lang="en-ZA"/>
          </a:p>
        </p:txBody>
      </p:sp>
    </p:spTree>
    <p:extLst>
      <p:ext uri="{BB962C8B-B14F-4D97-AF65-F5344CB8AC3E}">
        <p14:creationId xmlns:p14="http://schemas.microsoft.com/office/powerpoint/2010/main" val="3336087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af-ZA" sz="1800" b="1" dirty="0">
                <a:effectLst/>
                <a:latin typeface="Arial" panose="020B0604020202020204" pitchFamily="34" charset="0"/>
                <a:ea typeface="Arial" panose="020B0604020202020204" pitchFamily="34" charset="0"/>
              </a:rPr>
              <a:t>Skyfie 4: </a:t>
            </a:r>
            <a:r>
              <a:rPr lang="af-ZA" sz="1800" dirty="0">
                <a:effectLst/>
                <a:latin typeface="Arial" panose="020B0604020202020204" pitchFamily="34" charset="0"/>
                <a:ea typeface="Arial" panose="020B0604020202020204" pitchFamily="34" charset="0"/>
              </a:rPr>
              <a:t>Bestudeer die </a:t>
            </a:r>
            <a:r>
              <a:rPr lang="af-ZA" sz="1800" dirty="0" err="1">
                <a:effectLst/>
                <a:latin typeface="Arial" panose="020B0604020202020204" pitchFamily="34" charset="0"/>
                <a:ea typeface="Arial" panose="020B0604020202020204" pitchFamily="34" charset="0"/>
              </a:rPr>
              <a:t>infografika</a:t>
            </a:r>
            <a:r>
              <a:rPr lang="af-ZA" sz="1800" dirty="0">
                <a:effectLst/>
                <a:latin typeface="Arial" panose="020B0604020202020204" pitchFamily="34" charset="0"/>
                <a:ea typeface="Arial" panose="020B0604020202020204" pitchFamily="34" charset="0"/>
              </a:rPr>
              <a:t> op die skyfies (4-6) en beantwoord die vrae in </a:t>
            </a:r>
            <a:r>
              <a:rPr lang="af-ZA" sz="1800" b="1" i="1" dirty="0">
                <a:effectLst/>
                <a:latin typeface="Arial" panose="020B0604020202020204" pitchFamily="34" charset="0"/>
                <a:ea typeface="Arial" panose="020B0604020202020204" pitchFamily="34" charset="0"/>
              </a:rPr>
              <a:t>Aktiwiteit 3 </a:t>
            </a:r>
            <a:r>
              <a:rPr lang="af-ZA" sz="1800" dirty="0">
                <a:effectLst/>
                <a:latin typeface="Arial" panose="020B0604020202020204" pitchFamily="34" charset="0"/>
                <a:ea typeface="Arial" panose="020B0604020202020204" pitchFamily="34" charset="0"/>
              </a:rPr>
              <a:t>(</a:t>
            </a:r>
            <a:r>
              <a:rPr lang="af-ZA" sz="1800" b="1" i="1" u="sng" dirty="0">
                <a:effectLst/>
                <a:latin typeface="Arial" panose="020B0604020202020204" pitchFamily="34" charset="0"/>
                <a:ea typeface="Arial" panose="020B0604020202020204" pitchFamily="34" charset="0"/>
              </a:rPr>
              <a:t>Les 5 – Werkkaart</a:t>
            </a:r>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fld id="{F9820993-0C0E-40D8-A1FD-737A8B25C2A7}" type="slidenum">
              <a:rPr lang="en-ZA" smtClean="0"/>
              <a:t>4</a:t>
            </a:fld>
            <a:endParaRPr lang="en-ZA"/>
          </a:p>
        </p:txBody>
      </p:sp>
    </p:spTree>
    <p:extLst>
      <p:ext uri="{BB962C8B-B14F-4D97-AF65-F5344CB8AC3E}">
        <p14:creationId xmlns:p14="http://schemas.microsoft.com/office/powerpoint/2010/main" val="997276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af-ZA" sz="1800" b="1" dirty="0">
                <a:effectLst/>
                <a:latin typeface="Arial" panose="020B0604020202020204" pitchFamily="34" charset="0"/>
                <a:ea typeface="Arial" panose="020B0604020202020204" pitchFamily="34" charset="0"/>
              </a:rPr>
              <a:t>Skyfies 5 en 6: </a:t>
            </a:r>
            <a:r>
              <a:rPr lang="af-ZA" sz="1800" dirty="0" err="1">
                <a:effectLst/>
                <a:latin typeface="Arial" panose="020B0604020202020204" pitchFamily="34" charset="0"/>
                <a:ea typeface="Arial" panose="020B0604020202020204" pitchFamily="34" charset="0"/>
              </a:rPr>
              <a:t>Werkkaartaktiwiteit</a:t>
            </a:r>
            <a:r>
              <a:rPr lang="af-ZA" sz="1800" dirty="0">
                <a:effectLst/>
                <a:latin typeface="Arial" panose="020B0604020202020204" pitchFamily="34" charset="0"/>
                <a:ea typeface="Arial" panose="020B0604020202020204" pitchFamily="34" charset="0"/>
              </a:rPr>
              <a:t> gaan voort.</a:t>
            </a:r>
            <a:endParaRPr lang="en-US" sz="1800" dirty="0">
              <a:effectLst/>
              <a:latin typeface="Times New Roman" panose="02020603050405020304" pitchFamily="18" charset="0"/>
              <a:ea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fld id="{F9820993-0C0E-40D8-A1FD-737A8B25C2A7}" type="slidenum">
              <a:rPr lang="en-ZA" smtClean="0"/>
              <a:t>5</a:t>
            </a:fld>
            <a:endParaRPr lang="en-ZA"/>
          </a:p>
        </p:txBody>
      </p:sp>
    </p:spTree>
    <p:extLst>
      <p:ext uri="{BB962C8B-B14F-4D97-AF65-F5344CB8AC3E}">
        <p14:creationId xmlns:p14="http://schemas.microsoft.com/office/powerpoint/2010/main" val="4166507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af-ZA" sz="1800" b="1" dirty="0">
                <a:effectLst/>
                <a:latin typeface="Arial" panose="020B0604020202020204" pitchFamily="34" charset="0"/>
                <a:ea typeface="Arial" panose="020B0604020202020204" pitchFamily="34" charset="0"/>
              </a:rPr>
              <a:t>Skyfies 5 en 6: </a:t>
            </a:r>
            <a:r>
              <a:rPr lang="af-ZA" sz="1800" dirty="0" err="1">
                <a:effectLst/>
                <a:latin typeface="Arial" panose="020B0604020202020204" pitchFamily="34" charset="0"/>
                <a:ea typeface="Arial" panose="020B0604020202020204" pitchFamily="34" charset="0"/>
              </a:rPr>
              <a:t>Werkkaartaktiwiteit</a:t>
            </a:r>
            <a:r>
              <a:rPr lang="af-ZA" sz="1800" dirty="0">
                <a:effectLst/>
                <a:latin typeface="Arial" panose="020B0604020202020204" pitchFamily="34" charset="0"/>
                <a:ea typeface="Arial" panose="020B0604020202020204" pitchFamily="34" charset="0"/>
              </a:rPr>
              <a:t> gaan voort.</a:t>
            </a:r>
            <a:endParaRPr lang="en-US" sz="1800" dirty="0">
              <a:effectLst/>
              <a:latin typeface="Times New Roman" panose="02020603050405020304" pitchFamily="18" charset="0"/>
              <a:ea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fld id="{F9820993-0C0E-40D8-A1FD-737A8B25C2A7}" type="slidenum">
              <a:rPr lang="en-ZA" smtClean="0"/>
              <a:t>6</a:t>
            </a:fld>
            <a:endParaRPr lang="en-ZA"/>
          </a:p>
        </p:txBody>
      </p:sp>
    </p:spTree>
    <p:extLst>
      <p:ext uri="{BB962C8B-B14F-4D97-AF65-F5344CB8AC3E}">
        <p14:creationId xmlns:p14="http://schemas.microsoft.com/office/powerpoint/2010/main" val="2521092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635" algn="just"/>
            <a:r>
              <a:rPr lang="af-ZA" sz="1800" b="1" dirty="0">
                <a:effectLst/>
                <a:latin typeface="Arial" panose="020B0604020202020204" pitchFamily="34" charset="0"/>
                <a:ea typeface="Arial" panose="020B0604020202020204" pitchFamily="34" charset="0"/>
              </a:rPr>
              <a:t>Skyfie 7: </a:t>
            </a:r>
            <a:r>
              <a:rPr lang="af-ZA" sz="1800" dirty="0">
                <a:effectLst/>
                <a:latin typeface="Arial" panose="020B0604020202020204" pitchFamily="34" charset="0"/>
                <a:ea typeface="Arial" panose="020B0604020202020204" pitchFamily="34" charset="0"/>
              </a:rPr>
              <a:t>Skep 'n </a:t>
            </a:r>
            <a:r>
              <a:rPr lang="af-ZA" sz="1800" b="1" dirty="0" err="1">
                <a:effectLst/>
                <a:latin typeface="Arial" panose="020B0604020202020204" pitchFamily="34" charset="0"/>
                <a:ea typeface="Arial" panose="020B0604020202020204" pitchFamily="34" charset="0"/>
              </a:rPr>
              <a:t>korrupsieplakkaat</a:t>
            </a:r>
            <a:r>
              <a:rPr lang="af-ZA" sz="1800" b="1" dirty="0">
                <a:effectLst/>
                <a:latin typeface="Arial" panose="020B0604020202020204" pitchFamily="34" charset="0"/>
                <a:ea typeface="Arial" panose="020B0604020202020204" pitchFamily="34" charset="0"/>
              </a:rPr>
              <a:t> – GROEPAKTIWITEIT</a:t>
            </a:r>
            <a:endParaRPr lang="en-US" sz="1800" dirty="0">
              <a:effectLst/>
              <a:latin typeface="Times New Roman" panose="02020603050405020304" pitchFamily="18" charset="0"/>
              <a:ea typeface="Times New Roman" panose="02020603050405020304" pitchFamily="18" charset="0"/>
            </a:endParaRPr>
          </a:p>
          <a:p>
            <a:pPr indent="-1270"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indent="-1270" algn="just"/>
            <a:r>
              <a:rPr lang="af-ZA" sz="1800" dirty="0">
                <a:effectLst/>
                <a:latin typeface="Arial" panose="020B0604020202020204" pitchFamily="34" charset="0"/>
                <a:ea typeface="Arial" panose="020B0604020202020204" pitchFamily="34" charset="0"/>
              </a:rPr>
              <a:t>(</a:t>
            </a:r>
            <a:r>
              <a:rPr lang="af-ZA" sz="1800" dirty="0" err="1">
                <a:solidFill>
                  <a:srgbClr val="FF0000"/>
                </a:solidFill>
                <a:effectLst/>
                <a:latin typeface="Arial" panose="020B0604020202020204" pitchFamily="34" charset="0"/>
                <a:ea typeface="Arial" panose="020B0604020202020204" pitchFamily="34" charset="0"/>
              </a:rPr>
              <a:t>Onderwysersnota</a:t>
            </a:r>
            <a:r>
              <a:rPr lang="af-ZA" sz="1800" dirty="0">
                <a:solidFill>
                  <a:srgbClr val="FF0000"/>
                </a:solidFill>
                <a:effectLst/>
                <a:latin typeface="Arial" panose="020B0604020202020204" pitchFamily="34" charset="0"/>
                <a:ea typeface="Arial" panose="020B0604020202020204" pitchFamily="34" charset="0"/>
              </a:rPr>
              <a:t>: </a:t>
            </a:r>
            <a:r>
              <a:rPr lang="af-ZA" sz="1800" dirty="0">
                <a:effectLst/>
                <a:latin typeface="Arial" panose="020B0604020202020204" pitchFamily="34" charset="0"/>
                <a:ea typeface="Arial" panose="020B0604020202020204" pitchFamily="34" charset="0"/>
              </a:rPr>
              <a:t>Moedig leerders aan om kreatief te raak met hierdie aktiwiteit. Hulle kan gekleurde merkers gebruik en van hul voorbeelde illustreer.)</a:t>
            </a:r>
            <a:endParaRPr lang="en-US" sz="1800" dirty="0">
              <a:effectLst/>
              <a:latin typeface="Times New Roman" panose="02020603050405020304" pitchFamily="18" charset="0"/>
              <a:ea typeface="Times New Roman" panose="02020603050405020304" pitchFamily="18" charset="0"/>
            </a:endParaRPr>
          </a:p>
          <a:p>
            <a:pPr indent="-1270"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indent="-1270" algn="just"/>
            <a:r>
              <a:rPr lang="af-ZA" sz="1800" dirty="0">
                <a:effectLst/>
                <a:latin typeface="Arial" panose="020B0604020202020204" pitchFamily="34" charset="0"/>
                <a:ea typeface="Arial" panose="020B0604020202020204" pitchFamily="34" charset="0"/>
              </a:rPr>
              <a:t>Lees die instruksies in </a:t>
            </a:r>
            <a:r>
              <a:rPr lang="af-ZA" sz="1800" b="1" i="1" dirty="0">
                <a:effectLst/>
                <a:latin typeface="Arial" panose="020B0604020202020204" pitchFamily="34" charset="0"/>
                <a:ea typeface="Arial" panose="020B0604020202020204" pitchFamily="34" charset="0"/>
              </a:rPr>
              <a:t>Aktiwiteit 4</a:t>
            </a:r>
            <a:r>
              <a:rPr lang="af-ZA" sz="1800" b="1" dirty="0">
                <a:effectLst/>
                <a:latin typeface="Arial" panose="020B0604020202020204" pitchFamily="34" charset="0"/>
                <a:ea typeface="Arial" panose="020B0604020202020204" pitchFamily="34" charset="0"/>
              </a:rPr>
              <a:t> (</a:t>
            </a:r>
            <a:r>
              <a:rPr lang="af-ZA" sz="1800" b="1" i="1" u="sng" dirty="0">
                <a:effectLst/>
                <a:latin typeface="Arial" panose="020B0604020202020204" pitchFamily="34" charset="0"/>
                <a:ea typeface="Arial" panose="020B0604020202020204" pitchFamily="34" charset="0"/>
              </a:rPr>
              <a:t>Les 5 – Werkkaart</a:t>
            </a:r>
            <a:r>
              <a:rPr lang="af-ZA" sz="1800" b="1" dirty="0">
                <a:effectLst/>
                <a:latin typeface="Arial" panose="020B0604020202020204" pitchFamily="34" charset="0"/>
                <a:ea typeface="Arial" panose="020B0604020202020204" pitchFamily="34" charset="0"/>
              </a:rPr>
              <a:t>) </a:t>
            </a:r>
            <a:r>
              <a:rPr lang="af-ZA" sz="1800" dirty="0">
                <a:effectLst/>
                <a:latin typeface="Arial" panose="020B0604020202020204" pitchFamily="34" charset="0"/>
                <a:ea typeface="Arial" panose="020B0604020202020204" pitchFamily="34" charset="0"/>
              </a:rPr>
              <a:t>deur.</a:t>
            </a:r>
            <a:endParaRPr lang="en-US" sz="1800" dirty="0">
              <a:effectLst/>
              <a:latin typeface="Times New Roman" panose="02020603050405020304" pitchFamily="18" charset="0"/>
              <a:ea typeface="Times New Roman" panose="02020603050405020304" pitchFamily="18" charset="0"/>
            </a:endParaRPr>
          </a:p>
          <a:p>
            <a:pPr indent="-1270"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indent="-635" algn="just"/>
            <a:r>
              <a:rPr lang="af-ZA" sz="1800" dirty="0">
                <a:effectLst/>
                <a:latin typeface="Arial" panose="020B0604020202020204" pitchFamily="34" charset="0"/>
                <a:ea typeface="Arial" panose="020B0604020202020204" pitchFamily="34" charset="0"/>
              </a:rPr>
              <a:t>Vir hierdie aktiwiteit sal julle eerstens (in julle groepe) 'n dinkskrum hou oor die volgende TWEE vrae: </a:t>
            </a:r>
            <a:endParaRPr lang="en-US" sz="1800" dirty="0">
              <a:effectLst/>
              <a:latin typeface="Times New Roman" panose="02020603050405020304" pitchFamily="18" charset="0"/>
              <a:ea typeface="Times New Roman" panose="02020603050405020304" pitchFamily="18" charset="0"/>
            </a:endParaRPr>
          </a:p>
          <a:p>
            <a:pPr marL="800100" lvl="1" indent="-342900" algn="just">
              <a:buFont typeface="Symbol" panose="05050102010706020507" pitchFamily="18" charset="2"/>
              <a:buChar char=""/>
            </a:pPr>
            <a:r>
              <a:rPr lang="af-ZA" sz="1800" dirty="0">
                <a:effectLst/>
                <a:latin typeface="Arial" panose="020B0604020202020204" pitchFamily="34" charset="0"/>
                <a:ea typeface="Arial" panose="020B0604020202020204" pitchFamily="34" charset="0"/>
              </a:rPr>
              <a:t>Hoekom het ons 'n probleem met korrupsie en bedrog in Suid-Afrika?</a:t>
            </a:r>
            <a:endParaRPr lang="en-US" sz="1800" dirty="0">
              <a:effectLst/>
              <a:latin typeface="Times New Roman" panose="02020603050405020304" pitchFamily="18" charset="0"/>
              <a:ea typeface="Times New Roman" panose="02020603050405020304" pitchFamily="18" charset="0"/>
            </a:endParaRPr>
          </a:p>
          <a:p>
            <a:pPr marL="800100" lvl="1" indent="-342900" algn="just">
              <a:buFont typeface="Symbol" panose="05050102010706020507" pitchFamily="18" charset="2"/>
              <a:buChar char=""/>
            </a:pPr>
            <a:r>
              <a:rPr lang="af-ZA" sz="1800" dirty="0">
                <a:effectLst/>
                <a:latin typeface="Arial" panose="020B0604020202020204" pitchFamily="34" charset="0"/>
                <a:ea typeface="Arial" panose="020B0604020202020204" pitchFamily="34" charset="0"/>
              </a:rPr>
              <a:t>Strategieë om korrupsie te voorkom: Wat kan jy as individu doen? Wat kan die regering doen? Wat kan jou gemeenskap doen?</a:t>
            </a:r>
            <a:endParaRPr lang="en-US" sz="1800" dirty="0">
              <a:effectLst/>
              <a:latin typeface="Times New Roman" panose="02020603050405020304" pitchFamily="18" charset="0"/>
              <a:ea typeface="Times New Roman" panose="02020603050405020304" pitchFamily="18" charset="0"/>
            </a:endParaRPr>
          </a:p>
          <a:p>
            <a:pPr marL="499110" indent="-635"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indent="-635" algn="just"/>
            <a:r>
              <a:rPr lang="af-ZA" sz="1800" dirty="0">
                <a:effectLst/>
                <a:latin typeface="Arial" panose="020B0604020202020204" pitchFamily="34" charset="0"/>
                <a:ea typeface="Arial" panose="020B0604020202020204" pitchFamily="34" charset="0"/>
              </a:rPr>
              <a:t>Gebruik nou hierdie inligting en </a:t>
            </a:r>
            <a:r>
              <a:rPr lang="af-ZA" sz="1800" b="1" dirty="0">
                <a:effectLst/>
                <a:latin typeface="Arial" panose="020B0604020202020204" pitchFamily="34" charset="0"/>
                <a:ea typeface="Arial" panose="020B0604020202020204" pitchFamily="34" charset="0"/>
              </a:rPr>
              <a:t>skep EEN plakkaat </a:t>
            </a:r>
            <a:r>
              <a:rPr lang="af-ZA" sz="1800" dirty="0">
                <a:effectLst/>
                <a:latin typeface="Arial" panose="020B0604020202020204" pitchFamily="34" charset="0"/>
                <a:ea typeface="Arial" panose="020B0604020202020204" pitchFamily="34" charset="0"/>
              </a:rPr>
              <a:t>as groep oor </a:t>
            </a:r>
            <a:r>
              <a:rPr lang="af-ZA" sz="1800" b="1" dirty="0">
                <a:effectLst/>
                <a:latin typeface="Arial" panose="020B0604020202020204" pitchFamily="34" charset="0"/>
                <a:ea typeface="Arial" panose="020B0604020202020204" pitchFamily="34" charset="0"/>
              </a:rPr>
              <a:t>Korrupsie in Suid-Afrika</a:t>
            </a:r>
            <a:r>
              <a:rPr lang="af-ZA" sz="1800" dirty="0">
                <a:effectLst/>
                <a:latin typeface="Arial" panose="020B0604020202020204" pitchFamily="34" charset="0"/>
                <a:ea typeface="Arial" panose="020B0604020202020204" pitchFamily="34" charset="0"/>
              </a:rPr>
              <a:t> en wat ons kan doen om dit te hanteer. Die plakkaat moet die hoofpunte illustreer. Gebruik die plakkate op skyfie 7 as voorbeeld.</a:t>
            </a:r>
            <a:endParaRPr lang="en-US" sz="1800" dirty="0">
              <a:effectLst/>
              <a:latin typeface="Times New Roman" panose="02020603050405020304" pitchFamily="18" charset="0"/>
              <a:ea typeface="Times New Roman" panose="02020603050405020304" pitchFamily="18" charset="0"/>
            </a:endParaRPr>
          </a:p>
          <a:p>
            <a:pPr indent="-635"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indent="-635" algn="just"/>
            <a:r>
              <a:rPr lang="af-ZA" sz="1800" dirty="0">
                <a:effectLst/>
                <a:latin typeface="Arial" panose="020B0604020202020204" pitchFamily="34" charset="0"/>
                <a:ea typeface="Arial" panose="020B0604020202020204" pitchFamily="34" charset="0"/>
              </a:rPr>
              <a:t>Begin deur 'n opskrif bo-aan te plaas: </a:t>
            </a:r>
            <a:r>
              <a:rPr lang="af-ZA" sz="1800" b="1" dirty="0">
                <a:effectLst/>
                <a:latin typeface="Arial" panose="020B0604020202020204" pitchFamily="34" charset="0"/>
                <a:ea typeface="Arial" panose="020B0604020202020204" pitchFamily="34" charset="0"/>
              </a:rPr>
              <a:t>Korrupsie in Suid-Afrika</a:t>
            </a:r>
            <a:r>
              <a:rPr lang="af-ZA" sz="1800" dirty="0">
                <a:effectLst/>
                <a:latin typeface="Arial" panose="020B0604020202020204" pitchFamily="34" charset="0"/>
                <a:ea typeface="Arial" panose="020B0604020202020204" pitchFamily="34" charset="0"/>
              </a:rPr>
              <a:t> </a:t>
            </a:r>
            <a:r>
              <a:rPr lang="af-ZA" sz="1800" b="1" dirty="0">
                <a:effectLst/>
                <a:latin typeface="Arial" panose="020B0604020202020204" pitchFamily="34" charset="0"/>
                <a:ea typeface="Arial" panose="020B0604020202020204" pitchFamily="34" charset="0"/>
              </a:rPr>
              <a:t>(Oorsake en Voorkoming)</a:t>
            </a:r>
            <a:endParaRPr lang="en-US" sz="1800" dirty="0">
              <a:effectLst/>
              <a:latin typeface="Times New Roman" panose="02020603050405020304" pitchFamily="18" charset="0"/>
              <a:ea typeface="Times New Roman" panose="02020603050405020304" pitchFamily="18" charset="0"/>
            </a:endParaRPr>
          </a:p>
          <a:p>
            <a:pPr indent="-635" algn="just"/>
            <a:r>
              <a:rPr lang="af-ZA" sz="1800" dirty="0">
                <a:effectLst/>
                <a:latin typeface="Arial" panose="020B0604020202020204" pitchFamily="34" charset="0"/>
                <a:ea typeface="Arial" panose="020B0604020202020204" pitchFamily="34" charset="0"/>
              </a:rPr>
              <a:t>Kom ons kyk waarmee elke groep vorendag kom. Sodra almal klaar is, sal julle vinnig geleentheid kry om dit vir die klas aan te bied en terugvoer te gee.</a:t>
            </a:r>
            <a:endParaRPr lang="en-US" sz="1800" dirty="0">
              <a:effectLst/>
              <a:latin typeface="Times New Roman" panose="02020603050405020304" pitchFamily="18" charset="0"/>
              <a:ea typeface="Times New Roman" panose="02020603050405020304" pitchFamily="18" charset="0"/>
            </a:endParaRPr>
          </a:p>
          <a:p>
            <a:endParaRPr lang="af-ZA" dirty="0">
              <a:effectLst/>
              <a:latin typeface="Segoe UI Web (West European)"/>
            </a:endParaRPr>
          </a:p>
        </p:txBody>
      </p:sp>
      <p:sp>
        <p:nvSpPr>
          <p:cNvPr id="4" name="Slide Number Placeholder 3"/>
          <p:cNvSpPr>
            <a:spLocks noGrp="1"/>
          </p:cNvSpPr>
          <p:nvPr>
            <p:ph type="sldNum" sz="quarter" idx="5"/>
          </p:nvPr>
        </p:nvSpPr>
        <p:spPr/>
        <p:txBody>
          <a:bodyPr/>
          <a:lstStyle/>
          <a:p>
            <a:fld id="{F9820993-0C0E-40D8-A1FD-737A8B25C2A7}" type="slidenum">
              <a:rPr lang="en-ZA" smtClean="0"/>
              <a:t>7</a:t>
            </a:fld>
            <a:endParaRPr lang="en-ZA"/>
          </a:p>
        </p:txBody>
      </p:sp>
    </p:spTree>
    <p:extLst>
      <p:ext uri="{BB962C8B-B14F-4D97-AF65-F5344CB8AC3E}">
        <p14:creationId xmlns:p14="http://schemas.microsoft.com/office/powerpoint/2010/main" val="918186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indent="-635" algn="just"/>
            <a:r>
              <a:rPr lang="af-ZA" sz="1800" b="1" dirty="0">
                <a:effectLst/>
                <a:latin typeface="Arial" panose="020B0604020202020204" pitchFamily="34" charset="0"/>
                <a:ea typeface="Arial" panose="020B0604020202020204" pitchFamily="34" charset="0"/>
              </a:rPr>
              <a:t>Skyfie 8: </a:t>
            </a:r>
            <a:r>
              <a:rPr lang="af-ZA" sz="1800" dirty="0">
                <a:effectLst/>
                <a:latin typeface="Arial" panose="020B0604020202020204" pitchFamily="34" charset="0"/>
                <a:ea typeface="Arial" panose="020B0604020202020204" pitchFamily="34" charset="0"/>
              </a:rPr>
              <a:t>Neem 'n oomblik om na te dink oor wat jy vandag oor jouself en jou gemeenskap geleer het.</a:t>
            </a:r>
            <a:endParaRPr lang="en-US" sz="1800" dirty="0">
              <a:effectLst/>
              <a:latin typeface="Times New Roman" panose="02020603050405020304" pitchFamily="18" charset="0"/>
              <a:ea typeface="Times New Roman" panose="02020603050405020304" pitchFamily="18" charset="0"/>
            </a:endParaRPr>
          </a:p>
          <a:p>
            <a:pPr indent="-1270"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indent="-1270" algn="just"/>
            <a:r>
              <a:rPr lang="af-ZA" sz="1800" dirty="0">
                <a:effectLst/>
                <a:latin typeface="Arial" panose="020B0604020202020204" pitchFamily="34" charset="0"/>
                <a:ea typeface="Arial" panose="020B0604020202020204" pitchFamily="34" charset="0"/>
              </a:rPr>
              <a:t>Beantwoord die volgende vrae (</a:t>
            </a:r>
            <a:r>
              <a:rPr lang="af-ZA" sz="1800" b="1" i="1" dirty="0">
                <a:effectLst/>
                <a:latin typeface="Arial" panose="020B0604020202020204" pitchFamily="34" charset="0"/>
                <a:ea typeface="Arial" panose="020B0604020202020204" pitchFamily="34" charset="0"/>
              </a:rPr>
              <a:t>Aktiwiteit 5</a:t>
            </a:r>
            <a:r>
              <a:rPr lang="af-ZA" sz="1800" dirty="0">
                <a:effectLst/>
                <a:latin typeface="Arial" panose="020B0604020202020204" pitchFamily="34" charset="0"/>
                <a:ea typeface="Arial" panose="020B0604020202020204" pitchFamily="34" charset="0"/>
              </a:rPr>
              <a:t>) vir die laaste 5 minute van die les:</a:t>
            </a:r>
            <a:endParaRPr lang="en-US" sz="1800" dirty="0">
              <a:effectLst/>
              <a:latin typeface="Times New Roman" panose="02020603050405020304" pitchFamily="18" charset="0"/>
              <a:ea typeface="Times New Roman" panose="02020603050405020304" pitchFamily="18" charset="0"/>
            </a:endParaRPr>
          </a:p>
          <a:p>
            <a:pPr marL="800100" lvl="1" indent="-342900" fontAlgn="base">
              <a:buFont typeface="Symbol" panose="05050102010706020507" pitchFamily="18" charset="2"/>
              <a:buChar char=""/>
            </a:pPr>
            <a:r>
              <a:rPr lang="af-ZA" sz="1800" dirty="0">
                <a:effectLst/>
                <a:latin typeface="Arial" panose="020B0604020202020204" pitchFamily="34" charset="0"/>
                <a:ea typeface="Arial" panose="020B0604020202020204" pitchFamily="34" charset="0"/>
              </a:rPr>
              <a:t>Waarom vermy tieners dit om korrupsie aan te meld? Byvoorbeeld: Wanneer hulle sien dat een van hulle klasmaats in 'n eksamen afskryf of verneuk.</a:t>
            </a:r>
            <a:endParaRPr lang="en-US" sz="1800" dirty="0">
              <a:effectLst/>
              <a:latin typeface="Times New Roman" panose="02020603050405020304" pitchFamily="18" charset="0"/>
              <a:ea typeface="Times New Roman" panose="02020603050405020304" pitchFamily="18" charset="0"/>
            </a:endParaRPr>
          </a:p>
          <a:p>
            <a:pPr marL="800100" lvl="1" indent="-342900" fontAlgn="base">
              <a:buFont typeface="Symbol" panose="05050102010706020507" pitchFamily="18" charset="2"/>
              <a:buChar char=""/>
            </a:pPr>
            <a:r>
              <a:rPr lang="af-ZA" sz="1800" dirty="0">
                <a:effectLst/>
                <a:latin typeface="Arial" panose="020B0604020202020204" pitchFamily="34" charset="0"/>
                <a:ea typeface="Arial" panose="020B0604020202020204" pitchFamily="34" charset="0"/>
              </a:rPr>
              <a:t>Hoe kan jy 'n leier of aktivis word wat “NEE” sê vir korrupsie onder jou eweknieë en die mense in jou plaaslike gemeenskap?</a:t>
            </a:r>
            <a:endParaRPr lang="en-US" sz="1800" dirty="0">
              <a:effectLst/>
              <a:latin typeface="Times New Roman" panose="02020603050405020304" pitchFamily="18" charset="0"/>
              <a:ea typeface="Times New Roman" panose="02020603050405020304" pitchFamily="18" charset="0"/>
            </a:endParaRPr>
          </a:p>
          <a:p>
            <a:pPr indent="-1270"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indent="-635" algn="just"/>
            <a:r>
              <a:rPr lang="af-ZA" sz="1800" dirty="0">
                <a:effectLst/>
                <a:latin typeface="Arial" panose="020B0604020202020204" pitchFamily="34" charset="0"/>
                <a:ea typeface="Arial" panose="020B0604020202020204" pitchFamily="34" charset="0"/>
              </a:rPr>
              <a:t>Daar is geen memo-antwoorde op hierdie </a:t>
            </a:r>
            <a:r>
              <a:rPr lang="af-ZA" sz="1800" dirty="0" err="1">
                <a:effectLst/>
                <a:latin typeface="Arial" panose="020B0604020202020204" pitchFamily="34" charset="0"/>
                <a:ea typeface="Arial" panose="020B0604020202020204" pitchFamily="34" charset="0"/>
              </a:rPr>
              <a:t>refleksievrae</a:t>
            </a:r>
            <a:r>
              <a:rPr lang="af-ZA" sz="1800" dirty="0">
                <a:effectLst/>
                <a:latin typeface="Arial" panose="020B0604020202020204" pitchFamily="34" charset="0"/>
                <a:ea typeface="Arial" panose="020B0604020202020204" pitchFamily="34" charset="0"/>
              </a:rPr>
              <a:t> nie. Maak seker die klas stil. U kan selfs 'n instrumentele liedjie speel om stilte en refleksie aan te moedig.</a:t>
            </a:r>
            <a:endParaRPr lang="en-US" sz="1800" dirty="0">
              <a:effectLst/>
              <a:latin typeface="Times New Roman" panose="02020603050405020304" pitchFamily="18" charset="0"/>
              <a:ea typeface="Times New Roman" panose="02020603050405020304" pitchFamily="18" charset="0"/>
            </a:endParaRPr>
          </a:p>
          <a:p>
            <a:pPr indent="-635" algn="just"/>
            <a:r>
              <a:rPr lang="af-ZA" sz="1800" dirty="0">
                <a:solidFill>
                  <a:srgbClr val="FF0000"/>
                </a:solidFill>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indent="-635" algn="just"/>
            <a:r>
              <a:rPr lang="af-ZA" sz="1800" dirty="0">
                <a:solidFill>
                  <a:srgbClr val="000000"/>
                </a:solidFill>
                <a:effectLst/>
                <a:latin typeface="Arial" panose="020B0604020202020204" pitchFamily="34" charset="0"/>
                <a:ea typeface="Arial" panose="020B0604020202020204" pitchFamily="34" charset="0"/>
              </a:rPr>
              <a:t>(</a:t>
            </a:r>
            <a:r>
              <a:rPr lang="af-ZA" sz="1800" dirty="0">
                <a:solidFill>
                  <a:srgbClr val="FF0000"/>
                </a:solidFill>
                <a:effectLst/>
                <a:latin typeface="Arial" panose="020B0604020202020204" pitchFamily="34" charset="0"/>
                <a:ea typeface="Arial" panose="020B0604020202020204" pitchFamily="34" charset="0"/>
              </a:rPr>
              <a:t>Nota aan onderwyser: </a:t>
            </a:r>
            <a:r>
              <a:rPr lang="af-ZA" sz="1800" dirty="0">
                <a:solidFill>
                  <a:srgbClr val="000000"/>
                </a:solidFill>
                <a:effectLst/>
                <a:latin typeface="Arial" panose="020B0604020202020204" pitchFamily="34" charset="0"/>
                <a:ea typeface="Arial" panose="020B0604020202020204" pitchFamily="34" charset="0"/>
              </a:rPr>
              <a:t>Aan die einde van hierdie lesse behoort graad 12-leerders in staat te wees om enige vrae rakende Loopbaan- en Loopbaankeuses vir die HELE Graad 12 te beantwoord. Dit beteken dat u vir hulle vorige vraestelle of vorige Loopbaan- en </a:t>
            </a:r>
            <a:r>
              <a:rPr lang="af-ZA" sz="1800" dirty="0" err="1">
                <a:solidFill>
                  <a:srgbClr val="000000"/>
                </a:solidFill>
                <a:effectLst/>
                <a:latin typeface="Arial" panose="020B0604020202020204" pitchFamily="34" charset="0"/>
                <a:ea typeface="Arial" panose="020B0604020202020204" pitchFamily="34" charset="0"/>
              </a:rPr>
              <a:t>Loopbaankeusestoetse</a:t>
            </a:r>
            <a:r>
              <a:rPr lang="af-ZA" sz="1800" dirty="0">
                <a:solidFill>
                  <a:srgbClr val="000000"/>
                </a:solidFill>
                <a:effectLst/>
                <a:latin typeface="Arial" panose="020B0604020202020204" pitchFamily="34" charset="0"/>
                <a:ea typeface="Arial" panose="020B0604020202020204" pitchFamily="34" charset="0"/>
              </a:rPr>
              <a:t> kan gee om as huiswerk deur te werk. Dit sal hulle vir die skryf van die </a:t>
            </a:r>
            <a:r>
              <a:rPr lang="af-ZA" sz="1800" dirty="0" err="1">
                <a:solidFill>
                  <a:srgbClr val="000000"/>
                </a:solidFill>
                <a:effectLst/>
                <a:latin typeface="Arial" panose="020B0604020202020204" pitchFamily="34" charset="0"/>
                <a:ea typeface="Arial" panose="020B0604020202020204" pitchFamily="34" charset="0"/>
              </a:rPr>
              <a:t>NSS</a:t>
            </a:r>
            <a:r>
              <a:rPr lang="af-ZA" sz="1800" dirty="0">
                <a:solidFill>
                  <a:srgbClr val="000000"/>
                </a:solidFill>
                <a:effectLst/>
                <a:latin typeface="Arial" panose="020B0604020202020204" pitchFamily="34" charset="0"/>
                <a:ea typeface="Arial" panose="020B0604020202020204" pitchFamily="34" charset="0"/>
              </a:rPr>
              <a:t>-eksamen voorberei.)  </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145" name="Google Shape;14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8</a:t>
            </a:fld>
            <a:endParaRPr/>
          </a:p>
        </p:txBody>
      </p:sp>
    </p:spTree>
    <p:extLst>
      <p:ext uri="{BB962C8B-B14F-4D97-AF65-F5344CB8AC3E}">
        <p14:creationId xmlns:p14="http://schemas.microsoft.com/office/powerpoint/2010/main" val="168979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1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8"/>
          <p:cNvSpPr>
            <a:spLocks noGrp="1"/>
          </p:cNvSpPr>
          <p:nvPr>
            <p:ph type="pic" idx="2"/>
          </p:nvPr>
        </p:nvSpPr>
        <p:spPr>
          <a:xfrm>
            <a:off x="5183188" y="987425"/>
            <a:ext cx="6172200" cy="4873625"/>
          </a:xfrm>
          <a:prstGeom prst="rect">
            <a:avLst/>
          </a:prstGeom>
          <a:noFill/>
          <a:ln>
            <a:noFill/>
          </a:ln>
        </p:spPr>
      </p:sp>
      <p:sp>
        <p:nvSpPr>
          <p:cNvPr id="68" name="Google Shape;68;p1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
        <p:cNvGrpSpPr/>
        <p:nvPr/>
      </p:nvGrpSpPr>
      <p:grpSpPr>
        <a:xfrm>
          <a:off x="0" y="0"/>
          <a:ext cx="0" cy="0"/>
          <a:chOff x="0" y="0"/>
          <a:chExt cx="0" cy="0"/>
        </a:xfrm>
      </p:grpSpPr>
      <p:sp>
        <p:nvSpPr>
          <p:cNvPr id="10" name="Google Shape;10;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eg"/><Relationship Id="rId5" Type="http://schemas.microsoft.com/office/2007/relationships/hdphoto" Target="../media/hdphoto1.wdp"/><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4" name="Picture 3" descr="A person and person looking at a picture&#10;&#10;Description automatically generated">
            <a:extLst>
              <a:ext uri="{FF2B5EF4-FFF2-40B4-BE49-F238E27FC236}">
                <a16:creationId xmlns:a16="http://schemas.microsoft.com/office/drawing/2014/main" id="{2576F923-D2D0-E563-7920-EE337AF4C043}"/>
              </a:ext>
            </a:extLst>
          </p:cNvPr>
          <p:cNvPicPr>
            <a:picLocks noChangeAspect="1"/>
          </p:cNvPicPr>
          <p:nvPr/>
        </p:nvPicPr>
        <p:blipFill>
          <a:blip r:embed="rId3"/>
          <a:stretch>
            <a:fillRect/>
          </a:stretch>
        </p:blipFill>
        <p:spPr>
          <a:xfrm>
            <a:off x="0" y="0"/>
            <a:ext cx="12192000" cy="6858000"/>
          </a:xfrm>
          <a:prstGeom prst="rect">
            <a:avLst/>
          </a:prstGeom>
        </p:spPr>
      </p:pic>
      <p:sp>
        <p:nvSpPr>
          <p:cNvPr id="89" name="Google Shape;89;p1"/>
          <p:cNvSpPr/>
          <p:nvPr/>
        </p:nvSpPr>
        <p:spPr>
          <a:xfrm>
            <a:off x="1524" y="0"/>
            <a:ext cx="12188952"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 name="Picture 1"/>
          <p:cNvPicPr>
            <a:picLocks noChangeAspect="1"/>
          </p:cNvPicPr>
          <p:nvPr/>
        </p:nvPicPr>
        <p:blipFill>
          <a:blip r:embed="rId4"/>
          <a:stretch>
            <a:fillRect/>
          </a:stretch>
        </p:blipFill>
        <p:spPr>
          <a:xfrm>
            <a:off x="10824854" y="0"/>
            <a:ext cx="1365622" cy="47552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4"/>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Só kan ons korrupsie stuit | Netwerk24">
            <a:extLst>
              <a:ext uri="{FF2B5EF4-FFF2-40B4-BE49-F238E27FC236}">
                <a16:creationId xmlns:a16="http://schemas.microsoft.com/office/drawing/2014/main" id="{D5FD156D-9A7E-84AC-1289-0B7F083F272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05454" y="643466"/>
            <a:ext cx="5181092" cy="55710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10824854" y="0"/>
            <a:ext cx="1365622" cy="47552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Slide background fill">
            <a:extLst>
              <a:ext uri="{FF2B5EF4-FFF2-40B4-BE49-F238E27FC236}">
                <a16:creationId xmlns:a16="http://schemas.microsoft.com/office/drawing/2014/main" id="{8DF67618-B87B-4195-8E24-3B126F79F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lor 2">
            <a:extLst>
              <a:ext uri="{FF2B5EF4-FFF2-40B4-BE49-F238E27FC236}">
                <a16:creationId xmlns:a16="http://schemas.microsoft.com/office/drawing/2014/main" id="{64960379-9FF9-400A-A8A8-F5AB633FD3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2C491629-AE25-486B-9B22-2CE4EE8F7E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218159" cy="6858000"/>
            <a:chOff x="651279" y="598259"/>
            <a:chExt cx="10889442" cy="5680742"/>
          </a:xfrm>
        </p:grpSpPr>
        <p:sp>
          <p:nvSpPr>
            <p:cNvPr id="19" name="Color">
              <a:extLst>
                <a:ext uri="{FF2B5EF4-FFF2-40B4-BE49-F238E27FC236}">
                  <a16:creationId xmlns:a16="http://schemas.microsoft.com/office/drawing/2014/main" id="{590EB173-7DC2-4BE8-BC08-19BC09DBD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Color">
              <a:extLst>
                <a:ext uri="{FF2B5EF4-FFF2-40B4-BE49-F238E27FC236}">
                  <a16:creationId xmlns:a16="http://schemas.microsoft.com/office/drawing/2014/main" id="{0731E2C9-2CF0-48B4-9CEA-35B2199AF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3" name="Freeform: Shape 22">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7" name="Freeform: Shape 26">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8" name="Freeform: Shape 27">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9" name="Freeform: Shape 28">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DD9B7841-3162-48F5-B541-A8D7F8E73530}"/>
              </a:ext>
            </a:extLst>
          </p:cNvPr>
          <p:cNvSpPr>
            <a:spLocks noGrp="1"/>
          </p:cNvSpPr>
          <p:nvPr>
            <p:ph type="title"/>
          </p:nvPr>
        </p:nvSpPr>
        <p:spPr>
          <a:xfrm>
            <a:off x="786385" y="841248"/>
            <a:ext cx="5129600" cy="5340097"/>
          </a:xfrm>
        </p:spPr>
        <p:txBody>
          <a:bodyPr anchor="ctr">
            <a:normAutofit/>
          </a:bodyPr>
          <a:lstStyle/>
          <a:p>
            <a:r>
              <a:rPr lang="en-ZA" sz="4800">
                <a:solidFill>
                  <a:schemeClr val="bg1"/>
                </a:solidFill>
              </a:rPr>
              <a:t>Korrupsie beïnvloed:</a:t>
            </a:r>
          </a:p>
        </p:txBody>
      </p:sp>
      <p:graphicFrame>
        <p:nvGraphicFramePr>
          <p:cNvPr id="10" name="Text Placeholder 7">
            <a:extLst>
              <a:ext uri="{FF2B5EF4-FFF2-40B4-BE49-F238E27FC236}">
                <a16:creationId xmlns:a16="http://schemas.microsoft.com/office/drawing/2014/main" id="{AA9561CB-A092-A761-C729-8082635BC159}"/>
              </a:ext>
            </a:extLst>
          </p:cNvPr>
          <p:cNvGraphicFramePr/>
          <p:nvPr>
            <p:extLst>
              <p:ext uri="{D42A27DB-BD31-4B8C-83A1-F6EECF244321}">
                <p14:modId xmlns:p14="http://schemas.microsoft.com/office/powerpoint/2010/main" val="1352499080"/>
              </p:ext>
            </p:extLst>
          </p:nvPr>
        </p:nvGraphicFramePr>
        <p:xfrm>
          <a:off x="6525628" y="529388"/>
          <a:ext cx="4828172" cy="56519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0">
            <a:extLst>
              <a:ext uri="{FF2B5EF4-FFF2-40B4-BE49-F238E27FC236}">
                <a16:creationId xmlns:a16="http://schemas.microsoft.com/office/drawing/2014/main" id="{8844FAD8-E694-90ED-2B43-33A97519923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25913" y="-9009"/>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7145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7841-3162-48F5-B541-A8D7F8E73530}"/>
              </a:ext>
            </a:extLst>
          </p:cNvPr>
          <p:cNvSpPr>
            <a:spLocks noGrp="1"/>
          </p:cNvSpPr>
          <p:nvPr>
            <p:ph type="ctrTitle"/>
          </p:nvPr>
        </p:nvSpPr>
        <p:spPr/>
        <p:txBody>
          <a:bodyPr/>
          <a:lstStyle/>
          <a:p>
            <a:endParaRPr lang="en-ZA"/>
          </a:p>
        </p:txBody>
      </p:sp>
      <p:sp>
        <p:nvSpPr>
          <p:cNvPr id="3" name="Subtitle 2">
            <a:extLst>
              <a:ext uri="{FF2B5EF4-FFF2-40B4-BE49-F238E27FC236}">
                <a16:creationId xmlns:a16="http://schemas.microsoft.com/office/drawing/2014/main" id="{5A3965C1-6020-4F6C-98A4-34244EBC6807}"/>
              </a:ext>
            </a:extLst>
          </p:cNvPr>
          <p:cNvSpPr>
            <a:spLocks noGrp="1"/>
          </p:cNvSpPr>
          <p:nvPr>
            <p:ph type="subTitle" idx="1"/>
          </p:nvPr>
        </p:nvSpPr>
        <p:spPr/>
        <p:txBody>
          <a:bodyPr/>
          <a:lstStyle/>
          <a:p>
            <a:endParaRPr lang="en-ZA"/>
          </a:p>
        </p:txBody>
      </p:sp>
      <p:pic>
        <p:nvPicPr>
          <p:cNvPr id="1026" name="Picture 2">
            <a:extLst>
              <a:ext uri="{FF2B5EF4-FFF2-40B4-BE49-F238E27FC236}">
                <a16:creationId xmlns:a16="http://schemas.microsoft.com/office/drawing/2014/main" id="{94065A6A-E8F3-407B-868C-2DD603E7686F}"/>
              </a:ext>
            </a:extLst>
          </p:cNvPr>
          <p:cNvPicPr>
            <a:picLocks noChangeAspect="1" noChangeArrowheads="1"/>
          </p:cNvPicPr>
          <p:nvPr/>
        </p:nvPicPr>
        <p:blipFill>
          <a:blip r:embed="rId3">
            <a:biLevel thresh="25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564C42F-6FF7-41E9-8A54-6DF1BDD8F5EA}"/>
              </a:ext>
            </a:extLst>
          </p:cNvPr>
          <p:cNvSpPr txBox="1"/>
          <p:nvPr/>
        </p:nvSpPr>
        <p:spPr>
          <a:xfrm>
            <a:off x="0" y="-7858"/>
            <a:ext cx="12192000" cy="954107"/>
          </a:xfrm>
          <a:prstGeom prst="rect">
            <a:avLst/>
          </a:prstGeom>
          <a:solidFill>
            <a:schemeClr val="bg1"/>
          </a:solidFill>
        </p:spPr>
        <p:txBody>
          <a:bodyPr wrap="square" rtlCol="0">
            <a:spAutoFit/>
          </a:bodyPr>
          <a:lstStyle/>
          <a:p>
            <a:pPr algn="ctr"/>
            <a:r>
              <a:rPr lang="en-GB" sz="2800" b="1" dirty="0" err="1"/>
              <a:t>SUID</a:t>
            </a:r>
            <a:r>
              <a:rPr lang="en-GB" sz="2800" b="1" dirty="0"/>
              <a:t>-AFRIKANERS SE </a:t>
            </a:r>
            <a:r>
              <a:rPr lang="en-GB" sz="2800" b="1" dirty="0" err="1"/>
              <a:t>ERVARING</a:t>
            </a:r>
            <a:r>
              <a:rPr lang="en-GB" sz="2800" b="1" dirty="0"/>
              <a:t> VAN </a:t>
            </a:r>
          </a:p>
          <a:p>
            <a:pPr algn="ctr"/>
            <a:r>
              <a:rPr lang="en-GB" sz="2800" b="1" dirty="0" err="1"/>
              <a:t>KORRUPSIE</a:t>
            </a:r>
            <a:r>
              <a:rPr lang="en-GB" sz="2800" b="1" dirty="0"/>
              <a:t> IN DIE </a:t>
            </a:r>
            <a:r>
              <a:rPr lang="en-GB" sz="2800" b="1" dirty="0" err="1"/>
              <a:t>OPENBARE</a:t>
            </a:r>
            <a:r>
              <a:rPr lang="en-GB" sz="2800" b="1" dirty="0"/>
              <a:t> </a:t>
            </a:r>
            <a:r>
              <a:rPr lang="en-GB" sz="2800" b="1" dirty="0" err="1"/>
              <a:t>SEKTOR</a:t>
            </a:r>
            <a:endParaRPr lang="en-US" sz="2800" b="1" dirty="0"/>
          </a:p>
        </p:txBody>
      </p:sp>
      <p:sp>
        <p:nvSpPr>
          <p:cNvPr id="6" name="TextBox 5">
            <a:extLst>
              <a:ext uri="{FF2B5EF4-FFF2-40B4-BE49-F238E27FC236}">
                <a16:creationId xmlns:a16="http://schemas.microsoft.com/office/drawing/2014/main" id="{B16426D2-1DDD-4FAF-8AC5-ED05386FC949}"/>
              </a:ext>
            </a:extLst>
          </p:cNvPr>
          <p:cNvSpPr txBox="1"/>
          <p:nvPr/>
        </p:nvSpPr>
        <p:spPr>
          <a:xfrm>
            <a:off x="4538133" y="2156179"/>
            <a:ext cx="5858934" cy="646331"/>
          </a:xfrm>
          <a:prstGeom prst="rect">
            <a:avLst/>
          </a:prstGeom>
          <a:solidFill>
            <a:schemeClr val="tx1"/>
          </a:solidFill>
        </p:spPr>
        <p:txBody>
          <a:bodyPr wrap="square" rtlCol="0">
            <a:spAutoFit/>
          </a:bodyPr>
          <a:lstStyle/>
          <a:p>
            <a:pPr algn="ctr"/>
            <a:r>
              <a:rPr lang="en-GB" b="1" dirty="0">
                <a:solidFill>
                  <a:schemeClr val="bg1"/>
                </a:solidFill>
              </a:rPr>
              <a:t>DATA VAN </a:t>
            </a:r>
            <a:r>
              <a:rPr lang="en-GB" b="1" dirty="0" err="1">
                <a:solidFill>
                  <a:schemeClr val="bg1"/>
                </a:solidFill>
              </a:rPr>
              <a:t>GLOBALE</a:t>
            </a:r>
            <a:r>
              <a:rPr lang="en-GB" b="1" dirty="0">
                <a:solidFill>
                  <a:schemeClr val="bg1"/>
                </a:solidFill>
              </a:rPr>
              <a:t> </a:t>
            </a:r>
            <a:r>
              <a:rPr lang="en-GB" b="1" dirty="0" err="1">
                <a:solidFill>
                  <a:schemeClr val="bg1"/>
                </a:solidFill>
              </a:rPr>
              <a:t>KORRUPSIE</a:t>
            </a:r>
            <a:r>
              <a:rPr lang="en-GB" b="1" dirty="0">
                <a:solidFill>
                  <a:schemeClr val="bg1"/>
                </a:solidFill>
              </a:rPr>
              <a:t>-BAROMETER</a:t>
            </a:r>
          </a:p>
          <a:p>
            <a:pPr algn="ctr"/>
            <a:r>
              <a:rPr lang="en-GB" b="1" dirty="0">
                <a:solidFill>
                  <a:schemeClr val="bg1"/>
                </a:solidFill>
              </a:rPr>
              <a:t>AFRIKA 2019 OP </a:t>
            </a:r>
            <a:r>
              <a:rPr lang="en-GB" b="1" dirty="0" err="1">
                <a:solidFill>
                  <a:schemeClr val="bg1"/>
                </a:solidFill>
              </a:rPr>
              <a:t>GEBRUIK</a:t>
            </a:r>
            <a:r>
              <a:rPr lang="en-GB" b="1" dirty="0">
                <a:solidFill>
                  <a:schemeClr val="bg1"/>
                </a:solidFill>
              </a:rPr>
              <a:t> VAN </a:t>
            </a:r>
            <a:r>
              <a:rPr lang="en-GB" b="1" dirty="0" err="1">
                <a:solidFill>
                  <a:schemeClr val="bg1"/>
                </a:solidFill>
              </a:rPr>
              <a:t>DIENSTE</a:t>
            </a:r>
            <a:endParaRPr lang="en-US" b="1" dirty="0">
              <a:solidFill>
                <a:schemeClr val="bg1"/>
              </a:solidFill>
            </a:endParaRPr>
          </a:p>
        </p:txBody>
      </p:sp>
      <p:sp>
        <p:nvSpPr>
          <p:cNvPr id="8" name="TextBox 7">
            <a:extLst>
              <a:ext uri="{FF2B5EF4-FFF2-40B4-BE49-F238E27FC236}">
                <a16:creationId xmlns:a16="http://schemas.microsoft.com/office/drawing/2014/main" id="{C0729773-E508-4FF3-AE89-0AA2A19BF294}"/>
              </a:ext>
            </a:extLst>
          </p:cNvPr>
          <p:cNvSpPr txBox="1"/>
          <p:nvPr/>
        </p:nvSpPr>
        <p:spPr>
          <a:xfrm>
            <a:off x="739423" y="3984661"/>
            <a:ext cx="3335866" cy="523220"/>
          </a:xfrm>
          <a:prstGeom prst="rect">
            <a:avLst/>
          </a:prstGeom>
          <a:solidFill>
            <a:schemeClr val="tx1"/>
          </a:solidFill>
        </p:spPr>
        <p:txBody>
          <a:bodyPr wrap="square" rtlCol="0">
            <a:spAutoFit/>
          </a:bodyPr>
          <a:lstStyle/>
          <a:p>
            <a:pPr algn="r"/>
            <a:r>
              <a:rPr lang="en-GB" sz="1400" b="1" dirty="0">
                <a:solidFill>
                  <a:schemeClr val="bg1"/>
                </a:solidFill>
              </a:rPr>
              <a:t>% VAN </a:t>
            </a:r>
            <a:r>
              <a:rPr lang="en-GB" sz="1400" b="1" dirty="0" err="1">
                <a:solidFill>
                  <a:schemeClr val="bg1"/>
                </a:solidFill>
              </a:rPr>
              <a:t>OPNAME</a:t>
            </a:r>
            <a:r>
              <a:rPr lang="en-GB" sz="1400" b="1" dirty="0">
                <a:solidFill>
                  <a:schemeClr val="bg1"/>
                </a:solidFill>
              </a:rPr>
              <a:t> </a:t>
            </a:r>
            <a:r>
              <a:rPr lang="en-GB" sz="1400" b="1" dirty="0" err="1">
                <a:solidFill>
                  <a:schemeClr val="bg1"/>
                </a:solidFill>
              </a:rPr>
              <a:t>RESPONDENTE</a:t>
            </a:r>
            <a:r>
              <a:rPr lang="en-GB" sz="1400" b="1" dirty="0">
                <a:solidFill>
                  <a:schemeClr val="bg1"/>
                </a:solidFill>
              </a:rPr>
              <a:t> WAT </a:t>
            </a:r>
            <a:r>
              <a:rPr lang="en-GB" sz="1400" b="1" dirty="0" err="1">
                <a:solidFill>
                  <a:schemeClr val="bg1"/>
                </a:solidFill>
              </a:rPr>
              <a:t>KONTAK</a:t>
            </a:r>
            <a:r>
              <a:rPr lang="en-GB" sz="1400" b="1" dirty="0">
                <a:solidFill>
                  <a:schemeClr val="bg1"/>
                </a:solidFill>
              </a:rPr>
              <a:t> MET DIE </a:t>
            </a:r>
            <a:r>
              <a:rPr lang="en-GB" sz="1400" b="1" dirty="0" err="1">
                <a:solidFill>
                  <a:schemeClr val="bg1"/>
                </a:solidFill>
              </a:rPr>
              <a:t>DIENS</a:t>
            </a:r>
            <a:r>
              <a:rPr lang="en-GB" sz="1400" b="1" dirty="0">
                <a:solidFill>
                  <a:schemeClr val="bg1"/>
                </a:solidFill>
              </a:rPr>
              <a:t> </a:t>
            </a:r>
            <a:r>
              <a:rPr lang="en-GB" sz="1400" b="1" dirty="0" err="1">
                <a:solidFill>
                  <a:schemeClr val="bg1"/>
                </a:solidFill>
              </a:rPr>
              <a:t>GEHAD</a:t>
            </a:r>
            <a:r>
              <a:rPr lang="en-GB" sz="1400" b="1" dirty="0">
                <a:solidFill>
                  <a:schemeClr val="bg1"/>
                </a:solidFill>
              </a:rPr>
              <a:t> HET</a:t>
            </a:r>
            <a:endParaRPr lang="en-US" sz="1400" b="1" dirty="0">
              <a:solidFill>
                <a:schemeClr val="bg1"/>
              </a:solidFill>
            </a:endParaRPr>
          </a:p>
        </p:txBody>
      </p:sp>
      <p:sp>
        <p:nvSpPr>
          <p:cNvPr id="10" name="TextBox 9">
            <a:extLst>
              <a:ext uri="{FF2B5EF4-FFF2-40B4-BE49-F238E27FC236}">
                <a16:creationId xmlns:a16="http://schemas.microsoft.com/office/drawing/2014/main" id="{08CFC360-9D8A-4FAC-A23E-248929707824}"/>
              </a:ext>
            </a:extLst>
          </p:cNvPr>
          <p:cNvSpPr txBox="1"/>
          <p:nvPr/>
        </p:nvSpPr>
        <p:spPr>
          <a:xfrm>
            <a:off x="739423" y="4643265"/>
            <a:ext cx="3335866" cy="523220"/>
          </a:xfrm>
          <a:prstGeom prst="rect">
            <a:avLst/>
          </a:prstGeom>
          <a:solidFill>
            <a:schemeClr val="tx1"/>
          </a:solidFill>
        </p:spPr>
        <p:txBody>
          <a:bodyPr wrap="square" rtlCol="0">
            <a:spAutoFit/>
          </a:bodyPr>
          <a:lstStyle/>
          <a:p>
            <a:pPr algn="r"/>
            <a:r>
              <a:rPr lang="en-GB" sz="1400" b="1" dirty="0">
                <a:solidFill>
                  <a:schemeClr val="bg1"/>
                </a:solidFill>
              </a:rPr>
              <a:t>% WAT </a:t>
            </a:r>
            <a:r>
              <a:rPr lang="en-GB" sz="1400" b="1" dirty="0" err="1">
                <a:solidFill>
                  <a:schemeClr val="bg1"/>
                </a:solidFill>
              </a:rPr>
              <a:t>OMKOOPGELD</a:t>
            </a:r>
            <a:r>
              <a:rPr lang="en-GB" sz="1400" b="1" dirty="0">
                <a:solidFill>
                  <a:schemeClr val="bg1"/>
                </a:solidFill>
              </a:rPr>
              <a:t> </a:t>
            </a:r>
            <a:r>
              <a:rPr lang="en-GB" sz="1400" b="1" dirty="0" err="1">
                <a:solidFill>
                  <a:schemeClr val="bg1"/>
                </a:solidFill>
              </a:rPr>
              <a:t>BETAAL</a:t>
            </a:r>
            <a:r>
              <a:rPr lang="en-GB" sz="1400" b="1" dirty="0">
                <a:solidFill>
                  <a:schemeClr val="bg1"/>
                </a:solidFill>
              </a:rPr>
              <a:t> HET – VAN </a:t>
            </a:r>
            <a:r>
              <a:rPr lang="en-GB" sz="1400" b="1" dirty="0" err="1">
                <a:solidFill>
                  <a:schemeClr val="bg1"/>
                </a:solidFill>
              </a:rPr>
              <a:t>DIÉ</a:t>
            </a:r>
            <a:r>
              <a:rPr lang="en-GB" sz="1400" b="1" dirty="0">
                <a:solidFill>
                  <a:schemeClr val="bg1"/>
                </a:solidFill>
              </a:rPr>
              <a:t> WAT </a:t>
            </a:r>
            <a:r>
              <a:rPr lang="en-GB" sz="1400" b="1" dirty="0" err="1">
                <a:solidFill>
                  <a:schemeClr val="bg1"/>
                </a:solidFill>
              </a:rPr>
              <a:t>KONTAK</a:t>
            </a:r>
            <a:r>
              <a:rPr lang="en-GB" sz="1400" b="1" dirty="0">
                <a:solidFill>
                  <a:schemeClr val="bg1"/>
                </a:solidFill>
              </a:rPr>
              <a:t> </a:t>
            </a:r>
            <a:r>
              <a:rPr lang="en-GB" sz="1400" b="1" dirty="0" err="1">
                <a:solidFill>
                  <a:schemeClr val="bg1"/>
                </a:solidFill>
              </a:rPr>
              <a:t>GEHAD</a:t>
            </a:r>
            <a:r>
              <a:rPr lang="en-GB" sz="1400" b="1" dirty="0">
                <a:solidFill>
                  <a:schemeClr val="bg1"/>
                </a:solidFill>
              </a:rPr>
              <a:t> HET</a:t>
            </a:r>
            <a:endParaRPr lang="en-US" sz="1400" b="1" dirty="0">
              <a:solidFill>
                <a:schemeClr val="bg1"/>
              </a:solidFill>
            </a:endParaRPr>
          </a:p>
        </p:txBody>
      </p:sp>
      <p:sp>
        <p:nvSpPr>
          <p:cNvPr id="11" name="TextBox 10">
            <a:extLst>
              <a:ext uri="{FF2B5EF4-FFF2-40B4-BE49-F238E27FC236}">
                <a16:creationId xmlns:a16="http://schemas.microsoft.com/office/drawing/2014/main" id="{3D712878-F34B-4CDF-BEEB-8F531D2B30F2}"/>
              </a:ext>
            </a:extLst>
          </p:cNvPr>
          <p:cNvSpPr txBox="1"/>
          <p:nvPr/>
        </p:nvSpPr>
        <p:spPr>
          <a:xfrm>
            <a:off x="739423" y="5301869"/>
            <a:ext cx="3335866" cy="553998"/>
          </a:xfrm>
          <a:prstGeom prst="rect">
            <a:avLst/>
          </a:prstGeom>
          <a:solidFill>
            <a:schemeClr val="tx1"/>
          </a:solidFill>
        </p:spPr>
        <p:txBody>
          <a:bodyPr wrap="square" rtlCol="0">
            <a:spAutoFit/>
          </a:bodyPr>
          <a:lstStyle/>
          <a:p>
            <a:pPr algn="r"/>
            <a:r>
              <a:rPr lang="en-GB" sz="1600" dirty="0">
                <a:solidFill>
                  <a:schemeClr val="bg1"/>
                </a:solidFill>
              </a:rPr>
              <a:t>% </a:t>
            </a:r>
            <a:r>
              <a:rPr lang="en-GB" sz="1400" b="1" dirty="0">
                <a:solidFill>
                  <a:schemeClr val="bg1"/>
                </a:solidFill>
              </a:rPr>
              <a:t>VAN ALLE </a:t>
            </a:r>
            <a:r>
              <a:rPr lang="en-GB" sz="1400" b="1" dirty="0" err="1">
                <a:solidFill>
                  <a:schemeClr val="bg1"/>
                </a:solidFill>
              </a:rPr>
              <a:t>OPNAME</a:t>
            </a:r>
            <a:r>
              <a:rPr lang="en-GB" sz="1400" b="1" dirty="0">
                <a:solidFill>
                  <a:schemeClr val="bg1"/>
                </a:solidFill>
              </a:rPr>
              <a:t> </a:t>
            </a:r>
            <a:r>
              <a:rPr lang="en-GB" sz="1400" b="1" dirty="0" err="1">
                <a:solidFill>
                  <a:schemeClr val="bg1"/>
                </a:solidFill>
              </a:rPr>
              <a:t>RESPONDENTE</a:t>
            </a:r>
            <a:r>
              <a:rPr lang="en-GB" sz="1400" b="1" dirty="0">
                <a:solidFill>
                  <a:schemeClr val="bg1"/>
                </a:solidFill>
              </a:rPr>
              <a:t> WAT </a:t>
            </a:r>
            <a:r>
              <a:rPr lang="en-GB" sz="1400" b="1" dirty="0" err="1">
                <a:solidFill>
                  <a:schemeClr val="bg1"/>
                </a:solidFill>
              </a:rPr>
              <a:t>OMKOOPGELD</a:t>
            </a:r>
            <a:r>
              <a:rPr lang="en-GB" sz="1400" b="1" dirty="0">
                <a:solidFill>
                  <a:schemeClr val="bg1"/>
                </a:solidFill>
              </a:rPr>
              <a:t> </a:t>
            </a:r>
            <a:r>
              <a:rPr lang="en-GB" sz="1400" b="1" dirty="0" err="1">
                <a:solidFill>
                  <a:schemeClr val="bg1"/>
                </a:solidFill>
              </a:rPr>
              <a:t>VIR</a:t>
            </a:r>
            <a:r>
              <a:rPr lang="en-GB" sz="1400" b="1" dirty="0">
                <a:solidFill>
                  <a:schemeClr val="bg1"/>
                </a:solidFill>
              </a:rPr>
              <a:t> DIE </a:t>
            </a:r>
            <a:r>
              <a:rPr lang="en-GB" sz="1400" b="1" dirty="0" err="1">
                <a:solidFill>
                  <a:schemeClr val="bg1"/>
                </a:solidFill>
              </a:rPr>
              <a:t>DIENS</a:t>
            </a:r>
            <a:r>
              <a:rPr lang="en-GB" sz="1400" b="1" dirty="0">
                <a:solidFill>
                  <a:schemeClr val="bg1"/>
                </a:solidFill>
              </a:rPr>
              <a:t> </a:t>
            </a:r>
            <a:r>
              <a:rPr lang="en-GB" sz="1400" b="1" dirty="0" err="1">
                <a:solidFill>
                  <a:schemeClr val="bg1"/>
                </a:solidFill>
              </a:rPr>
              <a:t>BETAAL</a:t>
            </a:r>
            <a:r>
              <a:rPr lang="en-GB" sz="1400" b="1" dirty="0">
                <a:solidFill>
                  <a:schemeClr val="bg1"/>
                </a:solidFill>
              </a:rPr>
              <a:t> HET</a:t>
            </a:r>
            <a:endParaRPr lang="en-US" sz="1600" b="1" dirty="0">
              <a:solidFill>
                <a:schemeClr val="bg1"/>
              </a:solidFill>
            </a:endParaRPr>
          </a:p>
        </p:txBody>
      </p:sp>
      <p:sp>
        <p:nvSpPr>
          <p:cNvPr id="12" name="TextBox 11">
            <a:extLst>
              <a:ext uri="{FF2B5EF4-FFF2-40B4-BE49-F238E27FC236}">
                <a16:creationId xmlns:a16="http://schemas.microsoft.com/office/drawing/2014/main" id="{F2D9A6AE-BB70-49DF-9F8F-9446490E024B}"/>
              </a:ext>
            </a:extLst>
          </p:cNvPr>
          <p:cNvSpPr txBox="1"/>
          <p:nvPr/>
        </p:nvSpPr>
        <p:spPr>
          <a:xfrm>
            <a:off x="3962401" y="5899936"/>
            <a:ext cx="6434666" cy="338554"/>
          </a:xfrm>
          <a:prstGeom prst="rect">
            <a:avLst/>
          </a:prstGeom>
          <a:solidFill>
            <a:schemeClr val="tx1"/>
          </a:solidFill>
        </p:spPr>
        <p:txBody>
          <a:bodyPr wrap="square" rtlCol="0">
            <a:spAutoFit/>
          </a:bodyPr>
          <a:lstStyle/>
          <a:p>
            <a:pPr algn="r"/>
            <a:endParaRPr lang="en-US" sz="1600" b="1" dirty="0">
              <a:solidFill>
                <a:schemeClr val="bg1"/>
              </a:solidFill>
            </a:endParaRPr>
          </a:p>
        </p:txBody>
      </p:sp>
      <p:sp>
        <p:nvSpPr>
          <p:cNvPr id="13" name="TextBox 12">
            <a:extLst>
              <a:ext uri="{FF2B5EF4-FFF2-40B4-BE49-F238E27FC236}">
                <a16:creationId xmlns:a16="http://schemas.microsoft.com/office/drawing/2014/main" id="{C3C19EEF-9A2A-48C8-8953-EE2B8131EBA2}"/>
              </a:ext>
            </a:extLst>
          </p:cNvPr>
          <p:cNvSpPr txBox="1"/>
          <p:nvPr/>
        </p:nvSpPr>
        <p:spPr>
          <a:xfrm>
            <a:off x="9939866" y="3309650"/>
            <a:ext cx="1179689" cy="584775"/>
          </a:xfrm>
          <a:prstGeom prst="rect">
            <a:avLst/>
          </a:prstGeom>
          <a:solidFill>
            <a:schemeClr val="tx1"/>
          </a:solidFill>
        </p:spPr>
        <p:txBody>
          <a:bodyPr wrap="square" rtlCol="0">
            <a:spAutoFit/>
          </a:bodyPr>
          <a:lstStyle/>
          <a:p>
            <a:pPr algn="ctr"/>
            <a:r>
              <a:rPr lang="en-GB" sz="1600" b="1" dirty="0">
                <a:solidFill>
                  <a:schemeClr val="bg1"/>
                </a:solidFill>
              </a:rPr>
              <a:t>AL </a:t>
            </a:r>
            <a:r>
              <a:rPr lang="en-GB" sz="1600" b="1" dirty="0" err="1">
                <a:solidFill>
                  <a:schemeClr val="bg1"/>
                </a:solidFill>
              </a:rPr>
              <a:t>VYF</a:t>
            </a:r>
            <a:endParaRPr lang="en-GB" sz="1600" b="1" dirty="0">
              <a:solidFill>
                <a:schemeClr val="bg1"/>
              </a:solidFill>
            </a:endParaRPr>
          </a:p>
          <a:p>
            <a:pPr algn="ctr"/>
            <a:r>
              <a:rPr lang="en-GB" sz="1600" b="1" dirty="0" err="1">
                <a:solidFill>
                  <a:schemeClr val="bg1"/>
                </a:solidFill>
              </a:rPr>
              <a:t>DIENSTE</a:t>
            </a:r>
            <a:endParaRPr lang="en-US" sz="1600" b="1" dirty="0">
              <a:solidFill>
                <a:schemeClr val="bg1"/>
              </a:solidFill>
            </a:endParaRPr>
          </a:p>
        </p:txBody>
      </p:sp>
      <p:sp>
        <p:nvSpPr>
          <p:cNvPr id="14" name="TextBox 13">
            <a:extLst>
              <a:ext uri="{FF2B5EF4-FFF2-40B4-BE49-F238E27FC236}">
                <a16:creationId xmlns:a16="http://schemas.microsoft.com/office/drawing/2014/main" id="{1656DB9C-8BB6-45E5-8493-1E1450697FCB}"/>
              </a:ext>
            </a:extLst>
          </p:cNvPr>
          <p:cNvSpPr txBox="1"/>
          <p:nvPr/>
        </p:nvSpPr>
        <p:spPr>
          <a:xfrm>
            <a:off x="4145843" y="3766415"/>
            <a:ext cx="893235" cy="276999"/>
          </a:xfrm>
          <a:prstGeom prst="rect">
            <a:avLst/>
          </a:prstGeom>
          <a:solidFill>
            <a:schemeClr val="tx1"/>
          </a:solidFill>
        </p:spPr>
        <p:txBody>
          <a:bodyPr wrap="square" rtlCol="0">
            <a:spAutoFit/>
          </a:bodyPr>
          <a:lstStyle/>
          <a:p>
            <a:pPr algn="ctr"/>
            <a:r>
              <a:rPr lang="en-GB" sz="1200" dirty="0" err="1">
                <a:solidFill>
                  <a:schemeClr val="bg1"/>
                </a:solidFill>
              </a:rPr>
              <a:t>Polisie</a:t>
            </a:r>
            <a:endParaRPr lang="en-US" sz="1400" dirty="0">
              <a:solidFill>
                <a:schemeClr val="bg1"/>
              </a:solidFill>
            </a:endParaRPr>
          </a:p>
        </p:txBody>
      </p:sp>
      <p:sp>
        <p:nvSpPr>
          <p:cNvPr id="15" name="TextBox 14">
            <a:extLst>
              <a:ext uri="{FF2B5EF4-FFF2-40B4-BE49-F238E27FC236}">
                <a16:creationId xmlns:a16="http://schemas.microsoft.com/office/drawing/2014/main" id="{8C4997A7-1A68-4292-8A73-918352B46325}"/>
              </a:ext>
            </a:extLst>
          </p:cNvPr>
          <p:cNvSpPr txBox="1"/>
          <p:nvPr/>
        </p:nvSpPr>
        <p:spPr>
          <a:xfrm>
            <a:off x="5218288" y="3755924"/>
            <a:ext cx="1179689" cy="276999"/>
          </a:xfrm>
          <a:prstGeom prst="rect">
            <a:avLst/>
          </a:prstGeom>
          <a:solidFill>
            <a:schemeClr val="tx1"/>
          </a:solidFill>
        </p:spPr>
        <p:txBody>
          <a:bodyPr wrap="square" rtlCol="0">
            <a:spAutoFit/>
          </a:bodyPr>
          <a:lstStyle/>
          <a:p>
            <a:pPr algn="ctr"/>
            <a:r>
              <a:rPr lang="en-GB" sz="1200" dirty="0" err="1">
                <a:solidFill>
                  <a:schemeClr val="bg1"/>
                </a:solidFill>
              </a:rPr>
              <a:t>Publieke</a:t>
            </a:r>
            <a:r>
              <a:rPr lang="en-GB" sz="1200" dirty="0">
                <a:solidFill>
                  <a:schemeClr val="bg1"/>
                </a:solidFill>
              </a:rPr>
              <a:t> </a:t>
            </a:r>
            <a:r>
              <a:rPr lang="en-GB" sz="1200" dirty="0" err="1">
                <a:solidFill>
                  <a:schemeClr val="bg1"/>
                </a:solidFill>
              </a:rPr>
              <a:t>skole</a:t>
            </a:r>
            <a:endParaRPr lang="en-US" sz="1400" dirty="0">
              <a:solidFill>
                <a:schemeClr val="bg1"/>
              </a:solidFill>
            </a:endParaRPr>
          </a:p>
        </p:txBody>
      </p:sp>
      <p:sp>
        <p:nvSpPr>
          <p:cNvPr id="16" name="TextBox 15">
            <a:extLst>
              <a:ext uri="{FF2B5EF4-FFF2-40B4-BE49-F238E27FC236}">
                <a16:creationId xmlns:a16="http://schemas.microsoft.com/office/drawing/2014/main" id="{5DC3A339-5F37-4D84-8046-E4CDD22E0514}"/>
              </a:ext>
            </a:extLst>
          </p:cNvPr>
          <p:cNvSpPr txBox="1"/>
          <p:nvPr/>
        </p:nvSpPr>
        <p:spPr>
          <a:xfrm>
            <a:off x="6448779" y="3772378"/>
            <a:ext cx="990600" cy="276999"/>
          </a:xfrm>
          <a:prstGeom prst="rect">
            <a:avLst/>
          </a:prstGeom>
          <a:solidFill>
            <a:schemeClr val="tx1"/>
          </a:solidFill>
        </p:spPr>
        <p:txBody>
          <a:bodyPr wrap="square" rtlCol="0">
            <a:spAutoFit/>
          </a:bodyPr>
          <a:lstStyle/>
          <a:p>
            <a:pPr algn="ctr"/>
            <a:r>
              <a:rPr lang="en-GB" sz="1200" dirty="0">
                <a:solidFill>
                  <a:schemeClr val="bg1"/>
                </a:solidFill>
              </a:rPr>
              <a:t>ID </a:t>
            </a:r>
            <a:r>
              <a:rPr lang="en-GB" sz="1200" dirty="0" err="1">
                <a:solidFill>
                  <a:schemeClr val="bg1"/>
                </a:solidFill>
              </a:rPr>
              <a:t>dienste</a:t>
            </a:r>
            <a:endParaRPr lang="en-US" sz="1400" dirty="0">
              <a:solidFill>
                <a:schemeClr val="bg1"/>
              </a:solidFill>
            </a:endParaRPr>
          </a:p>
        </p:txBody>
      </p:sp>
      <p:sp>
        <p:nvSpPr>
          <p:cNvPr id="17" name="TextBox 16">
            <a:extLst>
              <a:ext uri="{FF2B5EF4-FFF2-40B4-BE49-F238E27FC236}">
                <a16:creationId xmlns:a16="http://schemas.microsoft.com/office/drawing/2014/main" id="{82CAE673-2C00-4CAA-839A-5068EBCE5EB8}"/>
              </a:ext>
            </a:extLst>
          </p:cNvPr>
          <p:cNvSpPr txBox="1"/>
          <p:nvPr/>
        </p:nvSpPr>
        <p:spPr>
          <a:xfrm>
            <a:off x="7522631" y="3759680"/>
            <a:ext cx="990600" cy="283734"/>
          </a:xfrm>
          <a:prstGeom prst="rect">
            <a:avLst/>
          </a:prstGeom>
          <a:solidFill>
            <a:schemeClr val="tx1"/>
          </a:solidFill>
        </p:spPr>
        <p:txBody>
          <a:bodyPr wrap="square" rtlCol="0">
            <a:spAutoFit/>
          </a:bodyPr>
          <a:lstStyle/>
          <a:p>
            <a:pPr algn="ctr"/>
            <a:r>
              <a:rPr lang="en-GB" sz="1200" dirty="0" err="1">
                <a:solidFill>
                  <a:schemeClr val="bg1"/>
                </a:solidFill>
              </a:rPr>
              <a:t>Nutsdienste</a:t>
            </a:r>
            <a:endParaRPr lang="en-US" sz="1400" dirty="0">
              <a:solidFill>
                <a:schemeClr val="bg1"/>
              </a:solidFill>
            </a:endParaRPr>
          </a:p>
        </p:txBody>
      </p:sp>
      <p:sp>
        <p:nvSpPr>
          <p:cNvPr id="18" name="TextBox 17">
            <a:extLst>
              <a:ext uri="{FF2B5EF4-FFF2-40B4-BE49-F238E27FC236}">
                <a16:creationId xmlns:a16="http://schemas.microsoft.com/office/drawing/2014/main" id="{91DE68D0-58FC-4240-85EC-5970DBA79661}"/>
              </a:ext>
            </a:extLst>
          </p:cNvPr>
          <p:cNvSpPr txBox="1"/>
          <p:nvPr/>
        </p:nvSpPr>
        <p:spPr>
          <a:xfrm>
            <a:off x="8585194" y="3622589"/>
            <a:ext cx="1216386" cy="461665"/>
          </a:xfrm>
          <a:prstGeom prst="rect">
            <a:avLst/>
          </a:prstGeom>
          <a:solidFill>
            <a:schemeClr val="tx1"/>
          </a:solidFill>
        </p:spPr>
        <p:txBody>
          <a:bodyPr wrap="square" rtlCol="0">
            <a:spAutoFit/>
          </a:bodyPr>
          <a:lstStyle/>
          <a:p>
            <a:pPr algn="ctr"/>
            <a:r>
              <a:rPr lang="en-GB" sz="1200" dirty="0" err="1">
                <a:solidFill>
                  <a:schemeClr val="bg1"/>
                </a:solidFill>
              </a:rPr>
              <a:t>Publieke</a:t>
            </a:r>
            <a:r>
              <a:rPr lang="en-GB" sz="1200" dirty="0">
                <a:solidFill>
                  <a:schemeClr val="bg1"/>
                </a:solidFill>
              </a:rPr>
              <a:t> </a:t>
            </a:r>
            <a:r>
              <a:rPr lang="en-GB" sz="1200" dirty="0" err="1">
                <a:solidFill>
                  <a:schemeClr val="bg1"/>
                </a:solidFill>
              </a:rPr>
              <a:t>klinieke</a:t>
            </a:r>
            <a:r>
              <a:rPr lang="en-GB" sz="1200" dirty="0">
                <a:solidFill>
                  <a:schemeClr val="bg1"/>
                </a:solidFill>
              </a:rPr>
              <a:t> / </a:t>
            </a:r>
            <a:r>
              <a:rPr lang="en-GB" sz="1200" dirty="0" err="1">
                <a:solidFill>
                  <a:schemeClr val="bg1"/>
                </a:solidFill>
              </a:rPr>
              <a:t>hospitale</a:t>
            </a:r>
            <a:endParaRPr lang="en-GB" sz="1200" dirty="0">
              <a:solidFill>
                <a:schemeClr val="bg1"/>
              </a:solidFill>
            </a:endParaRPr>
          </a:p>
        </p:txBody>
      </p:sp>
      <p:pic>
        <p:nvPicPr>
          <p:cNvPr id="7" name="Picture 6">
            <a:extLst>
              <a:ext uri="{FF2B5EF4-FFF2-40B4-BE49-F238E27FC236}">
                <a16:creationId xmlns:a16="http://schemas.microsoft.com/office/drawing/2014/main" id="{1ED7A34E-B8F3-9994-A8FA-574CB46EC3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7858"/>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257DEEC5-54F7-6BCB-AEBA-2316CA1E4821}"/>
              </a:ext>
            </a:extLst>
          </p:cNvPr>
          <p:cNvPicPr>
            <a:picLocks noChangeAspect="1"/>
          </p:cNvPicPr>
          <p:nvPr/>
        </p:nvPicPr>
        <p:blipFill>
          <a:blip r:embed="rId5"/>
          <a:stretch>
            <a:fillRect/>
          </a:stretch>
        </p:blipFill>
        <p:spPr>
          <a:xfrm>
            <a:off x="10130540" y="3938494"/>
            <a:ext cx="904875" cy="2009775"/>
          </a:xfrm>
          <a:prstGeom prst="rect">
            <a:avLst/>
          </a:prstGeom>
        </p:spPr>
      </p:pic>
    </p:spTree>
    <p:extLst>
      <p:ext uri="{BB962C8B-B14F-4D97-AF65-F5344CB8AC3E}">
        <p14:creationId xmlns:p14="http://schemas.microsoft.com/office/powerpoint/2010/main" val="802374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7841-3162-48F5-B541-A8D7F8E73530}"/>
              </a:ext>
            </a:extLst>
          </p:cNvPr>
          <p:cNvSpPr>
            <a:spLocks noGrp="1"/>
          </p:cNvSpPr>
          <p:nvPr>
            <p:ph type="ctrTitle"/>
          </p:nvPr>
        </p:nvSpPr>
        <p:spPr/>
        <p:txBody>
          <a:bodyPr/>
          <a:lstStyle/>
          <a:p>
            <a:endParaRPr lang="en-ZA"/>
          </a:p>
        </p:txBody>
      </p:sp>
      <p:sp>
        <p:nvSpPr>
          <p:cNvPr id="3" name="Subtitle 2">
            <a:extLst>
              <a:ext uri="{FF2B5EF4-FFF2-40B4-BE49-F238E27FC236}">
                <a16:creationId xmlns:a16="http://schemas.microsoft.com/office/drawing/2014/main" id="{5A3965C1-6020-4F6C-98A4-34244EBC6807}"/>
              </a:ext>
            </a:extLst>
          </p:cNvPr>
          <p:cNvSpPr>
            <a:spLocks noGrp="1"/>
          </p:cNvSpPr>
          <p:nvPr>
            <p:ph type="subTitle" idx="1"/>
          </p:nvPr>
        </p:nvSpPr>
        <p:spPr/>
        <p:txBody>
          <a:bodyPr/>
          <a:lstStyle/>
          <a:p>
            <a:endParaRPr lang="en-ZA"/>
          </a:p>
        </p:txBody>
      </p:sp>
      <p:pic>
        <p:nvPicPr>
          <p:cNvPr id="2050" name="Picture 2">
            <a:extLst>
              <a:ext uri="{FF2B5EF4-FFF2-40B4-BE49-F238E27FC236}">
                <a16:creationId xmlns:a16="http://schemas.microsoft.com/office/drawing/2014/main" id="{26E6A05C-7A23-4341-9F9A-D7F4E2FED461}"/>
              </a:ext>
            </a:extLst>
          </p:cNvPr>
          <p:cNvPicPr>
            <a:picLocks noChangeAspect="1" noChangeArrowheads="1"/>
          </p:cNvPicPr>
          <p:nvPr/>
        </p:nvPicPr>
        <p:blipFill>
          <a:blip r:embed="rId3">
            <a:biLevel thresh="5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Table&#10;&#10;Description automatically generated">
            <a:extLst>
              <a:ext uri="{FF2B5EF4-FFF2-40B4-BE49-F238E27FC236}">
                <a16:creationId xmlns:a16="http://schemas.microsoft.com/office/drawing/2014/main" id="{DE40FD13-E72C-4D05-90D9-401B212D6B5D}"/>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t="34575" b="39083"/>
          <a:stretch/>
        </p:blipFill>
        <p:spPr bwMode="auto">
          <a:xfrm>
            <a:off x="731697" y="4632326"/>
            <a:ext cx="7055416" cy="1858785"/>
          </a:xfrm>
          <a:prstGeom prst="rect">
            <a:avLst/>
          </a:prstGeom>
          <a:ln>
            <a:noFill/>
          </a:ln>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id="{0A595D12-3482-4AFF-840C-EA16EA1B6D16}"/>
              </a:ext>
            </a:extLst>
          </p:cNvPr>
          <p:cNvSpPr txBox="1"/>
          <p:nvPr/>
        </p:nvSpPr>
        <p:spPr>
          <a:xfrm>
            <a:off x="11289" y="-54289"/>
            <a:ext cx="12192000" cy="954107"/>
          </a:xfrm>
          <a:prstGeom prst="rect">
            <a:avLst/>
          </a:prstGeom>
          <a:solidFill>
            <a:schemeClr val="tx1"/>
          </a:solidFill>
        </p:spPr>
        <p:txBody>
          <a:bodyPr wrap="square" rtlCol="0">
            <a:spAutoFit/>
          </a:bodyPr>
          <a:lstStyle/>
          <a:p>
            <a:pPr algn="ctr"/>
            <a:r>
              <a:rPr lang="en-GB" sz="2800" b="1" dirty="0" err="1">
                <a:solidFill>
                  <a:schemeClr val="bg1"/>
                </a:solidFill>
              </a:rPr>
              <a:t>SUID</a:t>
            </a:r>
            <a:r>
              <a:rPr lang="en-GB" sz="2800" b="1" dirty="0">
                <a:solidFill>
                  <a:schemeClr val="bg1"/>
                </a:solidFill>
              </a:rPr>
              <a:t>-AFRIKANERS SE </a:t>
            </a:r>
            <a:r>
              <a:rPr lang="en-GB" sz="2800" b="1" dirty="0" err="1">
                <a:solidFill>
                  <a:schemeClr val="bg1"/>
                </a:solidFill>
              </a:rPr>
              <a:t>ERVARING</a:t>
            </a:r>
            <a:r>
              <a:rPr lang="en-GB" sz="2800" b="1" dirty="0">
                <a:solidFill>
                  <a:schemeClr val="bg1"/>
                </a:solidFill>
              </a:rPr>
              <a:t> VAN </a:t>
            </a:r>
          </a:p>
          <a:p>
            <a:pPr algn="ctr"/>
            <a:r>
              <a:rPr lang="en-GB" sz="2800" b="1" dirty="0" err="1">
                <a:solidFill>
                  <a:schemeClr val="bg1"/>
                </a:solidFill>
              </a:rPr>
              <a:t>KORRUPSIE</a:t>
            </a:r>
            <a:r>
              <a:rPr lang="en-GB" sz="2800" b="1" dirty="0">
                <a:solidFill>
                  <a:schemeClr val="bg1"/>
                </a:solidFill>
              </a:rPr>
              <a:t> IN DIE </a:t>
            </a:r>
            <a:r>
              <a:rPr lang="en-GB" sz="2800" b="1" dirty="0" err="1">
                <a:solidFill>
                  <a:schemeClr val="bg1"/>
                </a:solidFill>
              </a:rPr>
              <a:t>OPENBARE</a:t>
            </a:r>
            <a:r>
              <a:rPr lang="en-GB" sz="2800" b="1" dirty="0">
                <a:solidFill>
                  <a:schemeClr val="bg1"/>
                </a:solidFill>
              </a:rPr>
              <a:t> </a:t>
            </a:r>
            <a:r>
              <a:rPr lang="en-GB" sz="2800" b="1" dirty="0" err="1">
                <a:solidFill>
                  <a:schemeClr val="bg1"/>
                </a:solidFill>
              </a:rPr>
              <a:t>SEKTOR</a:t>
            </a:r>
            <a:endParaRPr lang="en-US" sz="2800" b="1" dirty="0">
              <a:solidFill>
                <a:schemeClr val="bg1"/>
              </a:solidFill>
            </a:endParaRPr>
          </a:p>
        </p:txBody>
      </p:sp>
      <p:sp>
        <p:nvSpPr>
          <p:cNvPr id="4" name="Rectangle 3">
            <a:extLst>
              <a:ext uri="{FF2B5EF4-FFF2-40B4-BE49-F238E27FC236}">
                <a16:creationId xmlns:a16="http://schemas.microsoft.com/office/drawing/2014/main" id="{07D19928-8028-4C76-91FD-2ACE65CCD400}"/>
              </a:ext>
            </a:extLst>
          </p:cNvPr>
          <p:cNvSpPr/>
          <p:nvPr/>
        </p:nvSpPr>
        <p:spPr>
          <a:xfrm>
            <a:off x="7787113" y="4730044"/>
            <a:ext cx="1255287" cy="1478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954D5ED-FB1F-4A28-8D44-F7434E341813}"/>
              </a:ext>
            </a:extLst>
          </p:cNvPr>
          <p:cNvSpPr txBox="1"/>
          <p:nvPr/>
        </p:nvSpPr>
        <p:spPr>
          <a:xfrm>
            <a:off x="731698" y="4232215"/>
            <a:ext cx="9340990" cy="400110"/>
          </a:xfrm>
          <a:prstGeom prst="rect">
            <a:avLst/>
          </a:prstGeom>
          <a:solidFill>
            <a:schemeClr val="bg1"/>
          </a:solidFill>
        </p:spPr>
        <p:txBody>
          <a:bodyPr wrap="square" rtlCol="0">
            <a:spAutoFit/>
          </a:bodyPr>
          <a:lstStyle/>
          <a:p>
            <a:r>
              <a:rPr lang="en-GB" sz="2000" b="1" dirty="0" err="1"/>
              <a:t>VERGELYKING</a:t>
            </a:r>
            <a:r>
              <a:rPr lang="en-GB" sz="2000" b="1" dirty="0"/>
              <a:t> VAN 2015 </a:t>
            </a:r>
            <a:r>
              <a:rPr lang="en-GB" sz="2000" b="1" dirty="0" err="1"/>
              <a:t>EN</a:t>
            </a:r>
            <a:r>
              <a:rPr lang="en-GB" sz="2000" b="1" dirty="0"/>
              <a:t> 2019 </a:t>
            </a:r>
            <a:r>
              <a:rPr lang="en-GB" sz="2000" b="1" dirty="0" err="1"/>
              <a:t>GLOBALE</a:t>
            </a:r>
            <a:r>
              <a:rPr lang="en-GB" sz="2000" b="1" dirty="0"/>
              <a:t> </a:t>
            </a:r>
            <a:r>
              <a:rPr lang="en-GB" sz="2000" b="1" dirty="0" err="1"/>
              <a:t>KORRUPSIE</a:t>
            </a:r>
            <a:r>
              <a:rPr lang="en-GB" sz="2000" b="1" dirty="0"/>
              <a:t> BAROMETER </a:t>
            </a:r>
            <a:endParaRPr lang="en-US" sz="2000" b="1" dirty="0"/>
          </a:p>
        </p:txBody>
      </p:sp>
      <p:sp>
        <p:nvSpPr>
          <p:cNvPr id="9" name="TextBox 8">
            <a:extLst>
              <a:ext uri="{FF2B5EF4-FFF2-40B4-BE49-F238E27FC236}">
                <a16:creationId xmlns:a16="http://schemas.microsoft.com/office/drawing/2014/main" id="{E855D397-C328-46E1-B8D8-CB2998957631}"/>
              </a:ext>
            </a:extLst>
          </p:cNvPr>
          <p:cNvSpPr txBox="1"/>
          <p:nvPr/>
        </p:nvSpPr>
        <p:spPr>
          <a:xfrm>
            <a:off x="652674" y="948677"/>
            <a:ext cx="10929725" cy="400110"/>
          </a:xfrm>
          <a:prstGeom prst="rect">
            <a:avLst/>
          </a:prstGeom>
          <a:solidFill>
            <a:schemeClr val="bg1"/>
          </a:solidFill>
        </p:spPr>
        <p:txBody>
          <a:bodyPr wrap="square" rtlCol="0">
            <a:spAutoFit/>
          </a:bodyPr>
          <a:lstStyle/>
          <a:p>
            <a:r>
              <a:rPr lang="en-GB" sz="2000" b="1" dirty="0" err="1"/>
              <a:t>INDIVIDUE</a:t>
            </a:r>
            <a:r>
              <a:rPr lang="en-GB" sz="2000" b="1" dirty="0"/>
              <a:t> </a:t>
            </a:r>
            <a:r>
              <a:rPr lang="en-GB" sz="2000" b="1" dirty="0" err="1"/>
              <a:t>OOR</a:t>
            </a:r>
            <a:r>
              <a:rPr lang="en-GB" sz="2000" b="1" dirty="0"/>
              <a:t> 16 WAT TEN </a:t>
            </a:r>
            <a:r>
              <a:rPr lang="en-GB" sz="2000" b="1" dirty="0" err="1"/>
              <a:t>MINSTE</a:t>
            </a:r>
            <a:r>
              <a:rPr lang="en-GB" sz="2000" b="1" dirty="0"/>
              <a:t> </a:t>
            </a:r>
            <a:r>
              <a:rPr lang="en-GB" sz="2000" b="1" dirty="0" err="1"/>
              <a:t>EEN</a:t>
            </a:r>
            <a:r>
              <a:rPr lang="en-GB" sz="2000" b="1" dirty="0"/>
              <a:t> </a:t>
            </a:r>
            <a:r>
              <a:rPr lang="en-GB" sz="2000" b="1" dirty="0" err="1"/>
              <a:t>ERVARING</a:t>
            </a:r>
            <a:r>
              <a:rPr lang="en-GB" sz="2000" b="1" dirty="0"/>
              <a:t> VAN </a:t>
            </a:r>
            <a:r>
              <a:rPr lang="en-GB" sz="2000" b="1" dirty="0" err="1"/>
              <a:t>KORRUPSIE</a:t>
            </a:r>
            <a:r>
              <a:rPr lang="en-GB" sz="2000" b="1" dirty="0"/>
              <a:t> </a:t>
            </a:r>
            <a:r>
              <a:rPr lang="en-GB" sz="2000" b="1" dirty="0" err="1"/>
              <a:t>GEHAD</a:t>
            </a:r>
            <a:r>
              <a:rPr lang="en-GB" sz="2000" b="1" dirty="0"/>
              <a:t> HET*</a:t>
            </a:r>
            <a:endParaRPr lang="en-US" sz="2000" b="1" dirty="0"/>
          </a:p>
        </p:txBody>
      </p:sp>
      <p:pic>
        <p:nvPicPr>
          <p:cNvPr id="5" name="image2.jpg" descr="Teenactive-logo">
            <a:extLst>
              <a:ext uri="{FF2B5EF4-FFF2-40B4-BE49-F238E27FC236}">
                <a16:creationId xmlns:a16="http://schemas.microsoft.com/office/drawing/2014/main" id="{3D674073-0F05-4183-862C-72E22FA12043}"/>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820400" y="-19191"/>
            <a:ext cx="1371600" cy="482600"/>
          </a:xfrm>
          <a:prstGeom prst="rect">
            <a:avLst/>
          </a:prstGeom>
          <a:noFill/>
        </p:spPr>
      </p:pic>
      <p:sp>
        <p:nvSpPr>
          <p:cNvPr id="11" name="TextBox 10">
            <a:extLst>
              <a:ext uri="{FF2B5EF4-FFF2-40B4-BE49-F238E27FC236}">
                <a16:creationId xmlns:a16="http://schemas.microsoft.com/office/drawing/2014/main" id="{F94D969E-AA45-452E-98A6-7252E14547C3}"/>
              </a:ext>
            </a:extLst>
          </p:cNvPr>
          <p:cNvSpPr txBox="1"/>
          <p:nvPr/>
        </p:nvSpPr>
        <p:spPr>
          <a:xfrm>
            <a:off x="2048933" y="3035788"/>
            <a:ext cx="1665111" cy="584775"/>
          </a:xfrm>
          <a:prstGeom prst="rect">
            <a:avLst/>
          </a:prstGeom>
          <a:solidFill>
            <a:schemeClr val="tx1"/>
          </a:solidFill>
        </p:spPr>
        <p:txBody>
          <a:bodyPr wrap="square" rtlCol="0">
            <a:spAutoFit/>
          </a:bodyPr>
          <a:lstStyle/>
          <a:p>
            <a:pPr algn="ctr"/>
            <a:r>
              <a:rPr lang="en-GB" sz="1600" b="1" dirty="0" err="1">
                <a:solidFill>
                  <a:schemeClr val="bg1"/>
                </a:solidFill>
              </a:rPr>
              <a:t>HOEVEELHEID</a:t>
            </a:r>
            <a:r>
              <a:rPr lang="en-GB" sz="1600" b="1" dirty="0">
                <a:solidFill>
                  <a:schemeClr val="bg1"/>
                </a:solidFill>
              </a:rPr>
              <a:t> </a:t>
            </a:r>
          </a:p>
          <a:p>
            <a:pPr algn="ctr"/>
            <a:r>
              <a:rPr lang="en-GB" sz="1600" b="1" dirty="0" err="1">
                <a:solidFill>
                  <a:schemeClr val="bg1"/>
                </a:solidFill>
              </a:rPr>
              <a:t>INDIVIDUE</a:t>
            </a:r>
            <a:endParaRPr lang="en-US" sz="1600" b="1" dirty="0">
              <a:solidFill>
                <a:schemeClr val="bg1"/>
              </a:solidFill>
            </a:endParaRPr>
          </a:p>
        </p:txBody>
      </p:sp>
      <p:sp>
        <p:nvSpPr>
          <p:cNvPr id="12" name="TextBox 11">
            <a:extLst>
              <a:ext uri="{FF2B5EF4-FFF2-40B4-BE49-F238E27FC236}">
                <a16:creationId xmlns:a16="http://schemas.microsoft.com/office/drawing/2014/main" id="{00110E1B-DC56-444A-ABF8-10235D5CA879}"/>
              </a:ext>
            </a:extLst>
          </p:cNvPr>
          <p:cNvSpPr txBox="1"/>
          <p:nvPr/>
        </p:nvSpPr>
        <p:spPr>
          <a:xfrm>
            <a:off x="1674250" y="3778628"/>
            <a:ext cx="2630310" cy="276999"/>
          </a:xfrm>
          <a:prstGeom prst="rect">
            <a:avLst/>
          </a:prstGeom>
          <a:solidFill>
            <a:schemeClr val="bg1"/>
          </a:solidFill>
        </p:spPr>
        <p:txBody>
          <a:bodyPr wrap="square" rtlCol="0">
            <a:spAutoFit/>
          </a:bodyPr>
          <a:lstStyle/>
          <a:p>
            <a:r>
              <a:rPr lang="en-GB" sz="1200" i="1" dirty="0"/>
              <a:t>*Statistics South Africa, 2018 </a:t>
            </a:r>
            <a:r>
              <a:rPr lang="en-GB" sz="1200" i="1" dirty="0" err="1"/>
              <a:t>verslag</a:t>
            </a:r>
            <a:endParaRPr lang="en-GB" sz="1200" i="1" dirty="0"/>
          </a:p>
        </p:txBody>
      </p:sp>
    </p:spTree>
    <p:extLst>
      <p:ext uri="{BB962C8B-B14F-4D97-AF65-F5344CB8AC3E}">
        <p14:creationId xmlns:p14="http://schemas.microsoft.com/office/powerpoint/2010/main" val="1569200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7841-3162-48F5-B541-A8D7F8E73530}"/>
              </a:ext>
            </a:extLst>
          </p:cNvPr>
          <p:cNvSpPr>
            <a:spLocks noGrp="1"/>
          </p:cNvSpPr>
          <p:nvPr>
            <p:ph type="ctrTitle"/>
          </p:nvPr>
        </p:nvSpPr>
        <p:spPr/>
        <p:txBody>
          <a:bodyPr/>
          <a:lstStyle/>
          <a:p>
            <a:endParaRPr lang="en-ZA"/>
          </a:p>
        </p:txBody>
      </p:sp>
      <p:sp>
        <p:nvSpPr>
          <p:cNvPr id="3" name="Subtitle 2">
            <a:extLst>
              <a:ext uri="{FF2B5EF4-FFF2-40B4-BE49-F238E27FC236}">
                <a16:creationId xmlns:a16="http://schemas.microsoft.com/office/drawing/2014/main" id="{5A3965C1-6020-4F6C-98A4-34244EBC6807}"/>
              </a:ext>
            </a:extLst>
          </p:cNvPr>
          <p:cNvSpPr>
            <a:spLocks noGrp="1"/>
          </p:cNvSpPr>
          <p:nvPr>
            <p:ph type="subTitle" idx="1"/>
          </p:nvPr>
        </p:nvSpPr>
        <p:spPr/>
        <p:txBody>
          <a:bodyPr/>
          <a:lstStyle/>
          <a:p>
            <a:endParaRPr lang="en-ZA"/>
          </a:p>
        </p:txBody>
      </p:sp>
      <p:pic>
        <p:nvPicPr>
          <p:cNvPr id="4" name="Picture 3">
            <a:extLst>
              <a:ext uri="{FF2B5EF4-FFF2-40B4-BE49-F238E27FC236}">
                <a16:creationId xmlns:a16="http://schemas.microsoft.com/office/drawing/2014/main" id="{B9D1D3C9-B664-4806-A9C2-15BB187A0742}"/>
              </a:ext>
            </a:extLst>
          </p:cNvPr>
          <p:cNvPicPr>
            <a:picLocks noChangeAspect="1"/>
          </p:cNvPicPr>
          <p:nvPr/>
        </p:nvPicPr>
        <p:blipFill>
          <a:blip r:embed="rId3">
            <a:biLevel thresh="75000"/>
          </a:blip>
          <a:stretch>
            <a:fillRect/>
          </a:stretch>
        </p:blipFill>
        <p:spPr>
          <a:xfrm>
            <a:off x="1" y="0"/>
            <a:ext cx="12192000" cy="6858000"/>
          </a:xfrm>
          <a:prstGeom prst="rect">
            <a:avLst/>
          </a:prstGeom>
        </p:spPr>
      </p:pic>
      <p:sp>
        <p:nvSpPr>
          <p:cNvPr id="6" name="TextBox 5">
            <a:extLst>
              <a:ext uri="{FF2B5EF4-FFF2-40B4-BE49-F238E27FC236}">
                <a16:creationId xmlns:a16="http://schemas.microsoft.com/office/drawing/2014/main" id="{FB8360C5-D28A-42A6-87AC-929026948A21}"/>
              </a:ext>
            </a:extLst>
          </p:cNvPr>
          <p:cNvSpPr txBox="1"/>
          <p:nvPr/>
        </p:nvSpPr>
        <p:spPr>
          <a:xfrm>
            <a:off x="0" y="0"/>
            <a:ext cx="12192000" cy="954107"/>
          </a:xfrm>
          <a:prstGeom prst="rect">
            <a:avLst/>
          </a:prstGeom>
          <a:solidFill>
            <a:schemeClr val="tx1"/>
          </a:solidFill>
        </p:spPr>
        <p:txBody>
          <a:bodyPr wrap="square" rtlCol="0">
            <a:spAutoFit/>
          </a:bodyPr>
          <a:lstStyle/>
          <a:p>
            <a:pPr algn="ctr"/>
            <a:r>
              <a:rPr lang="en-GB" sz="2800" b="1" dirty="0" err="1">
                <a:solidFill>
                  <a:schemeClr val="bg1"/>
                </a:solidFill>
              </a:rPr>
              <a:t>SUID</a:t>
            </a:r>
            <a:r>
              <a:rPr lang="en-GB" sz="2800" b="1" dirty="0">
                <a:solidFill>
                  <a:schemeClr val="bg1"/>
                </a:solidFill>
              </a:rPr>
              <a:t>-AFRIKANERS SE </a:t>
            </a:r>
            <a:r>
              <a:rPr lang="en-GB" sz="2800" b="1" dirty="0" err="1">
                <a:solidFill>
                  <a:schemeClr val="bg1"/>
                </a:solidFill>
              </a:rPr>
              <a:t>ERVARING</a:t>
            </a:r>
            <a:r>
              <a:rPr lang="en-GB" sz="2800" b="1" dirty="0">
                <a:solidFill>
                  <a:schemeClr val="bg1"/>
                </a:solidFill>
              </a:rPr>
              <a:t> VAN </a:t>
            </a:r>
          </a:p>
          <a:p>
            <a:pPr algn="ctr"/>
            <a:r>
              <a:rPr lang="en-GB" sz="2800" b="1" dirty="0" err="1">
                <a:solidFill>
                  <a:schemeClr val="bg1"/>
                </a:solidFill>
              </a:rPr>
              <a:t>KORRUPSIE</a:t>
            </a:r>
            <a:r>
              <a:rPr lang="en-GB" sz="2800" b="1" dirty="0">
                <a:solidFill>
                  <a:schemeClr val="bg1"/>
                </a:solidFill>
              </a:rPr>
              <a:t> IN DIE </a:t>
            </a:r>
            <a:r>
              <a:rPr lang="en-GB" sz="2800" b="1" dirty="0" err="1">
                <a:solidFill>
                  <a:schemeClr val="bg1"/>
                </a:solidFill>
              </a:rPr>
              <a:t>OPENBARE</a:t>
            </a:r>
            <a:r>
              <a:rPr lang="en-GB" sz="2800" b="1" dirty="0">
                <a:solidFill>
                  <a:schemeClr val="bg1"/>
                </a:solidFill>
              </a:rPr>
              <a:t> </a:t>
            </a:r>
            <a:r>
              <a:rPr lang="en-GB" sz="2800" b="1" dirty="0" err="1">
                <a:solidFill>
                  <a:schemeClr val="bg1"/>
                </a:solidFill>
              </a:rPr>
              <a:t>SEKTOR</a:t>
            </a:r>
            <a:endParaRPr lang="en-US" sz="2800" b="1" dirty="0">
              <a:solidFill>
                <a:schemeClr val="bg1"/>
              </a:solidFill>
            </a:endParaRPr>
          </a:p>
        </p:txBody>
      </p:sp>
      <p:sp>
        <p:nvSpPr>
          <p:cNvPr id="7" name="TextBox 6">
            <a:extLst>
              <a:ext uri="{FF2B5EF4-FFF2-40B4-BE49-F238E27FC236}">
                <a16:creationId xmlns:a16="http://schemas.microsoft.com/office/drawing/2014/main" id="{4528197C-72FC-4636-B0F8-0AAD18B83068}"/>
              </a:ext>
            </a:extLst>
          </p:cNvPr>
          <p:cNvSpPr txBox="1"/>
          <p:nvPr/>
        </p:nvSpPr>
        <p:spPr>
          <a:xfrm>
            <a:off x="731696" y="1154042"/>
            <a:ext cx="10929725" cy="400110"/>
          </a:xfrm>
          <a:prstGeom prst="rect">
            <a:avLst/>
          </a:prstGeom>
          <a:solidFill>
            <a:schemeClr val="bg1"/>
          </a:solidFill>
        </p:spPr>
        <p:txBody>
          <a:bodyPr wrap="square" rtlCol="0">
            <a:spAutoFit/>
          </a:bodyPr>
          <a:lstStyle/>
          <a:p>
            <a:r>
              <a:rPr lang="en-GB" sz="2000" b="1" dirty="0" err="1"/>
              <a:t>TIPES</a:t>
            </a:r>
            <a:r>
              <a:rPr lang="en-GB" sz="2000" b="1" dirty="0"/>
              <a:t> </a:t>
            </a:r>
            <a:r>
              <a:rPr lang="en-GB" sz="2000" b="1" dirty="0" err="1"/>
              <a:t>DIENSTE</a:t>
            </a:r>
            <a:r>
              <a:rPr lang="en-GB" sz="2000" b="1" dirty="0"/>
              <a:t> </a:t>
            </a:r>
            <a:r>
              <a:rPr lang="en-GB" sz="2000" b="1" dirty="0" err="1"/>
              <a:t>WAAR</a:t>
            </a:r>
            <a:r>
              <a:rPr lang="en-GB" sz="2000" b="1" dirty="0"/>
              <a:t> </a:t>
            </a:r>
            <a:r>
              <a:rPr lang="en-GB" sz="2000" b="1" dirty="0" err="1"/>
              <a:t>KORRUPSIE</a:t>
            </a:r>
            <a:r>
              <a:rPr lang="en-GB" sz="2000" b="1" dirty="0"/>
              <a:t> </a:t>
            </a:r>
            <a:r>
              <a:rPr lang="en-GB" sz="2000" b="1" dirty="0" err="1"/>
              <a:t>ERVAAR</a:t>
            </a:r>
            <a:r>
              <a:rPr lang="en-GB" sz="2000" b="1" dirty="0"/>
              <a:t> IS (2011 – 2015)*</a:t>
            </a:r>
            <a:endParaRPr lang="en-US" sz="2000" b="1" dirty="0"/>
          </a:p>
        </p:txBody>
      </p:sp>
      <p:sp>
        <p:nvSpPr>
          <p:cNvPr id="8" name="TextBox 7">
            <a:extLst>
              <a:ext uri="{FF2B5EF4-FFF2-40B4-BE49-F238E27FC236}">
                <a16:creationId xmlns:a16="http://schemas.microsoft.com/office/drawing/2014/main" id="{2C8C3109-A36C-4248-8B74-95400F480EF2}"/>
              </a:ext>
            </a:extLst>
          </p:cNvPr>
          <p:cNvSpPr txBox="1"/>
          <p:nvPr/>
        </p:nvSpPr>
        <p:spPr>
          <a:xfrm>
            <a:off x="1772356" y="2001838"/>
            <a:ext cx="2190044" cy="369332"/>
          </a:xfrm>
          <a:prstGeom prst="rect">
            <a:avLst/>
          </a:prstGeom>
          <a:solidFill>
            <a:schemeClr val="bg1"/>
          </a:solidFill>
        </p:spPr>
        <p:txBody>
          <a:bodyPr wrap="square" rtlCol="0">
            <a:spAutoFit/>
          </a:bodyPr>
          <a:lstStyle/>
          <a:p>
            <a:r>
              <a:rPr lang="en-GB" b="1" dirty="0" err="1"/>
              <a:t>VERKEERSBOETES</a:t>
            </a:r>
            <a:endParaRPr lang="en-US" b="1" dirty="0"/>
          </a:p>
        </p:txBody>
      </p:sp>
      <p:sp>
        <p:nvSpPr>
          <p:cNvPr id="9" name="TextBox 8">
            <a:extLst>
              <a:ext uri="{FF2B5EF4-FFF2-40B4-BE49-F238E27FC236}">
                <a16:creationId xmlns:a16="http://schemas.microsoft.com/office/drawing/2014/main" id="{25A6AF93-17C3-42EB-BFDD-BF44C19CAAB3}"/>
              </a:ext>
            </a:extLst>
          </p:cNvPr>
          <p:cNvSpPr txBox="1"/>
          <p:nvPr/>
        </p:nvSpPr>
        <p:spPr>
          <a:xfrm>
            <a:off x="5785556" y="2001838"/>
            <a:ext cx="1936044" cy="369332"/>
          </a:xfrm>
          <a:prstGeom prst="rect">
            <a:avLst/>
          </a:prstGeom>
          <a:solidFill>
            <a:schemeClr val="bg1"/>
          </a:solidFill>
        </p:spPr>
        <p:txBody>
          <a:bodyPr wrap="square" rtlCol="0">
            <a:spAutoFit/>
          </a:bodyPr>
          <a:lstStyle/>
          <a:p>
            <a:r>
              <a:rPr lang="en-GB" b="1" dirty="0" err="1"/>
              <a:t>POLISIE</a:t>
            </a:r>
            <a:endParaRPr lang="en-US" b="1" dirty="0"/>
          </a:p>
        </p:txBody>
      </p:sp>
      <p:sp>
        <p:nvSpPr>
          <p:cNvPr id="10" name="TextBox 9">
            <a:extLst>
              <a:ext uri="{FF2B5EF4-FFF2-40B4-BE49-F238E27FC236}">
                <a16:creationId xmlns:a16="http://schemas.microsoft.com/office/drawing/2014/main" id="{44A29D5B-7FBA-4EC3-9010-71B021FA05D4}"/>
              </a:ext>
            </a:extLst>
          </p:cNvPr>
          <p:cNvSpPr txBox="1"/>
          <p:nvPr/>
        </p:nvSpPr>
        <p:spPr>
          <a:xfrm>
            <a:off x="9217377" y="1931763"/>
            <a:ext cx="2692401" cy="646331"/>
          </a:xfrm>
          <a:prstGeom prst="rect">
            <a:avLst/>
          </a:prstGeom>
          <a:solidFill>
            <a:schemeClr val="bg1"/>
          </a:solidFill>
        </p:spPr>
        <p:txBody>
          <a:bodyPr wrap="square" rtlCol="0">
            <a:spAutoFit/>
          </a:bodyPr>
          <a:lstStyle/>
          <a:p>
            <a:pPr algn="ctr"/>
            <a:r>
              <a:rPr lang="en-GB" b="1" dirty="0" err="1"/>
              <a:t>INDIENSNEMING</a:t>
            </a:r>
            <a:r>
              <a:rPr lang="en-GB" b="1" dirty="0"/>
              <a:t> OF </a:t>
            </a:r>
            <a:r>
              <a:rPr lang="en-GB" b="1" dirty="0" err="1"/>
              <a:t>WERK</a:t>
            </a:r>
            <a:endParaRPr lang="en-US" b="1" dirty="0"/>
          </a:p>
        </p:txBody>
      </p:sp>
      <p:sp>
        <p:nvSpPr>
          <p:cNvPr id="11" name="TextBox 10">
            <a:extLst>
              <a:ext uri="{FF2B5EF4-FFF2-40B4-BE49-F238E27FC236}">
                <a16:creationId xmlns:a16="http://schemas.microsoft.com/office/drawing/2014/main" id="{45B468CD-A8B7-4415-9B01-46B02C5FE9F7}"/>
              </a:ext>
            </a:extLst>
          </p:cNvPr>
          <p:cNvSpPr txBox="1"/>
          <p:nvPr/>
        </p:nvSpPr>
        <p:spPr>
          <a:xfrm>
            <a:off x="3397956" y="4105086"/>
            <a:ext cx="2190044" cy="369332"/>
          </a:xfrm>
          <a:prstGeom prst="rect">
            <a:avLst/>
          </a:prstGeom>
          <a:solidFill>
            <a:schemeClr val="bg1"/>
          </a:solidFill>
        </p:spPr>
        <p:txBody>
          <a:bodyPr wrap="square" rtlCol="0">
            <a:spAutoFit/>
          </a:bodyPr>
          <a:lstStyle/>
          <a:p>
            <a:r>
              <a:rPr lang="en-GB" b="1" dirty="0" err="1"/>
              <a:t>BESTUURSLISENSIE</a:t>
            </a:r>
            <a:endParaRPr lang="en-US" b="1" dirty="0"/>
          </a:p>
        </p:txBody>
      </p:sp>
      <p:sp>
        <p:nvSpPr>
          <p:cNvPr id="12" name="TextBox 11">
            <a:extLst>
              <a:ext uri="{FF2B5EF4-FFF2-40B4-BE49-F238E27FC236}">
                <a16:creationId xmlns:a16="http://schemas.microsoft.com/office/drawing/2014/main" id="{1983B196-3ED4-47F0-BC06-8306AB3302E5}"/>
              </a:ext>
            </a:extLst>
          </p:cNvPr>
          <p:cNvSpPr txBox="1"/>
          <p:nvPr/>
        </p:nvSpPr>
        <p:spPr>
          <a:xfrm>
            <a:off x="7281332" y="4066735"/>
            <a:ext cx="2630312" cy="646331"/>
          </a:xfrm>
          <a:prstGeom prst="rect">
            <a:avLst/>
          </a:prstGeom>
          <a:solidFill>
            <a:schemeClr val="bg1"/>
          </a:solidFill>
        </p:spPr>
        <p:txBody>
          <a:bodyPr wrap="square" rtlCol="0">
            <a:spAutoFit/>
          </a:bodyPr>
          <a:lstStyle/>
          <a:p>
            <a:pPr algn="ctr"/>
            <a:r>
              <a:rPr lang="en-GB" b="1" dirty="0" err="1"/>
              <a:t>IDENTITEITSDOKUMENT</a:t>
            </a:r>
            <a:r>
              <a:rPr lang="en-GB" b="1" dirty="0"/>
              <a:t> OF </a:t>
            </a:r>
            <a:r>
              <a:rPr lang="en-GB" b="1" dirty="0" err="1"/>
              <a:t>PASPOORT</a:t>
            </a:r>
            <a:endParaRPr lang="en-US" b="1" dirty="0"/>
          </a:p>
        </p:txBody>
      </p:sp>
      <p:sp>
        <p:nvSpPr>
          <p:cNvPr id="13" name="TextBox 12">
            <a:extLst>
              <a:ext uri="{FF2B5EF4-FFF2-40B4-BE49-F238E27FC236}">
                <a16:creationId xmlns:a16="http://schemas.microsoft.com/office/drawing/2014/main" id="{C430603E-149B-4D7E-84F7-996F40D4EB9A}"/>
              </a:ext>
            </a:extLst>
          </p:cNvPr>
          <p:cNvSpPr txBox="1"/>
          <p:nvPr/>
        </p:nvSpPr>
        <p:spPr>
          <a:xfrm>
            <a:off x="3715790" y="6115429"/>
            <a:ext cx="7131084" cy="276999"/>
          </a:xfrm>
          <a:prstGeom prst="rect">
            <a:avLst/>
          </a:prstGeom>
          <a:solidFill>
            <a:schemeClr val="bg1"/>
          </a:solidFill>
        </p:spPr>
        <p:txBody>
          <a:bodyPr wrap="square" rtlCol="0">
            <a:spAutoFit/>
          </a:bodyPr>
          <a:lstStyle/>
          <a:p>
            <a:r>
              <a:rPr lang="en-GB" sz="1200" i="1" dirty="0"/>
              <a:t>*National Victims of Crime Survey Data (</a:t>
            </a:r>
            <a:r>
              <a:rPr lang="en-GB" sz="1200" i="1" dirty="0" err="1"/>
              <a:t>geen</a:t>
            </a:r>
            <a:r>
              <a:rPr lang="en-GB" sz="1200" i="1" dirty="0"/>
              <a:t> data is </a:t>
            </a:r>
            <a:r>
              <a:rPr lang="en-GB" sz="1200" i="1" dirty="0" err="1"/>
              <a:t>na</a:t>
            </a:r>
            <a:r>
              <a:rPr lang="en-GB" sz="1200" i="1" dirty="0"/>
              <a:t> 2015 </a:t>
            </a:r>
            <a:r>
              <a:rPr lang="en-GB" sz="1200" i="1" dirty="0" err="1"/>
              <a:t>beskikbaar</a:t>
            </a:r>
            <a:r>
              <a:rPr lang="en-GB" sz="1200" i="1" dirty="0"/>
              <a:t> </a:t>
            </a:r>
            <a:r>
              <a:rPr lang="en-GB" sz="1200" i="1" dirty="0" err="1"/>
              <a:t>nie</a:t>
            </a:r>
            <a:r>
              <a:rPr lang="en-GB" sz="1200" i="1" dirty="0"/>
              <a:t>)</a:t>
            </a:r>
          </a:p>
        </p:txBody>
      </p:sp>
      <p:pic>
        <p:nvPicPr>
          <p:cNvPr id="14" name="Picture 13">
            <a:extLst>
              <a:ext uri="{FF2B5EF4-FFF2-40B4-BE49-F238E27FC236}">
                <a16:creationId xmlns:a16="http://schemas.microsoft.com/office/drawing/2014/main" id="{1ED7A34E-B8F3-9994-A8FA-574CB46EC3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2" y="3329"/>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184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50F2F6-BA82-24AE-BFCB-89E0A72F6B51}"/>
              </a:ext>
            </a:extLst>
          </p:cNvPr>
          <p:cNvSpPr/>
          <p:nvPr/>
        </p:nvSpPr>
        <p:spPr>
          <a:xfrm>
            <a:off x="0" y="1"/>
            <a:ext cx="12192000" cy="6858000"/>
          </a:xfrm>
          <a:prstGeom prst="rect">
            <a:avLst/>
          </a:prstGeom>
          <a:solidFill>
            <a:schemeClr val="tx1">
              <a:lumMod val="65000"/>
              <a:lumOff val="35000"/>
            </a:schemeClr>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BA727E-0671-4307-9C78-A0A21CEDD441}"/>
              </a:ext>
            </a:extLst>
          </p:cNvPr>
          <p:cNvSpPr>
            <a:spLocks noGrp="1"/>
          </p:cNvSpPr>
          <p:nvPr>
            <p:ph type="title"/>
          </p:nvPr>
        </p:nvSpPr>
        <p:spPr>
          <a:xfrm>
            <a:off x="4910078" y="282381"/>
            <a:ext cx="3791416" cy="2266563"/>
          </a:xfrm>
          <a:solidFill>
            <a:schemeClr val="accent2">
              <a:lumMod val="60000"/>
              <a:lumOff val="40000"/>
            </a:schemeClr>
          </a:solidFill>
        </p:spPr>
        <p:txBody>
          <a:bodyPr/>
          <a:lstStyle/>
          <a:p>
            <a:pPr algn="ctr"/>
            <a:r>
              <a:rPr lang="en-ZA" dirty="0" err="1"/>
              <a:t>Korrupsie</a:t>
            </a:r>
            <a:r>
              <a:rPr lang="en-ZA" dirty="0"/>
              <a:t> in </a:t>
            </a:r>
            <a:r>
              <a:rPr lang="en-ZA" dirty="0" err="1"/>
              <a:t>Suid</a:t>
            </a:r>
            <a:r>
              <a:rPr lang="en-ZA" dirty="0"/>
              <a:t>-Afrika</a:t>
            </a:r>
          </a:p>
        </p:txBody>
      </p:sp>
      <p:pic>
        <p:nvPicPr>
          <p:cNvPr id="3076" name="Picture 4" descr="Corruption infographics set Free Vector">
            <a:extLst>
              <a:ext uri="{FF2B5EF4-FFF2-40B4-BE49-F238E27FC236}">
                <a16:creationId xmlns:a16="http://schemas.microsoft.com/office/drawing/2014/main" id="{EB30E4F3-FF68-47DA-B44B-40A963EC34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419" y="282381"/>
            <a:ext cx="4195490" cy="629323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15 steps to prevent corruption in your municipality - Guide To Corruption-Free  Local Government UNDP">
            <a:extLst>
              <a:ext uri="{FF2B5EF4-FFF2-40B4-BE49-F238E27FC236}">
                <a16:creationId xmlns:a16="http://schemas.microsoft.com/office/drawing/2014/main" id="{51EF1EF4-2B3B-4AEF-8283-C93BA55194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0890" y="141191"/>
            <a:ext cx="2832691" cy="6575618"/>
          </a:xfrm>
          <a:prstGeom prst="rect">
            <a:avLst/>
          </a:prstGeom>
          <a:noFill/>
          <a:extLst>
            <a:ext uri="{909E8E84-426E-40DD-AFC4-6F175D3DCCD1}">
              <a14:hiddenFill xmlns:a14="http://schemas.microsoft.com/office/drawing/2010/main">
                <a:solidFill>
                  <a:srgbClr val="FFFFFF"/>
                </a:solidFill>
              </a14:hiddenFill>
            </a:ext>
          </a:extLst>
        </p:spPr>
      </p:pic>
      <p:sp>
        <p:nvSpPr>
          <p:cNvPr id="4" name="Arrow: Right 3">
            <a:extLst>
              <a:ext uri="{FF2B5EF4-FFF2-40B4-BE49-F238E27FC236}">
                <a16:creationId xmlns:a16="http://schemas.microsoft.com/office/drawing/2014/main" id="{F980C5B5-BE42-4861-90D7-1E9AD9ABED94}"/>
              </a:ext>
            </a:extLst>
          </p:cNvPr>
          <p:cNvSpPr/>
          <p:nvPr/>
        </p:nvSpPr>
        <p:spPr>
          <a:xfrm rot="18529887">
            <a:off x="4367389" y="3019169"/>
            <a:ext cx="2366211" cy="152855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ZA" dirty="0"/>
              <a:t>Die </a:t>
            </a:r>
            <a:r>
              <a:rPr lang="en-ZA" dirty="0" err="1"/>
              <a:t>probleem</a:t>
            </a:r>
            <a:r>
              <a:rPr lang="en-ZA" dirty="0"/>
              <a:t>…</a:t>
            </a:r>
          </a:p>
        </p:txBody>
      </p:sp>
      <p:sp>
        <p:nvSpPr>
          <p:cNvPr id="7" name="Arrow: Right 6">
            <a:extLst>
              <a:ext uri="{FF2B5EF4-FFF2-40B4-BE49-F238E27FC236}">
                <a16:creationId xmlns:a16="http://schemas.microsoft.com/office/drawing/2014/main" id="{959A2415-D35E-4725-97FC-25B739FAA871}"/>
              </a:ext>
            </a:extLst>
          </p:cNvPr>
          <p:cNvSpPr/>
          <p:nvPr/>
        </p:nvSpPr>
        <p:spPr>
          <a:xfrm rot="14188328" flipV="1">
            <a:off x="6566772" y="3055242"/>
            <a:ext cx="2455655" cy="156763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ZA" dirty="0"/>
              <a:t>Die </a:t>
            </a:r>
            <a:r>
              <a:rPr lang="en-ZA" dirty="0" err="1"/>
              <a:t>oplossing</a:t>
            </a:r>
            <a:r>
              <a:rPr lang="en-ZA" dirty="0"/>
              <a:t>…</a:t>
            </a:r>
          </a:p>
        </p:txBody>
      </p:sp>
      <p:pic>
        <p:nvPicPr>
          <p:cNvPr id="3" name="Picture 2">
            <a:extLst>
              <a:ext uri="{FF2B5EF4-FFF2-40B4-BE49-F238E27FC236}">
                <a16:creationId xmlns:a16="http://schemas.microsoft.com/office/drawing/2014/main" id="{1ED7A34E-B8F3-9994-A8FA-574CB46EC3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0566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8"/>
          <p:cNvSpPr txBox="1">
            <a:spLocks noGrp="1"/>
          </p:cNvSpPr>
          <p:nvPr>
            <p:ph type="body" idx="1"/>
          </p:nvPr>
        </p:nvSpPr>
        <p:spPr>
          <a:xfrm>
            <a:off x="7424928" y="1499916"/>
            <a:ext cx="4331208" cy="513871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nl-NL" dirty="0"/>
              <a:t>Waarom vermy tieners dit om korrupsie aan te meld? Byvoorbeeld: Wanneer hulle sien dat een van hulle klasmaats in 'n eksamen afskryf of verneuk.</a:t>
            </a:r>
            <a:endParaRPr lang="en-ZA" dirty="0"/>
          </a:p>
          <a:p>
            <a:pPr marL="0" lvl="0" indent="0" algn="l" rtl="0">
              <a:lnSpc>
                <a:spcPct val="90000"/>
              </a:lnSpc>
              <a:spcBef>
                <a:spcPts val="1000"/>
              </a:spcBef>
              <a:spcAft>
                <a:spcPts val="0"/>
              </a:spcAft>
              <a:buClr>
                <a:schemeClr val="dk1"/>
              </a:buClr>
              <a:buSzPts val="2800"/>
              <a:buNone/>
            </a:pPr>
            <a:endParaRPr lang="en-GB" sz="2000" dirty="0"/>
          </a:p>
          <a:p>
            <a:pPr marL="0" lvl="0" indent="0" algn="l" rtl="0">
              <a:lnSpc>
                <a:spcPct val="90000"/>
              </a:lnSpc>
              <a:spcBef>
                <a:spcPts val="1000"/>
              </a:spcBef>
              <a:spcAft>
                <a:spcPts val="0"/>
              </a:spcAft>
              <a:buClr>
                <a:schemeClr val="dk1"/>
              </a:buClr>
              <a:buSzPts val="2800"/>
              <a:buNone/>
            </a:pPr>
            <a:r>
              <a:rPr lang="en-GB" dirty="0"/>
              <a:t>Hoe </a:t>
            </a:r>
            <a:r>
              <a:rPr lang="en-GB" dirty="0" err="1"/>
              <a:t>kan</a:t>
            </a:r>
            <a:r>
              <a:rPr lang="en-GB" dirty="0"/>
              <a:t> </a:t>
            </a:r>
            <a:r>
              <a:rPr lang="en-GB" dirty="0" err="1"/>
              <a:t>jy</a:t>
            </a:r>
            <a:r>
              <a:rPr lang="en-GB" dirty="0"/>
              <a:t> 'n </a:t>
            </a:r>
            <a:r>
              <a:rPr lang="en-GB" dirty="0" err="1"/>
              <a:t>leier</a:t>
            </a:r>
            <a:r>
              <a:rPr lang="en-GB" dirty="0"/>
              <a:t> of </a:t>
            </a:r>
            <a:r>
              <a:rPr lang="en-GB" dirty="0" err="1"/>
              <a:t>aktivis</a:t>
            </a:r>
            <a:r>
              <a:rPr lang="en-GB" dirty="0"/>
              <a:t> word wat “NEE” </a:t>
            </a:r>
            <a:r>
              <a:rPr lang="en-GB" dirty="0" err="1"/>
              <a:t>sê</a:t>
            </a:r>
            <a:r>
              <a:rPr lang="en-GB" dirty="0"/>
              <a:t> </a:t>
            </a:r>
            <a:r>
              <a:rPr lang="en-GB" dirty="0" err="1"/>
              <a:t>vir</a:t>
            </a:r>
            <a:r>
              <a:rPr lang="en-GB" dirty="0"/>
              <a:t> </a:t>
            </a:r>
            <a:r>
              <a:rPr lang="en-GB" dirty="0" err="1"/>
              <a:t>korrupsie</a:t>
            </a:r>
            <a:r>
              <a:rPr lang="en-GB" dirty="0"/>
              <a:t> </a:t>
            </a:r>
            <a:r>
              <a:rPr lang="en-GB" dirty="0" err="1"/>
              <a:t>onder</a:t>
            </a:r>
            <a:r>
              <a:rPr lang="en-GB" dirty="0"/>
              <a:t> </a:t>
            </a:r>
            <a:r>
              <a:rPr lang="en-GB" dirty="0" err="1"/>
              <a:t>jou</a:t>
            </a:r>
            <a:r>
              <a:rPr lang="en-GB" dirty="0"/>
              <a:t> </a:t>
            </a:r>
            <a:r>
              <a:rPr lang="en-GB" dirty="0" err="1"/>
              <a:t>eweknieë</a:t>
            </a:r>
            <a:r>
              <a:rPr lang="en-GB" dirty="0"/>
              <a:t> </a:t>
            </a:r>
            <a:r>
              <a:rPr lang="en-GB" dirty="0" err="1"/>
              <a:t>en</a:t>
            </a:r>
            <a:r>
              <a:rPr lang="en-GB" dirty="0"/>
              <a:t> die </a:t>
            </a:r>
            <a:r>
              <a:rPr lang="en-GB" dirty="0" err="1"/>
              <a:t>mense</a:t>
            </a:r>
            <a:r>
              <a:rPr lang="en-GB" dirty="0"/>
              <a:t> in </a:t>
            </a:r>
            <a:r>
              <a:rPr lang="en-GB" dirty="0" err="1"/>
              <a:t>jou</a:t>
            </a:r>
            <a:r>
              <a:rPr lang="en-GB" dirty="0"/>
              <a:t> </a:t>
            </a:r>
            <a:r>
              <a:rPr lang="en-GB" dirty="0" err="1"/>
              <a:t>plaaslike</a:t>
            </a:r>
            <a:r>
              <a:rPr lang="en-GB" dirty="0"/>
              <a:t> </a:t>
            </a:r>
            <a:r>
              <a:rPr lang="en-GB" dirty="0" err="1"/>
              <a:t>gemeenskap</a:t>
            </a:r>
            <a:r>
              <a:rPr lang="en-GB" dirty="0"/>
              <a:t>?</a:t>
            </a:r>
          </a:p>
        </p:txBody>
      </p:sp>
      <p:pic>
        <p:nvPicPr>
          <p:cNvPr id="148" name="Google Shape;148;p8" descr="End of year reflections — Catalyst 14 - Coaching and Mindfulness in London"/>
          <p:cNvPicPr preferRelativeResize="0"/>
          <p:nvPr/>
        </p:nvPicPr>
        <p:blipFill rotWithShape="1">
          <a:blip r:embed="rId3">
            <a:alphaModFix/>
          </a:blip>
          <a:srcRect/>
          <a:stretch/>
        </p:blipFill>
        <p:spPr>
          <a:xfrm>
            <a:off x="0" y="1499917"/>
            <a:ext cx="7022592" cy="4677046"/>
          </a:xfrm>
          <a:prstGeom prst="rect">
            <a:avLst/>
          </a:prstGeom>
          <a:noFill/>
          <a:ln>
            <a:noFill/>
          </a:ln>
        </p:spPr>
      </p:pic>
      <p:sp>
        <p:nvSpPr>
          <p:cNvPr id="149" name="Google Shape;149;p8"/>
          <p:cNvSpPr/>
          <p:nvPr/>
        </p:nvSpPr>
        <p:spPr>
          <a:xfrm>
            <a:off x="2533518" y="219372"/>
            <a:ext cx="7124964"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ZA" sz="5400" b="0" i="0" u="none" strike="noStrike" cap="none" dirty="0" err="1">
                <a:solidFill>
                  <a:schemeClr val="dk1"/>
                </a:solidFill>
                <a:latin typeface="Calibri"/>
                <a:ea typeface="Calibri"/>
                <a:cs typeface="Calibri"/>
                <a:sym typeface="Calibri"/>
              </a:rPr>
              <a:t>INDIVIDUELE</a:t>
            </a:r>
            <a:r>
              <a:rPr lang="en-ZA" sz="5400" b="0" i="0" u="none" strike="noStrike" cap="none" dirty="0">
                <a:solidFill>
                  <a:schemeClr val="dk1"/>
                </a:solidFill>
                <a:latin typeface="Calibri"/>
                <a:ea typeface="Calibri"/>
                <a:cs typeface="Calibri"/>
                <a:sym typeface="Calibri"/>
              </a:rPr>
              <a:t> </a:t>
            </a:r>
            <a:r>
              <a:rPr lang="en-ZA" sz="5400" b="0" i="0" u="none" strike="noStrike" cap="none" dirty="0" err="1">
                <a:solidFill>
                  <a:schemeClr val="dk1"/>
                </a:solidFill>
                <a:latin typeface="Calibri"/>
                <a:ea typeface="Calibri"/>
                <a:cs typeface="Calibri"/>
                <a:sym typeface="Calibri"/>
              </a:rPr>
              <a:t>REFLEKSIE</a:t>
            </a:r>
            <a:endParaRPr dirty="0"/>
          </a:p>
        </p:txBody>
      </p:sp>
      <p:pic>
        <p:nvPicPr>
          <p:cNvPr id="5" name="Picture 4"/>
          <p:cNvPicPr>
            <a:picLocks noChangeAspect="1"/>
          </p:cNvPicPr>
          <p:nvPr/>
        </p:nvPicPr>
        <p:blipFill>
          <a:blip r:embed="rId4"/>
          <a:stretch>
            <a:fillRect/>
          </a:stretch>
        </p:blipFill>
        <p:spPr>
          <a:xfrm>
            <a:off x="10824854" y="0"/>
            <a:ext cx="1365622" cy="47552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3AB23201A38C4A8F7AAD9F2A325F0A" ma:contentTypeVersion="13" ma:contentTypeDescription="Create a new document." ma:contentTypeScope="" ma:versionID="077e3762473cea745cadc0c19403a5c5">
  <xsd:schema xmlns:xsd="http://www.w3.org/2001/XMLSchema" xmlns:xs="http://www.w3.org/2001/XMLSchema" xmlns:p="http://schemas.microsoft.com/office/2006/metadata/properties" xmlns:ns2="3caab635-9527-4657-a12f-8c668acf6cb5" xmlns:ns3="b9f929ee-2ccc-426b-9fd2-932361bc865d" targetNamespace="http://schemas.microsoft.com/office/2006/metadata/properties" ma:root="true" ma:fieldsID="073529ee14c99b5c51d3e9b20bdcae55" ns2:_="" ns3:_="">
    <xsd:import namespace="3caab635-9527-4657-a12f-8c668acf6cb5"/>
    <xsd:import namespace="b9f929ee-2ccc-426b-9fd2-932361bc865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aab635-9527-4657-a12f-8c668acf6c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f9b47f4-9a27-4745-b6d6-fd1148aa395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f929ee-2ccc-426b-9fd2-932361bc865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b1a63e0-24cb-4c15-a6aa-5e8a397866bf}" ma:internalName="TaxCatchAll" ma:showField="CatchAllData" ma:web="b9f929ee-2ccc-426b-9fd2-932361bc86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0A15BFE-D5C6-473C-B859-4E81D77F9BDA}"/>
</file>

<file path=customXml/itemProps2.xml><?xml version="1.0" encoding="utf-8"?>
<ds:datastoreItem xmlns:ds="http://schemas.openxmlformats.org/officeDocument/2006/customXml" ds:itemID="{7C97D892-9BB2-4351-B5BC-D01A14D79B67}"/>
</file>

<file path=docProps/app.xml><?xml version="1.0" encoding="utf-8"?>
<Properties xmlns="http://schemas.openxmlformats.org/officeDocument/2006/extended-properties" xmlns:vt="http://schemas.openxmlformats.org/officeDocument/2006/docPropsVTypes">
  <TotalTime>36</TotalTime>
  <Words>1355</Words>
  <Application>Microsoft Office PowerPoint</Application>
  <PresentationFormat>Widescreen</PresentationFormat>
  <Paragraphs>98</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Times New Roman</vt:lpstr>
      <vt:lpstr>Symbol</vt:lpstr>
      <vt:lpstr>Noto Sans Symbols</vt:lpstr>
      <vt:lpstr>Calibri</vt:lpstr>
      <vt:lpstr>Segoe UI Web (West European)</vt:lpstr>
      <vt:lpstr>Arial</vt:lpstr>
      <vt:lpstr>Office Theme</vt:lpstr>
      <vt:lpstr>PowerPoint Presentation</vt:lpstr>
      <vt:lpstr>PowerPoint Presentation</vt:lpstr>
      <vt:lpstr>Korrupsie beïnvloed:</vt:lpstr>
      <vt:lpstr>PowerPoint Presentation</vt:lpstr>
      <vt:lpstr>PowerPoint Presentation</vt:lpstr>
      <vt:lpstr>PowerPoint Presentation</vt:lpstr>
      <vt:lpstr>Korrupsie in Suid-Afrika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LEIGH-ANN PRINGLE</dc:creator>
  <cp:lastModifiedBy>Melchior Botes</cp:lastModifiedBy>
  <cp:revision>5</cp:revision>
  <dcterms:created xsi:type="dcterms:W3CDTF">2021-02-27T11:19:06Z</dcterms:created>
  <dcterms:modified xsi:type="dcterms:W3CDTF">2023-12-20T14:35:19Z</dcterms:modified>
</cp:coreProperties>
</file>