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5"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Play"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Tji+Su6uYXzKyiXaXy4W+Vrqy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77" autoAdjust="0"/>
  </p:normalViewPr>
  <p:slideViewPr>
    <p:cSldViewPr snapToGrid="0">
      <p:cViewPr varScale="1">
        <p:scale>
          <a:sx n="78" d="100"/>
          <a:sy n="78" d="100"/>
        </p:scale>
        <p:origin x="18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ustomXml" Target="../customXml/item2.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235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solidFill>
                  <a:srgbClr val="000000"/>
                </a:solidFill>
                <a:effectLst/>
                <a:latin typeface="Arial" panose="020B0604020202020204" pitchFamily="34" charset="0"/>
                <a:ea typeface="Arial" panose="020B0604020202020204" pitchFamily="34" charset="0"/>
              </a:rPr>
              <a:t>Welcome back Grade 10s. I hope you were inspired by the people we covered in the last lesson. Sometimes we think we need to be famous or have lots of money to make a difference in the lives of others. Remember that you can make a positive difference (i.e. positively influence) in the lives of the people you encounter in your neighbourhood and in your school.</a:t>
            </a:r>
            <a:endParaRPr lang="en-ZA" sz="1800" dirty="0">
              <a:effectLst/>
              <a:latin typeface="Times New Roman" panose="02020603050405020304" pitchFamily="18" charset="0"/>
              <a:ea typeface="Times New Roman" panose="02020603050405020304" pitchFamily="18" charset="0"/>
            </a:endParaRPr>
          </a:p>
          <a:p>
            <a:pPr marL="499110" algn="just"/>
            <a:r>
              <a:rPr lang="en-ZA" sz="1800" dirty="0">
                <a:solidFill>
                  <a:srgbClr val="000000"/>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000000"/>
                </a:solidFill>
                <a:effectLst/>
                <a:latin typeface="Arial" panose="020B0604020202020204" pitchFamily="34" charset="0"/>
                <a:ea typeface="Arial" panose="020B0604020202020204" pitchFamily="34" charset="0"/>
              </a:rPr>
              <a:t>In the next lesson, your groups will present their campaigns in an exciting lesson. Today you will hear about other campaigns and what they have done. We’ll also give you some time later to finish planning the final aspects of your campaign.</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05594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In today’s lesson we will begin to:</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Evaluate South African Campaigns addressing Human Rights Violations.</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Evaluate South African Campaigns that promote Nation Building.</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Reflect on your own contribution to Human Rights Causes.</a:t>
            </a:r>
            <a:endParaRPr lang="en-US" sz="1800" dirty="0"/>
          </a:p>
          <a:p>
            <a:pPr marL="0" lvl="0" indent="0" algn="just">
              <a:buClr>
                <a:srgbClr val="000000"/>
              </a:buClr>
              <a:buFont typeface="Arial" panose="020B0604020202020204" pitchFamily="34" charset="0"/>
              <a:buNone/>
            </a:pPr>
            <a:endParaRPr lang="en-ZA" sz="1800" dirty="0">
              <a:effectLst/>
              <a:latin typeface="Noto Sans Symbols"/>
              <a:ea typeface="Noto Sans Symbols"/>
              <a:cs typeface="Noto Sans Symbols"/>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9005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Arial" panose="020B0604020202020204" pitchFamily="34" charset="0"/>
              </a:rPr>
              <a:t>Let’s start by looking again at some of the campaign's heroes from the last lesson promoted. In your groups, share with one another.</a:t>
            </a:r>
          </a:p>
          <a:p>
            <a:pPr marL="0" lvl="0" indent="0" algn="l" rtl="0">
              <a:spcBef>
                <a:spcPts val="0"/>
              </a:spcBef>
              <a:spcAft>
                <a:spcPts val="0"/>
              </a:spcAft>
              <a:buNone/>
            </a:pPr>
            <a:endParaRPr lang="en-ZA" sz="1800" dirty="0">
              <a:effectLst/>
              <a:latin typeface="Arial" panose="020B0604020202020204" pitchFamily="34" charset="0"/>
              <a:ea typeface="Play"/>
              <a:cs typeface="Play"/>
              <a:sym typeface="Play"/>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Reflect on some of the heroes that you encountered in the previous lesson. Share why they made an impact in South Africa?</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Now share about other Human Rights Heroes you may have encountered – these may be members of your community or even family that have done good for other people. </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If someone in your group has told you of someone or an event that inspires you, write it down quickly. It is important to remember. </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Give each person in the group an opportunity to share.</a:t>
            </a:r>
            <a:endParaRPr lang="en-ZA" sz="1800" dirty="0">
              <a:effectLst/>
              <a:latin typeface="Noto Sans Symbols"/>
              <a:ea typeface="Noto Sans Symbols"/>
              <a:cs typeface="Noto Sans Symbols"/>
            </a:endParaRPr>
          </a:p>
          <a:p>
            <a:pPr marL="0" lvl="0" indent="0" algn="l" rtl="0">
              <a:spcBef>
                <a:spcPts val="0"/>
              </a:spcBef>
              <a:spcAft>
                <a:spcPts val="0"/>
              </a:spcAft>
              <a:buNone/>
            </a:pPr>
            <a:endParaRPr dirty="0">
              <a:latin typeface="Play"/>
              <a:ea typeface="Play"/>
              <a:cs typeface="Play"/>
              <a:sym typeface="Play"/>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05657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solidFill>
                  <a:srgbClr val="000000"/>
                </a:solidFill>
                <a:effectLst/>
                <a:latin typeface="Arial" panose="020B0604020202020204" pitchFamily="34" charset="0"/>
                <a:ea typeface="Arial" panose="020B0604020202020204" pitchFamily="34" charset="0"/>
              </a:rPr>
              <a:t>As we mentioned earlier, we’re going to look at campaigns that address human rights violations and evaluate their effectiveness. Before we start, I want you to look at this slide and look around the class and tell me the first thing you notice. Correct! The use of the colour orange. A campaign can get people to support their cause just by wearing a specific colour of clothing. How does it make you feel that just by wearing the orange clothes (or wearing orange wool around your wrists) I gave you, people will believe you support this campaign? (Allow learners to respond.)</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solidFill>
                  <a:srgbClr val="000000"/>
                </a:solidFill>
                <a:effectLst/>
                <a:latin typeface="Arial" panose="020B0604020202020204" pitchFamily="34" charset="0"/>
                <a:ea typeface="Arial" panose="020B0604020202020204" pitchFamily="34" charset="0"/>
              </a:rPr>
              <a:t>In your groups, discuss the following questions on the Mandela Day Campaign. Write your agreed upon answers in </a:t>
            </a:r>
            <a:r>
              <a:rPr lang="en-ZA" sz="1800" b="1" i="1" dirty="0">
                <a:solidFill>
                  <a:srgbClr val="000000"/>
                </a:solidFill>
                <a:effectLst/>
                <a:latin typeface="Arial" panose="020B0604020202020204" pitchFamily="34" charset="0"/>
                <a:ea typeface="Arial" panose="020B0604020202020204" pitchFamily="34" charset="0"/>
              </a:rPr>
              <a:t>Activity 1 (</a:t>
            </a:r>
            <a:r>
              <a:rPr lang="en-ZA" sz="1800" b="1" i="1" u="sng" dirty="0">
                <a:solidFill>
                  <a:srgbClr val="000000"/>
                </a:solidFill>
                <a:effectLst/>
                <a:latin typeface="Arial" panose="020B0604020202020204" pitchFamily="34" charset="0"/>
                <a:ea typeface="Arial" panose="020B0604020202020204" pitchFamily="34" charset="0"/>
              </a:rPr>
              <a:t>Lesson 4 – Worksheet</a:t>
            </a:r>
            <a:r>
              <a:rPr lang="en-ZA" sz="1800" b="1" i="1" dirty="0">
                <a:solidFill>
                  <a:srgbClr val="000000"/>
                </a:solidFill>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solidFill>
                  <a:srgbClr val="000000"/>
                </a:solidFill>
                <a:effectLst/>
                <a:latin typeface="Arial" panose="020B0604020202020204" pitchFamily="34" charset="0"/>
                <a:ea typeface="Arial" panose="020B0604020202020204" pitchFamily="34" charset="0"/>
              </a:rPr>
              <a:t>Let’s start by looking at this campaign that addresses Human Rights Violations:</a:t>
            </a:r>
            <a:endParaRPr lang="en-ZA"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What is the purpose of this campaign?</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State TWO ways in which you can participate in the </a:t>
            </a:r>
            <a:r>
              <a:rPr lang="en-ZA" sz="1800" i="1" dirty="0">
                <a:effectLst/>
                <a:latin typeface="Arial" panose="020B0604020202020204" pitchFamily="34" charset="0"/>
                <a:ea typeface="Arial" panose="020B0604020202020204" pitchFamily="34" charset="0"/>
                <a:cs typeface="Noto Sans Symbols"/>
              </a:rPr>
              <a:t>Mandela Day</a:t>
            </a:r>
            <a:r>
              <a:rPr lang="en-ZA" sz="1800" dirty="0">
                <a:effectLst/>
                <a:latin typeface="Arial" panose="020B0604020202020204" pitchFamily="34" charset="0"/>
                <a:ea typeface="Arial" panose="020B0604020202020204" pitchFamily="34" charset="0"/>
                <a:cs typeface="Noto Sans Symbols"/>
              </a:rPr>
              <a:t> Campaign.</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State TWO ways in which the campaign attracts your attention. </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Discuss ONE way in which this campaign has made a difference in specific communities.</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Assess the effectiveness of the campaign.</a:t>
            </a:r>
            <a:endParaRPr lang="en-US" sz="1800" dirty="0"/>
          </a:p>
          <a:p>
            <a:pPr marL="342900" lvl="0" indent="-342900" algn="just">
              <a:buClr>
                <a:srgbClr val="000000"/>
              </a:buClr>
              <a:buFont typeface="Arial" panose="020B0604020202020204" pitchFamily="34" charset="0"/>
              <a:buChar char="●"/>
            </a:pPr>
            <a:endParaRPr lang="en-ZA" sz="1800" dirty="0">
              <a:effectLst/>
              <a:latin typeface="Noto Sans Symbols"/>
              <a:ea typeface="Noto Sans Symbols"/>
              <a:cs typeface="Noto Sans Symbols"/>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4741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Let’s start by looking at this campaign that addresses nation building:</a:t>
            </a:r>
            <a:r>
              <a:rPr lang="en-ZA" sz="1800" b="1"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What was the purpose of this campaign?</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State TWO ways in which you can participate in the </a:t>
            </a:r>
            <a:r>
              <a:rPr lang="en-ZA" sz="1800" i="1" dirty="0">
                <a:effectLst/>
                <a:latin typeface="Arial" panose="020B0604020202020204" pitchFamily="34" charset="0"/>
                <a:ea typeface="Arial" panose="020B0604020202020204" pitchFamily="34" charset="0"/>
                <a:cs typeface="Noto Sans Symbols"/>
              </a:rPr>
              <a:t>This is Us</a:t>
            </a:r>
            <a:r>
              <a:rPr lang="en-ZA" sz="1800" dirty="0">
                <a:effectLst/>
                <a:latin typeface="Arial" panose="020B0604020202020204" pitchFamily="34" charset="0"/>
                <a:ea typeface="Arial" panose="020B0604020202020204" pitchFamily="34" charset="0"/>
                <a:cs typeface="Noto Sans Symbols"/>
              </a:rPr>
              <a:t> Campaign.</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Explain how they attract your attention. </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Discuss how the effectiveness of the campaign can be measured.</a:t>
            </a:r>
            <a:endParaRPr lang="en-US" sz="1800" dirty="0"/>
          </a:p>
          <a:p>
            <a:pPr marL="0" lvl="0" indent="0" algn="just">
              <a:buClr>
                <a:srgbClr val="000000"/>
              </a:buClr>
              <a:buFont typeface="Arial" panose="020B0604020202020204" pitchFamily="34" charset="0"/>
              <a:buNone/>
            </a:pPr>
            <a:endParaRPr lang="en-ZA" sz="1800" dirty="0">
              <a:effectLst/>
              <a:latin typeface="Noto Sans Symbols"/>
              <a:ea typeface="Noto Sans Symbols"/>
              <a:cs typeface="Noto Sans Symbols"/>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77763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Let’s look at these two posters.</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We can see that even though these two posters are different, they both communicate about women. The one focuses on women leading and the other on women suffering.</a:t>
            </a:r>
            <a:endParaRPr lang="en-ZA" sz="1800" dirty="0">
              <a:effectLst/>
              <a:latin typeface="Times New Roman" panose="02020603050405020304" pitchFamily="18" charset="0"/>
              <a:ea typeface="Times New Roman" panose="02020603050405020304" pitchFamily="18" charset="0"/>
            </a:endParaRPr>
          </a:p>
          <a:p>
            <a:pPr algn="just"/>
            <a:r>
              <a:rPr lang="en-ZA" sz="1800" b="1"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In your groups, discuss the differences between these two posters and write your answers in</a:t>
            </a:r>
            <a:r>
              <a:rPr lang="en-ZA" sz="1800" b="1" i="1" dirty="0">
                <a:effectLst/>
                <a:latin typeface="Arial" panose="020B0604020202020204" pitchFamily="34" charset="0"/>
                <a:ea typeface="Arial" panose="020B0604020202020204" pitchFamily="34" charset="0"/>
              </a:rPr>
              <a:t> Activity 2 (</a:t>
            </a:r>
            <a:r>
              <a:rPr lang="en-ZA" sz="1800" b="1" i="1" u="sng" dirty="0">
                <a:effectLst/>
                <a:latin typeface="Arial" panose="020B0604020202020204" pitchFamily="34" charset="0"/>
                <a:ea typeface="Arial" panose="020B0604020202020204" pitchFamily="34" charset="0"/>
              </a:rPr>
              <a:t>Lesson 4 – Worksheet</a:t>
            </a:r>
            <a:r>
              <a:rPr lang="en-ZA" sz="1800" b="1" i="1" dirty="0">
                <a:effectLst/>
                <a:latin typeface="Arial" panose="020B0604020202020204" pitchFamily="34" charset="0"/>
                <a:ea typeface="Arial" panose="020B0604020202020204" pitchFamily="34" charset="0"/>
              </a:rPr>
              <a:t>).</a:t>
            </a:r>
            <a:endParaRPr dirty="0"/>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81127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Over the last two lessons, you have been working with your group on a Campaign Poster that you’ll present next lesson (Lesson 5). Part of the presentation of your campaign will also be an evaluation of your own campaign and that of your peers. Everyone in the class will have an opportunity to vote for the best Campaign Poster.</a:t>
            </a:r>
            <a:r>
              <a:rPr lang="en-ZA" sz="1800" b="1"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Let’s recap on the instructions you were given:</a:t>
            </a:r>
            <a:endParaRPr lang="en-ZA"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Decide on an issue relating to human rights that you want to bring to the attention of the school. </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Your poster should let the viewer know what the human rights issue is; information / statistics relating to your HR issue; what you as learners at school can do about the issue; and any further details of your campaign. </a:t>
            </a:r>
            <a:endParaRPr lang="en-ZA" sz="1800" dirty="0">
              <a:effectLst/>
              <a:latin typeface="Noto Sans Symbols"/>
              <a:ea typeface="Noto Sans Symbols"/>
              <a:cs typeface="Noto Sans Symbols"/>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Your instructions for your poster included:</a:t>
            </a:r>
            <a:endParaRPr lang="en-ZA"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Logo and poster design</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Research </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Media (What media are we going to use?)</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Are we going to use other items? (ribbons, buttons; fliers)</a:t>
            </a:r>
            <a:endParaRPr lang="en-ZA" sz="1800" dirty="0">
              <a:effectLst/>
              <a:latin typeface="Noto Sans Symbols"/>
              <a:ea typeface="Noto Sans Symbols"/>
              <a:cs typeface="Noto Sans Symbols"/>
            </a:endParaRPr>
          </a:p>
          <a:p>
            <a:pPr marL="342900" lvl="0" indent="-342900" algn="just">
              <a:buClr>
                <a:srgbClr val="000000"/>
              </a:buClr>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Who will present the campaign?</a:t>
            </a:r>
            <a:endParaRPr lang="en-ZA" sz="1800" dirty="0">
              <a:effectLst/>
              <a:latin typeface="Noto Sans Symbols"/>
              <a:ea typeface="Noto Sans Symbols"/>
              <a:cs typeface="Noto Sans Symbols"/>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You will have some time now to finish off your planning for the implementation of your campaign in the next lesson. Based on what you learnt today, evaluate the effectiveness of your poster. Discuss with your group any final changes that you should make.</a:t>
            </a:r>
            <a:endParaRPr lang="en-ZA" sz="1800" dirty="0">
              <a:effectLst/>
              <a:latin typeface="Times New Roman" panose="02020603050405020304" pitchFamily="18" charset="0"/>
              <a:ea typeface="Times New Roman" panose="02020603050405020304" pitchFamily="18" charset="0"/>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40726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highlight>
                  <a:srgbClr val="FFFFFF"/>
                </a:highlight>
                <a:latin typeface="Arial" panose="020B0604020202020204" pitchFamily="34" charset="0"/>
                <a:ea typeface="Arial" panose="020B0604020202020204" pitchFamily="34" charset="0"/>
              </a:rPr>
              <a:t>This lesson has looked at your role in evaluating the effectiveness of the campaigns to address human rights. The skill of reflecting and evaluating is a life skill!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As we come close to the end of this series of lessons, reflect on how confident you feel about understanding the work that has been covered.  </a:t>
            </a:r>
            <a:r>
              <a:rPr lang="en-ZA" sz="1800">
                <a:effectLst/>
                <a:highlight>
                  <a:srgbClr val="FFFFFF"/>
                </a:highlight>
                <a:latin typeface="Arial" panose="020B0604020202020204" pitchFamily="34" charset="0"/>
                <a:ea typeface="Arial" panose="020B0604020202020204" pitchFamily="34" charset="0"/>
              </a:rPr>
              <a:t>Complete </a:t>
            </a:r>
            <a:r>
              <a:rPr lang="en-ZA" sz="1800" b="1" i="1">
                <a:effectLst/>
                <a:highlight>
                  <a:srgbClr val="FFFFFF"/>
                </a:highlight>
                <a:latin typeface="Arial" panose="020B0604020202020204" pitchFamily="34" charset="0"/>
                <a:ea typeface="Arial" panose="020B0604020202020204" pitchFamily="34" charset="0"/>
              </a:rPr>
              <a:t>Activity 3</a:t>
            </a:r>
            <a:r>
              <a:rPr lang="en-ZA" sz="1800">
                <a:effectLst/>
                <a:highlight>
                  <a:srgbClr val="FFFFFF"/>
                </a:highlight>
                <a:latin typeface="Arial" panose="020B0604020202020204" pitchFamily="34" charset="0"/>
                <a:ea typeface="Arial" panose="020B0604020202020204" pitchFamily="34" charset="0"/>
              </a:rPr>
              <a:t> (</a:t>
            </a:r>
            <a:r>
              <a:rPr lang="en-ZA" sz="1800" b="1" i="1" u="sng">
                <a:effectLst/>
                <a:highlight>
                  <a:srgbClr val="FFFFFF"/>
                </a:highlight>
                <a:latin typeface="Arial" panose="020B0604020202020204" pitchFamily="34" charset="0"/>
                <a:ea typeface="Arial" panose="020B0604020202020204" pitchFamily="34" charset="0"/>
              </a:rPr>
              <a:t>Lesson 4 – Worksheet)</a:t>
            </a:r>
            <a:r>
              <a:rPr lang="en-ZA" sz="1800">
                <a:effectLst/>
                <a:highlight>
                  <a:srgbClr val="FFFFFF"/>
                </a:highlight>
                <a:latin typeface="Arial" panose="020B0604020202020204" pitchFamily="34" charset="0"/>
                <a:ea typeface="Arial" panose="020B0604020202020204" pitchFamily="34" charset="0"/>
              </a:rPr>
              <a:t>.</a:t>
            </a:r>
            <a:r>
              <a:rPr lang="en-ZA" sz="1800" b="1" i="1" u="sng">
                <a:effectLst/>
                <a:highlight>
                  <a:srgbClr val="FFFFFF"/>
                </a:highlight>
                <a:latin typeface="Arial" panose="020B0604020202020204" pitchFamily="34" charset="0"/>
                <a:ea typeface="Arial" panose="020B0604020202020204" pitchFamily="34" charset="0"/>
              </a:rPr>
              <a:t> </a:t>
            </a:r>
            <a:endParaRPr lang="en-ZA"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83099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ndeladay.com/"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sagoodnews.co.za/wp-content/uploads/2021/09/HeritageDay_ThisIsU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eativecommons.org/licenses/by-nc-sa/3.0/" TargetMode="External"/><Relationship Id="rId4" Type="http://schemas.openxmlformats.org/officeDocument/2006/relationships/hyperlink" Target="https://litandnature.commons.gc.cuny.edu/2020/05/13/umar-ali-creativ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0845833" y="-14692"/>
            <a:ext cx="1365622" cy="4694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912013" y="572569"/>
            <a:ext cx="4222010" cy="1642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lay"/>
              <a:buNone/>
            </a:pPr>
            <a:r>
              <a:rPr lang="en-US" sz="3600" b="1" dirty="0">
                <a:solidFill>
                  <a:schemeClr val="dk2"/>
                </a:solidFill>
                <a:latin typeface="Play"/>
                <a:ea typeface="Play"/>
                <a:cs typeface="Play"/>
                <a:sym typeface="Play"/>
              </a:rPr>
              <a:t>Lesson Outcomes</a:t>
            </a:r>
            <a:endParaRPr dirty="0"/>
          </a:p>
        </p:txBody>
      </p:sp>
      <p:sp>
        <p:nvSpPr>
          <p:cNvPr id="95" name="Google Shape;95;p2"/>
          <p:cNvSpPr txBox="1">
            <a:spLocks noGrp="1"/>
          </p:cNvSpPr>
          <p:nvPr>
            <p:ph type="body" idx="1"/>
          </p:nvPr>
        </p:nvSpPr>
        <p:spPr>
          <a:xfrm>
            <a:off x="912013" y="2596243"/>
            <a:ext cx="4245775" cy="3575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400"/>
              <a:buChar char="•"/>
            </a:pPr>
            <a:r>
              <a:rPr lang="en-US" sz="2400" dirty="0">
                <a:solidFill>
                  <a:schemeClr val="dk2"/>
                </a:solidFill>
                <a:latin typeface="Play"/>
                <a:ea typeface="Play"/>
                <a:cs typeface="Play"/>
                <a:sym typeface="Play"/>
              </a:rPr>
              <a:t>Evaluate South African Campaigns addressing Human Rights Violations.</a:t>
            </a:r>
            <a:endParaRPr dirty="0"/>
          </a:p>
          <a:p>
            <a:pPr marL="228600" lvl="0" indent="-228600" algn="l" rtl="0">
              <a:lnSpc>
                <a:spcPct val="90000"/>
              </a:lnSpc>
              <a:spcBef>
                <a:spcPts val="1000"/>
              </a:spcBef>
              <a:spcAft>
                <a:spcPts val="0"/>
              </a:spcAft>
              <a:buClr>
                <a:schemeClr val="dk2"/>
              </a:buClr>
              <a:buSzPts val="2400"/>
              <a:buChar char="•"/>
            </a:pPr>
            <a:r>
              <a:rPr lang="en-US" sz="2400" dirty="0">
                <a:solidFill>
                  <a:schemeClr val="dk2"/>
                </a:solidFill>
                <a:latin typeface="Play"/>
                <a:ea typeface="Play"/>
                <a:cs typeface="Play"/>
                <a:sym typeface="Play"/>
              </a:rPr>
              <a:t>Evaluate South African Campaigns that promote Nation Building.</a:t>
            </a:r>
            <a:endParaRPr dirty="0"/>
          </a:p>
          <a:p>
            <a:pPr marL="228600" lvl="0" indent="-228600" algn="l" rtl="0">
              <a:lnSpc>
                <a:spcPct val="90000"/>
              </a:lnSpc>
              <a:spcBef>
                <a:spcPts val="1000"/>
              </a:spcBef>
              <a:spcAft>
                <a:spcPts val="0"/>
              </a:spcAft>
              <a:buClr>
                <a:schemeClr val="dk2"/>
              </a:buClr>
              <a:buSzPts val="2400"/>
              <a:buChar char="•"/>
            </a:pPr>
            <a:r>
              <a:rPr lang="en-US" sz="2400" dirty="0">
                <a:solidFill>
                  <a:schemeClr val="dk2"/>
                </a:solidFill>
                <a:latin typeface="Play"/>
                <a:ea typeface="Play"/>
                <a:cs typeface="Play"/>
                <a:sym typeface="Play"/>
              </a:rPr>
              <a:t>Reflect on your own contribution to Human Rights Causes.</a:t>
            </a:r>
            <a:endParaRPr dirty="0"/>
          </a:p>
        </p:txBody>
      </p:sp>
      <p:pic>
        <p:nvPicPr>
          <p:cNvPr id="11" name="Picture 10"/>
          <p:cNvPicPr>
            <a:picLocks noChangeAspect="1"/>
          </p:cNvPicPr>
          <p:nvPr/>
        </p:nvPicPr>
        <p:blipFill>
          <a:blip r:embed="rId3"/>
          <a:stretch>
            <a:fillRect/>
          </a:stretch>
        </p:blipFill>
        <p:spPr>
          <a:xfrm>
            <a:off x="10845833" y="-14692"/>
            <a:ext cx="1365622" cy="469433"/>
          </a:xfrm>
          <a:prstGeom prst="rect">
            <a:avLst/>
          </a:prstGeom>
        </p:spPr>
      </p:pic>
      <p:pic>
        <p:nvPicPr>
          <p:cNvPr id="3" name="Picture 2" descr="A checklist with blue ticks&#10;&#10;Description automatically generated">
            <a:extLst>
              <a:ext uri="{FF2B5EF4-FFF2-40B4-BE49-F238E27FC236}">
                <a16:creationId xmlns:a16="http://schemas.microsoft.com/office/drawing/2014/main" id="{DCBAD7A0-8787-3BDD-550E-D354CA37BED0}"/>
              </a:ext>
            </a:extLst>
          </p:cNvPr>
          <p:cNvPicPr>
            <a:picLocks noChangeAspect="1"/>
          </p:cNvPicPr>
          <p:nvPr/>
        </p:nvPicPr>
        <p:blipFill>
          <a:blip r:embed="rId4"/>
          <a:stretch>
            <a:fillRect/>
          </a:stretch>
        </p:blipFill>
        <p:spPr>
          <a:xfrm>
            <a:off x="5395670" y="431217"/>
            <a:ext cx="3595951" cy="2387937"/>
          </a:xfrm>
          <a:prstGeom prst="rect">
            <a:avLst/>
          </a:prstGeom>
        </p:spPr>
      </p:pic>
      <p:pic>
        <p:nvPicPr>
          <p:cNvPr id="5" name="Picture 4" descr="A group of people looking at the sunset&#10;&#10;Description automatically generated">
            <a:extLst>
              <a:ext uri="{FF2B5EF4-FFF2-40B4-BE49-F238E27FC236}">
                <a16:creationId xmlns:a16="http://schemas.microsoft.com/office/drawing/2014/main" id="{D2A4C7EF-9BC9-D7CC-FB0F-ACA1F4B71A70}"/>
              </a:ext>
            </a:extLst>
          </p:cNvPr>
          <p:cNvPicPr>
            <a:picLocks noChangeAspect="1"/>
          </p:cNvPicPr>
          <p:nvPr/>
        </p:nvPicPr>
        <p:blipFill>
          <a:blip r:embed="rId5"/>
          <a:stretch>
            <a:fillRect/>
          </a:stretch>
        </p:blipFill>
        <p:spPr>
          <a:xfrm>
            <a:off x="8874822" y="3107633"/>
            <a:ext cx="2868207" cy="1608885"/>
          </a:xfrm>
          <a:prstGeom prst="rect">
            <a:avLst/>
          </a:prstGeom>
        </p:spPr>
      </p:pic>
      <p:pic>
        <p:nvPicPr>
          <p:cNvPr id="7" name="Picture 6" descr="A person holding a camera&#10;&#10;Description automatically generated">
            <a:extLst>
              <a:ext uri="{FF2B5EF4-FFF2-40B4-BE49-F238E27FC236}">
                <a16:creationId xmlns:a16="http://schemas.microsoft.com/office/drawing/2014/main" id="{15549DDA-02FD-67DA-4934-4F55AF2E8C81}"/>
              </a:ext>
            </a:extLst>
          </p:cNvPr>
          <p:cNvPicPr>
            <a:picLocks noChangeAspect="1"/>
          </p:cNvPicPr>
          <p:nvPr/>
        </p:nvPicPr>
        <p:blipFill>
          <a:blip r:embed="rId6"/>
          <a:stretch>
            <a:fillRect/>
          </a:stretch>
        </p:blipFill>
        <p:spPr>
          <a:xfrm>
            <a:off x="8841665" y="4863645"/>
            <a:ext cx="2884785" cy="1923190"/>
          </a:xfrm>
          <a:prstGeom prst="rect">
            <a:avLst/>
          </a:prstGeom>
        </p:spPr>
      </p:pic>
      <p:pic>
        <p:nvPicPr>
          <p:cNvPr id="9" name="Picture 8" descr="A map of south africa with different colors&#10;&#10;Description automatically generated">
            <a:extLst>
              <a:ext uri="{FF2B5EF4-FFF2-40B4-BE49-F238E27FC236}">
                <a16:creationId xmlns:a16="http://schemas.microsoft.com/office/drawing/2014/main" id="{99048701-AEC5-ADC3-569E-EC7E6B3729EF}"/>
              </a:ext>
            </a:extLst>
          </p:cNvPr>
          <p:cNvPicPr>
            <a:picLocks noChangeAspect="1"/>
          </p:cNvPicPr>
          <p:nvPr/>
        </p:nvPicPr>
        <p:blipFill>
          <a:blip r:embed="rId7"/>
          <a:stretch>
            <a:fillRect/>
          </a:stretch>
        </p:blipFill>
        <p:spPr>
          <a:xfrm>
            <a:off x="8940681" y="743219"/>
            <a:ext cx="2686751" cy="2075935"/>
          </a:xfrm>
          <a:prstGeom prst="rect">
            <a:avLst/>
          </a:prstGeom>
        </p:spPr>
      </p:pic>
      <p:pic>
        <p:nvPicPr>
          <p:cNvPr id="10" name="Picture 9" descr="A white sign on a pole&#10;&#10;Description automatically generated">
            <a:extLst>
              <a:ext uri="{FF2B5EF4-FFF2-40B4-BE49-F238E27FC236}">
                <a16:creationId xmlns:a16="http://schemas.microsoft.com/office/drawing/2014/main" id="{CA5DA6CA-C5C3-509A-A1FC-806914592A71}"/>
              </a:ext>
            </a:extLst>
          </p:cNvPr>
          <p:cNvPicPr>
            <a:picLocks noChangeAspect="1"/>
          </p:cNvPicPr>
          <p:nvPr/>
        </p:nvPicPr>
        <p:blipFill>
          <a:blip r:embed="rId8"/>
          <a:stretch>
            <a:fillRect/>
          </a:stretch>
        </p:blipFill>
        <p:spPr>
          <a:xfrm>
            <a:off x="5977892" y="3053708"/>
            <a:ext cx="2431509" cy="36702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latin typeface="Play"/>
                <a:ea typeface="Play"/>
                <a:cs typeface="Play"/>
                <a:sym typeface="Play"/>
              </a:rPr>
              <a:t>In Groups of THREE</a:t>
            </a:r>
            <a:endParaRPr dirty="0"/>
          </a:p>
        </p:txBody>
      </p:sp>
      <p:sp>
        <p:nvSpPr>
          <p:cNvPr id="109" name="Google Shape;10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Play"/>
                <a:ea typeface="Play"/>
                <a:cs typeface="Play"/>
                <a:sym typeface="Play"/>
              </a:rPr>
              <a:t>Reflect on some of the heroes that you encountered in the previous lesson. Share why they made an impact. </a:t>
            </a:r>
            <a:endParaRPr dirty="0"/>
          </a:p>
          <a:p>
            <a:pPr marL="228600" lvl="0" indent="-228600" algn="l" rtl="0">
              <a:lnSpc>
                <a:spcPct val="90000"/>
              </a:lnSpc>
              <a:spcBef>
                <a:spcPts val="1000"/>
              </a:spcBef>
              <a:spcAft>
                <a:spcPts val="0"/>
              </a:spcAft>
              <a:buClr>
                <a:schemeClr val="dk1"/>
              </a:buClr>
              <a:buSzPts val="2800"/>
              <a:buChar char="•"/>
            </a:pPr>
            <a:r>
              <a:rPr lang="en-US" dirty="0">
                <a:latin typeface="Play"/>
                <a:ea typeface="Play"/>
                <a:cs typeface="Play"/>
                <a:sym typeface="Play"/>
              </a:rPr>
              <a:t>Now share about other Human Rights Heroes you may have encountered – these may be members of your community or even family that have done good for other people. </a:t>
            </a:r>
            <a:endParaRPr dirty="0"/>
          </a:p>
          <a:p>
            <a:pPr marL="228600" lvl="0" indent="-228600" algn="l" rtl="0">
              <a:lnSpc>
                <a:spcPct val="90000"/>
              </a:lnSpc>
              <a:spcBef>
                <a:spcPts val="1000"/>
              </a:spcBef>
              <a:spcAft>
                <a:spcPts val="0"/>
              </a:spcAft>
              <a:buClr>
                <a:schemeClr val="dk1"/>
              </a:buClr>
              <a:buSzPts val="2800"/>
              <a:buChar char="•"/>
            </a:pPr>
            <a:r>
              <a:rPr lang="en-US" dirty="0">
                <a:latin typeface="Play"/>
                <a:ea typeface="Play"/>
                <a:cs typeface="Play"/>
                <a:sym typeface="Play"/>
              </a:rPr>
              <a:t>If someone in your group has told you of someone or an event that inspires you, write it down quickly. It is important to remember. </a:t>
            </a:r>
            <a:endParaRPr dirty="0"/>
          </a:p>
        </p:txBody>
      </p:sp>
      <p:pic>
        <p:nvPicPr>
          <p:cNvPr id="4" name="Picture 3"/>
          <p:cNvPicPr>
            <a:picLocks noChangeAspect="1"/>
          </p:cNvPicPr>
          <p:nvPr/>
        </p:nvPicPr>
        <p:blipFill>
          <a:blip r:embed="rId3"/>
          <a:stretch>
            <a:fillRect/>
          </a:stretch>
        </p:blipFill>
        <p:spPr>
          <a:xfrm>
            <a:off x="10845833" y="-14692"/>
            <a:ext cx="1365622" cy="4694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ZA" sz="1800" b="0" i="0" u="none" strike="noStrike" cap="none">
              <a:solidFill>
                <a:schemeClr val="lt1"/>
              </a:solidFill>
              <a:latin typeface="Calibri"/>
              <a:ea typeface="Calibri"/>
              <a:cs typeface="Calibri"/>
              <a:sym typeface="Calibri"/>
            </a:endParaRPr>
          </a:p>
        </p:txBody>
      </p:sp>
      <p:sp>
        <p:nvSpPr>
          <p:cNvPr id="116" name="Google Shape;116;p4"/>
          <p:cNvSpPr txBox="1">
            <a:spLocks noGrp="1"/>
          </p:cNvSpPr>
          <p:nvPr>
            <p:ph type="title"/>
          </p:nvPr>
        </p:nvSpPr>
        <p:spPr>
          <a:xfrm>
            <a:off x="8164726" y="5614640"/>
            <a:ext cx="3548449" cy="458076"/>
          </a:xfrm>
          <a:prstGeom prst="rect">
            <a:avLst/>
          </a:prstGeom>
          <a:noFill/>
          <a:ln>
            <a:noFill/>
          </a:ln>
        </p:spPr>
        <p:txBody>
          <a:bodyPr spcFirstLastPara="1" wrap="square" lIns="91425" tIns="45700" rIns="91425" bIns="45700" anchor="t" anchorCtr="0">
            <a:normAutofit fontScale="90000"/>
          </a:bodyPr>
          <a:lstStyle/>
          <a:p>
            <a:pPr>
              <a:buClr>
                <a:schemeClr val="lt1"/>
              </a:buClr>
              <a:buSzPts val="3700"/>
            </a:pPr>
            <a:r>
              <a:rPr lang="en-US" sz="2200" dirty="0">
                <a:solidFill>
                  <a:schemeClr val="tx1"/>
                </a:solidFill>
                <a:latin typeface="Calibri" panose="020F0502020204030204" pitchFamily="34" charset="0"/>
                <a:ea typeface="Play"/>
                <a:cs typeface="Calibri" panose="020F0502020204030204" pitchFamily="34" charset="0"/>
                <a:sym typeface="Play"/>
                <a:hlinkClick r:id="rId3"/>
              </a:rPr>
              <a:t>https://www.mandeladay.com</a:t>
            </a:r>
            <a:r>
              <a:rPr lang="en-US" sz="2200" dirty="0">
                <a:solidFill>
                  <a:schemeClr val="tx1"/>
                </a:solidFill>
                <a:latin typeface="Calibri" panose="020F0502020204030204" pitchFamily="34" charset="0"/>
                <a:ea typeface="Play"/>
                <a:cs typeface="Calibri" panose="020F0502020204030204" pitchFamily="34" charset="0"/>
                <a:sym typeface="Play"/>
              </a:rPr>
              <a:t> </a:t>
            </a:r>
            <a:br>
              <a:rPr lang="en-US" sz="4400" dirty="0">
                <a:solidFill>
                  <a:schemeClr val="tx1"/>
                </a:solidFill>
              </a:rPr>
            </a:br>
            <a:endParaRPr dirty="0">
              <a:solidFill>
                <a:schemeClr val="tx1"/>
              </a:solidFill>
            </a:endParaRPr>
          </a:p>
        </p:txBody>
      </p:sp>
      <p:pic>
        <p:nvPicPr>
          <p:cNvPr id="117" name="Google Shape;117;p4"/>
          <p:cNvPicPr preferRelativeResize="0"/>
          <p:nvPr/>
        </p:nvPicPr>
        <p:blipFill rotWithShape="1">
          <a:blip r:embed="rId4">
            <a:alphaModFix/>
          </a:blip>
          <a:srcRect r="-2" b="782"/>
          <a:stretch/>
        </p:blipFill>
        <p:spPr>
          <a:xfrm>
            <a:off x="6" y="-1"/>
            <a:ext cx="6000750" cy="3911828"/>
          </a:xfrm>
          <a:custGeom>
            <a:avLst/>
            <a:gdLst/>
            <a:ahLst/>
            <a:cxnLst/>
            <a:rect l="l" t="t" r="r" b="b"/>
            <a:pathLst>
              <a:path w="6000749" h="3911828" extrusionOk="0">
                <a:moveTo>
                  <a:pt x="0" y="0"/>
                </a:moveTo>
                <a:lnTo>
                  <a:pt x="6000749" y="0"/>
                </a:lnTo>
                <a:lnTo>
                  <a:pt x="6000749" y="3767827"/>
                </a:lnTo>
                <a:lnTo>
                  <a:pt x="5572124" y="3740378"/>
                </a:lnTo>
                <a:lnTo>
                  <a:pt x="0" y="3911828"/>
                </a:lnTo>
                <a:close/>
              </a:path>
            </a:pathLst>
          </a:custGeom>
          <a:noFill/>
          <a:ln>
            <a:noFill/>
          </a:ln>
        </p:spPr>
      </p:pic>
      <p:pic>
        <p:nvPicPr>
          <p:cNvPr id="118" name="Google Shape;118;p4"/>
          <p:cNvPicPr preferRelativeResize="0"/>
          <p:nvPr/>
        </p:nvPicPr>
        <p:blipFill rotWithShape="1">
          <a:blip r:embed="rId5">
            <a:alphaModFix/>
          </a:blip>
          <a:srcRect l="101" r="13480"/>
          <a:stretch/>
        </p:blipFill>
        <p:spPr>
          <a:xfrm>
            <a:off x="6191245" y="-1"/>
            <a:ext cx="6000750" cy="3988028"/>
          </a:xfrm>
          <a:custGeom>
            <a:avLst/>
            <a:gdLst/>
            <a:ahLst/>
            <a:cxnLst/>
            <a:rect l="l" t="t" r="r" b="b"/>
            <a:pathLst>
              <a:path w="6000750" h="3988028" extrusionOk="0">
                <a:moveTo>
                  <a:pt x="0" y="0"/>
                </a:moveTo>
                <a:lnTo>
                  <a:pt x="6000750" y="0"/>
                </a:lnTo>
                <a:lnTo>
                  <a:pt x="6000750" y="797153"/>
                </a:lnTo>
                <a:lnTo>
                  <a:pt x="6000750" y="2634343"/>
                </a:lnTo>
                <a:lnTo>
                  <a:pt x="6000750" y="3911828"/>
                </a:lnTo>
                <a:lnTo>
                  <a:pt x="3248025" y="3988028"/>
                </a:lnTo>
                <a:lnTo>
                  <a:pt x="0" y="3780026"/>
                </a:lnTo>
                <a:close/>
              </a:path>
            </a:pathLst>
          </a:custGeom>
          <a:noFill/>
          <a:ln>
            <a:noFill/>
          </a:ln>
        </p:spPr>
      </p:pic>
      <p:grpSp>
        <p:nvGrpSpPr>
          <p:cNvPr id="119" name="Google Shape;119;p4"/>
          <p:cNvGrpSpPr/>
          <p:nvPr/>
        </p:nvGrpSpPr>
        <p:grpSpPr>
          <a:xfrm>
            <a:off x="0" y="3528992"/>
            <a:ext cx="12192000" cy="757168"/>
            <a:chOff x="0" y="2959818"/>
            <a:chExt cx="12192000" cy="757168"/>
          </a:xfrm>
        </p:grpSpPr>
        <p:sp>
          <p:nvSpPr>
            <p:cNvPr id="120" name="Google Shape;120;p4"/>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a:noFill/>
            </a:ln>
            <a:effectLst>
              <a:outerShdw blurRad="381000" dist="152400" dir="5400000" algn="t"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4"/>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rotWithShape="1">
              <a:blip r:embed="rId6">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 name="Picture 9"/>
          <p:cNvPicPr>
            <a:picLocks noChangeAspect="1"/>
          </p:cNvPicPr>
          <p:nvPr/>
        </p:nvPicPr>
        <p:blipFill>
          <a:blip r:embed="rId7"/>
          <a:stretch>
            <a:fillRect/>
          </a:stretch>
        </p:blipFill>
        <p:spPr>
          <a:xfrm>
            <a:off x="10845833" y="-14692"/>
            <a:ext cx="1365622" cy="469433"/>
          </a:xfrm>
          <a:prstGeom prst="rect">
            <a:avLst/>
          </a:prstGeom>
        </p:spPr>
      </p:pic>
      <p:sp>
        <p:nvSpPr>
          <p:cNvPr id="4" name="Google Shape;116;p4">
            <a:extLst>
              <a:ext uri="{FF2B5EF4-FFF2-40B4-BE49-F238E27FC236}">
                <a16:creationId xmlns:a16="http://schemas.microsoft.com/office/drawing/2014/main" id="{EA54FD93-C6D7-29AB-F55B-50715BA08AB7}"/>
              </a:ext>
            </a:extLst>
          </p:cNvPr>
          <p:cNvSpPr txBox="1">
            <a:spLocks/>
          </p:cNvSpPr>
          <p:nvPr/>
        </p:nvSpPr>
        <p:spPr>
          <a:xfrm>
            <a:off x="838199" y="4669978"/>
            <a:ext cx="9294341" cy="1173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3700"/>
              <a:buFont typeface="Play"/>
              <a:buNone/>
            </a:pPr>
            <a:r>
              <a:rPr lang="en-US" sz="3600" dirty="0">
                <a:solidFill>
                  <a:schemeClr val="tx1"/>
                </a:solidFill>
                <a:latin typeface="Play"/>
                <a:ea typeface="Play"/>
                <a:cs typeface="Play"/>
                <a:sym typeface="Play"/>
              </a:rPr>
              <a:t>Initiatives and Campaigns</a:t>
            </a:r>
            <a:endParaRPr lang="en-US" sz="36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5" name="Google Shape;95;p2"/>
          <p:cNvSpPr txBox="1">
            <a:spLocks noGrp="1"/>
          </p:cNvSpPr>
          <p:nvPr>
            <p:ph type="body" idx="1"/>
          </p:nvPr>
        </p:nvSpPr>
        <p:spPr>
          <a:xfrm>
            <a:off x="1310536" y="6123497"/>
            <a:ext cx="9477632" cy="3693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sz="2000" dirty="0">
                <a:hlinkClick r:id="rId3"/>
              </a:rPr>
              <a:t>https://www.sagoodnews.co.za/wp-content/uploads/2021/09/HeritageDay_ThisIsUs.pdf</a:t>
            </a:r>
            <a:r>
              <a:rPr lang="en-US" sz="2000" dirty="0"/>
              <a:t> </a:t>
            </a:r>
            <a:endParaRPr sz="2000" dirty="0"/>
          </a:p>
        </p:txBody>
      </p:sp>
      <p:pic>
        <p:nvPicPr>
          <p:cNvPr id="11" name="Picture 10"/>
          <p:cNvPicPr>
            <a:picLocks noChangeAspect="1"/>
          </p:cNvPicPr>
          <p:nvPr/>
        </p:nvPicPr>
        <p:blipFill>
          <a:blip r:embed="rId4"/>
          <a:stretch>
            <a:fillRect/>
          </a:stretch>
        </p:blipFill>
        <p:spPr>
          <a:xfrm>
            <a:off x="10845833" y="-14692"/>
            <a:ext cx="1365622" cy="469433"/>
          </a:xfrm>
          <a:prstGeom prst="rect">
            <a:avLst/>
          </a:prstGeom>
        </p:spPr>
      </p:pic>
      <p:pic>
        <p:nvPicPr>
          <p:cNvPr id="2" name="Picture 1">
            <a:extLst>
              <a:ext uri="{FF2B5EF4-FFF2-40B4-BE49-F238E27FC236}">
                <a16:creationId xmlns:a16="http://schemas.microsoft.com/office/drawing/2014/main" id="{63EE564B-E790-9F5A-DB6C-F48A807D305A}"/>
              </a:ext>
            </a:extLst>
          </p:cNvPr>
          <p:cNvPicPr>
            <a:picLocks noChangeAspect="1"/>
          </p:cNvPicPr>
          <p:nvPr/>
        </p:nvPicPr>
        <p:blipFill>
          <a:blip r:embed="rId5"/>
          <a:stretch>
            <a:fillRect/>
          </a:stretch>
        </p:blipFill>
        <p:spPr>
          <a:xfrm>
            <a:off x="2973591" y="2155847"/>
            <a:ext cx="5950557" cy="2095886"/>
          </a:xfrm>
          <a:prstGeom prst="rect">
            <a:avLst/>
          </a:prstGeom>
        </p:spPr>
      </p:pic>
    </p:spTree>
    <p:extLst>
      <p:ext uri="{BB962C8B-B14F-4D97-AF65-F5344CB8AC3E}">
        <p14:creationId xmlns:p14="http://schemas.microsoft.com/office/powerpoint/2010/main" val="16501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7" name="Google Shape;13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8" name="Google Shape;138;p6" descr="Join us for 16 Days of Activism Against Gender-Based Violence! - World YWCA"/>
          <p:cNvPicPr preferRelativeResize="0"/>
          <p:nvPr/>
        </p:nvPicPr>
        <p:blipFill rotWithShape="1">
          <a:blip r:embed="rId3">
            <a:alphaModFix/>
          </a:blip>
          <a:srcRect/>
          <a:stretch/>
        </p:blipFill>
        <p:spPr>
          <a:xfrm>
            <a:off x="0" y="0"/>
            <a:ext cx="6858000" cy="6858000"/>
          </a:xfrm>
          <a:prstGeom prst="rect">
            <a:avLst/>
          </a:prstGeom>
          <a:noFill/>
          <a:ln>
            <a:noFill/>
          </a:ln>
        </p:spPr>
      </p:pic>
      <p:pic>
        <p:nvPicPr>
          <p:cNvPr id="139" name="Google Shape;139;p6" descr="Philisa Abafazi Bethu: 365 Days of Activism • Ads of the World™ | Part of  The Clio Network"/>
          <p:cNvPicPr preferRelativeResize="0"/>
          <p:nvPr/>
        </p:nvPicPr>
        <p:blipFill rotWithShape="1">
          <a:blip r:embed="rId4">
            <a:alphaModFix/>
          </a:blip>
          <a:srcRect/>
          <a:stretch/>
        </p:blipFill>
        <p:spPr>
          <a:xfrm>
            <a:off x="6858000" y="0"/>
            <a:ext cx="4843463" cy="6858000"/>
          </a:xfrm>
          <a:prstGeom prst="rect">
            <a:avLst/>
          </a:prstGeom>
          <a:noFill/>
          <a:ln>
            <a:noFill/>
          </a:ln>
        </p:spPr>
      </p:pic>
      <p:pic>
        <p:nvPicPr>
          <p:cNvPr id="6" name="Picture 5"/>
          <p:cNvPicPr>
            <a:picLocks noChangeAspect="1"/>
          </p:cNvPicPr>
          <p:nvPr/>
        </p:nvPicPr>
        <p:blipFill>
          <a:blip r:embed="rId5"/>
          <a:stretch>
            <a:fillRect/>
          </a:stretch>
        </p:blipFill>
        <p:spPr>
          <a:xfrm>
            <a:off x="10845833" y="-14692"/>
            <a:ext cx="1365622" cy="4694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descr="A group of people holding signs&#10;&#10;Description automatically generated"/>
          <p:cNvPicPr preferRelativeResize="0"/>
          <p:nvPr/>
        </p:nvPicPr>
        <p:blipFill rotWithShape="1">
          <a:blip r:embed="rId3">
            <a:alphaModFix amt="40000"/>
          </a:blip>
          <a:srcRect/>
          <a:stretch/>
        </p:blipFill>
        <p:spPr>
          <a:xfrm>
            <a:off x="20" y="10"/>
            <a:ext cx="12191979" cy="6857990"/>
          </a:xfrm>
          <a:prstGeom prst="rect">
            <a:avLst/>
          </a:prstGeom>
          <a:noFill/>
          <a:ln>
            <a:noFill/>
          </a:ln>
        </p:spPr>
      </p:pic>
      <p:sp>
        <p:nvSpPr>
          <p:cNvPr id="146" name="Google Shape;146;p7"/>
          <p:cNvSpPr txBox="1">
            <a:spLocks noGrp="1"/>
          </p:cNvSpPr>
          <p:nvPr>
            <p:ph type="title"/>
          </p:nvPr>
        </p:nvSpPr>
        <p:spPr>
          <a:xfrm>
            <a:off x="965200" y="965200"/>
            <a:ext cx="10261600" cy="356486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1500"/>
              <a:buFont typeface="Calibri"/>
              <a:buNone/>
            </a:pPr>
            <a:r>
              <a:rPr lang="en-US" sz="11500"/>
              <a:t>Let's Campaign!!!!!</a:t>
            </a:r>
            <a:endParaRPr/>
          </a:p>
        </p:txBody>
      </p:sp>
      <p:sp>
        <p:nvSpPr>
          <p:cNvPr id="147" name="Google Shape;147;p7"/>
          <p:cNvSpPr txBox="1"/>
          <p:nvPr/>
        </p:nvSpPr>
        <p:spPr>
          <a:xfrm>
            <a:off x="9751908"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
        <p:nvSpPr>
          <p:cNvPr id="148" name="Google Shape;148;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6" name="Picture 5"/>
          <p:cNvPicPr>
            <a:picLocks noChangeAspect="1"/>
          </p:cNvPicPr>
          <p:nvPr/>
        </p:nvPicPr>
        <p:blipFill>
          <a:blip r:embed="rId6"/>
          <a:stretch>
            <a:fillRect/>
          </a:stretch>
        </p:blipFill>
        <p:spPr>
          <a:xfrm>
            <a:off x="10845833" y="-14692"/>
            <a:ext cx="1365622" cy="469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5000" b="1"/>
              <a:t>R	E	F	L	E	C	T	I	O	N</a:t>
            </a:r>
            <a:endParaRPr/>
          </a:p>
        </p:txBody>
      </p:sp>
      <p:pic>
        <p:nvPicPr>
          <p:cNvPr id="155" name="Google Shape;155;p8"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p:cNvPicPr>
            <a:picLocks noChangeAspect="1"/>
          </p:cNvPicPr>
          <p:nvPr/>
        </p:nvPicPr>
        <p:blipFill>
          <a:blip r:embed="rId4"/>
          <a:stretch>
            <a:fillRect/>
          </a:stretch>
        </p:blipFill>
        <p:spPr>
          <a:xfrm>
            <a:off x="11082262" y="0"/>
            <a:ext cx="1365622" cy="4694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FA56C7-9796-447F-BA22-8A1F909AEBE6}"/>
</file>

<file path=customXml/itemProps2.xml><?xml version="1.0" encoding="utf-8"?>
<ds:datastoreItem xmlns:ds="http://schemas.openxmlformats.org/officeDocument/2006/customXml" ds:itemID="{F373356B-15DA-4757-9AB1-2C893D851937}"/>
</file>

<file path=docProps/app.xml><?xml version="1.0" encoding="utf-8"?>
<Properties xmlns="http://schemas.openxmlformats.org/officeDocument/2006/extended-properties" xmlns:vt="http://schemas.openxmlformats.org/officeDocument/2006/docPropsVTypes">
  <TotalTime>42</TotalTime>
  <Words>1089</Words>
  <Application>Microsoft Office PowerPoint</Application>
  <PresentationFormat>Widescreen</PresentationFormat>
  <Paragraphs>72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Play</vt:lpstr>
      <vt:lpstr>Calibri</vt:lpstr>
      <vt:lpstr>Arial</vt:lpstr>
      <vt:lpstr>Noto Sans Symbols</vt:lpstr>
      <vt:lpstr>Times New Roman</vt:lpstr>
      <vt:lpstr>Office Theme</vt:lpstr>
      <vt:lpstr>PowerPoint Presentation</vt:lpstr>
      <vt:lpstr>Lesson Outcomes</vt:lpstr>
      <vt:lpstr>In Groups of THREE</vt:lpstr>
      <vt:lpstr>https://www.mandeladay.com  </vt:lpstr>
      <vt:lpstr>PowerPoint Presentation</vt:lpstr>
      <vt:lpstr>PowerPoint Presentation</vt:lpstr>
      <vt:lpstr>Let's Campaign!!!!!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10</cp:revision>
  <dcterms:created xsi:type="dcterms:W3CDTF">2023-02-17T20:03:06Z</dcterms:created>
  <dcterms:modified xsi:type="dcterms:W3CDTF">2024-01-03T09:08:29Z</dcterms:modified>
</cp:coreProperties>
</file>