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Authors.xml" ContentType="application/vnd.openxmlformats-officedocument.presentationml.commentAuthors+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9"/>
  </p:notesMasterIdLst>
  <p:sldIdLst>
    <p:sldId id="256" r:id="rId2"/>
    <p:sldId id="257" r:id="rId3"/>
    <p:sldId id="258" r:id="rId4"/>
    <p:sldId id="259" r:id="rId5"/>
    <p:sldId id="260" r:id="rId6"/>
    <p:sldId id="263" r:id="rId7"/>
    <p:sldId id="264" r:id="rId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9" roundtripDataSignature="AMtx7mhbZgKyNz81gQwNwRkUkWsMPgd8e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miel Landers" initials="" lastIdx="1" clrIdx="0"/>
  <p:cmAuthor id="1" name="Natasha Beangstrom" initials="NB" lastIdx="1" clrIdx="1">
    <p:extLst>
      <p:ext uri="{19B8F6BF-5375-455C-9EA6-DF929625EA0E}">
        <p15:presenceInfo xmlns:p15="http://schemas.microsoft.com/office/powerpoint/2012/main" userId="73ba7bf199afebe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199" autoAdjust="0"/>
  </p:normalViewPr>
  <p:slideViewPr>
    <p:cSldViewPr snapToGrid="0">
      <p:cViewPr varScale="1">
        <p:scale>
          <a:sx n="86" d="100"/>
          <a:sy n="86" d="100"/>
        </p:scale>
        <p:origin x="7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25" Type="http://schemas.microsoft.com/office/2016/11/relationships/changesInfo" Target="changesInfos/changesInfo1.xml"/><Relationship Id="rId2" Type="http://schemas.openxmlformats.org/officeDocument/2006/relationships/slide" Target="slides/slide1.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 Target="slides/slide4.xml"/><Relationship Id="rId23" Type="http://schemas.openxmlformats.org/officeDocument/2006/relationships/theme" Target="theme/theme1.xml"/><Relationship Id="rId19" Type="http://customschemas.google.com/relationships/presentationmetadata" Target="metadata"/><Relationship Id="rId4" Type="http://schemas.openxmlformats.org/officeDocument/2006/relationships/slide" Target="slides/slide3.xml"/><Relationship Id="rId9" Type="http://schemas.openxmlformats.org/officeDocument/2006/relationships/notesMaster" Target="notesMasters/notesMaster1.xml"/><Relationship Id="rId22" Type="http://schemas.openxmlformats.org/officeDocument/2006/relationships/viewProps" Target="viewProps.xml"/><Relationship Id="rId27"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p Unit" userId="86ec350514542ee1" providerId="LiveId" clId="{4B83D383-C59B-4C6E-8AE0-48A334B88E48}"/>
    <pc:docChg chg="modSld">
      <pc:chgData name="Hp Unit" userId="86ec350514542ee1" providerId="LiveId" clId="{4B83D383-C59B-4C6E-8AE0-48A334B88E48}" dt="2023-12-20T14:13:55.059" v="14" actId="15"/>
      <pc:docMkLst>
        <pc:docMk/>
      </pc:docMkLst>
      <pc:sldChg chg="modNotesTx">
        <pc:chgData name="Hp Unit" userId="86ec350514542ee1" providerId="LiveId" clId="{4B83D383-C59B-4C6E-8AE0-48A334B88E48}" dt="2023-12-20T14:12:38.782" v="0"/>
        <pc:sldMkLst>
          <pc:docMk/>
          <pc:sldMk cId="0" sldId="256"/>
        </pc:sldMkLst>
      </pc:sldChg>
      <pc:sldChg chg="modNotesTx">
        <pc:chgData name="Hp Unit" userId="86ec350514542ee1" providerId="LiveId" clId="{4B83D383-C59B-4C6E-8AE0-48A334B88E48}" dt="2023-12-20T14:12:52.493" v="5" actId="15"/>
        <pc:sldMkLst>
          <pc:docMk/>
          <pc:sldMk cId="0" sldId="257"/>
        </pc:sldMkLst>
      </pc:sldChg>
      <pc:sldChg chg="modNotesTx">
        <pc:chgData name="Hp Unit" userId="86ec350514542ee1" providerId="LiveId" clId="{4B83D383-C59B-4C6E-8AE0-48A334B88E48}" dt="2023-12-20T14:13:01.236" v="6"/>
        <pc:sldMkLst>
          <pc:docMk/>
          <pc:sldMk cId="0" sldId="258"/>
        </pc:sldMkLst>
      </pc:sldChg>
      <pc:sldChg chg="modNotesTx">
        <pc:chgData name="Hp Unit" userId="86ec350514542ee1" providerId="LiveId" clId="{4B83D383-C59B-4C6E-8AE0-48A334B88E48}" dt="2023-12-20T14:13:17.776" v="8" actId="120"/>
        <pc:sldMkLst>
          <pc:docMk/>
          <pc:sldMk cId="0" sldId="259"/>
        </pc:sldMkLst>
      </pc:sldChg>
      <pc:sldChg chg="modNotesTx">
        <pc:chgData name="Hp Unit" userId="86ec350514542ee1" providerId="LiveId" clId="{4B83D383-C59B-4C6E-8AE0-48A334B88E48}" dt="2023-12-20T14:13:33.417" v="9"/>
        <pc:sldMkLst>
          <pc:docMk/>
          <pc:sldMk cId="0" sldId="260"/>
        </pc:sldMkLst>
      </pc:sldChg>
      <pc:sldChg chg="modNotesTx">
        <pc:chgData name="Hp Unit" userId="86ec350514542ee1" providerId="LiveId" clId="{4B83D383-C59B-4C6E-8AE0-48A334B88E48}" dt="2023-12-20T14:13:42.591" v="10"/>
        <pc:sldMkLst>
          <pc:docMk/>
          <pc:sldMk cId="0" sldId="261"/>
        </pc:sldMkLst>
      </pc:sldChg>
      <pc:sldChg chg="modNotesTx">
        <pc:chgData name="Hp Unit" userId="86ec350514542ee1" providerId="LiveId" clId="{4B83D383-C59B-4C6E-8AE0-48A334B88E48}" dt="2023-12-20T14:13:55.059" v="14" actId="15"/>
        <pc:sldMkLst>
          <pc:docMk/>
          <pc:sldMk cId="0" sldId="26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Z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7563113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q7K9RXqAK6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lifestraw.co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GLJCaBgvsS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indent="-635" algn="just"/>
            <a:r>
              <a:rPr lang="af-ZA" sz="1800" b="1" dirty="0">
                <a:effectLst/>
                <a:latin typeface="Arial" panose="020B0604020202020204" pitchFamily="34" charset="0"/>
                <a:ea typeface="Arial" panose="020B0604020202020204" pitchFamily="34" charset="0"/>
              </a:rPr>
              <a:t>Skyfie 1:</a:t>
            </a:r>
            <a:r>
              <a:rPr lang="af-ZA" sz="1800" dirty="0">
                <a:effectLst/>
                <a:latin typeface="Arial" panose="020B0604020202020204" pitchFamily="34" charset="0"/>
                <a:ea typeface="Arial" panose="020B0604020202020204" pitchFamily="34" charset="0"/>
              </a:rPr>
              <a:t> Ons het in die laaste les die volgende bespreek: uitdagings rondom </a:t>
            </a:r>
            <a:r>
              <a:rPr lang="af-ZA" sz="1800" dirty="0" err="1">
                <a:effectLst/>
                <a:latin typeface="Arial" panose="020B0604020202020204" pitchFamily="34" charset="0"/>
                <a:ea typeface="Arial" panose="020B0604020202020204" pitchFamily="34" charset="0"/>
              </a:rPr>
              <a:t>jeugwerkloosheid</a:t>
            </a:r>
            <a:r>
              <a:rPr lang="af-ZA" sz="1800" dirty="0">
                <a:effectLst/>
                <a:latin typeface="Arial" panose="020B0604020202020204" pitchFamily="34" charset="0"/>
                <a:ea typeface="Arial" panose="020B0604020202020204" pitchFamily="34" charset="0"/>
              </a:rPr>
              <a:t> in Suid-Afrika, en hoe 'n opvoeding nie noodwendig 'n werk en stabiele inkomste verseker nie. In 'n ekonomie waar mense afgelê word en minder werk beskikbaar is, wat kan jy doen? (Laat leerders 1 min toe om te reageer.)</a:t>
            </a:r>
            <a:endParaRPr lang="en-US" sz="1800" dirty="0">
              <a:effectLst/>
              <a:latin typeface="Times New Roman" panose="02020603050405020304" pitchFamily="18" charset="0"/>
              <a:ea typeface="Times New Roman" panose="02020603050405020304" pitchFamily="18" charset="0"/>
            </a:endParaRPr>
          </a:p>
          <a:p>
            <a:pPr indent="-1270"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indent="-1270" algn="just"/>
            <a:r>
              <a:rPr lang="af-ZA" sz="1800" dirty="0">
                <a:effectLst/>
                <a:latin typeface="Arial" panose="020B0604020202020204" pitchFamily="34" charset="0"/>
                <a:ea typeface="Arial" panose="020B0604020202020204" pitchFamily="34" charset="0"/>
              </a:rPr>
              <a:t>Ons het in die vorige les vinnig aan die term </a:t>
            </a:r>
            <a:r>
              <a:rPr lang="af-ZA" sz="1800" i="1" dirty="0">
                <a:effectLst/>
                <a:latin typeface="Arial" panose="020B0604020202020204" pitchFamily="34" charset="0"/>
                <a:ea typeface="Arial" panose="020B0604020202020204" pitchFamily="34" charset="0"/>
              </a:rPr>
              <a:t>entrepreneurskap</a:t>
            </a:r>
            <a:r>
              <a:rPr lang="af-ZA" sz="1800" dirty="0">
                <a:effectLst/>
                <a:latin typeface="Arial" panose="020B0604020202020204" pitchFamily="34" charset="0"/>
                <a:ea typeface="Arial" panose="020B0604020202020204" pitchFamily="34" charset="0"/>
              </a:rPr>
              <a:t> geraak. Daar is van jou verwag om deur die artikel  '</a:t>
            </a:r>
            <a:r>
              <a:rPr lang="af-ZA" sz="1800" i="1" dirty="0">
                <a:effectLst/>
                <a:latin typeface="Arial" panose="020B0604020202020204" pitchFamily="34" charset="0"/>
                <a:ea typeface="Arial" panose="020B0604020202020204" pitchFamily="34" charset="0"/>
              </a:rPr>
              <a:t>4 </a:t>
            </a:r>
            <a:r>
              <a:rPr lang="af-ZA" sz="1800" i="1" dirty="0" err="1">
                <a:effectLst/>
                <a:latin typeface="Arial" panose="020B0604020202020204" pitchFamily="34" charset="0"/>
                <a:ea typeface="Arial" panose="020B0604020202020204" pitchFamily="34" charset="0"/>
              </a:rPr>
              <a:t>Topwenke</a:t>
            </a:r>
            <a:r>
              <a:rPr lang="af-ZA" sz="1800" i="1" dirty="0">
                <a:effectLst/>
                <a:latin typeface="Arial" panose="020B0604020202020204" pitchFamily="34" charset="0"/>
                <a:ea typeface="Arial" panose="020B0604020202020204" pitchFamily="34" charset="0"/>
              </a:rPr>
              <a:t> vir Ontluikende Entrepreneurs' </a:t>
            </a:r>
            <a:r>
              <a:rPr lang="af-ZA" sz="1800" dirty="0">
                <a:effectLst/>
                <a:latin typeface="Arial" panose="020B0604020202020204" pitchFamily="34" charset="0"/>
                <a:ea typeface="Arial" panose="020B0604020202020204" pitchFamily="34" charset="0"/>
              </a:rPr>
              <a:t>(</a:t>
            </a:r>
            <a:r>
              <a:rPr lang="af-ZA" sz="1800" b="1" i="1" dirty="0">
                <a:effectLst/>
                <a:latin typeface="Arial" panose="020B0604020202020204" pitchFamily="34" charset="0"/>
                <a:ea typeface="Arial" panose="020B0604020202020204" pitchFamily="34" charset="0"/>
              </a:rPr>
              <a:t>Aktiwiteit 3</a:t>
            </a:r>
            <a:r>
              <a:rPr lang="af-ZA" sz="1800" dirty="0">
                <a:effectLst/>
                <a:latin typeface="Arial" panose="020B0604020202020204" pitchFamily="34" charset="0"/>
                <a:ea typeface="Arial" panose="020B0604020202020204" pitchFamily="34" charset="0"/>
              </a:rPr>
              <a:t>) vir huiswerk te werk. Jy sou terme soos "sosiale entrepreneurskap" en "kulturele entrepreneurskap" teëgekom het. Die artikel het ook ander soorte entrepreneurskap uitgelig. Ons sal vandag deur die loop van die les daarna kyk. Ek weet julle is nie almal </a:t>
            </a:r>
            <a:r>
              <a:rPr lang="af-ZA" sz="1800" dirty="0" err="1">
                <a:effectLst/>
                <a:latin typeface="Arial" panose="020B0604020202020204" pitchFamily="34" charset="0"/>
                <a:ea typeface="Arial" panose="020B0604020202020204" pitchFamily="34" charset="0"/>
              </a:rPr>
              <a:t>besigheidstudiesleerders</a:t>
            </a:r>
            <a:r>
              <a:rPr lang="af-ZA" sz="1800" dirty="0">
                <a:effectLst/>
                <a:latin typeface="Arial" panose="020B0604020202020204" pitchFamily="34" charset="0"/>
                <a:ea typeface="Arial" panose="020B0604020202020204" pitchFamily="34" charset="0"/>
              </a:rPr>
              <a:t> nie, maar julle sal hierdie verskillende tipes entrepreneurskap moet verstaan.</a:t>
            </a:r>
            <a:endParaRPr lang="en-US" sz="1800" dirty="0">
              <a:effectLst/>
              <a:latin typeface="Times New Roman" panose="02020603050405020304" pitchFamily="18" charset="0"/>
              <a:ea typeface="Times New Roman" panose="02020603050405020304" pitchFamily="18" charset="0"/>
            </a:endParaRPr>
          </a:p>
          <a:p>
            <a:pPr indent="-1270"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indent="-1270" algn="just"/>
            <a:r>
              <a:rPr lang="af-ZA" sz="1800" dirty="0">
                <a:effectLst/>
                <a:latin typeface="Arial" panose="020B0604020202020204" pitchFamily="34" charset="0"/>
                <a:ea typeface="Arial" panose="020B0604020202020204" pitchFamily="34" charset="0"/>
              </a:rPr>
              <a:t>Hierdie artikel moedig jou aan om innoverend en 'n </a:t>
            </a:r>
            <a:r>
              <a:rPr lang="af-ZA" sz="1800" dirty="0" err="1">
                <a:effectLst/>
                <a:latin typeface="Arial" panose="020B0604020202020204" pitchFamily="34" charset="0"/>
                <a:ea typeface="Arial" panose="020B0604020202020204" pitchFamily="34" charset="0"/>
              </a:rPr>
              <a:t>probleemoplosser</a:t>
            </a:r>
            <a:r>
              <a:rPr lang="af-ZA" sz="1800" dirty="0">
                <a:effectLst/>
                <a:latin typeface="Arial" panose="020B0604020202020204" pitchFamily="34" charset="0"/>
                <a:ea typeface="Arial" panose="020B0604020202020204" pitchFamily="34" charset="0"/>
              </a:rPr>
              <a:t> te wees. Miskien is dit die oplossing vir jou toekoms.</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1</a:t>
            </a:fld>
            <a:endParaRPr/>
          </a:p>
        </p:txBody>
      </p:sp>
    </p:spTree>
    <p:extLst>
      <p:ext uri="{BB962C8B-B14F-4D97-AF65-F5344CB8AC3E}">
        <p14:creationId xmlns:p14="http://schemas.microsoft.com/office/powerpoint/2010/main" val="3219068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indent="-635" algn="just"/>
            <a:r>
              <a:rPr lang="af-ZA" sz="1800" b="1" dirty="0">
                <a:effectLst/>
                <a:latin typeface="Arial" panose="020B0604020202020204" pitchFamily="34" charset="0"/>
                <a:ea typeface="Arial" panose="020B0604020202020204" pitchFamily="34" charset="0"/>
              </a:rPr>
              <a:t>Skyfie 2: </a:t>
            </a:r>
            <a:r>
              <a:rPr lang="af-ZA" sz="1800" dirty="0">
                <a:effectLst/>
                <a:latin typeface="Arial" panose="020B0604020202020204" pitchFamily="34" charset="0"/>
                <a:ea typeface="Arial" panose="020B0604020202020204" pitchFamily="34" charset="0"/>
              </a:rPr>
              <a:t>Kom ons kyk nou na hierdie video oor entrepreneurskap. </a:t>
            </a:r>
            <a:endParaRPr lang="en-US" sz="1800" dirty="0">
              <a:effectLst/>
              <a:latin typeface="Times New Roman" panose="02020603050405020304" pitchFamily="18" charset="0"/>
              <a:ea typeface="Times New Roman" panose="02020603050405020304" pitchFamily="18" charset="0"/>
            </a:endParaRPr>
          </a:p>
          <a:p>
            <a:pPr indent="-635" algn="just"/>
            <a:r>
              <a:rPr lang="af-ZA" sz="1800" dirty="0">
                <a:solidFill>
                  <a:srgbClr val="1155CC"/>
                </a:solidFill>
                <a:effectLst/>
                <a:latin typeface="Arial" panose="020B0604020202020204" pitchFamily="34" charset="0"/>
                <a:ea typeface="Arial" panose="020B0604020202020204" pitchFamily="34" charset="0"/>
                <a:hlinkClick r:id="rId3"/>
              </a:rPr>
              <a:t>https://www.youtube.com/watch?v=q7K9RXqAK6s</a:t>
            </a:r>
            <a:r>
              <a:rPr lang="af-ZA" sz="1800" dirty="0">
                <a:solidFill>
                  <a:srgbClr val="1155CC"/>
                </a:solidFill>
                <a:effectLst/>
                <a:latin typeface="Arial" panose="020B0604020202020204" pitchFamily="34" charset="0"/>
                <a:ea typeface="Arial" panose="020B0604020202020204" pitchFamily="34" charset="0"/>
              </a:rPr>
              <a:t> </a:t>
            </a:r>
            <a:r>
              <a:rPr lang="af-ZA" sz="1800" dirty="0">
                <a:effectLst/>
                <a:latin typeface="Arial" panose="020B0604020202020204" pitchFamily="34" charset="0"/>
                <a:ea typeface="Arial" panose="020B0604020202020204" pitchFamily="34" charset="0"/>
              </a:rPr>
              <a:t>(1min 50's)</a:t>
            </a:r>
            <a:endParaRPr lang="en-US" sz="1800" dirty="0">
              <a:effectLst/>
              <a:latin typeface="Times New Roman" panose="02020603050405020304" pitchFamily="18" charset="0"/>
              <a:ea typeface="Times New Roman" panose="02020603050405020304" pitchFamily="18" charset="0"/>
            </a:endParaRPr>
          </a:p>
          <a:p>
            <a:pPr indent="-1270"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indent="-1270" algn="just"/>
            <a:r>
              <a:rPr lang="af-ZA" sz="1800" dirty="0">
                <a:effectLst/>
                <a:latin typeface="Arial" panose="020B0604020202020204" pitchFamily="34" charset="0"/>
                <a:ea typeface="Arial" panose="020B0604020202020204" pitchFamily="34" charset="0"/>
              </a:rPr>
              <a:t>Bespreek in julle groepe die onderstaande vrae uit </a:t>
            </a:r>
            <a:r>
              <a:rPr lang="af-ZA" sz="1800" b="1" i="1" dirty="0">
                <a:effectLst/>
                <a:latin typeface="Arial" panose="020B0604020202020204" pitchFamily="34" charset="0"/>
                <a:ea typeface="Arial" panose="020B0604020202020204" pitchFamily="34" charset="0"/>
              </a:rPr>
              <a:t>Aktiwiteit 1</a:t>
            </a:r>
            <a:r>
              <a:rPr lang="af-ZA" sz="1800" dirty="0">
                <a:effectLst/>
                <a:latin typeface="Arial" panose="020B0604020202020204" pitchFamily="34" charset="0"/>
                <a:ea typeface="Arial" panose="020B0604020202020204" pitchFamily="34" charset="0"/>
              </a:rPr>
              <a:t> (</a:t>
            </a:r>
            <a:r>
              <a:rPr lang="af-ZA" sz="1800" b="1" i="1" u="sng" dirty="0">
                <a:effectLst/>
                <a:latin typeface="Arial" panose="020B0604020202020204" pitchFamily="34" charset="0"/>
                <a:ea typeface="Arial" panose="020B0604020202020204" pitchFamily="34" charset="0"/>
              </a:rPr>
              <a:t>Les 4 - Werkkaart</a:t>
            </a:r>
            <a:r>
              <a:rPr lang="af-ZA" sz="1800" dirty="0">
                <a:effectLst/>
                <a:latin typeface="Arial" panose="020B0604020202020204" pitchFamily="34" charset="0"/>
                <a:ea typeface="Arial" panose="020B0604020202020204" pitchFamily="34" charset="0"/>
              </a:rPr>
              <a:t>) nadat julle die video gekyk het:</a:t>
            </a:r>
            <a:endParaRPr lang="en-US" sz="1800" dirty="0">
              <a:effectLst/>
              <a:latin typeface="Times New Roman" panose="02020603050405020304" pitchFamily="18" charset="0"/>
              <a:ea typeface="Times New Roman" panose="02020603050405020304" pitchFamily="18" charset="0"/>
            </a:endParaRPr>
          </a:p>
          <a:p>
            <a:pPr marL="800100" lvl="1" indent="-342900" algn="just" fontAlgn="base">
              <a:buFont typeface="+mj-lt"/>
              <a:buAutoNum type="arabicPeriod"/>
            </a:pPr>
            <a:r>
              <a:rPr lang="af-ZA" sz="1800" dirty="0">
                <a:effectLst/>
                <a:latin typeface="Arial" panose="020B0604020202020204" pitchFamily="34" charset="0"/>
                <a:ea typeface="Arial" panose="020B0604020202020204" pitchFamily="34" charset="0"/>
              </a:rPr>
              <a:t>Watter voorbeeld van entrepreneurskap sien ons in hierdie video?</a:t>
            </a:r>
            <a:endParaRPr lang="en-US" sz="1800" dirty="0">
              <a:effectLst/>
              <a:latin typeface="Times New Roman" panose="02020603050405020304" pitchFamily="18" charset="0"/>
              <a:ea typeface="Times New Roman" panose="02020603050405020304" pitchFamily="18" charset="0"/>
            </a:endParaRPr>
          </a:p>
          <a:p>
            <a:pPr marL="800100" lvl="1" indent="-342900" algn="just" fontAlgn="base">
              <a:buFont typeface="+mj-lt"/>
              <a:buAutoNum type="arabicPeriod"/>
            </a:pPr>
            <a:r>
              <a:rPr lang="af-ZA" sz="1800" dirty="0">
                <a:effectLst/>
                <a:latin typeface="Arial" panose="020B0604020202020204" pitchFamily="34" charset="0"/>
                <a:ea typeface="Arial" panose="020B0604020202020204" pitchFamily="34" charset="0"/>
              </a:rPr>
              <a:t>Wat is 'n paar voordele vir hierdie soort werk?</a:t>
            </a:r>
            <a:endParaRPr lang="en-US" sz="1800" dirty="0">
              <a:effectLst/>
              <a:latin typeface="Times New Roman" panose="02020603050405020304" pitchFamily="18" charset="0"/>
              <a:ea typeface="Times New Roman" panose="02020603050405020304" pitchFamily="18" charset="0"/>
            </a:endParaRPr>
          </a:p>
          <a:p>
            <a:pPr marL="800100" lvl="1" indent="-342900" algn="just" fontAlgn="base">
              <a:buFont typeface="+mj-lt"/>
              <a:buAutoNum type="arabicPeriod"/>
            </a:pPr>
            <a:r>
              <a:rPr lang="af-ZA" sz="1800" dirty="0">
                <a:effectLst/>
                <a:latin typeface="Arial" panose="020B0604020202020204" pitchFamily="34" charset="0"/>
                <a:ea typeface="Arial" panose="020B0604020202020204" pitchFamily="34" charset="0"/>
              </a:rPr>
              <a:t>Wat is 'n paar uitdagings wat die meisie ervaar het toe haar besigheid begin groei het?</a:t>
            </a:r>
            <a:endParaRPr lang="en-US" sz="1800" dirty="0">
              <a:effectLst/>
              <a:latin typeface="Times New Roman" panose="02020603050405020304" pitchFamily="18" charset="0"/>
              <a:ea typeface="Times New Roman" panose="02020603050405020304" pitchFamily="18" charset="0"/>
            </a:endParaRPr>
          </a:p>
          <a:p>
            <a:pPr marL="800100" lvl="1" indent="-342900" algn="just" fontAlgn="base">
              <a:buFont typeface="+mj-lt"/>
              <a:buAutoNum type="arabicPeriod"/>
            </a:pPr>
            <a:r>
              <a:rPr lang="af-ZA" sz="1800" dirty="0">
                <a:effectLst/>
                <a:latin typeface="Arial" panose="020B0604020202020204" pitchFamily="34" charset="0"/>
                <a:ea typeface="Arial" panose="020B0604020202020204" pitchFamily="34" charset="0"/>
              </a:rPr>
              <a:t>Hoe het ander mense van haar besigheid gehoor?</a:t>
            </a:r>
            <a:endParaRPr lang="en-US" sz="1800" dirty="0">
              <a:effectLst/>
              <a:latin typeface="Times New Roman" panose="02020603050405020304" pitchFamily="18" charset="0"/>
              <a:ea typeface="Times New Roman" panose="02020603050405020304" pitchFamily="18" charset="0"/>
            </a:endParaRPr>
          </a:p>
          <a:p>
            <a:pPr indent="-635"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indent="-635" algn="just"/>
            <a:r>
              <a:rPr lang="af-ZA" sz="1800" dirty="0">
                <a:effectLst/>
                <a:latin typeface="Arial" panose="020B0604020202020204" pitchFamily="34" charset="0"/>
                <a:ea typeface="Arial" panose="020B0604020202020204" pitchFamily="34" charset="0"/>
              </a:rPr>
              <a:t>Ons kan sê dat dit die besigheid in die video 'n voorbeeld van 'n kleinsake-onderneming is. </a:t>
            </a:r>
            <a:r>
              <a:rPr lang="af-ZA" sz="1800" b="1" dirty="0">
                <a:effectLst/>
                <a:latin typeface="Arial" panose="020B0604020202020204" pitchFamily="34" charset="0"/>
                <a:ea typeface="Arial" panose="020B0604020202020204" pitchFamily="34" charset="0"/>
              </a:rPr>
              <a:t>Kleinsake-ondernemings</a:t>
            </a:r>
            <a:r>
              <a:rPr lang="af-ZA" sz="1800" dirty="0">
                <a:effectLst/>
                <a:latin typeface="Arial" panose="020B0604020202020204" pitchFamily="34" charset="0"/>
                <a:ea typeface="Arial" panose="020B0604020202020204" pitchFamily="34" charset="0"/>
              </a:rPr>
              <a:t> is korporasies, vennootskappe of eenmansake wat minder werknemers en / of ’n kleiner jaarlikse inkomste as 'n groot onderneming genereer. Buiten regeringsregulasies kan enige onderneming met minder as 500 werknemers as 'n kleinsake-onderneming beskou word.</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93" name="Google Shape;9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2</a:t>
            </a:fld>
            <a:endParaRPr/>
          </a:p>
        </p:txBody>
      </p:sp>
    </p:spTree>
    <p:extLst>
      <p:ext uri="{BB962C8B-B14F-4D97-AF65-F5344CB8AC3E}">
        <p14:creationId xmlns:p14="http://schemas.microsoft.com/office/powerpoint/2010/main" val="3727041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indent="-635" algn="just"/>
            <a:r>
              <a:rPr lang="af-ZA" sz="1800" b="1" dirty="0">
                <a:effectLst/>
                <a:latin typeface="Arial" panose="020B0604020202020204" pitchFamily="34" charset="0"/>
                <a:ea typeface="Arial" panose="020B0604020202020204" pitchFamily="34" charset="0"/>
              </a:rPr>
              <a:t>Skyfie 3: E-handel </a:t>
            </a:r>
            <a:r>
              <a:rPr lang="af-ZA" sz="1800" dirty="0">
                <a:effectLst/>
                <a:latin typeface="Arial" panose="020B0604020202020204" pitchFamily="34" charset="0"/>
                <a:ea typeface="Arial" panose="020B0604020202020204" pitchFamily="34" charset="0"/>
              </a:rPr>
              <a:t>is 'n afkorting vir Elektroniese Handel. Dit verwys na die proses van die koop en verkoop van produkte en dienste op elektroniese wyse, soos deur mobiele toepassings en die internet. Sedert die pandemie is daar 'n toename in hierdie soort besighede. Dit sluit besighede soos </a:t>
            </a:r>
            <a:r>
              <a:rPr lang="af-ZA" sz="1800" dirty="0" err="1">
                <a:effectLst/>
                <a:latin typeface="Arial" panose="020B0604020202020204" pitchFamily="34" charset="0"/>
                <a:ea typeface="Arial" panose="020B0604020202020204" pitchFamily="34" charset="0"/>
              </a:rPr>
              <a:t>Takealot</a:t>
            </a:r>
            <a:r>
              <a:rPr lang="af-ZA" sz="1800" dirty="0">
                <a:effectLst/>
                <a:latin typeface="Arial" panose="020B0604020202020204" pitchFamily="34" charset="0"/>
                <a:ea typeface="Arial" panose="020B0604020202020204" pitchFamily="34" charset="0"/>
              </a:rPr>
              <a:t> en </a:t>
            </a:r>
            <a:r>
              <a:rPr lang="af-ZA" sz="1800" dirty="0" err="1">
                <a:effectLst/>
                <a:latin typeface="Arial" panose="020B0604020202020204" pitchFamily="34" charset="0"/>
                <a:ea typeface="Arial" panose="020B0604020202020204" pitchFamily="34" charset="0"/>
              </a:rPr>
              <a:t>Amazon</a:t>
            </a:r>
            <a:r>
              <a:rPr lang="af-ZA" sz="1800" dirty="0">
                <a:effectLst/>
                <a:latin typeface="Arial" panose="020B0604020202020204" pitchFamily="34" charset="0"/>
                <a:ea typeface="Arial" panose="020B0604020202020204" pitchFamily="34" charset="0"/>
              </a:rPr>
              <a:t> in.</a:t>
            </a:r>
            <a:endParaRPr lang="en-US" sz="1800" dirty="0">
              <a:effectLst/>
              <a:latin typeface="Times New Roman" panose="02020603050405020304" pitchFamily="18" charset="0"/>
              <a:ea typeface="Times New Roman" panose="02020603050405020304" pitchFamily="18" charset="0"/>
            </a:endParaRPr>
          </a:p>
          <a:p>
            <a:pPr indent="-1270"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indent="-1270" algn="just"/>
            <a:r>
              <a:rPr lang="af-ZA" sz="1800" b="1" dirty="0">
                <a:effectLst/>
                <a:latin typeface="Arial" panose="020B0604020202020204" pitchFamily="34" charset="0"/>
                <a:ea typeface="Arial" panose="020B0604020202020204" pitchFamily="34" charset="0"/>
              </a:rPr>
              <a:t>Innoverende entrepreneurskap</a:t>
            </a:r>
            <a:r>
              <a:rPr lang="af-ZA" sz="1800" dirty="0">
                <a:effectLst/>
                <a:latin typeface="Arial" panose="020B0604020202020204" pitchFamily="34" charset="0"/>
                <a:ea typeface="Arial" panose="020B0604020202020204" pitchFamily="34" charset="0"/>
              </a:rPr>
              <a:t> is die praktyk om nuwe </a:t>
            </a:r>
            <a:r>
              <a:rPr lang="af-ZA" sz="1800" dirty="0" err="1">
                <a:effectLst/>
                <a:latin typeface="Arial" panose="020B0604020202020204" pitchFamily="34" charset="0"/>
                <a:ea typeface="Arial" panose="020B0604020202020204" pitchFamily="34" charset="0"/>
              </a:rPr>
              <a:t>besigheidsidees</a:t>
            </a:r>
            <a:r>
              <a:rPr lang="af-ZA" sz="1800" dirty="0">
                <a:effectLst/>
                <a:latin typeface="Arial" panose="020B0604020202020204" pitchFamily="34" charset="0"/>
                <a:ea typeface="Arial" panose="020B0604020202020204" pitchFamily="34" charset="0"/>
              </a:rPr>
              <a:t> te skep met die doel om wins te genereer, ’n gemeenskap te ondersteun of </a:t>
            </a:r>
            <a:r>
              <a:rPr lang="af-ZA" sz="1800" dirty="0" err="1">
                <a:effectLst/>
                <a:latin typeface="Arial" panose="020B0604020202020204" pitchFamily="34" charset="0"/>
                <a:ea typeface="Arial" panose="020B0604020202020204" pitchFamily="34" charset="0"/>
              </a:rPr>
              <a:t>ondernemingsdoelwitte</a:t>
            </a:r>
            <a:r>
              <a:rPr lang="af-ZA" sz="1800" dirty="0">
                <a:effectLst/>
                <a:latin typeface="Arial" panose="020B0604020202020204" pitchFamily="34" charset="0"/>
                <a:ea typeface="Arial" panose="020B0604020202020204" pitchFamily="34" charset="0"/>
              </a:rPr>
              <a:t> te bereik. Byvoorbeeld: </a:t>
            </a:r>
            <a:r>
              <a:rPr lang="af-ZA" sz="1800" dirty="0" err="1">
                <a:effectLst/>
                <a:latin typeface="Arial" panose="020B0604020202020204" pitchFamily="34" charset="0"/>
                <a:ea typeface="Arial" panose="020B0604020202020204" pitchFamily="34" charset="0"/>
              </a:rPr>
              <a:t>Uber</a:t>
            </a:r>
            <a:r>
              <a:rPr lang="af-ZA" sz="1800" dirty="0">
                <a:effectLst/>
                <a:latin typeface="Arial" panose="020B0604020202020204" pitchFamily="34" charset="0"/>
                <a:ea typeface="Arial" panose="020B0604020202020204" pitchFamily="34" charset="0"/>
              </a:rPr>
              <a:t> het die manier waarop publiek vervoer werk, verander. </a:t>
            </a:r>
            <a:r>
              <a:rPr lang="af-ZA" sz="1800" dirty="0" err="1">
                <a:effectLst/>
                <a:latin typeface="Arial" panose="020B0604020202020204" pitchFamily="34" charset="0"/>
                <a:ea typeface="Arial" panose="020B0604020202020204" pitchFamily="34" charset="0"/>
              </a:rPr>
              <a:t>Amazon</a:t>
            </a:r>
            <a:r>
              <a:rPr lang="af-ZA" sz="1800" dirty="0">
                <a:effectLst/>
                <a:latin typeface="Arial" panose="020B0604020202020204" pitchFamily="34" charset="0"/>
                <a:ea typeface="Arial" panose="020B0604020202020204" pitchFamily="34" charset="0"/>
              </a:rPr>
              <a:t> </a:t>
            </a:r>
            <a:r>
              <a:rPr lang="af-ZA" sz="1800" dirty="0" err="1">
                <a:effectLst/>
                <a:latin typeface="Arial" panose="020B0604020202020204" pitchFamily="34" charset="0"/>
                <a:ea typeface="Arial" panose="020B0604020202020204" pitchFamily="34" charset="0"/>
              </a:rPr>
              <a:t>Kindle</a:t>
            </a:r>
            <a:r>
              <a:rPr lang="af-ZA" sz="1800" dirty="0">
                <a:effectLst/>
                <a:latin typeface="Arial" panose="020B0604020202020204" pitchFamily="34" charset="0"/>
                <a:ea typeface="Arial" panose="020B0604020202020204" pitchFamily="34" charset="0"/>
              </a:rPr>
              <a:t> het die manier waarop ons boeke koop en lees, verander.</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103" name="Google Shape;10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3</a:t>
            </a:fld>
            <a:endParaRPr/>
          </a:p>
        </p:txBody>
      </p:sp>
    </p:spTree>
    <p:extLst>
      <p:ext uri="{BB962C8B-B14F-4D97-AF65-F5344CB8AC3E}">
        <p14:creationId xmlns:p14="http://schemas.microsoft.com/office/powerpoint/2010/main" val="2089980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indent="-635" algn="l"/>
            <a:r>
              <a:rPr lang="af-ZA" sz="1800" b="1" dirty="0">
                <a:effectLst/>
                <a:latin typeface="Arial" panose="020B0604020202020204" pitchFamily="34" charset="0"/>
                <a:ea typeface="Arial" panose="020B0604020202020204" pitchFamily="34" charset="0"/>
              </a:rPr>
              <a:t>Skyfie 4: </a:t>
            </a:r>
            <a:r>
              <a:rPr lang="af-ZA" sz="1800" dirty="0">
                <a:solidFill>
                  <a:srgbClr val="FF0000"/>
                </a:solidFill>
                <a:effectLst/>
                <a:latin typeface="Arial" panose="020B0604020202020204" pitchFamily="34" charset="0"/>
                <a:ea typeface="Arial" panose="020B0604020202020204" pitchFamily="34" charset="0"/>
              </a:rPr>
              <a:t>(Nota aan onderwyser: </a:t>
            </a:r>
            <a:r>
              <a:rPr lang="af-ZA" sz="1800" dirty="0">
                <a:solidFill>
                  <a:srgbClr val="000000"/>
                </a:solidFill>
                <a:effectLst/>
                <a:latin typeface="Arial" panose="020B0604020202020204" pitchFamily="34" charset="0"/>
                <a:ea typeface="Arial" panose="020B0604020202020204" pitchFamily="34" charset="0"/>
              </a:rPr>
              <a:t>Leerders sal hierdie maatskappy moet navors en die vrae op hul </a:t>
            </a:r>
            <a:br>
              <a:rPr lang="af-ZA" sz="1800" dirty="0">
                <a:solidFill>
                  <a:srgbClr val="000000"/>
                </a:solidFill>
                <a:effectLst/>
                <a:latin typeface="Arial" panose="020B0604020202020204" pitchFamily="34" charset="0"/>
                <a:ea typeface="Arial" panose="020B0604020202020204" pitchFamily="34" charset="0"/>
              </a:rPr>
            </a:br>
            <a:r>
              <a:rPr lang="af-ZA" sz="1800" b="1" i="1" u="sng" dirty="0">
                <a:solidFill>
                  <a:srgbClr val="000000"/>
                </a:solidFill>
                <a:effectLst/>
                <a:latin typeface="Arial" panose="020B0604020202020204" pitchFamily="34" charset="0"/>
                <a:ea typeface="Arial" panose="020B0604020202020204" pitchFamily="34" charset="0"/>
              </a:rPr>
              <a:t>Les 4 – Werkkaart</a:t>
            </a:r>
            <a:r>
              <a:rPr lang="af-ZA" sz="1800" dirty="0">
                <a:solidFill>
                  <a:srgbClr val="000000"/>
                </a:solidFill>
                <a:effectLst/>
                <a:latin typeface="Arial" panose="020B0604020202020204" pitchFamily="34" charset="0"/>
                <a:ea typeface="Arial" panose="020B0604020202020204" pitchFamily="34" charset="0"/>
              </a:rPr>
              <a:t>  moet beantwoord. U kan besluit om hulle 10 minute te gee om op die webwerf te navigeer en die vrae te beantwoord of self deur die webwerf te navigeer terwyl hulle die vrae beantwoord.)</a:t>
            </a:r>
            <a:endParaRPr lang="en-US" sz="1800" dirty="0">
              <a:effectLst/>
              <a:latin typeface="Times New Roman" panose="02020603050405020304" pitchFamily="18" charset="0"/>
              <a:ea typeface="Times New Roman" panose="02020603050405020304" pitchFamily="18" charset="0"/>
            </a:endParaRPr>
          </a:p>
          <a:p>
            <a:pPr indent="-1270" algn="l"/>
            <a:r>
              <a:rPr lang="af-ZA" sz="1800" dirty="0">
                <a:solidFill>
                  <a:srgbClr val="595959"/>
                </a:solidFill>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indent="-1270" algn="l"/>
            <a:r>
              <a:rPr lang="af-ZA" sz="1800" dirty="0">
                <a:effectLst/>
                <a:latin typeface="Arial" panose="020B0604020202020204" pitchFamily="34" charset="0"/>
                <a:ea typeface="Arial" panose="020B0604020202020204" pitchFamily="34" charset="0"/>
              </a:rPr>
              <a:t>'n </a:t>
            </a:r>
            <a:r>
              <a:rPr lang="af-ZA" sz="1800" b="1" dirty="0">
                <a:effectLst/>
                <a:latin typeface="Arial" panose="020B0604020202020204" pitchFamily="34" charset="0"/>
                <a:ea typeface="Arial" panose="020B0604020202020204" pitchFamily="34" charset="0"/>
              </a:rPr>
              <a:t>Sosiale entrepreneur</a:t>
            </a:r>
            <a:r>
              <a:rPr lang="af-ZA" sz="1800" dirty="0">
                <a:effectLst/>
                <a:latin typeface="Arial" panose="020B0604020202020204" pitchFamily="34" charset="0"/>
                <a:ea typeface="Arial" panose="020B0604020202020204" pitchFamily="34" charset="0"/>
              </a:rPr>
              <a:t> jaag nie net wins na nie, maar streef ook daarna om gemeenskapsgebaseerde probleme op te los of sosiale verandering te bewerkstellig. (</a:t>
            </a:r>
            <a:r>
              <a:rPr lang="af-ZA" sz="1800" i="1" dirty="0" err="1">
                <a:effectLst/>
                <a:latin typeface="Arial" panose="020B0604020202020204" pitchFamily="34" charset="0"/>
                <a:ea typeface="Arial" panose="020B0604020202020204" pitchFamily="34" charset="0"/>
              </a:rPr>
              <a:t>Online</a:t>
            </a:r>
            <a:r>
              <a:rPr lang="af-ZA" sz="1800" i="1" dirty="0">
                <a:effectLst/>
                <a:latin typeface="Arial" panose="020B0604020202020204" pitchFamily="34" charset="0"/>
                <a:ea typeface="Arial" panose="020B0604020202020204" pitchFamily="34" charset="0"/>
              </a:rPr>
              <a:t> </a:t>
            </a:r>
            <a:r>
              <a:rPr lang="af-ZA" sz="1800" i="1" dirty="0" err="1">
                <a:effectLst/>
                <a:latin typeface="Arial" panose="020B0604020202020204" pitchFamily="34" charset="0"/>
                <a:ea typeface="Arial" panose="020B0604020202020204" pitchFamily="34" charset="0"/>
              </a:rPr>
              <a:t>Dictionary</a:t>
            </a:r>
            <a:r>
              <a:rPr lang="af-ZA" sz="1800" dirty="0">
                <a:effectLst/>
                <a:latin typeface="Arial" panose="020B0604020202020204" pitchFamily="34" charset="0"/>
                <a:ea typeface="Arial" panose="020B0604020202020204" pitchFamily="34" charset="0"/>
              </a:rPr>
              <a:t>, 2022). Hierdie maatskappye produseer produkte wat vir die maatskappy winsgewend is, maar dra ook tot sosiale kwessies by.</a:t>
            </a:r>
            <a:endParaRPr lang="en-US" sz="1800" dirty="0">
              <a:effectLst/>
              <a:latin typeface="Times New Roman" panose="02020603050405020304" pitchFamily="18" charset="0"/>
              <a:ea typeface="Times New Roman" panose="02020603050405020304" pitchFamily="18" charset="0"/>
            </a:endParaRPr>
          </a:p>
          <a:p>
            <a:pPr indent="-1270" algn="l"/>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indent="-1270" algn="l"/>
            <a:r>
              <a:rPr lang="af-ZA" sz="1800" dirty="0">
                <a:effectLst/>
                <a:latin typeface="Arial" panose="020B0604020202020204" pitchFamily="34" charset="0"/>
                <a:ea typeface="Arial" panose="020B0604020202020204" pitchFamily="34" charset="0"/>
              </a:rPr>
              <a:t>Voltooi </a:t>
            </a:r>
            <a:r>
              <a:rPr lang="af-ZA" sz="1800" b="1" i="1" dirty="0">
                <a:effectLst/>
                <a:latin typeface="Arial" panose="020B0604020202020204" pitchFamily="34" charset="0"/>
                <a:ea typeface="Arial" panose="020B0604020202020204" pitchFamily="34" charset="0"/>
              </a:rPr>
              <a:t>Aktiwiteit 2</a:t>
            </a:r>
            <a:r>
              <a:rPr lang="af-ZA" sz="1800" dirty="0">
                <a:effectLst/>
                <a:latin typeface="Arial" panose="020B0604020202020204" pitchFamily="34" charset="0"/>
                <a:ea typeface="Arial" panose="020B0604020202020204" pitchFamily="34" charset="0"/>
              </a:rPr>
              <a:t> (</a:t>
            </a:r>
            <a:r>
              <a:rPr lang="af-ZA" sz="1800" b="1" i="1" u="sng" dirty="0">
                <a:effectLst/>
                <a:latin typeface="Arial" panose="020B0604020202020204" pitchFamily="34" charset="0"/>
                <a:ea typeface="Arial" panose="020B0604020202020204" pitchFamily="34" charset="0"/>
              </a:rPr>
              <a:t>Les 4 – Werkkaart</a:t>
            </a:r>
            <a:r>
              <a:rPr lang="af-ZA" sz="1800" dirty="0">
                <a:effectLst/>
                <a:latin typeface="Arial" panose="020B0604020202020204" pitchFamily="34" charset="0"/>
                <a:ea typeface="Arial" panose="020B0604020202020204" pitchFamily="34" charset="0"/>
              </a:rPr>
              <a:t>) terwyl jy die </a:t>
            </a:r>
            <a:r>
              <a:rPr lang="af-ZA" sz="1800" dirty="0" err="1">
                <a:effectLst/>
                <a:latin typeface="Arial" panose="020B0604020202020204" pitchFamily="34" charset="0"/>
                <a:ea typeface="Arial" panose="020B0604020202020204" pitchFamily="34" charset="0"/>
              </a:rPr>
              <a:t>Lifestraw</a:t>
            </a:r>
            <a:r>
              <a:rPr lang="af-ZA" sz="1800" dirty="0">
                <a:effectLst/>
                <a:latin typeface="Arial" panose="020B0604020202020204" pitchFamily="34" charset="0"/>
                <a:ea typeface="Arial" panose="020B0604020202020204" pitchFamily="34" charset="0"/>
              </a:rPr>
              <a:t>-onderneming se webwerf kyk. </a:t>
            </a:r>
            <a:r>
              <a:rPr lang="af-ZA" sz="1800" u="sng" dirty="0">
                <a:solidFill>
                  <a:srgbClr val="0000FF"/>
                </a:solidFill>
                <a:effectLst/>
                <a:latin typeface="Arial" panose="020B0604020202020204" pitchFamily="34" charset="0"/>
                <a:ea typeface="Arial" panose="020B0604020202020204" pitchFamily="34" charset="0"/>
                <a:hlinkClick r:id="rId3"/>
              </a:rPr>
              <a:t>https://lifestraw.com</a:t>
            </a:r>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111" name="Google Shape;11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4</a:t>
            </a:fld>
            <a:endParaRPr/>
          </a:p>
        </p:txBody>
      </p:sp>
    </p:spTree>
    <p:extLst>
      <p:ext uri="{BB962C8B-B14F-4D97-AF65-F5344CB8AC3E}">
        <p14:creationId xmlns:p14="http://schemas.microsoft.com/office/powerpoint/2010/main" val="2235074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indent="-635" algn="just"/>
            <a:r>
              <a:rPr lang="af-ZA" sz="1800" b="1" dirty="0">
                <a:effectLst/>
                <a:latin typeface="Arial" panose="020B0604020202020204" pitchFamily="34" charset="0"/>
                <a:ea typeface="Arial" panose="020B0604020202020204" pitchFamily="34" charset="0"/>
              </a:rPr>
              <a:t>Skyfie 5: </a:t>
            </a:r>
            <a:r>
              <a:rPr lang="af-ZA" sz="1800" dirty="0">
                <a:effectLst/>
                <a:latin typeface="Arial" panose="020B0604020202020204" pitchFamily="34" charset="0"/>
                <a:ea typeface="Arial" panose="020B0604020202020204" pitchFamily="34" charset="0"/>
              </a:rPr>
              <a:t> 'n </a:t>
            </a:r>
            <a:r>
              <a:rPr lang="af-ZA" sz="1800" b="1" dirty="0">
                <a:effectLst/>
                <a:latin typeface="Arial" panose="020B0604020202020204" pitchFamily="34" charset="0"/>
                <a:ea typeface="Arial" panose="020B0604020202020204" pitchFamily="34" charset="0"/>
              </a:rPr>
              <a:t>Kulturele entrepreneur</a:t>
            </a:r>
            <a:r>
              <a:rPr lang="af-ZA" sz="1800" dirty="0">
                <a:effectLst/>
                <a:latin typeface="Arial" panose="020B0604020202020204" pitchFamily="34" charset="0"/>
                <a:ea typeface="Arial" panose="020B0604020202020204" pitchFamily="34" charset="0"/>
              </a:rPr>
              <a:t> is iemand wat 'n besigheid begin wat spesialiseer in die verkoop van produkte (of  dienste aanbied) wat aan 'n spesifieke kultuurgroep uniek is / die erfenis daarvan bevorder.</a:t>
            </a:r>
            <a:endParaRPr lang="en-US" sz="1800" dirty="0">
              <a:effectLst/>
              <a:latin typeface="Times New Roman" panose="02020603050405020304" pitchFamily="18" charset="0"/>
              <a:ea typeface="Times New Roman" panose="02020603050405020304" pitchFamily="18" charset="0"/>
            </a:endParaRPr>
          </a:p>
          <a:p>
            <a:pPr indent="-635"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indent="-1270" algn="just"/>
            <a:r>
              <a:rPr lang="af-ZA" sz="1800" b="1" dirty="0">
                <a:effectLst/>
                <a:latin typeface="Arial" panose="020B0604020202020204" pitchFamily="34" charset="0"/>
                <a:ea typeface="Arial" panose="020B0604020202020204" pitchFamily="34" charset="0"/>
              </a:rPr>
              <a:t>Kyk: </a:t>
            </a:r>
            <a:r>
              <a:rPr lang="af-ZA" sz="1800" dirty="0">
                <a:solidFill>
                  <a:srgbClr val="1155CC"/>
                </a:solidFill>
                <a:effectLst/>
                <a:latin typeface="Arial" panose="020B0604020202020204" pitchFamily="34" charset="0"/>
                <a:ea typeface="Arial" panose="020B0604020202020204" pitchFamily="34" charset="0"/>
                <a:hlinkClick r:id="rId3"/>
              </a:rPr>
              <a:t>https://www.youtube.com/watch?v=GLJCaBgvsSs</a:t>
            </a:r>
            <a:r>
              <a:rPr lang="af-ZA" sz="1800" dirty="0">
                <a:solidFill>
                  <a:srgbClr val="595959"/>
                </a:solidFill>
                <a:effectLst/>
                <a:latin typeface="Arial" panose="020B0604020202020204" pitchFamily="34" charset="0"/>
                <a:ea typeface="Arial" panose="020B0604020202020204" pitchFamily="34" charset="0"/>
              </a:rPr>
              <a:t> </a:t>
            </a:r>
            <a:r>
              <a:rPr lang="af-ZA" sz="1800" dirty="0">
                <a:effectLst/>
                <a:latin typeface="Arial" panose="020B0604020202020204" pitchFamily="34" charset="0"/>
                <a:ea typeface="Arial" panose="020B0604020202020204" pitchFamily="34" charset="0"/>
              </a:rPr>
              <a:t>(3 min) oor Laduma.</a:t>
            </a:r>
            <a:endParaRPr lang="en-US" sz="1800" dirty="0">
              <a:effectLst/>
              <a:latin typeface="Times New Roman" panose="02020603050405020304" pitchFamily="18" charset="0"/>
              <a:ea typeface="Times New Roman" panose="02020603050405020304" pitchFamily="18" charset="0"/>
            </a:endParaRPr>
          </a:p>
          <a:p>
            <a:pPr indent="-1270" algn="just"/>
            <a:r>
              <a:rPr lang="af-ZA" sz="1800" dirty="0">
                <a:solidFill>
                  <a:srgbClr val="595959"/>
                </a:solidFill>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indent="-635" algn="just">
              <a:lnSpc>
                <a:spcPct val="107000"/>
              </a:lnSpc>
              <a:spcAft>
                <a:spcPts val="800"/>
              </a:spcAft>
              <a:tabLst>
                <a:tab pos="6037580" algn="l"/>
              </a:tabLst>
            </a:pPr>
            <a:r>
              <a:rPr lang="af-ZA" sz="1800" dirty="0">
                <a:effectLst/>
                <a:latin typeface="Arial" panose="020B0604020202020204" pitchFamily="34" charset="0"/>
                <a:ea typeface="Arial" panose="020B0604020202020204" pitchFamily="34" charset="0"/>
              </a:rPr>
              <a:t>Voltooi </a:t>
            </a:r>
            <a:r>
              <a:rPr lang="af-ZA" sz="1800" b="1" i="1" dirty="0">
                <a:effectLst/>
                <a:latin typeface="Arial" panose="020B0604020202020204" pitchFamily="34" charset="0"/>
                <a:ea typeface="Arial" panose="020B0604020202020204" pitchFamily="34" charset="0"/>
              </a:rPr>
              <a:t>Aktiwiteit 3</a:t>
            </a:r>
            <a:r>
              <a:rPr lang="af-ZA" sz="1800" dirty="0">
                <a:effectLst/>
                <a:latin typeface="Arial" panose="020B0604020202020204" pitchFamily="34" charset="0"/>
                <a:ea typeface="Arial" panose="020B0604020202020204" pitchFamily="34" charset="0"/>
              </a:rPr>
              <a:t> (</a:t>
            </a:r>
            <a:r>
              <a:rPr lang="af-ZA" sz="1800" b="1" i="1" u="sng" dirty="0">
                <a:effectLst/>
                <a:latin typeface="Arial" panose="020B0604020202020204" pitchFamily="34" charset="0"/>
                <a:ea typeface="Arial" panose="020B0604020202020204" pitchFamily="34" charset="0"/>
              </a:rPr>
              <a:t>Les 4 – Werkkaart</a:t>
            </a:r>
            <a:r>
              <a:rPr lang="af-ZA" sz="1800" dirty="0">
                <a:effectLst/>
                <a:latin typeface="Arial" panose="020B0604020202020204" pitchFamily="34" charset="0"/>
                <a:ea typeface="Arial" panose="020B0604020202020204" pitchFamily="34" charset="0"/>
              </a:rPr>
              <a:t>).</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118" name="Google Shape;11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5</a:t>
            </a:fld>
            <a:endParaRPr/>
          </a:p>
        </p:txBody>
      </p:sp>
    </p:spTree>
    <p:extLst>
      <p:ext uri="{BB962C8B-B14F-4D97-AF65-F5344CB8AC3E}">
        <p14:creationId xmlns:p14="http://schemas.microsoft.com/office/powerpoint/2010/main" val="1405870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635" algn="just"/>
            <a:r>
              <a:rPr lang="af-ZA" sz="1200" b="1" dirty="0">
                <a:solidFill>
                  <a:srgbClr val="000000"/>
                </a:solidFill>
                <a:effectLst/>
                <a:latin typeface="Arial" panose="020B0604020202020204" pitchFamily="34" charset="0"/>
                <a:ea typeface="Arial" panose="020B0604020202020204" pitchFamily="34" charset="0"/>
              </a:rPr>
              <a:t>Skyfie 6: </a:t>
            </a:r>
            <a:r>
              <a:rPr lang="af-ZA" sz="1200" dirty="0">
                <a:solidFill>
                  <a:srgbClr val="000000"/>
                </a:solidFill>
                <a:effectLst/>
                <a:latin typeface="Arial" panose="020B0604020202020204" pitchFamily="34" charset="0"/>
                <a:ea typeface="Arial" panose="020B0604020202020204" pitchFamily="34" charset="0"/>
              </a:rPr>
              <a:t>Enkele slotgedagtes.</a:t>
            </a:r>
            <a:endParaRPr lang="en-US" sz="1200" dirty="0">
              <a:effectLst/>
              <a:latin typeface="Times New Roman" panose="02020603050405020304" pitchFamily="18" charset="0"/>
              <a:ea typeface="Times New Roman" panose="02020603050405020304" pitchFamily="18" charset="0"/>
            </a:endParaRPr>
          </a:p>
          <a:p>
            <a:pPr indent="-1270" algn="just"/>
            <a:r>
              <a:rPr lang="af-ZA" sz="1200" dirty="0">
                <a:solidFill>
                  <a:srgbClr val="000000"/>
                </a:solidFill>
                <a:effectLst/>
                <a:latin typeface="Arial" panose="020B0604020202020204" pitchFamily="34" charset="0"/>
                <a:ea typeface="Arial" panose="020B0604020202020204" pitchFamily="34" charset="0"/>
              </a:rPr>
              <a:t>Die Suid-Afrikaanse Inkomstediens (SAID) is meer bekend vir sy Engelse akroniem, SARS. Die SAID is Suid-Afrika se amptelike belastinginvorderaar. Hierdie onafhanklike agentskap administreer die belastingstelsel; vorder belasting en heffings in; en dwing belastingwette af. Die staat gebruik hierdie geld om dinge in die land vlot te laat verloop. Daar moet geld wees vir onderwys, gesondheidsorg, behuising, vervoer en veiligheid (beskerming deur die weermag en die polisie). Dit is ook gebruik vir hulpverling tydens Covid-19.</a:t>
            </a:r>
            <a:endParaRPr lang="en-US" sz="1200" dirty="0">
              <a:effectLst/>
              <a:latin typeface="Times New Roman" panose="02020603050405020304" pitchFamily="18" charset="0"/>
              <a:ea typeface="Times New Roman" panose="02020603050405020304" pitchFamily="18" charset="0"/>
            </a:endParaRPr>
          </a:p>
          <a:p>
            <a:pPr indent="-1270" algn="just"/>
            <a:r>
              <a:rPr lang="af-ZA" sz="1200" dirty="0">
                <a:effectLst/>
                <a:latin typeface="Arial" panose="020B0604020202020204" pitchFamily="34" charset="0"/>
                <a:ea typeface="Arial" panose="020B0604020202020204" pitchFamily="34" charset="0"/>
              </a:rPr>
              <a:t> </a:t>
            </a:r>
            <a:endParaRPr lang="en-US" sz="1200" dirty="0">
              <a:effectLst/>
              <a:latin typeface="Times New Roman" panose="02020603050405020304" pitchFamily="18" charset="0"/>
              <a:ea typeface="Times New Roman" panose="02020603050405020304" pitchFamily="18" charset="0"/>
            </a:endParaRPr>
          </a:p>
          <a:p>
            <a:pPr indent="-1270" algn="just"/>
            <a:r>
              <a:rPr lang="af-ZA" sz="1200" dirty="0">
                <a:solidFill>
                  <a:srgbClr val="000000"/>
                </a:solidFill>
                <a:effectLst/>
                <a:latin typeface="Arial" panose="020B0604020202020204" pitchFamily="34" charset="0"/>
                <a:ea typeface="Arial" panose="020B0604020202020204" pitchFamily="34" charset="0"/>
              </a:rPr>
              <a:t>As ’n Suid-Afrikaner werk en bo ’n sekere bedrag verdien, is hy of sy belastingpligtig. Dit is onwettig om belasting te ontduik. As jy nie jou belasting betaal nie of oor jou inkomste jok, kan jy boetes opgelê word en selfs tronk toe gestuur word. Jou bydrae kan ook WVF (werkloosheidsversekeringsfonds) en voorlopige belasting insluit.</a:t>
            </a:r>
            <a:endParaRPr lang="en-US" sz="1200" dirty="0">
              <a:effectLst/>
              <a:latin typeface="Times New Roman" panose="02020603050405020304" pitchFamily="18" charset="0"/>
              <a:ea typeface="Times New Roman" panose="02020603050405020304" pitchFamily="18" charset="0"/>
            </a:endParaRPr>
          </a:p>
          <a:p>
            <a:endParaRPr lang="en-ZA"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ZA" sz="1200" b="0" i="0" u="none" strike="noStrike" cap="none" smtClean="0">
                <a:solidFill>
                  <a:schemeClr val="dk1"/>
                </a:solidFill>
                <a:latin typeface="Calibri"/>
                <a:ea typeface="Calibri"/>
                <a:cs typeface="Calibri"/>
                <a:sym typeface="Calibri"/>
              </a:rPr>
              <a:t>6</a:t>
            </a:fld>
            <a:endParaRPr lang="en-Z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14727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635" algn="just"/>
            <a:r>
              <a:rPr lang="af-ZA" sz="1800" b="1" dirty="0">
                <a:solidFill>
                  <a:srgbClr val="000000"/>
                </a:solidFill>
                <a:effectLst/>
                <a:latin typeface="Arial" panose="020B0604020202020204" pitchFamily="34" charset="0"/>
                <a:ea typeface="Arial" panose="020B0604020202020204" pitchFamily="34" charset="0"/>
              </a:rPr>
              <a:t>Skyfie 7: </a:t>
            </a:r>
            <a:r>
              <a:rPr lang="af-ZA" sz="1800" dirty="0">
                <a:solidFill>
                  <a:srgbClr val="000000"/>
                </a:solidFill>
                <a:effectLst/>
                <a:latin typeface="Arial" panose="020B0604020202020204" pitchFamily="34" charset="0"/>
                <a:ea typeface="Arial" panose="020B0604020202020204" pitchFamily="34" charset="0"/>
              </a:rPr>
              <a:t>Miskien was vandag se les vir jou opwindend. Jy wil dalk graag na entrepreneurskap as 'n moontlike loopbaan kyk. Miskien maak die vooruitsig om vir jouself te werk en nie seker te wees van 'n maandelikse inkomste nie jou bang. Ons is almal anders. Hierdie lesreeks is juis daar om jou te help vind wat die beste by jou sal pas. Voltooi </a:t>
            </a:r>
            <a:r>
              <a:rPr lang="af-ZA" sz="1800" b="1" i="1" dirty="0">
                <a:solidFill>
                  <a:srgbClr val="000000"/>
                </a:solidFill>
                <a:effectLst/>
                <a:latin typeface="Arial" panose="020B0604020202020204" pitchFamily="34" charset="0"/>
                <a:ea typeface="Arial" panose="020B0604020202020204" pitchFamily="34" charset="0"/>
              </a:rPr>
              <a:t>Aktiwiteit 4 </a:t>
            </a:r>
            <a:r>
              <a:rPr lang="af-ZA" sz="1800" dirty="0">
                <a:solidFill>
                  <a:srgbClr val="000000"/>
                </a:solidFill>
                <a:effectLst/>
                <a:latin typeface="Arial" panose="020B0604020202020204" pitchFamily="34" charset="0"/>
                <a:ea typeface="Arial" panose="020B0604020202020204" pitchFamily="34" charset="0"/>
              </a:rPr>
              <a:t> (</a:t>
            </a:r>
            <a:r>
              <a:rPr lang="af-ZA" sz="1800" b="1" i="1" u="sng" dirty="0">
                <a:solidFill>
                  <a:srgbClr val="000000"/>
                </a:solidFill>
                <a:effectLst/>
                <a:latin typeface="Arial" panose="020B0604020202020204" pitchFamily="34" charset="0"/>
                <a:ea typeface="Arial" panose="020B0604020202020204" pitchFamily="34" charset="0"/>
              </a:rPr>
              <a:t>Les 4 – Werkkaart</a:t>
            </a:r>
            <a:r>
              <a:rPr lang="af-ZA" sz="1800" dirty="0">
                <a:solidFill>
                  <a:srgbClr val="000000"/>
                </a:solidFill>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indent="-635"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indent="-635" algn="just"/>
            <a:r>
              <a:rPr lang="af-ZA" sz="1800" dirty="0">
                <a:solidFill>
                  <a:srgbClr val="000000"/>
                </a:solidFill>
                <a:effectLst/>
                <a:latin typeface="Arial" panose="020B0604020202020204" pitchFamily="34" charset="0"/>
                <a:ea typeface="Arial" panose="020B0604020202020204" pitchFamily="34" charset="0"/>
              </a:rPr>
              <a:t>Draai na 'n maat in jou groep en bespreek die volgende EK-stellings ... </a:t>
            </a:r>
            <a:endParaRPr lang="en-US" sz="1800" dirty="0">
              <a:effectLst/>
              <a:latin typeface="Times New Roman" panose="02020603050405020304" pitchFamily="18" charset="0"/>
              <a:ea typeface="Times New Roman" panose="02020603050405020304" pitchFamily="18" charset="0"/>
            </a:endParaRPr>
          </a:p>
          <a:p>
            <a:pPr marL="800100" lvl="1" indent="-342900" algn="just">
              <a:buFont typeface="Symbol" panose="05050102010706020507" pitchFamily="18" charset="2"/>
              <a:buChar char=""/>
            </a:pPr>
            <a:r>
              <a:rPr lang="af-ZA" sz="1800" dirty="0">
                <a:solidFill>
                  <a:srgbClr val="000000"/>
                </a:solidFill>
                <a:effectLst/>
                <a:latin typeface="Arial" panose="020B0604020202020204" pitchFamily="34" charset="0"/>
                <a:ea typeface="Arial" panose="020B0604020202020204" pitchFamily="34" charset="0"/>
              </a:rPr>
              <a:t>Ek voel entrepreneurskap is vir my OF is nie vir my nie, want ... </a:t>
            </a:r>
            <a:endParaRPr lang="en-US" sz="1800" dirty="0">
              <a:effectLst/>
              <a:latin typeface="Times New Roman" panose="02020603050405020304" pitchFamily="18" charset="0"/>
              <a:ea typeface="Times New Roman" panose="02020603050405020304" pitchFamily="18" charset="0"/>
            </a:endParaRPr>
          </a:p>
          <a:p>
            <a:pPr marL="800100" lvl="1" indent="-342900" algn="just">
              <a:buFont typeface="Symbol" panose="05050102010706020507" pitchFamily="18" charset="2"/>
              <a:buChar char=""/>
            </a:pPr>
            <a:r>
              <a:rPr lang="af-ZA" sz="1800" dirty="0">
                <a:solidFill>
                  <a:srgbClr val="000000"/>
                </a:solidFill>
                <a:effectLst/>
                <a:latin typeface="Arial" panose="020B0604020202020204" pitchFamily="34" charset="0"/>
                <a:ea typeface="Arial" panose="020B0604020202020204" pitchFamily="34" charset="0"/>
              </a:rPr>
              <a:t>Ek dink 'n loopbaan as entrepreneur kan die volgende voordele inhou ...</a:t>
            </a:r>
            <a:endParaRPr lang="en-US" sz="1800" dirty="0">
              <a:effectLst/>
              <a:latin typeface="Times New Roman" panose="02020603050405020304" pitchFamily="18" charset="0"/>
              <a:ea typeface="Times New Roman" panose="02020603050405020304" pitchFamily="18" charset="0"/>
            </a:endParaRPr>
          </a:p>
          <a:p>
            <a:pPr marL="800100" lvl="1" indent="-342900" algn="just">
              <a:buFont typeface="Symbol" panose="05050102010706020507" pitchFamily="18" charset="2"/>
              <a:buChar char=""/>
            </a:pPr>
            <a:r>
              <a:rPr lang="af-ZA" sz="1800" dirty="0">
                <a:solidFill>
                  <a:srgbClr val="000000"/>
                </a:solidFill>
                <a:effectLst/>
                <a:latin typeface="Arial" panose="020B0604020202020204" pitchFamily="34" charset="0"/>
                <a:ea typeface="Arial" panose="020B0604020202020204" pitchFamily="34" charset="0"/>
              </a:rPr>
              <a:t>Ek dink 'n loopbaan as entrepreneur kan die volgende nadele inhou ... </a:t>
            </a:r>
            <a:endParaRPr lang="en-US" sz="1800" dirty="0">
              <a:effectLst/>
              <a:latin typeface="Times New Roman" panose="02020603050405020304" pitchFamily="18" charset="0"/>
              <a:ea typeface="Times New Roman" panose="02020603050405020304" pitchFamily="18" charset="0"/>
            </a:endParaRPr>
          </a:p>
          <a:p>
            <a:endParaRPr lang="en-ZA"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ZA" sz="1200" b="0" i="0" u="none" strike="noStrike" cap="none" smtClean="0">
                <a:solidFill>
                  <a:schemeClr val="dk1"/>
                </a:solidFill>
                <a:latin typeface="Calibri"/>
                <a:ea typeface="Calibri"/>
                <a:cs typeface="Calibri"/>
                <a:sym typeface="Calibri"/>
              </a:rPr>
              <a:t>7</a:t>
            </a:fld>
            <a:endParaRPr lang="en-Z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95159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1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7"/>
          <p:cNvSpPr>
            <a:spLocks noGrp="1"/>
          </p:cNvSpPr>
          <p:nvPr>
            <p:ph type="pic" idx="2"/>
          </p:nvPr>
        </p:nvSpPr>
        <p:spPr>
          <a:xfrm>
            <a:off x="5183188" y="987425"/>
            <a:ext cx="6172200" cy="4873625"/>
          </a:xfrm>
          <a:prstGeom prst="rect">
            <a:avLst/>
          </a:prstGeom>
          <a:noFill/>
          <a:ln>
            <a:noFill/>
          </a:ln>
        </p:spPr>
      </p:sp>
      <p:sp>
        <p:nvSpPr>
          <p:cNvPr id="68" name="Google Shape;68;p1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
        <p:cNvGrpSpPr/>
        <p:nvPr/>
      </p:nvGrpSpPr>
      <p:grpSpPr>
        <a:xfrm>
          <a:off x="0" y="0"/>
          <a:ext cx="0" cy="0"/>
          <a:chOff x="0" y="0"/>
          <a:chExt cx="0" cy="0"/>
        </a:xfrm>
      </p:grpSpPr>
      <p:sp>
        <p:nvSpPr>
          <p:cNvPr id="10" name="Google Shape;1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www.youtube.com/watch?v=q7K9RXqAK6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www.youtube.com/watch?v=GLJCaBgvsS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4" name="Picture 3" descr="A person and person looking at a picture&#10;&#10;Description automatically generated">
            <a:extLst>
              <a:ext uri="{FF2B5EF4-FFF2-40B4-BE49-F238E27FC236}">
                <a16:creationId xmlns:a16="http://schemas.microsoft.com/office/drawing/2014/main" id="{2B9A672F-98CB-954B-F2F7-BE5119B28D66}"/>
              </a:ext>
            </a:extLst>
          </p:cNvPr>
          <p:cNvPicPr>
            <a:picLocks noChangeAspect="1"/>
          </p:cNvPicPr>
          <p:nvPr/>
        </p:nvPicPr>
        <p:blipFill>
          <a:blip r:embed="rId3"/>
          <a:stretch>
            <a:fillRect/>
          </a:stretch>
        </p:blipFill>
        <p:spPr>
          <a:xfrm>
            <a:off x="0" y="0"/>
            <a:ext cx="12192000" cy="6858000"/>
          </a:xfrm>
          <a:prstGeom prst="rect">
            <a:avLst/>
          </a:prstGeom>
        </p:spPr>
      </p:pic>
      <p:sp>
        <p:nvSpPr>
          <p:cNvPr id="89" name="Google Shape;89;p1"/>
          <p:cNvSpPr/>
          <p:nvPr/>
        </p:nvSpPr>
        <p:spPr>
          <a:xfrm>
            <a:off x="1524" y="0"/>
            <a:ext cx="12188952"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 name="Picture 1"/>
          <p:cNvPicPr>
            <a:picLocks noChangeAspect="1"/>
          </p:cNvPicPr>
          <p:nvPr/>
        </p:nvPicPr>
        <p:blipFill>
          <a:blip r:embed="rId4"/>
          <a:stretch>
            <a:fillRect/>
          </a:stretch>
        </p:blipFill>
        <p:spPr>
          <a:xfrm>
            <a:off x="10826378" y="0"/>
            <a:ext cx="1365622" cy="47552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2" descr="A screen shot of a white paper&#10;&#10;Description automatically generated"/>
          <p:cNvPicPr preferRelativeResize="0">
            <a:picLocks noGrp="1"/>
          </p:cNvPicPr>
          <p:nvPr>
            <p:ph type="body" idx="1"/>
          </p:nvPr>
        </p:nvPicPr>
        <p:blipFill rotWithShape="1">
          <a:blip r:embed="rId3">
            <a:alphaModFix/>
          </a:blip>
          <a:srcRect t="1157" b="8842"/>
          <a:stretch/>
        </p:blipFill>
        <p:spPr>
          <a:xfrm>
            <a:off x="33347" y="-858976"/>
            <a:ext cx="12191980" cy="7716976"/>
          </a:xfrm>
          <a:prstGeom prst="rect">
            <a:avLst/>
          </a:prstGeom>
          <a:noFill/>
          <a:ln>
            <a:noFill/>
          </a:ln>
        </p:spPr>
      </p:pic>
      <p:sp>
        <p:nvSpPr>
          <p:cNvPr id="96" name="Google Shape;96;p2"/>
          <p:cNvSpPr/>
          <p:nvPr/>
        </p:nvSpPr>
        <p:spPr>
          <a:xfrm>
            <a:off x="0" y="5320142"/>
            <a:ext cx="12192000" cy="736551"/>
          </a:xfrm>
          <a:prstGeom prst="rect">
            <a:avLst/>
          </a:prstGeom>
          <a:solidFill>
            <a:schemeClr val="lt1">
              <a:alpha val="9294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7" name="Google Shape;97;p2"/>
          <p:cNvSpPr txBox="1">
            <a:spLocks noGrp="1"/>
          </p:cNvSpPr>
          <p:nvPr>
            <p:ph type="title"/>
          </p:nvPr>
        </p:nvSpPr>
        <p:spPr>
          <a:xfrm>
            <a:off x="523875" y="5317240"/>
            <a:ext cx="11210925" cy="74483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ct val="171428"/>
              <a:buFont typeface="Calibri"/>
              <a:buNone/>
            </a:pPr>
            <a:r>
              <a:rPr lang="en-ZA" sz="2700" dirty="0" err="1"/>
              <a:t>Kyk</a:t>
            </a:r>
            <a:r>
              <a:rPr lang="en-ZA" sz="2700" dirty="0"/>
              <a:t>: </a:t>
            </a:r>
            <a:r>
              <a:rPr lang="en-ZA" sz="1988" u="sng" dirty="0">
                <a:solidFill>
                  <a:schemeClr val="hlink"/>
                </a:solidFill>
                <a:latin typeface="Arial"/>
                <a:ea typeface="Arial"/>
                <a:cs typeface="Arial"/>
                <a:sym typeface="Arial"/>
                <a:hlinkClick r:id="rId4"/>
              </a:rPr>
              <a:t>https://www.youtube.com/watch?v=q7K9RXqAK6s</a:t>
            </a:r>
            <a:endParaRPr sz="1938" dirty="0"/>
          </a:p>
        </p:txBody>
      </p:sp>
      <p:cxnSp>
        <p:nvCxnSpPr>
          <p:cNvPr id="98" name="Google Shape;98;p2"/>
          <p:cNvCxnSpPr/>
          <p:nvPr/>
        </p:nvCxnSpPr>
        <p:spPr>
          <a:xfrm>
            <a:off x="0" y="5241983"/>
            <a:ext cx="12192000" cy="0"/>
          </a:xfrm>
          <a:prstGeom prst="straightConnector1">
            <a:avLst/>
          </a:prstGeom>
          <a:noFill/>
          <a:ln w="41275" cap="flat" cmpd="sng">
            <a:solidFill>
              <a:schemeClr val="lt1">
                <a:alpha val="89803"/>
              </a:schemeClr>
            </a:solidFill>
            <a:prstDash val="solid"/>
            <a:miter lim="800000"/>
            <a:headEnd type="none" w="sm" len="sm"/>
            <a:tailEnd type="none" w="sm" len="sm"/>
          </a:ln>
        </p:spPr>
      </p:cxnSp>
      <p:cxnSp>
        <p:nvCxnSpPr>
          <p:cNvPr id="99" name="Google Shape;99;p2"/>
          <p:cNvCxnSpPr/>
          <p:nvPr/>
        </p:nvCxnSpPr>
        <p:spPr>
          <a:xfrm>
            <a:off x="0" y="6134852"/>
            <a:ext cx="12192000" cy="0"/>
          </a:xfrm>
          <a:prstGeom prst="straightConnector1">
            <a:avLst/>
          </a:prstGeom>
          <a:noFill/>
          <a:ln w="41275" cap="flat" cmpd="sng">
            <a:solidFill>
              <a:schemeClr val="lt1">
                <a:alpha val="89803"/>
              </a:schemeClr>
            </a:solidFill>
            <a:prstDash val="solid"/>
            <a:miter lim="800000"/>
            <a:headEnd type="none" w="sm" len="sm"/>
            <a:tailEnd type="none" w="sm" len="sm"/>
          </a:ln>
        </p:spPr>
      </p:cxnSp>
      <p:pic>
        <p:nvPicPr>
          <p:cNvPr id="7" name="Picture 6"/>
          <p:cNvPicPr>
            <a:picLocks noChangeAspect="1"/>
          </p:cNvPicPr>
          <p:nvPr/>
        </p:nvPicPr>
        <p:blipFill>
          <a:blip r:embed="rId5"/>
          <a:stretch>
            <a:fillRect/>
          </a:stretch>
        </p:blipFill>
        <p:spPr>
          <a:xfrm>
            <a:off x="10826378" y="0"/>
            <a:ext cx="1365622" cy="47552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0826378" y="0"/>
            <a:ext cx="1365622" cy="475529"/>
          </a:xfrm>
          <a:prstGeom prst="rect">
            <a:avLst/>
          </a:prstGeom>
        </p:spPr>
      </p:pic>
      <p:sp>
        <p:nvSpPr>
          <p:cNvPr id="3" name="Title 2">
            <a:extLst>
              <a:ext uri="{FF2B5EF4-FFF2-40B4-BE49-F238E27FC236}">
                <a16:creationId xmlns:a16="http://schemas.microsoft.com/office/drawing/2014/main" id="{0679AB3E-A5F4-A596-74CD-6DC70E126BE8}"/>
              </a:ext>
            </a:extLst>
          </p:cNvPr>
          <p:cNvSpPr>
            <a:spLocks noGrp="1"/>
          </p:cNvSpPr>
          <p:nvPr>
            <p:ph type="title"/>
          </p:nvPr>
        </p:nvSpPr>
        <p:spPr/>
        <p:txBody>
          <a:bodyPr/>
          <a:lstStyle/>
          <a:p>
            <a:endParaRPr lang="en-US"/>
          </a:p>
        </p:txBody>
      </p:sp>
      <p:pic>
        <p:nvPicPr>
          <p:cNvPr id="6" name="Picture 5" descr="A person sitting at a counter&#10;&#10;Description automatically generated">
            <a:extLst>
              <a:ext uri="{FF2B5EF4-FFF2-40B4-BE49-F238E27FC236}">
                <a16:creationId xmlns:a16="http://schemas.microsoft.com/office/drawing/2014/main" id="{7B656C08-4932-1B76-45AF-E4A35D40BA91}"/>
              </a:ext>
            </a:extLst>
          </p:cNvPr>
          <p:cNvPicPr>
            <a:picLocks noChangeAspect="1"/>
          </p:cNvPicPr>
          <p:nvPr/>
        </p:nvPicPr>
        <p:blipFill>
          <a:blip r:embed="rId4"/>
          <a:stretch>
            <a:fillRect/>
          </a:stretch>
        </p:blipFill>
        <p:spPr>
          <a:xfrm>
            <a:off x="0" y="0"/>
            <a:ext cx="12192000"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114" name="Google Shape;114;p4" descr="A screenshot of a computer&#10;&#10;Description automatically generated"/>
          <p:cNvPicPr preferRelativeResize="0">
            <a:picLocks noGrp="1"/>
          </p:cNvPicPr>
          <p:nvPr>
            <p:ph type="body" idx="1"/>
          </p:nvPr>
        </p:nvPicPr>
        <p:blipFill rotWithShape="1">
          <a:blip r:embed="rId3">
            <a:alphaModFix/>
          </a:blip>
          <a:srcRect/>
          <a:stretch/>
        </p:blipFill>
        <p:spPr>
          <a:xfrm>
            <a:off x="0" y="-360219"/>
            <a:ext cx="12192000" cy="7620001"/>
          </a:xfrm>
          <a:prstGeom prst="rect">
            <a:avLst/>
          </a:prstGeom>
          <a:noFill/>
          <a:ln>
            <a:noFill/>
          </a:ln>
        </p:spPr>
      </p:pic>
      <p:pic>
        <p:nvPicPr>
          <p:cNvPr id="4" name="Picture 3"/>
          <p:cNvPicPr>
            <a:picLocks noChangeAspect="1"/>
          </p:cNvPicPr>
          <p:nvPr/>
        </p:nvPicPr>
        <p:blipFill>
          <a:blip r:embed="rId4"/>
          <a:stretch>
            <a:fillRect/>
          </a:stretch>
        </p:blipFill>
        <p:spPr>
          <a:xfrm>
            <a:off x="10826378" y="0"/>
            <a:ext cx="1365622" cy="47552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9"/>
        <p:cNvGrpSpPr/>
        <p:nvPr/>
      </p:nvGrpSpPr>
      <p:grpSpPr>
        <a:xfrm>
          <a:off x="0" y="0"/>
          <a:ext cx="0" cy="0"/>
          <a:chOff x="0" y="0"/>
          <a:chExt cx="0" cy="0"/>
        </a:xfrm>
      </p:grpSpPr>
      <p:pic>
        <p:nvPicPr>
          <p:cNvPr id="5" name="Picture 4">
            <a:extLst>
              <a:ext uri="{FF2B5EF4-FFF2-40B4-BE49-F238E27FC236}">
                <a16:creationId xmlns:a16="http://schemas.microsoft.com/office/drawing/2014/main" id="{B1B1A9ED-CBD9-DD9C-24BC-9B2B8155AFA8}"/>
              </a:ext>
            </a:extLst>
          </p:cNvPr>
          <p:cNvPicPr>
            <a:picLocks noChangeAspect="1"/>
          </p:cNvPicPr>
          <p:nvPr/>
        </p:nvPicPr>
        <p:blipFill rotWithShape="1">
          <a:blip r:embed="rId3"/>
          <a:srcRect r="11111"/>
          <a:stretch/>
        </p:blipFill>
        <p:spPr>
          <a:xfrm>
            <a:off x="20" y="10"/>
            <a:ext cx="12191980" cy="6857990"/>
          </a:xfrm>
          <a:prstGeom prst="rect">
            <a:avLst/>
          </a:prstGeom>
        </p:spPr>
      </p:pic>
      <p:sp>
        <p:nvSpPr>
          <p:cNvPr id="125" name="Rectangle 124">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Google Shape;120;p5"/>
          <p:cNvSpPr txBox="1">
            <a:spLocks noGrp="1"/>
          </p:cNvSpPr>
          <p:nvPr>
            <p:ph type="title"/>
          </p:nvPr>
        </p:nvSpPr>
        <p:spPr>
          <a:xfrm>
            <a:off x="523875" y="5317240"/>
            <a:ext cx="11210925" cy="744836"/>
          </a:xfrm>
          <a:prstGeom prst="rect">
            <a:avLst/>
          </a:prstGeom>
        </p:spPr>
        <p:txBody>
          <a:bodyPr spcFirstLastPara="1" vert="horz" lIns="91440" tIns="45720" rIns="91440" bIns="45720" rtlCol="0" anchor="ctr" anchorCtr="0">
            <a:normAutofit/>
          </a:bodyPr>
          <a:lstStyle/>
          <a:p>
            <a:pPr algn="ctr">
              <a:spcBef>
                <a:spcPct val="0"/>
              </a:spcBef>
              <a:buSzPts val="4400"/>
            </a:pPr>
            <a:r>
              <a:rPr lang="en-US" sz="2300" kern="1200" dirty="0">
                <a:solidFill>
                  <a:schemeClr val="tx1">
                    <a:lumMod val="85000"/>
                    <a:lumOff val="15000"/>
                  </a:schemeClr>
                </a:solidFill>
                <a:latin typeface="+mj-lt"/>
                <a:ea typeface="+mj-ea"/>
                <a:cs typeface="+mj-cs"/>
              </a:rPr>
              <a:t>Laduma </a:t>
            </a:r>
            <a:r>
              <a:rPr lang="en-US" sz="2300" kern="1200" dirty="0" err="1">
                <a:solidFill>
                  <a:schemeClr val="tx1">
                    <a:lumMod val="85000"/>
                    <a:lumOff val="15000"/>
                  </a:schemeClr>
                </a:solidFill>
                <a:latin typeface="+mj-lt"/>
                <a:ea typeface="+mj-ea"/>
                <a:cs typeface="+mj-cs"/>
              </a:rPr>
              <a:t>Ngxokolo</a:t>
            </a:r>
            <a:r>
              <a:rPr lang="en-US" sz="2300" kern="1200" dirty="0">
                <a:solidFill>
                  <a:schemeClr val="tx1">
                    <a:lumMod val="85000"/>
                    <a:lumOff val="15000"/>
                  </a:schemeClr>
                </a:solidFill>
                <a:latin typeface="+mj-lt"/>
                <a:ea typeface="+mj-ea"/>
                <a:cs typeface="+mj-cs"/>
              </a:rPr>
              <a:t> – </a:t>
            </a:r>
            <a:r>
              <a:rPr lang="en-US" sz="2300" kern="1200" dirty="0" err="1">
                <a:solidFill>
                  <a:schemeClr val="tx1">
                    <a:lumMod val="85000"/>
                    <a:lumOff val="15000"/>
                  </a:schemeClr>
                </a:solidFill>
                <a:latin typeface="+mj-lt"/>
                <a:ea typeface="+mj-ea"/>
                <a:cs typeface="+mj-cs"/>
              </a:rPr>
              <a:t>Kyk:</a:t>
            </a:r>
            <a:r>
              <a:rPr lang="en-US" sz="2300" u="sng" kern="1200" dirty="0" err="1">
                <a:solidFill>
                  <a:schemeClr val="tx1">
                    <a:lumMod val="85000"/>
                    <a:lumOff val="15000"/>
                  </a:schemeClr>
                </a:solidFill>
                <a:latin typeface="+mj-lt"/>
                <a:ea typeface="+mj-ea"/>
                <a:cs typeface="+mj-cs"/>
                <a:hlinkClick r:id="rId4"/>
              </a:rPr>
              <a:t>https</a:t>
            </a:r>
            <a:r>
              <a:rPr lang="en-US" sz="2300" u="sng" kern="1200" dirty="0">
                <a:solidFill>
                  <a:schemeClr val="tx1">
                    <a:lumMod val="85000"/>
                    <a:lumOff val="15000"/>
                  </a:schemeClr>
                </a:solidFill>
                <a:latin typeface="+mj-lt"/>
                <a:ea typeface="+mj-ea"/>
                <a:cs typeface="+mj-cs"/>
                <a:hlinkClick r:id="rId4"/>
              </a:rPr>
              <a:t>://www.youtube.com/watch?v=GLJCaBgvsSs</a:t>
            </a:r>
            <a:r>
              <a:rPr lang="en-US" sz="2300" kern="1200" dirty="0">
                <a:solidFill>
                  <a:schemeClr val="tx1">
                    <a:lumMod val="85000"/>
                    <a:lumOff val="15000"/>
                  </a:schemeClr>
                </a:solidFill>
                <a:latin typeface="+mj-lt"/>
                <a:ea typeface="+mj-ea"/>
                <a:cs typeface="+mj-cs"/>
              </a:rPr>
              <a:t> </a:t>
            </a:r>
          </a:p>
        </p:txBody>
      </p:sp>
      <p:cxnSp>
        <p:nvCxnSpPr>
          <p:cNvPr id="127" name="Straight Connector 126">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2EC899C0-14F5-5495-681F-5E5966E9D118}"/>
              </a:ext>
            </a:extLst>
          </p:cNvPr>
          <p:cNvPicPr>
            <a:picLocks noChangeAspect="1"/>
          </p:cNvPicPr>
          <p:nvPr/>
        </p:nvPicPr>
        <p:blipFill>
          <a:blip r:embed="rId5"/>
          <a:stretch>
            <a:fillRect/>
          </a:stretch>
        </p:blipFill>
        <p:spPr>
          <a:xfrm>
            <a:off x="10826378" y="0"/>
            <a:ext cx="1365622" cy="47552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EB4F3-22E6-02B7-B022-4DF4EC5CEF96}"/>
              </a:ext>
            </a:extLst>
          </p:cNvPr>
          <p:cNvSpPr>
            <a:spLocks noGrp="1"/>
          </p:cNvSpPr>
          <p:nvPr>
            <p:ph type="ctrTitle"/>
          </p:nvPr>
        </p:nvSpPr>
        <p:spPr/>
        <p:txBody>
          <a:bodyPr/>
          <a:lstStyle/>
          <a:p>
            <a:endParaRPr lang="en-ZA"/>
          </a:p>
        </p:txBody>
      </p:sp>
      <p:sp>
        <p:nvSpPr>
          <p:cNvPr id="3" name="Subtitle 2">
            <a:extLst>
              <a:ext uri="{FF2B5EF4-FFF2-40B4-BE49-F238E27FC236}">
                <a16:creationId xmlns:a16="http://schemas.microsoft.com/office/drawing/2014/main" id="{E2933F25-4DDF-0F92-7EBC-0B577A31232B}"/>
              </a:ext>
            </a:extLst>
          </p:cNvPr>
          <p:cNvSpPr>
            <a:spLocks noGrp="1"/>
          </p:cNvSpPr>
          <p:nvPr>
            <p:ph type="subTitle" idx="1"/>
          </p:nvPr>
        </p:nvSpPr>
        <p:spPr/>
        <p:txBody>
          <a:bodyPr/>
          <a:lstStyle/>
          <a:p>
            <a:endParaRPr lang="en-ZA"/>
          </a:p>
        </p:txBody>
      </p:sp>
      <p:pic>
        <p:nvPicPr>
          <p:cNvPr id="4" name="Picture 3">
            <a:extLst>
              <a:ext uri="{FF2B5EF4-FFF2-40B4-BE49-F238E27FC236}">
                <a16:creationId xmlns:a16="http://schemas.microsoft.com/office/drawing/2014/main" id="{8537C2BD-683F-D451-92DB-017476611C82}"/>
              </a:ext>
            </a:extLst>
          </p:cNvPr>
          <p:cNvPicPr>
            <a:picLocks noChangeAspect="1"/>
          </p:cNvPicPr>
          <p:nvPr/>
        </p:nvPicPr>
        <p:blipFill>
          <a:blip r:embed="rId3"/>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5CDFC3C3-402E-7330-FE83-7D9CAB9E251C}"/>
              </a:ext>
            </a:extLst>
          </p:cNvPr>
          <p:cNvPicPr>
            <a:picLocks noChangeAspect="1"/>
          </p:cNvPicPr>
          <p:nvPr/>
        </p:nvPicPr>
        <p:blipFill>
          <a:blip r:embed="rId4"/>
          <a:stretch>
            <a:fillRect/>
          </a:stretch>
        </p:blipFill>
        <p:spPr>
          <a:xfrm>
            <a:off x="10826378" y="0"/>
            <a:ext cx="1365622" cy="475529"/>
          </a:xfrm>
          <a:prstGeom prst="rect">
            <a:avLst/>
          </a:prstGeom>
        </p:spPr>
      </p:pic>
    </p:spTree>
    <p:extLst>
      <p:ext uri="{BB962C8B-B14F-4D97-AF65-F5344CB8AC3E}">
        <p14:creationId xmlns:p14="http://schemas.microsoft.com/office/powerpoint/2010/main" val="2017048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7BF06-2180-58F1-F5D6-367045C8BC7F}"/>
              </a:ext>
            </a:extLst>
          </p:cNvPr>
          <p:cNvSpPr>
            <a:spLocks noGrp="1"/>
          </p:cNvSpPr>
          <p:nvPr>
            <p:ph type="ctrTitle"/>
          </p:nvPr>
        </p:nvSpPr>
        <p:spPr/>
        <p:txBody>
          <a:bodyPr/>
          <a:lstStyle/>
          <a:p>
            <a:endParaRPr lang="en-ZA"/>
          </a:p>
        </p:txBody>
      </p:sp>
      <p:sp>
        <p:nvSpPr>
          <p:cNvPr id="3" name="Subtitle 2">
            <a:extLst>
              <a:ext uri="{FF2B5EF4-FFF2-40B4-BE49-F238E27FC236}">
                <a16:creationId xmlns:a16="http://schemas.microsoft.com/office/drawing/2014/main" id="{364B1C46-7BDF-AA09-3158-42FAA2F7C10C}"/>
              </a:ext>
            </a:extLst>
          </p:cNvPr>
          <p:cNvSpPr>
            <a:spLocks noGrp="1"/>
          </p:cNvSpPr>
          <p:nvPr>
            <p:ph type="subTitle" idx="1"/>
          </p:nvPr>
        </p:nvSpPr>
        <p:spPr/>
        <p:txBody>
          <a:bodyPr/>
          <a:lstStyle/>
          <a:p>
            <a:endParaRPr lang="en-ZA"/>
          </a:p>
        </p:txBody>
      </p:sp>
      <p:pic>
        <p:nvPicPr>
          <p:cNvPr id="4" name="Picture 3">
            <a:extLst>
              <a:ext uri="{FF2B5EF4-FFF2-40B4-BE49-F238E27FC236}">
                <a16:creationId xmlns:a16="http://schemas.microsoft.com/office/drawing/2014/main" id="{A6B92D9E-8535-3F48-6A07-647625628E9D}"/>
              </a:ext>
            </a:extLst>
          </p:cNvPr>
          <p:cNvPicPr>
            <a:picLocks noChangeAspect="1"/>
          </p:cNvPicPr>
          <p:nvPr/>
        </p:nvPicPr>
        <p:blipFill>
          <a:blip r:embed="rId3"/>
          <a:stretch>
            <a:fillRect/>
          </a:stretch>
        </p:blipFill>
        <p:spPr>
          <a:xfrm>
            <a:off x="-89209" y="0"/>
            <a:ext cx="12281209" cy="6878073"/>
          </a:xfrm>
          <a:prstGeom prst="rect">
            <a:avLst/>
          </a:prstGeom>
          <a:solidFill>
            <a:schemeClr val="bg1"/>
          </a:solidFill>
        </p:spPr>
      </p:pic>
      <p:sp>
        <p:nvSpPr>
          <p:cNvPr id="6" name="Google Shape;136;p7">
            <a:extLst>
              <a:ext uri="{FF2B5EF4-FFF2-40B4-BE49-F238E27FC236}">
                <a16:creationId xmlns:a16="http://schemas.microsoft.com/office/drawing/2014/main" id="{52CFF26E-9AC0-8AEA-3949-42646DAD0C3A}"/>
              </a:ext>
            </a:extLst>
          </p:cNvPr>
          <p:cNvSpPr/>
          <p:nvPr/>
        </p:nvSpPr>
        <p:spPr>
          <a:xfrm>
            <a:off x="1924859" y="3255962"/>
            <a:ext cx="8992185" cy="1388032"/>
          </a:xfrm>
          <a:prstGeom prst="rect">
            <a:avLst/>
          </a:prstGeom>
          <a:solidFill>
            <a:schemeClr val="lt1">
              <a:alpha val="73725"/>
            </a:schemeClr>
          </a:solidFill>
          <a:ln>
            <a:noFill/>
          </a:ln>
        </p:spPr>
        <p:txBody>
          <a:bodyPr spcFirstLastPara="1" wrap="square" lIns="91425" tIns="45700" rIns="91425" bIns="45700" anchor="t" anchorCtr="0">
            <a:spAutoFit/>
          </a:bodyPr>
          <a:lstStyle/>
          <a:p>
            <a:pPr marL="0" marR="0" lvl="0" indent="0" algn="ctr">
              <a:lnSpc>
                <a:spcPct val="90000"/>
              </a:lnSpc>
              <a:spcBef>
                <a:spcPct val="0"/>
              </a:spcBef>
              <a:spcAft>
                <a:spcPts val="600"/>
              </a:spcAft>
            </a:pPr>
            <a:r>
              <a:rPr lang="en-US" sz="8800" b="1" i="0" u="none" strike="noStrike" kern="1200" cap="none" dirty="0" err="1">
                <a:solidFill>
                  <a:schemeClr val="tx1">
                    <a:lumMod val="85000"/>
                    <a:lumOff val="15000"/>
                  </a:schemeClr>
                </a:solidFill>
                <a:latin typeface="+mj-lt"/>
                <a:ea typeface="+mj-ea"/>
                <a:cs typeface="+mj-cs"/>
                <a:sym typeface="Calibri"/>
              </a:rPr>
              <a:t>Groep</a:t>
            </a:r>
            <a:r>
              <a:rPr lang="en-US" sz="8800" b="1" i="0" u="none" strike="noStrike" kern="1200" cap="none" dirty="0">
                <a:solidFill>
                  <a:schemeClr val="tx1">
                    <a:lumMod val="85000"/>
                    <a:lumOff val="15000"/>
                  </a:schemeClr>
                </a:solidFill>
                <a:latin typeface="+mj-lt"/>
                <a:ea typeface="+mj-ea"/>
                <a:cs typeface="+mj-cs"/>
                <a:sym typeface="Calibri"/>
              </a:rPr>
              <a:t> </a:t>
            </a:r>
            <a:r>
              <a:rPr lang="en-US" sz="8800" b="1" i="0" u="none" strike="noStrike" kern="1200" cap="none" dirty="0" err="1">
                <a:solidFill>
                  <a:schemeClr val="tx1">
                    <a:lumMod val="85000"/>
                    <a:lumOff val="15000"/>
                  </a:schemeClr>
                </a:solidFill>
                <a:latin typeface="+mj-lt"/>
                <a:ea typeface="+mj-ea"/>
                <a:cs typeface="+mj-cs"/>
                <a:sym typeface="Calibri"/>
              </a:rPr>
              <a:t>Refleksie</a:t>
            </a:r>
            <a:endParaRPr lang="en-US" sz="8800" kern="1200" dirty="0">
              <a:solidFill>
                <a:schemeClr val="tx1">
                  <a:lumMod val="85000"/>
                  <a:lumOff val="15000"/>
                </a:schemeClr>
              </a:solidFill>
              <a:latin typeface="+mj-lt"/>
              <a:ea typeface="+mj-ea"/>
              <a:cs typeface="+mj-cs"/>
            </a:endParaRPr>
          </a:p>
        </p:txBody>
      </p:sp>
    </p:spTree>
    <p:extLst>
      <p:ext uri="{BB962C8B-B14F-4D97-AF65-F5344CB8AC3E}">
        <p14:creationId xmlns:p14="http://schemas.microsoft.com/office/powerpoint/2010/main" val="2443722271"/>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F3AB23201A38C4A8F7AAD9F2A325F0A" ma:contentTypeVersion="13" ma:contentTypeDescription="Create a new document." ma:contentTypeScope="" ma:versionID="077e3762473cea745cadc0c19403a5c5">
  <xsd:schema xmlns:xsd="http://www.w3.org/2001/XMLSchema" xmlns:xs="http://www.w3.org/2001/XMLSchema" xmlns:p="http://schemas.microsoft.com/office/2006/metadata/properties" xmlns:ns2="3caab635-9527-4657-a12f-8c668acf6cb5" xmlns:ns3="b9f929ee-2ccc-426b-9fd2-932361bc865d" targetNamespace="http://schemas.microsoft.com/office/2006/metadata/properties" ma:root="true" ma:fieldsID="073529ee14c99b5c51d3e9b20bdcae55" ns2:_="" ns3:_="">
    <xsd:import namespace="3caab635-9527-4657-a12f-8c668acf6cb5"/>
    <xsd:import namespace="b9f929ee-2ccc-426b-9fd2-932361bc865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aab635-9527-4657-a12f-8c668acf6c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f9b47f4-9a27-4745-b6d6-fd1148aa395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f929ee-2ccc-426b-9fd2-932361bc865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b1a63e0-24cb-4c15-a6aa-5e8a397866bf}" ma:internalName="TaxCatchAll" ma:showField="CatchAllData" ma:web="b9f929ee-2ccc-426b-9fd2-932361bc86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F9A441-30E9-4B17-9E62-1CA7D7DD1078}"/>
</file>

<file path=customXml/itemProps2.xml><?xml version="1.0" encoding="utf-8"?>
<ds:datastoreItem xmlns:ds="http://schemas.openxmlformats.org/officeDocument/2006/customXml" ds:itemID="{A464451A-4CE2-4126-9727-72FB3EA78056}"/>
</file>

<file path=docProps/app.xml><?xml version="1.0" encoding="utf-8"?>
<Properties xmlns="http://schemas.openxmlformats.org/officeDocument/2006/extended-properties" xmlns:vt="http://schemas.openxmlformats.org/officeDocument/2006/docPropsVTypes">
  <TotalTime>39</TotalTime>
  <Words>985</Words>
  <Application>Microsoft Office PowerPoint</Application>
  <PresentationFormat>Widescreen</PresentationFormat>
  <Paragraphs>48</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Symbol</vt:lpstr>
      <vt:lpstr>Calibri</vt:lpstr>
      <vt:lpstr>Arial</vt:lpstr>
      <vt:lpstr>Times New Roman</vt:lpstr>
      <vt:lpstr>Office Theme</vt:lpstr>
      <vt:lpstr>PowerPoint Presentation</vt:lpstr>
      <vt:lpstr>Kyk: https://www.youtube.com/watch?v=q7K9RXqAK6s</vt:lpstr>
      <vt:lpstr>PowerPoint Presentation</vt:lpstr>
      <vt:lpstr>PowerPoint Presentation</vt:lpstr>
      <vt:lpstr>Laduma Ngxokolo – Kyk:https://www.youtube.com/watch?v=GLJCaBgvsSs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LEIGH-ANN PRINGLE</dc:creator>
  <cp:lastModifiedBy>Carsten Gertz</cp:lastModifiedBy>
  <cp:revision>8</cp:revision>
  <dcterms:created xsi:type="dcterms:W3CDTF">2021-02-27T11:19:06Z</dcterms:created>
  <dcterms:modified xsi:type="dcterms:W3CDTF">2024-01-05T18:10:59Z</dcterms:modified>
</cp:coreProperties>
</file>