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5.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9" r:id="rId4"/>
    <p:sldId id="260" r:id="rId5"/>
    <p:sldId id="258" r:id="rId6"/>
    <p:sldId id="261" r:id="rId7"/>
    <p:sldId id="262" r:id="rId8"/>
    <p:sldId id="263" r:id="rId9"/>
    <p:sldId id="264" r:id="rId10"/>
    <p:sldId id="26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lay"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iPigLleTW3v4vlrWPOyiLGtb5WS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l Landers" initials="" lastIdx="2" clrIdx="0"/>
  <p:cmAuthor id="1" name="Natasha Beangstrom" initials="NB" lastIdx="3" clrIdx="1">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57" autoAdjust="0"/>
  </p:normalViewPr>
  <p:slideViewPr>
    <p:cSldViewPr snapToGrid="0">
      <p:cViewPr varScale="1">
        <p:scale>
          <a:sx n="79" d="100"/>
          <a:sy n="79" d="100"/>
        </p:scale>
        <p:origin x="17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22840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U4JAqwqdfj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SuRlW4LPJd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GbxQ-1aM828&amp;t=9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Welcome back to the third lesson in our series on Democracy and Human Rights.</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491681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highlight>
                  <a:srgbClr val="FFFFFF"/>
                </a:highlight>
                <a:latin typeface="Arial" panose="020B0604020202020204" pitchFamily="34" charset="0"/>
                <a:ea typeface="Arial" panose="020B0604020202020204" pitchFamily="34" charset="0"/>
              </a:rPr>
              <a:t>As we come to an end of this lesson, reflect on the following on </a:t>
            </a:r>
            <a:r>
              <a:rPr lang="en-ZA" sz="1800" b="1" i="1" dirty="0">
                <a:effectLst/>
                <a:highlight>
                  <a:srgbClr val="FFFFFF"/>
                </a:highlight>
                <a:latin typeface="Arial" panose="020B0604020202020204" pitchFamily="34" charset="0"/>
                <a:ea typeface="Arial" panose="020B0604020202020204" pitchFamily="34" charset="0"/>
              </a:rPr>
              <a:t>Activity 5</a:t>
            </a:r>
            <a:r>
              <a:rPr lang="en-ZA" sz="1800" dirty="0">
                <a:effectLst/>
                <a:highlight>
                  <a:srgbClr val="FFFFFF"/>
                </a:highlight>
                <a:latin typeface="Arial" panose="020B0604020202020204" pitchFamily="34" charset="0"/>
                <a:ea typeface="Arial" panose="020B0604020202020204" pitchFamily="34" charset="0"/>
              </a:rPr>
              <a:t> (</a:t>
            </a:r>
            <a:r>
              <a:rPr lang="en-ZA" sz="1800" b="1" i="1" u="sng" dirty="0">
                <a:effectLst/>
                <a:highlight>
                  <a:srgbClr val="FFFFFF"/>
                </a:highlight>
                <a:latin typeface="Arial" panose="020B0604020202020204" pitchFamily="34" charset="0"/>
                <a:ea typeface="Arial" panose="020B0604020202020204" pitchFamily="34" charset="0"/>
              </a:rPr>
              <a:t>Lesson 3 – Worksheet</a:t>
            </a:r>
            <a:r>
              <a:rPr lang="en-ZA" sz="1800" dirty="0">
                <a:effectLst/>
                <a:highlight>
                  <a:srgbClr val="FFFFFF"/>
                </a:highligh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1. Who or what in the three videos inspired me the most?</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2. What do I think is the greatest quality of a Human Rights Champion?</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3. What small action can I start DOING today?</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591839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In the previous lesson, we grappled with human rights violations and discussed what the victims of these violations go through. It is so important that we view each other with understanding and empathy.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Quickly share with the person sitting next to you: </a:t>
            </a:r>
            <a:r>
              <a:rPr lang="en-ZA" sz="1800" i="1" dirty="0">
                <a:effectLst/>
                <a:latin typeface="Arial" panose="020B0604020202020204" pitchFamily="34" charset="0"/>
                <a:ea typeface="Arial" panose="020B0604020202020204" pitchFamily="34" charset="0"/>
              </a:rPr>
              <a:t>What you would like people to remember you for?</a:t>
            </a:r>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Today we will be looking at Human Rights Champions and what drives them to step up and make / made significant contributions. Furthermore, we’ll be touching base regarding the Campaign Planning (for Lesson 5).</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Trust you will be inspired today and will want to leave your own legacy of hope in the years to come.</a:t>
            </a:r>
            <a:endParaRPr dirty="0"/>
          </a:p>
        </p:txBody>
      </p:sp>
      <p:sp>
        <p:nvSpPr>
          <p:cNvPr id="92" name="Google Shape;9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82861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latin typeface="Arial" panose="020B0604020202020204" pitchFamily="34" charset="0"/>
                <a:ea typeface="Arial" panose="020B0604020202020204" pitchFamily="34" charset="0"/>
              </a:rPr>
              <a:t>Answer the quiz questions to see what you remember from our previous lessons. This shouldn’t take longer than 6 minutes. Complete </a:t>
            </a:r>
            <a:r>
              <a:rPr lang="en-ZA" sz="1800" b="1" i="1" dirty="0">
                <a:effectLst/>
                <a:latin typeface="Arial" panose="020B0604020202020204" pitchFamily="34" charset="0"/>
                <a:ea typeface="Arial" panose="020B0604020202020204" pitchFamily="34" charset="0"/>
              </a:rPr>
              <a:t>Activity 1</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3 – Worksheet</a:t>
            </a:r>
            <a:r>
              <a:rPr lang="en-ZA" sz="1800" dirty="0">
                <a:effectLst/>
                <a:latin typeface="Arial" panose="020B0604020202020204" pitchFamily="34" charset="0"/>
                <a:ea typeface="Arial" panose="020B0604020202020204" pitchFamily="34" charset="0"/>
              </a:rPr>
              <a:t>).</a:t>
            </a:r>
            <a:endParaRPr sz="1200" dirty="0"/>
          </a:p>
        </p:txBody>
      </p:sp>
      <p:sp>
        <p:nvSpPr>
          <p:cNvPr id="119" name="Google Shape;11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6677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solidFill>
                  <a:srgbClr val="000000"/>
                </a:solidFill>
                <a:effectLst/>
                <a:latin typeface="Arial" panose="020B0604020202020204" pitchFamily="34" charset="0"/>
                <a:ea typeface="Arial" panose="020B0604020202020204" pitchFamily="34" charset="0"/>
              </a:rPr>
              <a:t>Everybody’s idea of a hero is different, but if you had to think about it, there are personal qualities that we would look for in a hero. What are some of those qualities?</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Complete </a:t>
            </a:r>
            <a:r>
              <a:rPr lang="en-ZA" sz="1800" b="1" i="1" dirty="0">
                <a:effectLst/>
                <a:latin typeface="Arial" panose="020B0604020202020204" pitchFamily="34" charset="0"/>
                <a:ea typeface="Arial" panose="020B0604020202020204" pitchFamily="34" charset="0"/>
              </a:rPr>
              <a:t>Activity 2</a:t>
            </a:r>
            <a:r>
              <a:rPr lang="en-ZA" sz="1800" dirty="0">
                <a:effectLst/>
                <a:latin typeface="Arial" panose="020B0604020202020204" pitchFamily="34" charset="0"/>
                <a:ea typeface="Arial" panose="020B0604020202020204" pitchFamily="34" charset="0"/>
              </a:rPr>
              <a:t> (</a:t>
            </a:r>
            <a:r>
              <a:rPr lang="en-ZA" sz="1800" b="1" i="1" u="sng" dirty="0">
                <a:effectLst/>
                <a:latin typeface="Arial" panose="020B0604020202020204" pitchFamily="34" charset="0"/>
                <a:ea typeface="Arial" panose="020B0604020202020204" pitchFamily="34" charset="0"/>
              </a:rPr>
              <a:t>Lesson 3 – Worksheet</a:t>
            </a:r>
            <a:r>
              <a:rPr lang="en-ZA" sz="1800" dirty="0">
                <a:effectLst/>
                <a:latin typeface="Arial" panose="020B0604020202020204" pitchFamily="34" charset="0"/>
                <a:ea typeface="Arial" panose="020B0604020202020204" pitchFamily="34" charset="0"/>
              </a:rPr>
              <a:t>).</a:t>
            </a:r>
            <a:endParaRPr dirty="0"/>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24239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solidFill>
                  <a:srgbClr val="000000"/>
                </a:solidFill>
                <a:effectLst/>
                <a:latin typeface="Arial" panose="020B0604020202020204" pitchFamily="34" charset="0"/>
                <a:ea typeface="Arial" panose="020B0604020202020204" pitchFamily="34" charset="0"/>
              </a:rPr>
              <a:t>Because of our difficult past in South Africa, there are so many people who sacrificed their time, their lives and their careers so that we might enjoy freedom, equality and human rights. They deserve our greatest respect. Amongst these champions are Nelson Mandela, Albie Sachs, Charlotte </a:t>
            </a:r>
            <a:r>
              <a:rPr lang="en-ZA" sz="1800" dirty="0" err="1">
                <a:solidFill>
                  <a:srgbClr val="000000"/>
                </a:solidFill>
                <a:effectLst/>
                <a:latin typeface="Arial" panose="020B0604020202020204" pitchFamily="34" charset="0"/>
                <a:ea typeface="Arial" panose="020B0604020202020204" pitchFamily="34" charset="0"/>
              </a:rPr>
              <a:t>Maxeke</a:t>
            </a:r>
            <a:r>
              <a:rPr lang="en-ZA" sz="1800" dirty="0">
                <a:solidFill>
                  <a:srgbClr val="000000"/>
                </a:solidFill>
                <a:effectLst/>
                <a:latin typeface="Arial" panose="020B0604020202020204" pitchFamily="34" charset="0"/>
                <a:ea typeface="Arial" panose="020B0604020202020204" pitchFamily="34" charset="0"/>
              </a:rPr>
              <a:t>, Desmond Tutu, Sophie Williams-De Bruyne, Fatima Meer, Oliver Tambo, Walter and Albertina Sisulu, Beyers Naude and Helen </a:t>
            </a:r>
            <a:r>
              <a:rPr lang="en-ZA" sz="1800" dirty="0" err="1">
                <a:solidFill>
                  <a:srgbClr val="000000"/>
                </a:solidFill>
                <a:effectLst/>
                <a:latin typeface="Arial" panose="020B0604020202020204" pitchFamily="34" charset="0"/>
                <a:ea typeface="Arial" panose="020B0604020202020204" pitchFamily="34" charset="0"/>
              </a:rPr>
              <a:t>Suzman</a:t>
            </a:r>
            <a:r>
              <a:rPr lang="en-ZA" sz="1800" dirty="0">
                <a:solidFill>
                  <a:srgbClr val="000000"/>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000000"/>
                </a:solidFill>
                <a:effectLst/>
                <a:latin typeface="Arial" panose="020B0604020202020204" pitchFamily="34" charset="0"/>
                <a:ea typeface="Arial" panose="020B0604020202020204" pitchFamily="34" charset="0"/>
              </a:rPr>
              <a:t>However, no nation will ever be completely free and completely fair and so this lesson we will be looking at three Human Rights Champions who live in our world today.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latin typeface="Arial" panose="020B0604020202020204" pitchFamily="34" charset="0"/>
                <a:ea typeface="Arial" panose="020B0604020202020204" pitchFamily="34" charset="0"/>
              </a:rPr>
              <a:t>Their passion for serving people inspires us to do a little more every day.</a:t>
            </a:r>
            <a:endParaRPr dirty="0"/>
          </a:p>
        </p:txBody>
      </p:sp>
      <p:sp>
        <p:nvSpPr>
          <p:cNvPr id="102" name="Google Shape;10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99470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sz="1800" dirty="0">
                <a:effectLst/>
                <a:highlight>
                  <a:srgbClr val="FFFFFF"/>
                </a:highlight>
                <a:latin typeface="Arial" panose="020B0604020202020204" pitchFamily="34" charset="0"/>
                <a:ea typeface="Arial" panose="020B0604020202020204" pitchFamily="34" charset="0"/>
              </a:rPr>
              <a:t>Learners will complete questions on </a:t>
            </a:r>
            <a:r>
              <a:rPr lang="en-ZA" sz="1800" b="1" i="1" dirty="0">
                <a:effectLst/>
                <a:highlight>
                  <a:srgbClr val="FFFFFF"/>
                </a:highlight>
                <a:latin typeface="Arial" panose="020B0604020202020204" pitchFamily="34" charset="0"/>
                <a:ea typeface="Arial" panose="020B0604020202020204" pitchFamily="34" charset="0"/>
              </a:rPr>
              <a:t>Activity 3</a:t>
            </a:r>
            <a:r>
              <a:rPr lang="en-ZA" sz="1800" dirty="0">
                <a:effectLst/>
                <a:highlight>
                  <a:srgbClr val="FFFFFF"/>
                </a:highlight>
                <a:latin typeface="Arial" panose="020B0604020202020204" pitchFamily="34" charset="0"/>
                <a:ea typeface="Arial" panose="020B0604020202020204" pitchFamily="34" charset="0"/>
              </a:rPr>
              <a:t> (</a:t>
            </a:r>
            <a:r>
              <a:rPr lang="en-ZA" sz="1800" b="1" i="1" u="sng" dirty="0">
                <a:effectLst/>
                <a:highlight>
                  <a:srgbClr val="FFFFFF"/>
                </a:highlight>
                <a:latin typeface="Arial" panose="020B0604020202020204" pitchFamily="34" charset="0"/>
                <a:ea typeface="Arial" panose="020B0604020202020204" pitchFamily="34" charset="0"/>
              </a:rPr>
              <a:t>Lesson 3 – Worksheet</a:t>
            </a:r>
            <a:r>
              <a:rPr lang="en-ZA" sz="1800" dirty="0">
                <a:effectLst/>
                <a:highlight>
                  <a:srgbClr val="FFFFFF"/>
                </a:highlight>
                <a:latin typeface="Arial" panose="020B0604020202020204" pitchFamily="34" charset="0"/>
                <a:ea typeface="Arial" panose="020B0604020202020204" pitchFamily="34" charset="0"/>
              </a:rPr>
              <a:t>) for the next few video clips</a:t>
            </a:r>
            <a:r>
              <a:rPr lang="en-ZA" sz="1800" dirty="0">
                <a:effectLst/>
                <a:latin typeface="Arial" panose="020B0604020202020204" pitchFamily="34" charset="0"/>
                <a:ea typeface="Arial" panose="020B0604020202020204" pitchFamily="34" charset="0"/>
              </a:rPr>
              <a:t>.</a:t>
            </a:r>
          </a:p>
          <a:p>
            <a:pPr marL="0" lvl="0" indent="0" algn="l" rtl="0">
              <a:spcBef>
                <a:spcPts val="0"/>
              </a:spcBef>
              <a:spcAft>
                <a:spcPts val="0"/>
              </a:spcAft>
              <a:buNone/>
            </a:pPr>
            <a:endParaRPr lang="en-ZA" sz="1800" dirty="0">
              <a:effectLst/>
              <a:latin typeface="Arial" panose="020B0604020202020204" pitchFamily="34" charset="0"/>
            </a:endParaRPr>
          </a:p>
          <a:p>
            <a:pPr algn="just"/>
            <a:r>
              <a:rPr lang="en-ZA" sz="1800" dirty="0">
                <a:effectLst/>
                <a:highlight>
                  <a:srgbClr val="FFFFFF"/>
                </a:highlight>
                <a:latin typeface="Arial" panose="020B0604020202020204" pitchFamily="34" charset="0"/>
                <a:ea typeface="Arial" panose="020B0604020202020204" pitchFamily="34" charset="0"/>
              </a:rPr>
              <a:t>Intro 1 min / Video 3:10 min / Activity Response 4 min </a:t>
            </a:r>
            <a:r>
              <a:rPr lang="en-ZA" sz="1800" i="1" u="sng" dirty="0">
                <a:effectLst/>
                <a:highlight>
                  <a:srgbClr val="FFFFFF"/>
                </a:highlight>
                <a:latin typeface="Arial" panose="020B0604020202020204" pitchFamily="34" charset="0"/>
                <a:ea typeface="Arial" panose="020B0604020202020204" pitchFamily="34" charset="0"/>
              </a:rPr>
              <a:t>(Total Time: 8 min 10s)</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highlight>
                  <a:srgbClr val="FFFFFF"/>
                </a:highlight>
                <a:latin typeface="Arial" panose="020B0604020202020204" pitchFamily="34" charset="0"/>
                <a:ea typeface="Arial" panose="020B0604020202020204" pitchFamily="34" charset="0"/>
              </a:rPr>
              <a:t>Intro:</a:t>
            </a:r>
            <a:r>
              <a:rPr lang="en-ZA" sz="1800" dirty="0">
                <a:effectLst/>
                <a:highlight>
                  <a:srgbClr val="FFFFFF"/>
                </a:highlight>
                <a:latin typeface="Arial" panose="020B0604020202020204" pitchFamily="34" charset="0"/>
                <a:ea typeface="Arial" panose="020B0604020202020204" pitchFamily="34" charset="0"/>
              </a:rPr>
              <a:t> </a:t>
            </a:r>
            <a:r>
              <a:rPr lang="en-ZA" sz="1800" dirty="0" err="1">
                <a:effectLst/>
                <a:highlight>
                  <a:srgbClr val="FFFFFF"/>
                </a:highlight>
                <a:latin typeface="Arial" panose="020B0604020202020204" pitchFamily="34" charset="0"/>
                <a:ea typeface="Arial" panose="020B0604020202020204" pitchFamily="34" charset="0"/>
              </a:rPr>
              <a:t>Dr.</a:t>
            </a:r>
            <a:r>
              <a:rPr lang="en-ZA" sz="1800" dirty="0">
                <a:effectLst/>
                <a:highlight>
                  <a:srgbClr val="FFFFFF"/>
                </a:highlight>
                <a:latin typeface="Arial" panose="020B0604020202020204" pitchFamily="34" charset="0"/>
                <a:ea typeface="Arial" panose="020B0604020202020204" pitchFamily="34" charset="0"/>
              </a:rPr>
              <a:t> Imtiaz </a:t>
            </a:r>
            <a:r>
              <a:rPr lang="en-ZA" sz="1800" dirty="0" err="1">
                <a:effectLst/>
                <a:highlight>
                  <a:srgbClr val="FFFFFF"/>
                </a:highlight>
                <a:latin typeface="Arial" panose="020B0604020202020204" pitchFamily="34" charset="0"/>
                <a:ea typeface="Arial" panose="020B0604020202020204" pitchFamily="34" charset="0"/>
              </a:rPr>
              <a:t>Sooliman</a:t>
            </a:r>
            <a:r>
              <a:rPr lang="en-ZA" sz="1800" dirty="0">
                <a:effectLst/>
                <a:highlight>
                  <a:srgbClr val="FFFFFF"/>
                </a:highlight>
                <a:latin typeface="Arial" panose="020B0604020202020204" pitchFamily="34" charset="0"/>
                <a:ea typeface="Arial" panose="020B0604020202020204" pitchFamily="34" charset="0"/>
              </a:rPr>
              <a:t> is a renowned South African philanthropist and humanitarian who has dedicated his life to making a positive impact on the lives of those in need. </a:t>
            </a:r>
            <a:r>
              <a:rPr lang="en-ZA" sz="1800" dirty="0" err="1">
                <a:effectLst/>
                <a:highlight>
                  <a:srgbClr val="FFFFFF"/>
                </a:highlight>
                <a:latin typeface="Arial" panose="020B0604020202020204" pitchFamily="34" charset="0"/>
                <a:ea typeface="Arial" panose="020B0604020202020204" pitchFamily="34" charset="0"/>
              </a:rPr>
              <a:t>Sooliman</a:t>
            </a:r>
            <a:r>
              <a:rPr lang="en-ZA" sz="1800" dirty="0">
                <a:effectLst/>
                <a:highlight>
                  <a:srgbClr val="FFFFFF"/>
                </a:highlight>
                <a:latin typeface="Arial" panose="020B0604020202020204" pitchFamily="34" charset="0"/>
                <a:ea typeface="Arial" panose="020B0604020202020204" pitchFamily="34" charset="0"/>
              </a:rPr>
              <a:t> founded the Gift of the Givers Foundation in 1992, a non-governmental organisation that has since become one of the largest disaster relief organisations in Africa. Under his leadership, the foundation has provided critical aid and support to millions of people affected by natural disasters, conflict, and poverty across the globe. A medical doctor by profession, </a:t>
            </a:r>
            <a:r>
              <a:rPr lang="en-ZA" sz="1800" dirty="0" err="1">
                <a:effectLst/>
                <a:highlight>
                  <a:srgbClr val="FFFFFF"/>
                </a:highlight>
                <a:latin typeface="Arial" panose="020B0604020202020204" pitchFamily="34" charset="0"/>
                <a:ea typeface="Arial" panose="020B0604020202020204" pitchFamily="34" charset="0"/>
              </a:rPr>
              <a:t>Sooliman</a:t>
            </a:r>
            <a:r>
              <a:rPr lang="en-ZA" sz="1800" dirty="0">
                <a:effectLst/>
                <a:highlight>
                  <a:srgbClr val="FFFFFF"/>
                </a:highlight>
                <a:latin typeface="Arial" panose="020B0604020202020204" pitchFamily="34" charset="0"/>
                <a:ea typeface="Arial" panose="020B0604020202020204" pitchFamily="34" charset="0"/>
              </a:rPr>
              <a:t> combines his medical expertise with his humanitarian passion, often leading medical teams to disaster-stricken areas to provide immediate healthcare and relief.</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highlight>
                  <a:srgbClr val="FFFFFF"/>
                </a:highlight>
                <a:latin typeface="Arial" panose="020B0604020202020204" pitchFamily="34" charset="0"/>
                <a:ea typeface="Arial" panose="020B0604020202020204" pitchFamily="34" charset="0"/>
              </a:rPr>
              <a:t>Watch: </a:t>
            </a:r>
            <a:r>
              <a:rPr lang="en-ZA" sz="1800" dirty="0">
                <a:solidFill>
                  <a:srgbClr val="0000FF"/>
                </a:solidFill>
                <a:effectLst/>
                <a:highlight>
                  <a:srgbClr val="FFFFFF"/>
                </a:highlight>
                <a:latin typeface="Arial" panose="020B0604020202020204" pitchFamily="34" charset="0"/>
                <a:ea typeface="Arial" panose="020B0604020202020204" pitchFamily="34" charset="0"/>
                <a:hlinkClick r:id="rId3"/>
              </a:rPr>
              <a:t>https://www.youtube.com/watch?v=U4JAqwqdfjw</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solidFill>
                  <a:srgbClr val="595959"/>
                </a:solidFill>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143665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highlight>
                  <a:srgbClr val="FFFFFF"/>
                </a:highlight>
                <a:latin typeface="Arial" panose="020B0604020202020204" pitchFamily="34" charset="0"/>
                <a:ea typeface="Arial" panose="020B0604020202020204" pitchFamily="34" charset="0"/>
              </a:rPr>
              <a:t>Teacher Input 1 min / Video 3 min / Activity Response 3 min </a:t>
            </a:r>
            <a:r>
              <a:rPr lang="en-ZA" sz="1800" i="1" u="sng" dirty="0">
                <a:effectLst/>
                <a:highlight>
                  <a:srgbClr val="FFFFFF"/>
                </a:highlight>
                <a:latin typeface="Arial" panose="020B0604020202020204" pitchFamily="34" charset="0"/>
                <a:ea typeface="Arial" panose="020B0604020202020204" pitchFamily="34" charset="0"/>
              </a:rPr>
              <a:t>(Total Time: 7 min)</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highlight>
                  <a:srgbClr val="FFFFFF"/>
                </a:highlight>
                <a:latin typeface="Arial" panose="020B0604020202020204" pitchFamily="34" charset="0"/>
                <a:ea typeface="Arial" panose="020B0604020202020204" pitchFamily="34" charset="0"/>
              </a:rPr>
              <a:t>Intro:</a:t>
            </a:r>
            <a:r>
              <a:rPr lang="en-ZA" sz="1800" dirty="0">
                <a:effectLst/>
                <a:highlight>
                  <a:srgbClr val="FFFFFF"/>
                </a:highlight>
                <a:latin typeface="Arial" panose="020B0604020202020204" pitchFamily="34" charset="0"/>
                <a:ea typeface="Arial" panose="020B0604020202020204" pitchFamily="34" charset="0"/>
              </a:rPr>
              <a:t> Michaela Mycroft is a South African disability activist and lawyer known for her tireless advocacy for the rights of people with disabilities. Born in 1994 with cerebral palsy, she overcame numerous challenges to become a prominent figure in the disability rights movement. Mycroft co-founded the organisation, "The </a:t>
            </a:r>
            <a:r>
              <a:rPr lang="en-ZA" sz="1800" dirty="0" err="1">
                <a:effectLst/>
                <a:highlight>
                  <a:srgbClr val="FFFFFF"/>
                </a:highlight>
                <a:latin typeface="Arial" panose="020B0604020202020204" pitchFamily="34" charset="0"/>
                <a:ea typeface="Arial" panose="020B0604020202020204" pitchFamily="34" charset="0"/>
              </a:rPr>
              <a:t>Chaeli</a:t>
            </a:r>
            <a:r>
              <a:rPr lang="en-ZA" sz="1800" dirty="0">
                <a:effectLst/>
                <a:highlight>
                  <a:srgbClr val="FFFFFF"/>
                </a:highlight>
                <a:latin typeface="Arial" panose="020B0604020202020204" pitchFamily="34" charset="0"/>
                <a:ea typeface="Arial" panose="020B0604020202020204" pitchFamily="34" charset="0"/>
              </a:rPr>
              <a:t> Campaign" in her teenage years, which focuses on empowering children with disabilities through various initiatives. She has received numerous awards and recognition for her work, including the prestigious International Children's Peace Prize. Mycroft's dedication continues to inspire positive change worldwide.</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highlight>
                  <a:srgbClr val="FFFFFF"/>
                </a:highlight>
                <a:latin typeface="Arial" panose="020B0604020202020204" pitchFamily="34" charset="0"/>
                <a:ea typeface="Arial" panose="020B0604020202020204" pitchFamily="34" charset="0"/>
              </a:rPr>
              <a:t>Watch:</a:t>
            </a:r>
            <a:r>
              <a:rPr lang="en-ZA" sz="1800" dirty="0">
                <a:effectLst/>
                <a:highlight>
                  <a:srgbClr val="FFFFFF"/>
                </a:highlight>
                <a:latin typeface="Arial" panose="020B0604020202020204" pitchFamily="34" charset="0"/>
                <a:ea typeface="Arial" panose="020B0604020202020204" pitchFamily="34" charset="0"/>
              </a:rPr>
              <a:t> </a:t>
            </a:r>
            <a:r>
              <a:rPr lang="en-ZA" sz="1800" dirty="0">
                <a:solidFill>
                  <a:srgbClr val="0000FF"/>
                </a:solidFill>
                <a:effectLst/>
                <a:highlight>
                  <a:srgbClr val="FFFFFF"/>
                </a:highlight>
                <a:latin typeface="Arial" panose="020B0604020202020204" pitchFamily="34" charset="0"/>
                <a:ea typeface="Arial" panose="020B0604020202020204" pitchFamily="34" charset="0"/>
                <a:hlinkClick r:id="rId3"/>
              </a:rPr>
              <a:t>https://www.youtube.com/watch?v=SuRlW4LPJdo</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53" name="Google Shape;15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519987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latin typeface="Arial" panose="020B0604020202020204" pitchFamily="34" charset="0"/>
                <a:ea typeface="Arial" panose="020B0604020202020204" pitchFamily="34" charset="0"/>
              </a:rPr>
              <a:t>Intro 1 min / Video 2:35 min / Activity Response 3 min (</a:t>
            </a:r>
            <a:r>
              <a:rPr lang="en-ZA" sz="1800" i="1" u="sng" dirty="0">
                <a:effectLst/>
                <a:latin typeface="Arial" panose="020B0604020202020204" pitchFamily="34" charset="0"/>
                <a:ea typeface="Arial" panose="020B0604020202020204" pitchFamily="34" charset="0"/>
              </a:rPr>
              <a:t>Total Time: 6min 35s</a:t>
            </a:r>
            <a:r>
              <a:rPr lang="en-ZA" sz="1800" dirty="0">
                <a:effectLst/>
                <a:latin typeface="Arial" panose="020B0604020202020204" pitchFamily="34" charset="0"/>
                <a:ea typeface="Arial" panose="020B0604020202020204" pitchFamily="34" charset="0"/>
              </a:rPr>
              <a:t>)</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latin typeface="Arial" panose="020B0604020202020204" pitchFamily="34" charset="0"/>
                <a:ea typeface="Arial" panose="020B0604020202020204" pitchFamily="34" charset="0"/>
              </a:rPr>
              <a:t>Intro:</a:t>
            </a:r>
            <a:r>
              <a:rPr lang="en-ZA" sz="1800" dirty="0">
                <a:effectLst/>
                <a:latin typeface="Arial" panose="020B0604020202020204" pitchFamily="34" charset="0"/>
                <a:ea typeface="Arial" panose="020B0604020202020204" pitchFamily="34" charset="0"/>
              </a:rPr>
              <a:t> In this clip, you will see the work of Rachel and Siya </a:t>
            </a:r>
            <a:r>
              <a:rPr lang="en-ZA" sz="1800" dirty="0" err="1">
                <a:effectLst/>
                <a:latin typeface="Arial" panose="020B0604020202020204" pitchFamily="34" charset="0"/>
                <a:ea typeface="Arial" panose="020B0604020202020204" pitchFamily="34" charset="0"/>
              </a:rPr>
              <a:t>Kolisi</a:t>
            </a:r>
            <a:r>
              <a:rPr lang="en-ZA" sz="1800" dirty="0">
                <a:effectLst/>
                <a:latin typeface="Arial" panose="020B0604020202020204" pitchFamily="34" charset="0"/>
                <a:ea typeface="Arial" panose="020B0604020202020204" pitchFamily="34" charset="0"/>
              </a:rPr>
              <a:t> and their foundation. Siya </a:t>
            </a:r>
            <a:r>
              <a:rPr lang="en-ZA" sz="1800" dirty="0" err="1">
                <a:effectLst/>
                <a:latin typeface="Arial" panose="020B0604020202020204" pitchFamily="34" charset="0"/>
                <a:ea typeface="Arial" panose="020B0604020202020204" pitchFamily="34" charset="0"/>
              </a:rPr>
              <a:t>Kolisi</a:t>
            </a:r>
            <a:r>
              <a:rPr lang="en-ZA" sz="1800" dirty="0">
                <a:effectLst/>
                <a:latin typeface="Arial" panose="020B0604020202020204" pitchFamily="34" charset="0"/>
                <a:ea typeface="Arial" panose="020B0604020202020204" pitchFamily="34" charset="0"/>
              </a:rPr>
              <a:t> is famous for being a South African Rugby Captain who won the World Cup Rugby Tournament both in 2019 and 2023. Back in 2019, Siya and Rachel decided that they wanted to use their public profile to help people who struggle in South Africa, particularly amongst the poor communities. The </a:t>
            </a:r>
            <a:r>
              <a:rPr lang="en-ZA" sz="1800" dirty="0" err="1">
                <a:effectLst/>
                <a:latin typeface="Arial" panose="020B0604020202020204" pitchFamily="34" charset="0"/>
                <a:ea typeface="Arial" panose="020B0604020202020204" pitchFamily="34" charset="0"/>
              </a:rPr>
              <a:t>Kolisi</a:t>
            </a:r>
            <a:r>
              <a:rPr lang="en-ZA" sz="1800" dirty="0">
                <a:effectLst/>
                <a:latin typeface="Arial" panose="020B0604020202020204" pitchFamily="34" charset="0"/>
                <a:ea typeface="Arial" panose="020B0604020202020204" pitchFamily="34" charset="0"/>
              </a:rPr>
              <a:t> Foundation targets food shortages, access to education and sport, and gender-based violence as part of their outreach. </a:t>
            </a:r>
            <a:endParaRPr lang="en-ZA" sz="1800" dirty="0">
              <a:effectLst/>
              <a:latin typeface="Times New Roman" panose="02020603050405020304" pitchFamily="18" charset="0"/>
              <a:ea typeface="Times New Roman" panose="02020603050405020304" pitchFamily="18" charset="0"/>
            </a:endParaRPr>
          </a:p>
          <a:p>
            <a:pPr algn="just"/>
            <a:r>
              <a:rPr lang="en-ZA" sz="1800" dirty="0">
                <a:solidFill>
                  <a:srgbClr val="595959"/>
                </a:solidFill>
                <a:effectLs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pPr algn="just"/>
            <a:r>
              <a:rPr lang="en-ZA" sz="1800" b="1" dirty="0">
                <a:effectLst/>
                <a:latin typeface="Arial" panose="020B0604020202020204" pitchFamily="34" charset="0"/>
                <a:ea typeface="Arial" panose="020B0604020202020204" pitchFamily="34" charset="0"/>
              </a:rPr>
              <a:t>Watch</a:t>
            </a:r>
            <a:r>
              <a:rPr lang="en-ZA" sz="1800" b="1" dirty="0">
                <a:solidFill>
                  <a:srgbClr val="595959"/>
                </a:solidFill>
                <a:effectLst/>
                <a:latin typeface="Arial" panose="020B0604020202020204" pitchFamily="34" charset="0"/>
                <a:ea typeface="Arial" panose="020B0604020202020204" pitchFamily="34" charset="0"/>
              </a:rPr>
              <a:t>:</a:t>
            </a:r>
            <a:r>
              <a:rPr lang="en-ZA" sz="1800" dirty="0">
                <a:solidFill>
                  <a:srgbClr val="595959"/>
                </a:solidFill>
                <a:effectLst/>
                <a:latin typeface="Arial" panose="020B0604020202020204" pitchFamily="34" charset="0"/>
                <a:ea typeface="Arial" panose="020B0604020202020204" pitchFamily="34" charset="0"/>
              </a:rPr>
              <a:t> </a:t>
            </a:r>
            <a:r>
              <a:rPr lang="en-US" sz="1800" i="1" u="sng" dirty="0">
                <a:solidFill>
                  <a:srgbClr val="0000FF"/>
                </a:solidFill>
                <a:effectLst/>
                <a:latin typeface="Arial" panose="020B0604020202020204" pitchFamily="34" charset="0"/>
                <a:ea typeface="Calibri" panose="020F0502020204030204" pitchFamily="34" charset="0"/>
                <a:hlinkClick r:id="rId3"/>
              </a:rPr>
              <a:t>https://www.youtube.com/watch?v=GbxQ-1aM828&amp;t=9s</a:t>
            </a:r>
            <a:r>
              <a:rPr lang="en-US" sz="1800" dirty="0">
                <a:effectLst/>
                <a:latin typeface="Arial" panose="020B0604020202020204" pitchFamily="34" charset="0"/>
                <a:ea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724782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r>
              <a:rPr lang="en-ZA" sz="1800" dirty="0">
                <a:effectLst/>
                <a:highlight>
                  <a:srgbClr val="FFFFFF"/>
                </a:highlight>
                <a:latin typeface="Arial" panose="020B0604020202020204" pitchFamily="34" charset="0"/>
                <a:ea typeface="Arial" panose="020B0604020202020204" pitchFamily="34" charset="0"/>
              </a:rPr>
              <a:t>Last lesson we initiated a Campaign Poster to be presented in two lessons’ time (i.e. Lesson 5). In your groups you needed to brainstorm a suitable topic / issue for your poster and campaign. </a:t>
            </a:r>
            <a:br>
              <a:rPr lang="en-ZA" sz="1800" dirty="0">
                <a:effectLst/>
                <a:highlight>
                  <a:srgbClr val="FFFFFF"/>
                </a:highlight>
                <a:latin typeface="Arial" panose="020B0604020202020204" pitchFamily="34" charset="0"/>
                <a:ea typeface="Arial" panose="020B0604020202020204" pitchFamily="34" charset="0"/>
              </a:rPr>
            </a:br>
            <a:endParaRPr lang="en-ZA" sz="1800" dirty="0">
              <a:effectLst/>
              <a:highlight>
                <a:srgbClr val="FFFFFF"/>
              </a:highlight>
              <a:latin typeface="Arial" panose="020B0604020202020204" pitchFamily="34" charset="0"/>
              <a:ea typeface="Arial" panose="020B0604020202020204" pitchFamily="34" charset="0"/>
            </a:endParaRPr>
          </a:p>
          <a:p>
            <a:pPr algn="just"/>
            <a:r>
              <a:rPr lang="en-ZA" sz="1800" dirty="0">
                <a:effectLst/>
                <a:highlight>
                  <a:srgbClr val="FFFFFF"/>
                </a:highlight>
                <a:latin typeface="Arial" panose="020B0604020202020204" pitchFamily="34" charset="0"/>
                <a:ea typeface="Arial" panose="020B0604020202020204" pitchFamily="34" charset="0"/>
              </a:rPr>
              <a:t>Use the next 4 minutes to put together your plan of action. Look at the </a:t>
            </a:r>
            <a:r>
              <a:rPr lang="en-ZA" sz="1800" i="1" dirty="0">
                <a:effectLst/>
                <a:highlight>
                  <a:srgbClr val="FFFFFF"/>
                </a:highlight>
                <a:latin typeface="Arial" panose="020B0604020202020204" pitchFamily="34" charset="0"/>
                <a:ea typeface="Arial" panose="020B0604020202020204" pitchFamily="34" charset="0"/>
              </a:rPr>
              <a:t>Checklist</a:t>
            </a:r>
            <a:r>
              <a:rPr lang="en-ZA" sz="1800" dirty="0">
                <a:effectLst/>
                <a:highlight>
                  <a:srgbClr val="FFFFFF"/>
                </a:highlight>
                <a:latin typeface="Arial" panose="020B0604020202020204" pitchFamily="34" charset="0"/>
                <a:ea typeface="Arial" panose="020B0604020202020204" pitchFamily="34" charset="0"/>
              </a:rPr>
              <a:t> in </a:t>
            </a:r>
            <a:r>
              <a:rPr lang="en-ZA" sz="1800" b="1" i="1" dirty="0">
                <a:effectLst/>
                <a:highlight>
                  <a:srgbClr val="FFFFFF"/>
                </a:highlight>
                <a:latin typeface="Arial" panose="020B0604020202020204" pitchFamily="34" charset="0"/>
                <a:ea typeface="Arial" panose="020B0604020202020204" pitchFamily="34" charset="0"/>
              </a:rPr>
              <a:t>Activity 4</a:t>
            </a:r>
            <a:r>
              <a:rPr lang="en-ZA" sz="1800" dirty="0">
                <a:effectLst/>
                <a:highlight>
                  <a:srgbClr val="FFFFFF"/>
                </a:highlight>
                <a:latin typeface="Arial" panose="020B0604020202020204" pitchFamily="34" charset="0"/>
                <a:ea typeface="Arial" panose="020B0604020202020204" pitchFamily="34" charset="0"/>
              </a:rPr>
              <a:t> of </a:t>
            </a:r>
            <a:r>
              <a:rPr lang="en-ZA" sz="1800" b="1" i="1" u="sng" dirty="0">
                <a:effectLst/>
                <a:highlight>
                  <a:srgbClr val="FFFFFF"/>
                </a:highlight>
                <a:latin typeface="Arial" panose="020B0604020202020204" pitchFamily="34" charset="0"/>
                <a:ea typeface="Arial" panose="020B0604020202020204" pitchFamily="34" charset="0"/>
              </a:rPr>
              <a:t>Lesson 3 – Worksheet</a:t>
            </a:r>
            <a:r>
              <a:rPr lang="en-ZA" sz="1800" b="1" i="1" dirty="0">
                <a:effectLst/>
                <a:highlight>
                  <a:srgbClr val="FFFFFF"/>
                </a:highlight>
                <a:latin typeface="Arial" panose="020B0604020202020204" pitchFamily="34" charset="0"/>
                <a:ea typeface="Arial" panose="020B0604020202020204" pitchFamily="34" charset="0"/>
              </a:rPr>
              <a:t> </a:t>
            </a:r>
            <a:r>
              <a:rPr lang="en-ZA" sz="1800" dirty="0">
                <a:effectLst/>
                <a:highlight>
                  <a:srgbClr val="FFFFFF"/>
                </a:highlight>
                <a:latin typeface="Arial" panose="020B0604020202020204" pitchFamily="34" charset="0"/>
                <a:ea typeface="Arial" panose="020B0604020202020204" pitchFamily="34" charset="0"/>
              </a:rPr>
              <a:t>and plan your team’s roles and responsibilities.</a:t>
            </a:r>
            <a:endParaRPr lang="en-ZA" sz="1800" dirty="0">
              <a:effectLst/>
              <a:latin typeface="Times New Roman" panose="02020603050405020304" pitchFamily="18" charset="0"/>
              <a:ea typeface="Times New Roman" panose="02020603050405020304" pitchFamily="18" charset="0"/>
            </a:endParaRPr>
          </a:p>
          <a:p>
            <a:pPr algn="just"/>
            <a:r>
              <a:rPr lang="en-ZA" sz="1800" dirty="0">
                <a:effectLst/>
                <a:highlight>
                  <a:srgbClr val="FFFFFF"/>
                </a:highlight>
                <a:latin typeface="Arial" panose="020B0604020202020204" pitchFamily="34" charset="0"/>
                <a:ea typeface="Arial" panose="020B0604020202020204" pitchFamily="34" charset="0"/>
              </a:rPr>
              <a:t>Also discuss how you want to make your campaign stand out and be original – E.g. think about the red ribbon to show awareness / support for people living with HIV. </a:t>
            </a:r>
            <a:endParaRPr lang="en-ZA" sz="1800" dirty="0">
              <a:effectLst/>
              <a:latin typeface="Times New Roman" panose="02020603050405020304" pitchFamily="18" charset="0"/>
              <a:ea typeface="Times New Roman" panose="02020603050405020304" pitchFamily="18" charset="0"/>
            </a:endParaRPr>
          </a:p>
          <a:p>
            <a:pPr marL="457200" algn="just"/>
            <a:r>
              <a:rPr lang="en-ZA" sz="1800" dirty="0">
                <a:effectLst/>
                <a:highlight>
                  <a:srgbClr val="FFFFFF"/>
                </a:highlight>
                <a:latin typeface="Arial" panose="020B0604020202020204" pitchFamily="34" charset="0"/>
                <a:ea typeface="Arial" panose="020B0604020202020204" pitchFamily="34" charset="0"/>
              </a:rPr>
              <a:t> </a:t>
            </a:r>
            <a:endParaRPr lang="en-ZA" sz="1800" dirty="0">
              <a:effectLst/>
              <a:latin typeface="Times New Roman" panose="02020603050405020304" pitchFamily="18" charset="0"/>
              <a:ea typeface="Times New Roman" panose="02020603050405020304" pitchFamily="18" charset="0"/>
            </a:endParaRPr>
          </a:p>
          <a:p>
            <a:r>
              <a:rPr lang="en-ZA" sz="1800" dirty="0">
                <a:effectLst/>
                <a:highlight>
                  <a:srgbClr val="FFFFFF"/>
                </a:highlight>
                <a:latin typeface="Arial" panose="020B0604020202020204" pitchFamily="34" charset="0"/>
                <a:ea typeface="Arial" panose="020B0604020202020204" pitchFamily="34" charset="0"/>
              </a:rPr>
              <a:t>You will also need to evaluate the effectiveness of each groups’ campaign, so be prepared to vote in two lessons time.</a:t>
            </a:r>
            <a:endParaRPr dirty="0"/>
          </a:p>
        </p:txBody>
      </p:sp>
      <p:sp>
        <p:nvSpPr>
          <p:cNvPr id="175" name="Google Shape;17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821794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Picture 1"/>
          <p:cNvPicPr>
            <a:picLocks noChangeAspect="1"/>
          </p:cNvPicPr>
          <p:nvPr userDrawn="1"/>
        </p:nvPicPr>
        <p:blipFill>
          <a:blip r:embed="rId14"/>
          <a:stretch>
            <a:fillRect/>
          </a:stretch>
        </p:blipFill>
        <p:spPr>
          <a:xfrm>
            <a:off x="10826378" y="-4529"/>
            <a:ext cx="1365622" cy="4694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quizizz.com/admin/quiz/65058c10bcb5e839e1ffb768?source=quiz_shar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hyperlink" Target="https://www.youtube.com/watch?v=U4JAqwqdfjw"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4.png"/><Relationship Id="rId7"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hyperlink" Target="https://www.youtube.com/watch?v=SuRlW4LPJdo" TargetMode="External"/><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hyperlink" Target="https://www.youtube.com/watch?v=GbxQ-1aM828&amp;t=9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838200" y="63800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5000"/>
              <a:buFont typeface="Calibri"/>
              <a:buNone/>
            </a:pPr>
            <a:r>
              <a:rPr lang="en-US" sz="5000" b="1"/>
              <a:t>R	E	F	L	E	C	T	I	O	N</a:t>
            </a:r>
            <a:endParaRPr/>
          </a:p>
        </p:txBody>
      </p:sp>
      <p:pic>
        <p:nvPicPr>
          <p:cNvPr id="187" name="Google Shape;187;p10" descr="Reflection: Looking Back and Looking Forward"/>
          <p:cNvPicPr preferRelativeResize="0"/>
          <p:nvPr/>
        </p:nvPicPr>
        <p:blipFill rotWithShape="1">
          <a:blip r:embed="rId3">
            <a:alphaModFix/>
          </a:blip>
          <a:srcRect/>
          <a:stretch/>
        </p:blipFill>
        <p:spPr>
          <a:xfrm>
            <a:off x="-657226" y="0"/>
            <a:ext cx="13105110" cy="6858000"/>
          </a:xfrm>
          <a:prstGeom prst="rect">
            <a:avLst/>
          </a:prstGeom>
          <a:noFill/>
          <a:ln>
            <a:noFill/>
          </a:ln>
        </p:spPr>
      </p:pic>
      <p:pic>
        <p:nvPicPr>
          <p:cNvPr id="4" name="Picture 3"/>
          <p:cNvPicPr>
            <a:picLocks noChangeAspect="1"/>
          </p:cNvPicPr>
          <p:nvPr/>
        </p:nvPicPr>
        <p:blipFill>
          <a:blip r:embed="rId4"/>
          <a:stretch>
            <a:fillRect/>
          </a:stretch>
        </p:blipFill>
        <p:spPr>
          <a:xfrm>
            <a:off x="11082262" y="0"/>
            <a:ext cx="1365622" cy="4694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a:spLocks noGrp="1"/>
          </p:cNvSpPr>
          <p:nvPr>
            <p:ph type="title"/>
          </p:nvPr>
        </p:nvSpPr>
        <p:spPr>
          <a:xfrm>
            <a:off x="630936" y="640080"/>
            <a:ext cx="4818888" cy="148132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Calibri"/>
              <a:buNone/>
            </a:pPr>
            <a:r>
              <a:rPr lang="en-US" sz="5000"/>
              <a:t>Learning Outcomes</a:t>
            </a:r>
            <a:endParaRPr sz="5000"/>
          </a:p>
        </p:txBody>
      </p:sp>
      <p:sp>
        <p:nvSpPr>
          <p:cNvPr id="96" name="Google Shape;96;p2"/>
          <p:cNvSpPr/>
          <p:nvPr/>
        </p:nvSpPr>
        <p:spPr>
          <a:xfrm>
            <a:off x="643278" y="2372868"/>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a:spLocks noGrp="1"/>
          </p:cNvSpPr>
          <p:nvPr>
            <p:ph type="body" idx="1"/>
          </p:nvPr>
        </p:nvSpPr>
        <p:spPr>
          <a:xfrm>
            <a:off x="630936" y="2660904"/>
            <a:ext cx="4818888" cy="354787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b="1" dirty="0"/>
              <a:t>Look at </a:t>
            </a:r>
            <a:r>
              <a:rPr lang="en-US" sz="3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Human Rights </a:t>
            </a:r>
            <a:r>
              <a:rPr lang="en-US" sz="3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Champions </a:t>
            </a:r>
            <a:r>
              <a:rPr lang="en-US" sz="32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and what drives them to step up and make significant contributions</a:t>
            </a:r>
            <a:endParaRPr dirty="0"/>
          </a:p>
          <a:p>
            <a:pPr marL="228600" lvl="0" indent="-228600" algn="l" rtl="0">
              <a:lnSpc>
                <a:spcPct val="90000"/>
              </a:lnSpc>
              <a:spcBef>
                <a:spcPts val="1000"/>
              </a:spcBef>
              <a:spcAft>
                <a:spcPts val="0"/>
              </a:spcAft>
              <a:buClr>
                <a:schemeClr val="dk1"/>
              </a:buClr>
              <a:buSzPts val="3200"/>
              <a:buChar char="•"/>
            </a:pPr>
            <a:r>
              <a:rPr lang="en-US" sz="3200" b="1" dirty="0"/>
              <a:t>Touch base with the Campaign Planning!</a:t>
            </a:r>
            <a:endParaRPr dirty="0"/>
          </a:p>
        </p:txBody>
      </p:sp>
      <p:pic>
        <p:nvPicPr>
          <p:cNvPr id="2" name="Picture 1"/>
          <p:cNvPicPr>
            <a:picLocks noChangeAspect="1"/>
          </p:cNvPicPr>
          <p:nvPr/>
        </p:nvPicPr>
        <p:blipFill>
          <a:blip r:embed="rId3"/>
          <a:stretch>
            <a:fillRect/>
          </a:stretch>
        </p:blipFill>
        <p:spPr>
          <a:xfrm>
            <a:off x="10777112" y="0"/>
            <a:ext cx="1365622" cy="469433"/>
          </a:xfrm>
          <a:prstGeom prst="rect">
            <a:avLst/>
          </a:prstGeom>
        </p:spPr>
      </p:pic>
      <p:pic>
        <p:nvPicPr>
          <p:cNvPr id="3" name="Picture 2" descr="A person walking up a hill&#10;&#10;Description automatically generated">
            <a:extLst>
              <a:ext uri="{FF2B5EF4-FFF2-40B4-BE49-F238E27FC236}">
                <a16:creationId xmlns:a16="http://schemas.microsoft.com/office/drawing/2014/main" id="{65367F3F-EAF7-F437-4B3E-264BC5435A50}"/>
              </a:ext>
            </a:extLst>
          </p:cNvPr>
          <p:cNvPicPr>
            <a:picLocks noChangeAspect="1"/>
          </p:cNvPicPr>
          <p:nvPr/>
        </p:nvPicPr>
        <p:blipFill>
          <a:blip r:embed="rId4"/>
          <a:stretch>
            <a:fillRect/>
          </a:stretch>
        </p:blipFill>
        <p:spPr>
          <a:xfrm>
            <a:off x="5543371" y="1109513"/>
            <a:ext cx="6302617" cy="42001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4" name="Google Shape;124;p3" descr="A screenshot of a computer&#10;&#10;Description automatically generated"/>
          <p:cNvPicPr preferRelativeResize="0"/>
          <p:nvPr/>
        </p:nvPicPr>
        <p:blipFill rotWithShape="1">
          <a:blip r:embed="rId3">
            <a:alphaModFix/>
          </a:blip>
          <a:srcRect/>
          <a:stretch/>
        </p:blipFill>
        <p:spPr>
          <a:xfrm>
            <a:off x="1289304" y="1173707"/>
            <a:ext cx="6886637" cy="2065992"/>
          </a:xfrm>
          <a:prstGeom prst="rect">
            <a:avLst/>
          </a:prstGeom>
          <a:noFill/>
          <a:ln>
            <a:noFill/>
          </a:ln>
        </p:spPr>
      </p:pic>
      <p:sp>
        <p:nvSpPr>
          <p:cNvPr id="125" name="Google Shape;125;p3"/>
          <p:cNvSpPr txBox="1"/>
          <p:nvPr/>
        </p:nvSpPr>
        <p:spPr>
          <a:xfrm>
            <a:off x="1289304" y="4612943"/>
            <a:ext cx="7745969" cy="14082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1700"/>
              <a:buFont typeface="Arial"/>
              <a:buChar char="•"/>
            </a:pPr>
            <a:r>
              <a:rPr lang="en-US" sz="1700" b="1" i="1" u="none" strike="noStrike" cap="none">
                <a:solidFill>
                  <a:schemeClr val="dk1"/>
                </a:solidFill>
                <a:latin typeface="Calibri"/>
                <a:ea typeface="Calibri"/>
                <a:cs typeface="Calibri"/>
                <a:sym typeface="Calibri"/>
              </a:rPr>
              <a:t>Let us see what you can remember for the previous sessions: Follow this link to answer the quiz:</a:t>
            </a:r>
            <a:endParaRPr/>
          </a:p>
          <a:p>
            <a:pPr marL="0" marR="0" lvl="0" indent="107950" algn="l" rtl="0">
              <a:lnSpc>
                <a:spcPct val="90000"/>
              </a:lnSpc>
              <a:spcBef>
                <a:spcPts val="600"/>
              </a:spcBef>
              <a:spcAft>
                <a:spcPts val="0"/>
              </a:spcAft>
              <a:buClr>
                <a:schemeClr val="dk1"/>
              </a:buClr>
              <a:buSzPts val="1700"/>
              <a:buFont typeface="Arial"/>
              <a:buNone/>
            </a:pPr>
            <a:endParaRPr sz="1700" b="1" i="1" u="none"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0"/>
              </a:spcAft>
              <a:buClr>
                <a:schemeClr val="dk1"/>
              </a:buClr>
              <a:buSzPts val="1700"/>
              <a:buFont typeface="Arial"/>
              <a:buChar char="•"/>
            </a:pPr>
            <a:r>
              <a:rPr lang="en-US" sz="17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https://quizizz.com/admin/</a:t>
            </a:r>
            <a:r>
              <a:rPr lang="en-US" sz="17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quiz</a:t>
            </a:r>
            <a:r>
              <a:rPr lang="en-US" sz="17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/65058c10bcb5e839e1ffb768?source=quiz_share</a:t>
            </a:r>
            <a:endParaRPr sz="1700" b="0" i="0" u="none" strike="noStrike" cap="none">
              <a:solidFill>
                <a:schemeClr val="dk1"/>
              </a:solidFill>
              <a:latin typeface="Calibri"/>
              <a:ea typeface="Calibri"/>
              <a:cs typeface="Calibri"/>
              <a:sym typeface="Calibri"/>
            </a:endParaRPr>
          </a:p>
          <a:p>
            <a:pPr marL="0" marR="0" lvl="0" indent="107950" algn="l" rtl="0">
              <a:lnSpc>
                <a:spcPct val="90000"/>
              </a:lnSpc>
              <a:spcBef>
                <a:spcPts val="60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pic>
        <p:nvPicPr>
          <p:cNvPr id="7" name="Picture 6"/>
          <p:cNvPicPr>
            <a:picLocks noChangeAspect="1"/>
          </p:cNvPicPr>
          <p:nvPr/>
        </p:nvPicPr>
        <p:blipFill>
          <a:blip r:embed="rId5"/>
          <a:stretch>
            <a:fillRect/>
          </a:stretch>
        </p:blipFill>
        <p:spPr>
          <a:xfrm>
            <a:off x="10777112" y="0"/>
            <a:ext cx="1365622" cy="4694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txBox="1">
            <a:spLocks noGrp="1"/>
          </p:cNvSpPr>
          <p:nvPr>
            <p:ph type="title"/>
          </p:nvPr>
        </p:nvSpPr>
        <p:spPr>
          <a:xfrm>
            <a:off x="976745" y="4606357"/>
            <a:ext cx="10515595" cy="149985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Play"/>
              <a:buNone/>
            </a:pPr>
            <a:r>
              <a:rPr lang="en-US" sz="4000">
                <a:latin typeface="Play"/>
                <a:ea typeface="Play"/>
                <a:cs typeface="Play"/>
                <a:sym typeface="Play"/>
              </a:rPr>
              <a:t>What is your idea of a Hero?</a:t>
            </a:r>
            <a:endParaRPr sz="4000">
              <a:latin typeface="Play"/>
              <a:ea typeface="Play"/>
              <a:cs typeface="Play"/>
              <a:sym typeface="Play"/>
            </a:endParaRPr>
          </a:p>
        </p:txBody>
      </p:sp>
      <p:pic>
        <p:nvPicPr>
          <p:cNvPr id="133" name="Google Shape;133;p4" descr="A cartoon of a person in a garment&#10;&#10;Description automatically generated"/>
          <p:cNvPicPr preferRelativeResize="0"/>
          <p:nvPr/>
        </p:nvPicPr>
        <p:blipFill rotWithShape="1">
          <a:blip r:embed="rId3">
            <a:alphaModFix/>
          </a:blip>
          <a:srcRect/>
          <a:stretch/>
        </p:blipFill>
        <p:spPr>
          <a:xfrm>
            <a:off x="606167" y="552354"/>
            <a:ext cx="1440246" cy="2240384"/>
          </a:xfrm>
          <a:prstGeom prst="rect">
            <a:avLst/>
          </a:prstGeom>
          <a:noFill/>
          <a:ln>
            <a:noFill/>
          </a:ln>
        </p:spPr>
      </p:pic>
      <p:pic>
        <p:nvPicPr>
          <p:cNvPr id="134" name="Google Shape;134;p4" descr="A black panther in a black garment&#10;&#10;Description automatically generated"/>
          <p:cNvPicPr preferRelativeResize="0"/>
          <p:nvPr/>
        </p:nvPicPr>
        <p:blipFill rotWithShape="1">
          <a:blip r:embed="rId4">
            <a:alphaModFix/>
          </a:blip>
          <a:srcRect/>
          <a:stretch/>
        </p:blipFill>
        <p:spPr>
          <a:xfrm>
            <a:off x="2859418" y="552354"/>
            <a:ext cx="1708619" cy="2240384"/>
          </a:xfrm>
          <a:prstGeom prst="rect">
            <a:avLst/>
          </a:prstGeom>
          <a:noFill/>
          <a:ln>
            <a:noFill/>
          </a:ln>
        </p:spPr>
      </p:pic>
      <p:pic>
        <p:nvPicPr>
          <p:cNvPr id="135" name="Google Shape;135;p4" descr="Hero Female with solid fill"/>
          <p:cNvPicPr preferRelativeResize="0"/>
          <p:nvPr/>
        </p:nvPicPr>
        <p:blipFill rotWithShape="1">
          <a:blip r:embed="rId5">
            <a:alphaModFix/>
          </a:blip>
          <a:srcRect/>
          <a:stretch/>
        </p:blipFill>
        <p:spPr>
          <a:xfrm>
            <a:off x="4980974" y="552354"/>
            <a:ext cx="2240384" cy="2240384"/>
          </a:xfrm>
          <a:prstGeom prst="rect">
            <a:avLst/>
          </a:prstGeom>
          <a:noFill/>
          <a:ln>
            <a:noFill/>
          </a:ln>
        </p:spPr>
      </p:pic>
      <p:pic>
        <p:nvPicPr>
          <p:cNvPr id="136" name="Google Shape;136;p4" descr="A cartoon of a person in a garment holding a sword&#10;&#10;Description automatically generated"/>
          <p:cNvPicPr preferRelativeResize="0"/>
          <p:nvPr/>
        </p:nvPicPr>
        <p:blipFill rotWithShape="1">
          <a:blip r:embed="rId6">
            <a:alphaModFix/>
          </a:blip>
          <a:srcRect/>
          <a:stretch/>
        </p:blipFill>
        <p:spPr>
          <a:xfrm>
            <a:off x="7368412" y="552354"/>
            <a:ext cx="2240384" cy="2240384"/>
          </a:xfrm>
          <a:prstGeom prst="rect">
            <a:avLst/>
          </a:prstGeom>
          <a:noFill/>
          <a:ln>
            <a:noFill/>
          </a:ln>
        </p:spPr>
      </p:pic>
      <p:pic>
        <p:nvPicPr>
          <p:cNvPr id="137" name="Google Shape;137;p4" descr="A cartoon of a person wearing a military uniform&#10;&#10;Description automatically generated"/>
          <p:cNvPicPr preferRelativeResize="0"/>
          <p:nvPr/>
        </p:nvPicPr>
        <p:blipFill rotWithShape="1">
          <a:blip r:embed="rId7">
            <a:alphaModFix/>
          </a:blip>
          <a:srcRect/>
          <a:stretch/>
        </p:blipFill>
        <p:spPr>
          <a:xfrm>
            <a:off x="9755851" y="552354"/>
            <a:ext cx="2240384" cy="2240384"/>
          </a:xfrm>
          <a:prstGeom prst="rect">
            <a:avLst/>
          </a:prstGeom>
          <a:noFill/>
          <a:ln>
            <a:noFill/>
          </a:ln>
        </p:spPr>
      </p:pic>
      <p:pic>
        <p:nvPicPr>
          <p:cNvPr id="138" name="Google Shape;138;p4" descr="A black heart and text with a black heart&#10;&#10;Description automatically generated"/>
          <p:cNvPicPr preferRelativeResize="0"/>
          <p:nvPr/>
        </p:nvPicPr>
        <p:blipFill rotWithShape="1">
          <a:blip r:embed="rId8">
            <a:alphaModFix/>
          </a:blip>
          <a:srcRect/>
          <a:stretch/>
        </p:blipFill>
        <p:spPr>
          <a:xfrm>
            <a:off x="5022912" y="2792738"/>
            <a:ext cx="2143125" cy="2143125"/>
          </a:xfrm>
          <a:prstGeom prst="rect">
            <a:avLst/>
          </a:prstGeom>
          <a:noFill/>
          <a:ln>
            <a:noFill/>
          </a:ln>
        </p:spPr>
      </p:pic>
      <p:pic>
        <p:nvPicPr>
          <p:cNvPr id="10" name="Picture 9"/>
          <p:cNvPicPr>
            <a:picLocks noChangeAspect="1"/>
          </p:cNvPicPr>
          <p:nvPr/>
        </p:nvPicPr>
        <p:blipFill>
          <a:blip r:embed="rId9"/>
          <a:stretch>
            <a:fillRect/>
          </a:stretch>
        </p:blipFill>
        <p:spPr>
          <a:xfrm>
            <a:off x="10777112" y="0"/>
            <a:ext cx="1365622" cy="4694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ppt_w</p:attrName>
                                        </p:attrNameLst>
                                      </p:cBhvr>
                                      <p:tavLst>
                                        <p:tav tm="0">
                                          <p:val>
                                            <p:strVal val="0"/>
                                          </p:val>
                                        </p:tav>
                                        <p:tav tm="100000">
                                          <p:val>
                                            <p:strVal val="#ppt_w"/>
                                          </p:val>
                                        </p:tav>
                                      </p:tavLst>
                                    </p:anim>
                                    <p:anim calcmode="lin" valueType="num">
                                      <p:cBhvr additive="base">
                                        <p:cTn id="8" dur="500"/>
                                        <p:tgtEl>
                                          <p:spTgt spid="13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gtEl>
                                        <p:attrNameLst>
                                          <p:attrName>style.visibility</p:attrName>
                                        </p:attrNameLst>
                                      </p:cBhvr>
                                      <p:to>
                                        <p:strVal val="visible"/>
                                      </p:to>
                                    </p:set>
                                    <p:anim calcmode="lin" valueType="num">
                                      <p:cBhvr additive="base">
                                        <p:cTn id="13" dur="500"/>
                                        <p:tgtEl>
                                          <p:spTgt spid="13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2000"/>
                                        <p:tgtEl>
                                          <p:spTgt spid="13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2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5"/>
          <p:cNvSpPr txBox="1">
            <a:spLocks noGrp="1"/>
          </p:cNvSpPr>
          <p:nvPr>
            <p:ph type="title"/>
          </p:nvPr>
        </p:nvSpPr>
        <p:spPr>
          <a:xfrm>
            <a:off x="541694" y="122867"/>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US" dirty="0">
                <a:latin typeface="Play"/>
                <a:ea typeface="Play"/>
                <a:cs typeface="Play"/>
                <a:sym typeface="Play"/>
              </a:rPr>
              <a:t>Human Rights Champions</a:t>
            </a:r>
            <a:endParaRPr dirty="0"/>
          </a:p>
        </p:txBody>
      </p:sp>
      <p:pic>
        <p:nvPicPr>
          <p:cNvPr id="105" name="Google Shape;105;p5" descr="A close-up of a person smiling&#10;&#10;Description automatically generated"/>
          <p:cNvPicPr preferRelativeResize="0">
            <a:picLocks noGrp="1"/>
          </p:cNvPicPr>
          <p:nvPr>
            <p:ph type="body" idx="1"/>
          </p:nvPr>
        </p:nvPicPr>
        <p:blipFill rotWithShape="1">
          <a:blip r:embed="rId3">
            <a:alphaModFix/>
          </a:blip>
          <a:srcRect/>
          <a:stretch/>
        </p:blipFill>
        <p:spPr>
          <a:xfrm>
            <a:off x="541694" y="1481533"/>
            <a:ext cx="2299758" cy="1724818"/>
          </a:xfrm>
          <a:prstGeom prst="rect">
            <a:avLst/>
          </a:prstGeom>
          <a:noFill/>
          <a:ln>
            <a:noFill/>
          </a:ln>
        </p:spPr>
      </p:pic>
      <p:pic>
        <p:nvPicPr>
          <p:cNvPr id="106" name="Google Shape;106;p5" descr="A person wearing glasses and a red shirt&#10;&#10;Description automatically generated"/>
          <p:cNvPicPr preferRelativeResize="0"/>
          <p:nvPr/>
        </p:nvPicPr>
        <p:blipFill rotWithShape="1">
          <a:blip r:embed="rId4">
            <a:alphaModFix/>
          </a:blip>
          <a:srcRect/>
          <a:stretch/>
        </p:blipFill>
        <p:spPr>
          <a:xfrm>
            <a:off x="6914486" y="2018902"/>
            <a:ext cx="2069783" cy="1724819"/>
          </a:xfrm>
          <a:prstGeom prst="rect">
            <a:avLst/>
          </a:prstGeom>
          <a:noFill/>
          <a:ln>
            <a:noFill/>
          </a:ln>
        </p:spPr>
      </p:pic>
      <p:pic>
        <p:nvPicPr>
          <p:cNvPr id="108" name="Google Shape;108;p5" descr="A person and person kissing each other&#10;&#10;Description automatically generated"/>
          <p:cNvPicPr preferRelativeResize="0"/>
          <p:nvPr/>
        </p:nvPicPr>
        <p:blipFill rotWithShape="1">
          <a:blip r:embed="rId5">
            <a:alphaModFix/>
          </a:blip>
          <a:srcRect/>
          <a:stretch/>
        </p:blipFill>
        <p:spPr>
          <a:xfrm>
            <a:off x="4749382" y="3935982"/>
            <a:ext cx="2499738" cy="1724819"/>
          </a:xfrm>
          <a:prstGeom prst="rect">
            <a:avLst/>
          </a:prstGeom>
          <a:noFill/>
          <a:ln>
            <a:noFill/>
          </a:ln>
        </p:spPr>
      </p:pic>
      <p:pic>
        <p:nvPicPr>
          <p:cNvPr id="109" name="Google Shape;109;p5"/>
          <p:cNvPicPr preferRelativeResize="0"/>
          <p:nvPr/>
        </p:nvPicPr>
        <p:blipFill rotWithShape="1">
          <a:blip r:embed="rId6">
            <a:alphaModFix/>
          </a:blip>
          <a:srcRect/>
          <a:stretch/>
        </p:blipFill>
        <p:spPr>
          <a:xfrm>
            <a:off x="8984269" y="1371823"/>
            <a:ext cx="1944239" cy="1944239"/>
          </a:xfrm>
          <a:prstGeom prst="rect">
            <a:avLst/>
          </a:prstGeom>
          <a:noFill/>
          <a:ln>
            <a:noFill/>
          </a:ln>
        </p:spPr>
      </p:pic>
      <p:pic>
        <p:nvPicPr>
          <p:cNvPr id="110" name="Google Shape;110;p5"/>
          <p:cNvPicPr preferRelativeResize="0"/>
          <p:nvPr/>
        </p:nvPicPr>
        <p:blipFill rotWithShape="1">
          <a:blip r:embed="rId7">
            <a:alphaModFix/>
          </a:blip>
          <a:srcRect/>
          <a:stretch/>
        </p:blipFill>
        <p:spPr>
          <a:xfrm>
            <a:off x="4783644" y="1828800"/>
            <a:ext cx="2171700" cy="2105025"/>
          </a:xfrm>
          <a:prstGeom prst="rect">
            <a:avLst/>
          </a:prstGeom>
          <a:noFill/>
          <a:ln>
            <a:noFill/>
          </a:ln>
        </p:spPr>
      </p:pic>
      <p:pic>
        <p:nvPicPr>
          <p:cNvPr id="111" name="Google Shape;111;p5"/>
          <p:cNvPicPr preferRelativeResize="0"/>
          <p:nvPr/>
        </p:nvPicPr>
        <p:blipFill rotWithShape="1">
          <a:blip r:embed="rId8">
            <a:alphaModFix/>
          </a:blip>
          <a:srcRect/>
          <a:stretch/>
        </p:blipFill>
        <p:spPr>
          <a:xfrm>
            <a:off x="2878643" y="1676400"/>
            <a:ext cx="1905001" cy="1905001"/>
          </a:xfrm>
          <a:prstGeom prst="rect">
            <a:avLst/>
          </a:prstGeom>
          <a:noFill/>
          <a:ln>
            <a:noFill/>
          </a:ln>
        </p:spPr>
      </p:pic>
      <p:pic>
        <p:nvPicPr>
          <p:cNvPr id="112" name="Google Shape;112;p5"/>
          <p:cNvPicPr preferRelativeResize="0"/>
          <p:nvPr/>
        </p:nvPicPr>
        <p:blipFill rotWithShape="1">
          <a:blip r:embed="rId9">
            <a:alphaModFix/>
          </a:blip>
          <a:srcRect/>
          <a:stretch/>
        </p:blipFill>
        <p:spPr>
          <a:xfrm>
            <a:off x="7222144" y="3734756"/>
            <a:ext cx="1762125" cy="1905000"/>
          </a:xfrm>
          <a:prstGeom prst="rect">
            <a:avLst/>
          </a:prstGeom>
          <a:noFill/>
          <a:ln>
            <a:noFill/>
          </a:ln>
        </p:spPr>
      </p:pic>
      <p:pic>
        <p:nvPicPr>
          <p:cNvPr id="114" name="Google Shape;114;p5"/>
          <p:cNvPicPr preferRelativeResize="0"/>
          <p:nvPr/>
        </p:nvPicPr>
        <p:blipFill rotWithShape="1">
          <a:blip r:embed="rId10">
            <a:alphaModFix/>
          </a:blip>
          <a:srcRect/>
          <a:stretch/>
        </p:blipFill>
        <p:spPr>
          <a:xfrm>
            <a:off x="2889054" y="3578000"/>
            <a:ext cx="1905000" cy="1905000"/>
          </a:xfrm>
          <a:prstGeom prst="rect">
            <a:avLst/>
          </a:prstGeom>
          <a:noFill/>
          <a:ln>
            <a:noFill/>
          </a:ln>
        </p:spPr>
      </p:pic>
      <p:pic>
        <p:nvPicPr>
          <p:cNvPr id="2" name="Picture 1">
            <a:extLst>
              <a:ext uri="{FF2B5EF4-FFF2-40B4-BE49-F238E27FC236}">
                <a16:creationId xmlns:a16="http://schemas.microsoft.com/office/drawing/2014/main" id="{E0AFEE82-FC9B-3335-B83E-CCC0168DF6E4}"/>
              </a:ext>
            </a:extLst>
          </p:cNvPr>
          <p:cNvPicPr>
            <a:picLocks noChangeAspect="1"/>
          </p:cNvPicPr>
          <p:nvPr/>
        </p:nvPicPr>
        <p:blipFill>
          <a:blip r:embed="rId11"/>
          <a:stretch>
            <a:fillRect/>
          </a:stretch>
        </p:blipFill>
        <p:spPr>
          <a:xfrm>
            <a:off x="1296970" y="3235098"/>
            <a:ext cx="1563078" cy="1905001"/>
          </a:xfrm>
          <a:prstGeom prst="rect">
            <a:avLst/>
          </a:prstGeom>
        </p:spPr>
      </p:pic>
      <p:pic>
        <p:nvPicPr>
          <p:cNvPr id="4" name="Picture 3">
            <a:extLst>
              <a:ext uri="{FF2B5EF4-FFF2-40B4-BE49-F238E27FC236}">
                <a16:creationId xmlns:a16="http://schemas.microsoft.com/office/drawing/2014/main" id="{043497EC-FCE0-DE22-9E68-827C65BDC1F2}"/>
              </a:ext>
            </a:extLst>
          </p:cNvPr>
          <p:cNvPicPr>
            <a:picLocks noChangeAspect="1"/>
          </p:cNvPicPr>
          <p:nvPr/>
        </p:nvPicPr>
        <p:blipFill>
          <a:blip r:embed="rId12"/>
          <a:stretch>
            <a:fillRect/>
          </a:stretch>
        </p:blipFill>
        <p:spPr>
          <a:xfrm>
            <a:off x="8984269" y="3262530"/>
            <a:ext cx="1790700" cy="1704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pic>
        <p:nvPicPr>
          <p:cNvPr id="144" name="Google Shape;144;p6" descr="Dr Imtiaz Sooliman"/>
          <p:cNvPicPr preferRelativeResize="0">
            <a:picLocks noGrp="1"/>
          </p:cNvPicPr>
          <p:nvPr>
            <p:ph type="body" idx="1"/>
          </p:nvPr>
        </p:nvPicPr>
        <p:blipFill rotWithShape="1">
          <a:blip r:embed="rId3">
            <a:alphaModFix/>
          </a:blip>
          <a:srcRect/>
          <a:stretch/>
        </p:blipFill>
        <p:spPr>
          <a:xfrm>
            <a:off x="20" y="10"/>
            <a:ext cx="12191980" cy="6857990"/>
          </a:xfrm>
          <a:prstGeom prst="rect">
            <a:avLst/>
          </a:prstGeom>
          <a:noFill/>
          <a:ln>
            <a:noFill/>
          </a:ln>
        </p:spPr>
      </p:pic>
      <p:sp>
        <p:nvSpPr>
          <p:cNvPr id="145" name="Google Shape;145;p6"/>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6"/>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dirty="0">
                <a:solidFill>
                  <a:srgbClr val="262626"/>
                </a:solidFill>
              </a:rPr>
              <a:t>Dr Imtiaz </a:t>
            </a:r>
            <a:r>
              <a:rPr lang="en-US" sz="3600" dirty="0" err="1">
                <a:solidFill>
                  <a:srgbClr val="262626"/>
                </a:solidFill>
              </a:rPr>
              <a:t>Sooliman</a:t>
            </a:r>
            <a:endParaRPr dirty="0"/>
          </a:p>
        </p:txBody>
      </p:sp>
      <p:cxnSp>
        <p:nvCxnSpPr>
          <p:cNvPr id="147" name="Google Shape;147;p6"/>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48" name="Google Shape;148;p6"/>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149" name="Google Shape;149;p6"/>
          <p:cNvSpPr txBox="1"/>
          <p:nvPr/>
        </p:nvSpPr>
        <p:spPr>
          <a:xfrm>
            <a:off x="9131808" y="5317240"/>
            <a:ext cx="283159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https://www.youtube.com/watch?v=U4JAqwqdfjw</a:t>
            </a:r>
            <a:endParaRPr sz="1800" dirty="0">
              <a:solidFill>
                <a:schemeClr val="tx1"/>
              </a:solidFill>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pic>
        <p:nvPicPr>
          <p:cNvPr id="8" name="Picture 7"/>
          <p:cNvPicPr>
            <a:picLocks noChangeAspect="1"/>
          </p:cNvPicPr>
          <p:nvPr/>
        </p:nvPicPr>
        <p:blipFill>
          <a:blip r:embed="rId5"/>
          <a:stretch>
            <a:fillRect/>
          </a:stretch>
        </p:blipFill>
        <p:spPr>
          <a:xfrm>
            <a:off x="10777112" y="0"/>
            <a:ext cx="1365622" cy="469433"/>
          </a:xfrm>
          <a:prstGeom prst="rect">
            <a:avLst/>
          </a:prstGeom>
        </p:spPr>
      </p:pic>
      <p:pic>
        <p:nvPicPr>
          <p:cNvPr id="3" name="Picture 2">
            <a:extLst>
              <a:ext uri="{FF2B5EF4-FFF2-40B4-BE49-F238E27FC236}">
                <a16:creationId xmlns:a16="http://schemas.microsoft.com/office/drawing/2014/main" id="{5F4E6B28-55FF-FEBA-762D-DB36185041BA}"/>
              </a:ext>
            </a:extLst>
          </p:cNvPr>
          <p:cNvPicPr>
            <a:picLocks noChangeAspect="1"/>
          </p:cNvPicPr>
          <p:nvPr/>
        </p:nvPicPr>
        <p:blipFill>
          <a:blip r:embed="rId6"/>
          <a:stretch>
            <a:fillRect/>
          </a:stretch>
        </p:blipFill>
        <p:spPr>
          <a:xfrm>
            <a:off x="5079301" y="6385269"/>
            <a:ext cx="1838325" cy="352425"/>
          </a:xfrm>
          <a:prstGeom prst="rect">
            <a:avLst/>
          </a:prstGeom>
        </p:spPr>
      </p:pic>
      <p:pic>
        <p:nvPicPr>
          <p:cNvPr id="5" name="Picture 4">
            <a:extLst>
              <a:ext uri="{FF2B5EF4-FFF2-40B4-BE49-F238E27FC236}">
                <a16:creationId xmlns:a16="http://schemas.microsoft.com/office/drawing/2014/main" id="{1E45FFAF-A9CE-D646-D55F-2995FEF62757}"/>
              </a:ext>
            </a:extLst>
          </p:cNvPr>
          <p:cNvPicPr>
            <a:picLocks noChangeAspect="1"/>
          </p:cNvPicPr>
          <p:nvPr/>
        </p:nvPicPr>
        <p:blipFill>
          <a:blip r:embed="rId6"/>
          <a:stretch>
            <a:fillRect/>
          </a:stretch>
        </p:blipFill>
        <p:spPr>
          <a:xfrm>
            <a:off x="5210174" y="6505565"/>
            <a:ext cx="1838325" cy="352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7" descr="A person looking at the camera&#10;&#10;Description automatically generated"/>
          <p:cNvPicPr preferRelativeResize="0">
            <a:picLocks noGrp="1"/>
          </p:cNvPicPr>
          <p:nvPr>
            <p:ph type="body" idx="1"/>
          </p:nvPr>
        </p:nvPicPr>
        <p:blipFill rotWithShape="1">
          <a:blip r:embed="rId3">
            <a:alphaModFix/>
          </a:blip>
          <a:srcRect/>
          <a:stretch/>
        </p:blipFill>
        <p:spPr>
          <a:xfrm>
            <a:off x="-33337" y="10"/>
            <a:ext cx="12191980" cy="6857990"/>
          </a:xfrm>
          <a:prstGeom prst="rect">
            <a:avLst/>
          </a:prstGeom>
          <a:noFill/>
          <a:ln>
            <a:noFill/>
          </a:ln>
        </p:spPr>
      </p:pic>
      <p:sp>
        <p:nvSpPr>
          <p:cNvPr id="156" name="Google Shape;156;p7"/>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7" name="Google Shape;157;p7"/>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en-US" sz="3600">
                <a:solidFill>
                  <a:srgbClr val="262626"/>
                </a:solidFill>
              </a:rPr>
              <a:t>Michaela (Chaeli) Mycroft</a:t>
            </a:r>
            <a:endParaRPr/>
          </a:p>
        </p:txBody>
      </p:sp>
      <p:cxnSp>
        <p:nvCxnSpPr>
          <p:cNvPr id="158" name="Google Shape;158;p7"/>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59" name="Google Shape;159;p7"/>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160" name="Google Shape;160;p7"/>
          <p:cNvSpPr txBox="1"/>
          <p:nvPr/>
        </p:nvSpPr>
        <p:spPr>
          <a:xfrm>
            <a:off x="9055903" y="5320142"/>
            <a:ext cx="26955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https://www.youtube.com/watch?v=SuRlW4LPJdo</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 name="Picture 7"/>
          <p:cNvPicPr>
            <a:picLocks noChangeAspect="1"/>
          </p:cNvPicPr>
          <p:nvPr/>
        </p:nvPicPr>
        <p:blipFill>
          <a:blip r:embed="rId5"/>
          <a:stretch>
            <a:fillRect/>
          </a:stretch>
        </p:blipFill>
        <p:spPr>
          <a:xfrm>
            <a:off x="10777112" y="0"/>
            <a:ext cx="1365622" cy="469433"/>
          </a:xfrm>
          <a:prstGeom prst="rect">
            <a:avLst/>
          </a:prstGeom>
        </p:spPr>
      </p:pic>
      <p:pic>
        <p:nvPicPr>
          <p:cNvPr id="3" name="Picture 2">
            <a:extLst>
              <a:ext uri="{FF2B5EF4-FFF2-40B4-BE49-F238E27FC236}">
                <a16:creationId xmlns:a16="http://schemas.microsoft.com/office/drawing/2014/main" id="{4A0C8079-9F75-C8F5-9836-E32F2E4A3CFC}"/>
              </a:ext>
            </a:extLst>
          </p:cNvPr>
          <p:cNvPicPr>
            <a:picLocks noChangeAspect="1"/>
          </p:cNvPicPr>
          <p:nvPr/>
        </p:nvPicPr>
        <p:blipFill>
          <a:blip r:embed="rId6"/>
          <a:stretch>
            <a:fillRect/>
          </a:stretch>
        </p:blipFill>
        <p:spPr>
          <a:xfrm>
            <a:off x="5210174" y="6365751"/>
            <a:ext cx="1838325" cy="352425"/>
          </a:xfrm>
          <a:prstGeom prst="rect">
            <a:avLst/>
          </a:prstGeom>
        </p:spPr>
      </p:pic>
      <p:pic>
        <p:nvPicPr>
          <p:cNvPr id="5" name="Picture 4">
            <a:extLst>
              <a:ext uri="{FF2B5EF4-FFF2-40B4-BE49-F238E27FC236}">
                <a16:creationId xmlns:a16="http://schemas.microsoft.com/office/drawing/2014/main" id="{2CE10852-DE9F-3E43-8675-687552667D20}"/>
              </a:ext>
            </a:extLst>
          </p:cNvPr>
          <p:cNvPicPr>
            <a:picLocks noChangeAspect="1"/>
          </p:cNvPicPr>
          <p:nvPr/>
        </p:nvPicPr>
        <p:blipFill>
          <a:blip r:embed="rId6"/>
          <a:stretch>
            <a:fillRect/>
          </a:stretch>
        </p:blipFill>
        <p:spPr>
          <a:xfrm>
            <a:off x="5210174" y="6508266"/>
            <a:ext cx="1838325" cy="352425"/>
          </a:xfrm>
          <a:prstGeom prst="rect">
            <a:avLst/>
          </a:prstGeom>
        </p:spPr>
      </p:pic>
      <p:graphicFrame>
        <p:nvGraphicFramePr>
          <p:cNvPr id="6" name="Object 5">
            <a:extLst>
              <a:ext uri="{FF2B5EF4-FFF2-40B4-BE49-F238E27FC236}">
                <a16:creationId xmlns:a16="http://schemas.microsoft.com/office/drawing/2014/main" id="{CD83B336-7617-9D2E-72FA-B9B232CA24DD}"/>
              </a:ext>
            </a:extLst>
          </p:cNvPr>
          <p:cNvGraphicFramePr>
            <a:graphicFrameLocks noChangeAspect="1"/>
          </p:cNvGraphicFramePr>
          <p:nvPr>
            <p:extLst>
              <p:ext uri="{D42A27DB-BD31-4B8C-83A1-F6EECF244321}">
                <p14:modId xmlns:p14="http://schemas.microsoft.com/office/powerpoint/2010/main" val="3799812244"/>
              </p:ext>
            </p:extLst>
          </p:nvPr>
        </p:nvGraphicFramePr>
        <p:xfrm>
          <a:off x="3244509" y="6459099"/>
          <a:ext cx="2533650" cy="342900"/>
        </p:xfrm>
        <a:graphic>
          <a:graphicData uri="http://schemas.openxmlformats.org/presentationml/2006/ole">
            <mc:AlternateContent xmlns:mc="http://schemas.openxmlformats.org/markup-compatibility/2006">
              <mc:Choice xmlns:v="urn:schemas-microsoft-com:vml" Requires="v">
                <p:oleObj name="Bitmap Image" r:id="rId7" imgW="2533680" imgH="343080" progId="Paint.Picture">
                  <p:embed/>
                </p:oleObj>
              </mc:Choice>
              <mc:Fallback>
                <p:oleObj name="Bitmap Image" r:id="rId7" imgW="2533680" imgH="343080" progId="Paint.Picture">
                  <p:embed/>
                  <p:pic>
                    <p:nvPicPr>
                      <p:cNvPr id="0" name=""/>
                      <p:cNvPicPr/>
                      <p:nvPr/>
                    </p:nvPicPr>
                    <p:blipFill>
                      <a:blip r:embed="rId8"/>
                      <a:stretch>
                        <a:fillRect/>
                      </a:stretch>
                    </p:blipFill>
                    <p:spPr>
                      <a:xfrm>
                        <a:off x="3244509" y="6459099"/>
                        <a:ext cx="2533650" cy="34290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6C326243-3317-BAA9-7B08-F8E711B2FB03}"/>
              </a:ext>
            </a:extLst>
          </p:cNvPr>
          <p:cNvPicPr>
            <a:picLocks noChangeAspect="1"/>
          </p:cNvPicPr>
          <p:nvPr/>
        </p:nvPicPr>
        <p:blipFill>
          <a:blip r:embed="rId9"/>
          <a:stretch>
            <a:fillRect/>
          </a:stretch>
        </p:blipFill>
        <p:spPr>
          <a:xfrm>
            <a:off x="3244509" y="6380038"/>
            <a:ext cx="2533650" cy="342900"/>
          </a:xfrm>
          <a:prstGeom prst="rect">
            <a:avLst/>
          </a:prstGeom>
        </p:spPr>
      </p:pic>
      <p:pic>
        <p:nvPicPr>
          <p:cNvPr id="11" name="Picture 10">
            <a:extLst>
              <a:ext uri="{FF2B5EF4-FFF2-40B4-BE49-F238E27FC236}">
                <a16:creationId xmlns:a16="http://schemas.microsoft.com/office/drawing/2014/main" id="{574EA7A8-2F48-6D23-85F1-D118D7B79941}"/>
              </a:ext>
            </a:extLst>
          </p:cNvPr>
          <p:cNvPicPr>
            <a:picLocks noChangeAspect="1"/>
          </p:cNvPicPr>
          <p:nvPr/>
        </p:nvPicPr>
        <p:blipFill>
          <a:blip r:embed="rId9"/>
          <a:stretch>
            <a:fillRect/>
          </a:stretch>
        </p:blipFill>
        <p:spPr>
          <a:xfrm>
            <a:off x="6062653" y="6370513"/>
            <a:ext cx="2533650" cy="342900"/>
          </a:xfrm>
          <a:prstGeom prst="rect">
            <a:avLst/>
          </a:prstGeom>
        </p:spPr>
      </p:pic>
      <p:pic>
        <p:nvPicPr>
          <p:cNvPr id="13" name="Picture 12">
            <a:extLst>
              <a:ext uri="{FF2B5EF4-FFF2-40B4-BE49-F238E27FC236}">
                <a16:creationId xmlns:a16="http://schemas.microsoft.com/office/drawing/2014/main" id="{7E32191B-2374-8733-5766-68329957CD99}"/>
              </a:ext>
            </a:extLst>
          </p:cNvPr>
          <p:cNvPicPr>
            <a:picLocks noChangeAspect="1"/>
          </p:cNvPicPr>
          <p:nvPr/>
        </p:nvPicPr>
        <p:blipFill>
          <a:blip r:embed="rId9"/>
          <a:stretch>
            <a:fillRect/>
          </a:stretch>
        </p:blipFill>
        <p:spPr>
          <a:xfrm>
            <a:off x="6347147" y="6519862"/>
            <a:ext cx="2533650" cy="342900"/>
          </a:xfrm>
          <a:prstGeom prst="rect">
            <a:avLst/>
          </a:prstGeom>
        </p:spPr>
      </p:pic>
      <p:pic>
        <p:nvPicPr>
          <p:cNvPr id="15" name="Picture 14">
            <a:extLst>
              <a:ext uri="{FF2B5EF4-FFF2-40B4-BE49-F238E27FC236}">
                <a16:creationId xmlns:a16="http://schemas.microsoft.com/office/drawing/2014/main" id="{90416F28-4347-71D8-2C73-F4CE35622F1C}"/>
              </a:ext>
            </a:extLst>
          </p:cNvPr>
          <p:cNvPicPr>
            <a:picLocks noChangeAspect="1"/>
          </p:cNvPicPr>
          <p:nvPr/>
        </p:nvPicPr>
        <p:blipFill>
          <a:blip r:embed="rId9"/>
          <a:stretch>
            <a:fillRect/>
          </a:stretch>
        </p:blipFill>
        <p:spPr>
          <a:xfrm>
            <a:off x="2960517" y="6377657"/>
            <a:ext cx="2533650" cy="342900"/>
          </a:xfrm>
          <a:prstGeom prst="rect">
            <a:avLst/>
          </a:prstGeom>
        </p:spPr>
      </p:pic>
      <p:pic>
        <p:nvPicPr>
          <p:cNvPr id="17" name="Picture 16">
            <a:extLst>
              <a:ext uri="{FF2B5EF4-FFF2-40B4-BE49-F238E27FC236}">
                <a16:creationId xmlns:a16="http://schemas.microsoft.com/office/drawing/2014/main" id="{BD788693-74D2-8045-C2C8-AB3FA637D9F0}"/>
              </a:ext>
            </a:extLst>
          </p:cNvPr>
          <p:cNvPicPr>
            <a:picLocks noChangeAspect="1"/>
          </p:cNvPicPr>
          <p:nvPr/>
        </p:nvPicPr>
        <p:blipFill>
          <a:blip r:embed="rId9"/>
          <a:stretch>
            <a:fillRect/>
          </a:stretch>
        </p:blipFill>
        <p:spPr>
          <a:xfrm>
            <a:off x="3016550" y="6487100"/>
            <a:ext cx="2533650" cy="3429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pic>
        <p:nvPicPr>
          <p:cNvPr id="166" name="Google Shape;166;p8" descr="A person and person looking at each other&#10;&#10;Description automatically generated"/>
          <p:cNvPicPr preferRelativeResize="0">
            <a:picLocks noGrp="1"/>
          </p:cNvPicPr>
          <p:nvPr>
            <p:ph type="body" idx="1"/>
          </p:nvPr>
        </p:nvPicPr>
        <p:blipFill rotWithShape="1">
          <a:blip r:embed="rId3">
            <a:alphaModFix/>
          </a:blip>
          <a:srcRect/>
          <a:stretch/>
        </p:blipFill>
        <p:spPr>
          <a:xfrm>
            <a:off x="20" y="10"/>
            <a:ext cx="12191980" cy="6857990"/>
          </a:xfrm>
          <a:prstGeom prst="rect">
            <a:avLst/>
          </a:prstGeom>
          <a:noFill/>
          <a:ln>
            <a:noFill/>
          </a:ln>
        </p:spPr>
      </p:pic>
      <p:sp>
        <p:nvSpPr>
          <p:cNvPr id="167" name="Google Shape;167;p8"/>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8"/>
          <p:cNvSpPr txBox="1">
            <a:spLocks noGrp="1"/>
          </p:cNvSpPr>
          <p:nvPr>
            <p:ph type="title"/>
          </p:nvPr>
        </p:nvSpPr>
        <p:spPr>
          <a:xfrm>
            <a:off x="1986915" y="5364047"/>
            <a:ext cx="11210925" cy="7448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3600"/>
              <a:buFont typeface="Calibri"/>
              <a:buNone/>
            </a:pPr>
            <a:r>
              <a:rPr lang="en-US" sz="3600" dirty="0">
                <a:solidFill>
                  <a:srgbClr val="262626"/>
                </a:solidFill>
              </a:rPr>
              <a:t>Rachel and Siya – </a:t>
            </a:r>
            <a:r>
              <a:rPr lang="en-US" sz="3600" dirty="0" err="1">
                <a:solidFill>
                  <a:srgbClr val="262626"/>
                </a:solidFill>
              </a:rPr>
              <a:t>Kolisi</a:t>
            </a:r>
            <a:r>
              <a:rPr lang="en-US" sz="3600" dirty="0">
                <a:solidFill>
                  <a:srgbClr val="262626"/>
                </a:solidFill>
              </a:rPr>
              <a:t> Foundation</a:t>
            </a:r>
            <a:endParaRPr dirty="0"/>
          </a:p>
        </p:txBody>
      </p:sp>
      <p:cxnSp>
        <p:nvCxnSpPr>
          <p:cNvPr id="169" name="Google Shape;169;p8"/>
          <p:cNvCxnSpPr/>
          <p:nvPr/>
        </p:nvCxnSpPr>
        <p:spPr>
          <a:xfrm>
            <a:off x="-2668075" y="529983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170" name="Google Shape;170;p8"/>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
        <p:nvSpPr>
          <p:cNvPr id="171" name="Google Shape;171;p8"/>
          <p:cNvSpPr txBox="1"/>
          <p:nvPr/>
        </p:nvSpPr>
        <p:spPr>
          <a:xfrm>
            <a:off x="9339072" y="5418975"/>
            <a:ext cx="285292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https://www.youtube.com/watch?v=GbxQ-1aM828&amp;t=9s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9" name="Picture 8"/>
          <p:cNvPicPr>
            <a:picLocks noChangeAspect="1"/>
          </p:cNvPicPr>
          <p:nvPr/>
        </p:nvPicPr>
        <p:blipFill>
          <a:blip r:embed="rId5"/>
          <a:stretch>
            <a:fillRect/>
          </a:stretch>
        </p:blipFill>
        <p:spPr>
          <a:xfrm>
            <a:off x="10777112" y="0"/>
            <a:ext cx="1365622" cy="469433"/>
          </a:xfrm>
          <a:prstGeom prst="rect">
            <a:avLst/>
          </a:prstGeom>
        </p:spPr>
      </p:pic>
      <p:pic>
        <p:nvPicPr>
          <p:cNvPr id="5" name="Picture 4">
            <a:extLst>
              <a:ext uri="{FF2B5EF4-FFF2-40B4-BE49-F238E27FC236}">
                <a16:creationId xmlns:a16="http://schemas.microsoft.com/office/drawing/2014/main" id="{38631A14-0674-5114-7E56-77AE95BD3590}"/>
              </a:ext>
            </a:extLst>
          </p:cNvPr>
          <p:cNvPicPr>
            <a:picLocks noChangeAspect="1"/>
          </p:cNvPicPr>
          <p:nvPr/>
        </p:nvPicPr>
        <p:blipFill>
          <a:blip r:embed="rId6"/>
          <a:stretch>
            <a:fillRect/>
          </a:stretch>
        </p:blipFill>
        <p:spPr>
          <a:xfrm>
            <a:off x="5302875" y="6406007"/>
            <a:ext cx="1838325" cy="352425"/>
          </a:xfrm>
          <a:prstGeom prst="rect">
            <a:avLst/>
          </a:prstGeom>
        </p:spPr>
      </p:pic>
      <p:pic>
        <p:nvPicPr>
          <p:cNvPr id="7" name="Picture 6">
            <a:extLst>
              <a:ext uri="{FF2B5EF4-FFF2-40B4-BE49-F238E27FC236}">
                <a16:creationId xmlns:a16="http://schemas.microsoft.com/office/drawing/2014/main" id="{C235820B-8F74-6D41-A6DA-24E063D1F550}"/>
              </a:ext>
            </a:extLst>
          </p:cNvPr>
          <p:cNvPicPr>
            <a:picLocks noChangeAspect="1"/>
          </p:cNvPicPr>
          <p:nvPr/>
        </p:nvPicPr>
        <p:blipFill>
          <a:blip r:embed="rId7"/>
          <a:stretch>
            <a:fillRect/>
          </a:stretch>
        </p:blipFill>
        <p:spPr>
          <a:xfrm>
            <a:off x="3562350" y="6406007"/>
            <a:ext cx="2533650" cy="342900"/>
          </a:xfrm>
          <a:prstGeom prst="rect">
            <a:avLst/>
          </a:prstGeom>
        </p:spPr>
      </p:pic>
      <p:pic>
        <p:nvPicPr>
          <p:cNvPr id="10" name="Picture 9">
            <a:extLst>
              <a:ext uri="{FF2B5EF4-FFF2-40B4-BE49-F238E27FC236}">
                <a16:creationId xmlns:a16="http://schemas.microsoft.com/office/drawing/2014/main" id="{157C4A1C-F61B-515A-997D-9FEFFDB85F7F}"/>
              </a:ext>
            </a:extLst>
          </p:cNvPr>
          <p:cNvPicPr>
            <a:picLocks noChangeAspect="1"/>
          </p:cNvPicPr>
          <p:nvPr/>
        </p:nvPicPr>
        <p:blipFill>
          <a:blip r:embed="rId7"/>
          <a:stretch>
            <a:fillRect/>
          </a:stretch>
        </p:blipFill>
        <p:spPr>
          <a:xfrm>
            <a:off x="3165788" y="6380038"/>
            <a:ext cx="2533650" cy="342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9"/>
          <p:cNvSpPr txBox="1">
            <a:spLocks noGrp="1"/>
          </p:cNvSpPr>
          <p:nvPr>
            <p:ph type="title"/>
          </p:nvPr>
        </p:nvSpPr>
        <p:spPr>
          <a:xfrm>
            <a:off x="6513788" y="365125"/>
            <a:ext cx="4840010" cy="180730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100"/>
              <a:buFont typeface="Federo"/>
              <a:buNone/>
            </a:pPr>
            <a:r>
              <a:rPr lang="en-US" sz="4100" b="1" dirty="0">
                <a:latin typeface="Federo"/>
                <a:ea typeface="Federo"/>
                <a:cs typeface="Federo"/>
                <a:sym typeface="Federo"/>
              </a:rPr>
              <a:t>How is your campaign coming along?</a:t>
            </a:r>
            <a:endParaRPr dirty="0"/>
          </a:p>
        </p:txBody>
      </p:sp>
      <p:pic>
        <p:nvPicPr>
          <p:cNvPr id="179" name="Google Shape;179;p9" descr="Blue ribbon and moustache"/>
          <p:cNvPicPr preferRelativeResize="0"/>
          <p:nvPr/>
        </p:nvPicPr>
        <p:blipFill rotWithShape="1">
          <a:blip r:embed="rId3">
            <a:alphaModFix/>
          </a:blip>
          <a:srcRect l="40467" r="-1" b="-1"/>
          <a:stretch/>
        </p:blipFill>
        <p:spPr>
          <a:xfrm>
            <a:off x="20" y="10"/>
            <a:ext cx="6116549" cy="6857990"/>
          </a:xfrm>
          <a:custGeom>
            <a:avLst/>
            <a:gdLst/>
            <a:ahLst/>
            <a:cxnLst/>
            <a:rect l="l" t="t" r="r" b="b"/>
            <a:pathLst>
              <a:path w="6116569" h="6879321" extrusionOk="0">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80" name="Google Shape;180;p9"/>
          <p:cNvSpPr txBox="1">
            <a:spLocks noGrp="1"/>
          </p:cNvSpPr>
          <p:nvPr>
            <p:ph type="body" idx="1"/>
          </p:nvPr>
        </p:nvSpPr>
        <p:spPr>
          <a:xfrm>
            <a:off x="6513788" y="2333297"/>
            <a:ext cx="4840010" cy="3843666"/>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200"/>
              <a:buChar char="•"/>
            </a:pPr>
            <a:r>
              <a:rPr lang="en-US" sz="3200" b="1">
                <a:latin typeface="Federo"/>
                <a:ea typeface="Federo"/>
                <a:cs typeface="Federo"/>
                <a:sym typeface="Federo"/>
              </a:rPr>
              <a:t>Plan your team roles and responsibilities.</a:t>
            </a:r>
            <a:endParaRPr/>
          </a:p>
          <a:p>
            <a:pPr marL="228600" lvl="0" indent="-228600" algn="l" rtl="0">
              <a:lnSpc>
                <a:spcPct val="90000"/>
              </a:lnSpc>
              <a:spcBef>
                <a:spcPts val="1000"/>
              </a:spcBef>
              <a:spcAft>
                <a:spcPts val="0"/>
              </a:spcAft>
              <a:buClr>
                <a:schemeClr val="dk1"/>
              </a:buClr>
              <a:buSzPts val="3200"/>
              <a:buChar char="•"/>
            </a:pPr>
            <a:r>
              <a:rPr lang="en-US" sz="3200" b="1">
                <a:latin typeface="Federo"/>
                <a:ea typeface="Federo"/>
                <a:cs typeface="Federo"/>
                <a:sym typeface="Federo"/>
              </a:rPr>
              <a:t>Plan a time to collaborate on your poster. </a:t>
            </a:r>
            <a:endParaRPr/>
          </a:p>
          <a:p>
            <a:pPr marL="228600" lvl="0" indent="-228600" algn="l" rtl="0">
              <a:lnSpc>
                <a:spcPct val="90000"/>
              </a:lnSpc>
              <a:spcBef>
                <a:spcPts val="1000"/>
              </a:spcBef>
              <a:spcAft>
                <a:spcPts val="0"/>
              </a:spcAft>
              <a:buClr>
                <a:schemeClr val="dk1"/>
              </a:buClr>
              <a:buSzPts val="3200"/>
              <a:buChar char="•"/>
            </a:pPr>
            <a:r>
              <a:rPr lang="en-US" sz="3200" b="1">
                <a:latin typeface="Federo"/>
                <a:ea typeface="Federo"/>
                <a:cs typeface="Federo"/>
                <a:sym typeface="Federo"/>
              </a:rPr>
              <a:t>Fill out the campaign profile during the week. </a:t>
            </a:r>
            <a:endParaRPr/>
          </a:p>
        </p:txBody>
      </p:sp>
      <p:pic>
        <p:nvPicPr>
          <p:cNvPr id="6" name="Picture 5"/>
          <p:cNvPicPr>
            <a:picLocks noChangeAspect="1"/>
          </p:cNvPicPr>
          <p:nvPr/>
        </p:nvPicPr>
        <p:blipFill>
          <a:blip r:embed="rId4"/>
          <a:stretch>
            <a:fillRect/>
          </a:stretch>
        </p:blipFill>
        <p:spPr>
          <a:xfrm>
            <a:off x="10777112" y="0"/>
            <a:ext cx="1365622" cy="4694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9246F-2EAD-4136-B333-895A89C84347}"/>
</file>

<file path=customXml/itemProps2.xml><?xml version="1.0" encoding="utf-8"?>
<ds:datastoreItem xmlns:ds="http://schemas.openxmlformats.org/officeDocument/2006/customXml" ds:itemID="{96495FB8-1AEA-4504-A54B-96B207D6750D}"/>
</file>

<file path=docProps/app.xml><?xml version="1.0" encoding="utf-8"?>
<Properties xmlns="http://schemas.openxmlformats.org/officeDocument/2006/extended-properties" xmlns:vt="http://schemas.openxmlformats.org/officeDocument/2006/docPropsVTypes">
  <TotalTime>44</TotalTime>
  <Words>1183</Words>
  <Application>Microsoft Office PowerPoint</Application>
  <PresentationFormat>Widescreen</PresentationFormat>
  <Paragraphs>74</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7" baseType="lpstr">
      <vt:lpstr>Calibri</vt:lpstr>
      <vt:lpstr>Arial</vt:lpstr>
      <vt:lpstr>Federo</vt:lpstr>
      <vt:lpstr>Play</vt:lpstr>
      <vt:lpstr>Times New Roman</vt:lpstr>
      <vt:lpstr>Office Theme</vt:lpstr>
      <vt:lpstr>Bitmap Image</vt:lpstr>
      <vt:lpstr>PowerPoint Presentation</vt:lpstr>
      <vt:lpstr>Learning Outcomes</vt:lpstr>
      <vt:lpstr>PowerPoint Presentation</vt:lpstr>
      <vt:lpstr>What is your idea of a Hero?</vt:lpstr>
      <vt:lpstr>Human Rights Champions</vt:lpstr>
      <vt:lpstr>Dr Imtiaz Sooliman</vt:lpstr>
      <vt:lpstr>Michaela (Chaeli) Mycroft</vt:lpstr>
      <vt:lpstr>Rachel and Siya – Kolisi Foundation</vt:lpstr>
      <vt:lpstr>How is your campaign coming along?</vt:lpstr>
      <vt:lpstr>R E F L E C T I O 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11</cp:revision>
  <dcterms:created xsi:type="dcterms:W3CDTF">2023-02-17T20:03:06Z</dcterms:created>
  <dcterms:modified xsi:type="dcterms:W3CDTF">2024-01-03T09:03:51Z</dcterms:modified>
</cp:coreProperties>
</file>