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7" r:id="rId2"/>
    <p:sldId id="265" r:id="rId3"/>
    <p:sldId id="267" r:id="rId4"/>
    <p:sldId id="268" r:id="rId5"/>
    <p:sldId id="269" r:id="rId6"/>
    <p:sldId id="266"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est User" initials="GU" lastIdx="1" clrIdx="0">
    <p:extLst>
      <p:ext uri="{19B8F6BF-5375-455C-9EA6-DF929625EA0E}">
        <p15:presenceInfo xmlns:p15="http://schemas.microsoft.com/office/powerpoint/2012/main" userId="S::urn:spo:anon#a9481e6f9960777a468f2f5c4969b668274f0a0083a0f615d737348ec92344c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931D"/>
    <a:srgbClr val="8888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E7EFCE-A315-4A73-8A47-8273C67BBC60}" v="7" dt="2021-08-05T15:08:36.3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3555" autoAdjust="0"/>
  </p:normalViewPr>
  <p:slideViewPr>
    <p:cSldViewPr snapToGrid="0">
      <p:cViewPr varScale="1">
        <p:scale>
          <a:sx n="63" d="100"/>
          <a:sy n="63" d="100"/>
        </p:scale>
        <p:origin x="1046"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9937C2-E565-4D89-8964-79D286B25409}" type="datetimeFigureOut">
              <a:rPr lang="en-ZA" smtClean="0"/>
              <a:t>2023/06/20</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CDF44D-BD81-4F8F-91CF-644E56C3675A}" type="slidenum">
              <a:rPr lang="en-ZA" smtClean="0"/>
              <a:t>‹#›</a:t>
            </a:fld>
            <a:endParaRPr lang="en-ZA"/>
          </a:p>
        </p:txBody>
      </p:sp>
    </p:spTree>
    <p:extLst>
      <p:ext uri="{BB962C8B-B14F-4D97-AF65-F5344CB8AC3E}">
        <p14:creationId xmlns:p14="http://schemas.microsoft.com/office/powerpoint/2010/main" val="1844601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err="1"/>
              <a:t>Skyfie</a:t>
            </a:r>
            <a:r>
              <a:rPr lang="en-ZA" dirty="0"/>
              <a:t> 1 </a:t>
            </a:r>
            <a:r>
              <a:rPr lang="en-ZA" dirty="0" err="1"/>
              <a:t>Inleiding</a:t>
            </a:r>
            <a:r>
              <a:rPr lang="en-ZA" dirty="0"/>
              <a:t> - 5min</a:t>
            </a:r>
          </a:p>
          <a:p>
            <a:endParaRPr lang="en-ZA" dirty="0"/>
          </a:p>
          <a:p>
            <a:pPr lvl="0"/>
            <a:r>
              <a:rPr lang="af-ZA" sz="1200" kern="1200" dirty="0">
                <a:solidFill>
                  <a:schemeClr val="tx1"/>
                </a:solidFill>
                <a:effectLst/>
                <a:latin typeface="+mn-lt"/>
                <a:ea typeface="+mn-ea"/>
                <a:cs typeface="+mn-cs"/>
              </a:rPr>
              <a:t>Welkom by die begin van hierdie volgende reeks oor loopbane- en loopbaankeuses. Ons weet dat jy later hierdie kwartaal jou lewensoriëntering NSS-eksamen sal skryf. Dit is belangrik om 'n gestruktureerde studieprogram te begin om vir hierdie eksamens voor te berei. Hierdie tema sal jou teoretiese inhoud vir hierdie kwartaal dek. Gebruik die bykomende werkkaartnotas om jou te help om voor te berei. Onthou dat jy die inhoud wat jy vanjaar in LO bestudeer het, moet verstaan en toepas. Dit is nie genoeg om net te memoriseer nie.</a:t>
            </a:r>
            <a:endParaRPr lang="en-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 </a:t>
            </a:r>
          </a:p>
          <a:p>
            <a:pPr lvl="0"/>
            <a:r>
              <a:rPr lang="af-ZA" sz="1200" kern="1200" dirty="0">
                <a:solidFill>
                  <a:schemeClr val="tx1"/>
                </a:solidFill>
                <a:effectLst/>
                <a:latin typeface="+mn-lt"/>
                <a:ea typeface="+mn-ea"/>
                <a:cs typeface="+mn-cs"/>
              </a:rPr>
              <a:t>Hierdie afdeling sal jou voorberei deur die regte van die werknemer (werkers) en die arbeidswette in Suid-Afrika te verstaan wat jou as werknemer en werkgewer sal beskerm. Sommige van julle het reeds 'n deeltydse werk wat 'n bietjie ekstra geld inbring. Miskien is sommige van jul van plan om werk te vind wanneer julle aan die einde van die jaar jul eksamens voltooi. Weet jy hoe om aansoek te doen vir 'n werk? Watter regte het jy? </a:t>
            </a:r>
            <a:endParaRPr lang="en-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 </a:t>
            </a:r>
          </a:p>
          <a:p>
            <a:pPr lvl="0"/>
            <a:r>
              <a:rPr lang="af-ZA" sz="1200" kern="1200" dirty="0">
                <a:solidFill>
                  <a:schemeClr val="tx1"/>
                </a:solidFill>
                <a:effectLst/>
                <a:latin typeface="+mn-lt"/>
                <a:ea typeface="+mn-ea"/>
                <a:cs typeface="+mn-cs"/>
              </a:rPr>
              <a:t>Dit is hartseer om te sê dat die pandemie steeds deel van ons alledaagse lewe is. Ons moet erken dat COVID-19 die normale lewe op baie maniere beïnvloed het. Neem 'n oomblik om te reflekteer... Hoe het COVID-19 die ekonomie van Suid-Afrika beïnvloed? Hoe het COVID-19 die beskikbaarheid van werksgeleenthede vir leerders, soos jy in graad 12, beïnvloed? (Gee 2 min). Vra leerders vir terugvoer.</a:t>
            </a:r>
            <a:endParaRPr lang="en-ZA" sz="1200" kern="1200" dirty="0">
              <a:solidFill>
                <a:schemeClr val="tx1"/>
              </a:solidFill>
              <a:effectLst/>
              <a:latin typeface="+mn-lt"/>
              <a:ea typeface="+mn-ea"/>
              <a:cs typeface="+mn-cs"/>
            </a:endParaRPr>
          </a:p>
          <a:p>
            <a:endParaRPr lang="en-ZA" dirty="0"/>
          </a:p>
          <a:p>
            <a:pPr lvl="0"/>
            <a:r>
              <a:rPr lang="af-ZA" sz="1200" kern="1200" dirty="0">
                <a:solidFill>
                  <a:schemeClr val="tx1"/>
                </a:solidFill>
                <a:effectLst/>
                <a:latin typeface="+mn-lt"/>
                <a:ea typeface="+mn-ea"/>
                <a:cs typeface="+mn-cs"/>
              </a:rPr>
              <a:t>Sommige antwoorde kan insluit:</a:t>
            </a:r>
            <a:endParaRPr lang="en-Z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af-ZA" sz="1200" kern="1200" dirty="0">
                <a:solidFill>
                  <a:schemeClr val="tx1"/>
                </a:solidFill>
                <a:effectLst/>
                <a:latin typeface="+mn-lt"/>
                <a:ea typeface="+mn-ea"/>
                <a:cs typeface="+mn-cs"/>
              </a:rPr>
              <a:t>Daar is minder deeltydse werksgeleenthede vir matrikulante beskikbaar, aangesien mense desperaat is vir werk weens toenemende armoede.</a:t>
            </a:r>
            <a:endParaRPr lang="en-Z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af-ZA" sz="1200" kern="1200" dirty="0">
                <a:solidFill>
                  <a:schemeClr val="tx1"/>
                </a:solidFill>
                <a:effectLst/>
                <a:latin typeface="+mn-lt"/>
                <a:ea typeface="+mn-ea"/>
                <a:cs typeface="+mn-cs"/>
              </a:rPr>
              <a:t>Baie klein ondernemings het gesluit of moes personeel aflê weens finansiële verliese. Hulle het nie surplus kontant om onervare jeug in diens te neem nie.</a:t>
            </a:r>
            <a:endParaRPr lang="en-ZA"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kern="1200" dirty="0">
                <a:solidFill>
                  <a:schemeClr val="tx1"/>
                </a:solidFill>
                <a:effectLst/>
                <a:latin typeface="+mn-lt"/>
                <a:ea typeface="+mn-ea"/>
                <a:cs typeface="+mn-cs"/>
              </a:rPr>
              <a:t>Baie mense is bang om COVID-19 op te doen en minder geneig om nuwe personeel in diens te neem wat hul ruimtes sou binnekom. Baie van hierdie werknemers werk ook steeds van die huis af.</a:t>
            </a:r>
          </a:p>
          <a:p>
            <a:pPr marL="171450" indent="-171450">
              <a:buFont typeface="Arial" panose="020B0604020202020204" pitchFamily="34" charset="0"/>
              <a:buChar char="•"/>
            </a:pPr>
            <a:endParaRPr lang="en-ZA" dirty="0"/>
          </a:p>
          <a:p>
            <a:pPr lvl="0"/>
            <a:r>
              <a:rPr lang="af-ZA" sz="1200" kern="1200" dirty="0">
                <a:solidFill>
                  <a:schemeClr val="tx1"/>
                </a:solidFill>
                <a:effectLst/>
                <a:latin typeface="+mn-lt"/>
                <a:ea typeface="+mn-ea"/>
                <a:cs typeface="+mn-cs"/>
              </a:rPr>
              <a:t>Alhoewel dit lyk asof die noodlot teen jou is, is daar steeds hoop. Dit is belangrik om te weet hoe om voorbereid te wees vir die wêreld van werk. Kom ons begin!</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5CDF44D-BD81-4F8F-91CF-644E56C3675A}" type="slidenum">
              <a:rPr lang="en-ZA" smtClean="0"/>
              <a:t>1</a:t>
            </a:fld>
            <a:endParaRPr lang="en-ZA"/>
          </a:p>
        </p:txBody>
      </p:sp>
    </p:spTree>
    <p:extLst>
      <p:ext uri="{BB962C8B-B14F-4D97-AF65-F5344CB8AC3E}">
        <p14:creationId xmlns:p14="http://schemas.microsoft.com/office/powerpoint/2010/main" val="2179434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err="1"/>
              <a:t>Skyfie</a:t>
            </a:r>
            <a:r>
              <a:rPr lang="en-ZA" dirty="0"/>
              <a:t> 2 &amp; 3  -</a:t>
            </a:r>
            <a:r>
              <a:rPr lang="en-ZA" baseline="0" dirty="0"/>
              <a:t> </a:t>
            </a:r>
            <a:r>
              <a:rPr lang="en-ZA" dirty="0"/>
              <a:t>5min</a:t>
            </a:r>
          </a:p>
          <a:p>
            <a:endParaRPr lang="en-ZA" dirty="0"/>
          </a:p>
          <a:p>
            <a:r>
              <a:rPr lang="af-ZA" sz="1200" kern="1200" dirty="0">
                <a:solidFill>
                  <a:schemeClr val="tx1"/>
                </a:solidFill>
                <a:effectLst/>
                <a:latin typeface="+mn-lt"/>
                <a:ea typeface="+mn-ea"/>
                <a:cs typeface="+mn-cs"/>
              </a:rPr>
              <a:t>Kom ons begin deur 'n paar belangrike terminologie te verstaan. Vra die klas hierdie vrae.</a:t>
            </a:r>
            <a:endParaRPr lang="en-ZA" dirty="0"/>
          </a:p>
        </p:txBody>
      </p:sp>
      <p:sp>
        <p:nvSpPr>
          <p:cNvPr id="4" name="Slide Number Placeholder 3"/>
          <p:cNvSpPr>
            <a:spLocks noGrp="1"/>
          </p:cNvSpPr>
          <p:nvPr>
            <p:ph type="sldNum" sz="quarter" idx="5"/>
          </p:nvPr>
        </p:nvSpPr>
        <p:spPr/>
        <p:txBody>
          <a:bodyPr/>
          <a:lstStyle/>
          <a:p>
            <a:fld id="{D5CDF44D-BD81-4F8F-91CF-644E56C3675A}" type="slidenum">
              <a:rPr lang="en-ZA" smtClean="0"/>
              <a:t>2</a:t>
            </a:fld>
            <a:endParaRPr lang="en-ZA"/>
          </a:p>
        </p:txBody>
      </p:sp>
    </p:spTree>
    <p:extLst>
      <p:ext uri="{BB962C8B-B14F-4D97-AF65-F5344CB8AC3E}">
        <p14:creationId xmlns:p14="http://schemas.microsoft.com/office/powerpoint/2010/main" val="565457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err="1"/>
              <a:t>Skyfie</a:t>
            </a:r>
            <a:r>
              <a:rPr lang="en-ZA" dirty="0"/>
              <a:t> 2 &amp; 3 -</a:t>
            </a:r>
            <a:r>
              <a:rPr lang="en-ZA" baseline="0" dirty="0"/>
              <a:t> </a:t>
            </a:r>
            <a:r>
              <a:rPr lang="en-ZA" dirty="0"/>
              <a:t>5min</a:t>
            </a:r>
          </a:p>
          <a:p>
            <a:endParaRPr lang="en-ZA" dirty="0"/>
          </a:p>
          <a:p>
            <a:r>
              <a:rPr lang="af-ZA" sz="1200" kern="1200" dirty="0">
                <a:solidFill>
                  <a:schemeClr val="tx1"/>
                </a:solidFill>
                <a:effectLst/>
                <a:latin typeface="+mn-lt"/>
                <a:ea typeface="+mn-ea"/>
                <a:cs typeface="+mn-cs"/>
              </a:rPr>
              <a:t>Gee tyd vir leerders om hierdie definisies in hul </a:t>
            </a:r>
            <a:r>
              <a:rPr lang="af-ZA" sz="1200" b="1" i="1" u="sng" kern="1200" dirty="0">
                <a:solidFill>
                  <a:schemeClr val="tx1"/>
                </a:solidFill>
                <a:effectLst/>
                <a:latin typeface="+mn-lt"/>
                <a:ea typeface="+mn-ea"/>
                <a:cs typeface="+mn-cs"/>
              </a:rPr>
              <a:t>Les 1 - Werkkaart</a:t>
            </a:r>
            <a:r>
              <a:rPr lang="af-ZA" sz="1200" kern="1200" dirty="0">
                <a:solidFill>
                  <a:schemeClr val="tx1"/>
                </a:solidFill>
                <a:effectLst/>
                <a:latin typeface="+mn-lt"/>
                <a:ea typeface="+mn-ea"/>
                <a:cs typeface="+mn-cs"/>
              </a:rPr>
              <a:t> neer te skryf.</a:t>
            </a:r>
          </a:p>
          <a:p>
            <a:pPr lvl="0"/>
            <a:r>
              <a:rPr lang="af-ZA" sz="1200" kern="1200" dirty="0">
                <a:solidFill>
                  <a:schemeClr val="tx1"/>
                </a:solidFill>
                <a:effectLst/>
                <a:latin typeface="+mn-lt"/>
                <a:ea typeface="+mn-ea"/>
                <a:cs typeface="+mn-cs"/>
              </a:rPr>
              <a:t>Gaan dan voort om die volgende by te voeg: </a:t>
            </a:r>
            <a:endParaRPr lang="en-ZA" sz="1200" kern="1200" dirty="0">
              <a:solidFill>
                <a:schemeClr val="tx1"/>
              </a:solidFill>
              <a:effectLst/>
              <a:latin typeface="+mn-lt"/>
              <a:ea typeface="+mn-ea"/>
              <a:cs typeface="+mn-cs"/>
            </a:endParaRPr>
          </a:p>
          <a:p>
            <a:r>
              <a:rPr lang="af-ZA" sz="1200" kern="1200" dirty="0">
                <a:solidFill>
                  <a:schemeClr val="tx1"/>
                </a:solidFill>
                <a:effectLst/>
                <a:latin typeface="+mn-lt"/>
                <a:ea typeface="+mn-ea"/>
                <a:cs typeface="+mn-cs"/>
              </a:rPr>
              <a:t>‘n </a:t>
            </a:r>
            <a:r>
              <a:rPr lang="af-ZA" sz="1200" b="1" kern="1200" dirty="0">
                <a:solidFill>
                  <a:schemeClr val="tx1"/>
                </a:solidFill>
                <a:effectLst/>
                <a:latin typeface="+mn-lt"/>
                <a:ea typeface="+mn-ea"/>
                <a:cs typeface="+mn-cs"/>
              </a:rPr>
              <a:t>Werkgewer</a:t>
            </a:r>
            <a:r>
              <a:rPr lang="af-ZA" sz="1200" kern="1200" dirty="0">
                <a:solidFill>
                  <a:schemeClr val="tx1"/>
                </a:solidFill>
                <a:effectLst/>
                <a:latin typeface="+mn-lt"/>
                <a:ea typeface="+mn-ea"/>
                <a:cs typeface="+mn-cs"/>
              </a:rPr>
              <a:t> - is die term wat gegee word aan die persoon wat iemand in diens neem.</a:t>
            </a:r>
            <a:endParaRPr lang="en-ZA" sz="1200" kern="1200" dirty="0">
              <a:solidFill>
                <a:schemeClr val="tx1"/>
              </a:solidFill>
              <a:effectLst/>
              <a:latin typeface="+mn-lt"/>
              <a:ea typeface="+mn-ea"/>
              <a:cs typeface="+mn-cs"/>
            </a:endParaRPr>
          </a:p>
          <a:p>
            <a:r>
              <a:rPr lang="af-ZA" sz="1200" kern="1200" dirty="0">
                <a:solidFill>
                  <a:schemeClr val="tx1"/>
                </a:solidFill>
                <a:effectLst/>
                <a:latin typeface="+mn-lt"/>
                <a:ea typeface="+mn-ea"/>
                <a:cs typeface="+mn-cs"/>
              </a:rPr>
              <a:t>Die </a:t>
            </a:r>
            <a:r>
              <a:rPr lang="af-ZA" sz="1200" b="1" kern="1200" dirty="0">
                <a:solidFill>
                  <a:schemeClr val="tx1"/>
                </a:solidFill>
                <a:effectLst/>
                <a:latin typeface="+mn-lt"/>
                <a:ea typeface="+mn-ea"/>
                <a:cs typeface="+mn-cs"/>
              </a:rPr>
              <a:t>werknemer</a:t>
            </a:r>
            <a:r>
              <a:rPr lang="af-ZA" sz="1200" kern="1200" dirty="0">
                <a:solidFill>
                  <a:schemeClr val="tx1"/>
                </a:solidFill>
                <a:effectLst/>
                <a:latin typeface="+mn-lt"/>
                <a:ea typeface="+mn-ea"/>
                <a:cs typeface="+mn-cs"/>
              </a:rPr>
              <a:t> - is die nuwe persoon wat sal begin werk.  (d.w.s. die werker)</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5CDF44D-BD81-4F8F-91CF-644E56C3675A}" type="slidenum">
              <a:rPr lang="en-ZA" smtClean="0"/>
              <a:t>3</a:t>
            </a:fld>
            <a:endParaRPr lang="en-ZA"/>
          </a:p>
        </p:txBody>
      </p:sp>
    </p:spTree>
    <p:extLst>
      <p:ext uri="{BB962C8B-B14F-4D97-AF65-F5344CB8AC3E}">
        <p14:creationId xmlns:p14="http://schemas.microsoft.com/office/powerpoint/2010/main" val="3223082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err="1"/>
              <a:t>Skyfie</a:t>
            </a:r>
            <a:r>
              <a:rPr lang="en-ZA" dirty="0"/>
              <a:t> 4 &amp; 5 - 20min</a:t>
            </a:r>
          </a:p>
          <a:p>
            <a:endParaRPr lang="en-ZA" dirty="0"/>
          </a:p>
          <a:p>
            <a:pPr lvl="0"/>
            <a:r>
              <a:rPr lang="af-ZA" sz="1200" kern="1200" dirty="0">
                <a:solidFill>
                  <a:schemeClr val="tx1"/>
                </a:solidFill>
                <a:effectLst/>
                <a:latin typeface="+mn-lt"/>
                <a:ea typeface="+mn-ea"/>
                <a:cs typeface="+mn-cs"/>
              </a:rPr>
              <a:t>Deel </a:t>
            </a:r>
            <a:r>
              <a:rPr lang="af-ZA" sz="1200" b="1" i="1" u="sng" kern="1200" dirty="0">
                <a:solidFill>
                  <a:schemeClr val="tx1"/>
                </a:solidFill>
                <a:effectLst/>
                <a:latin typeface="+mn-lt"/>
                <a:ea typeface="+mn-ea"/>
                <a:cs typeface="+mn-cs"/>
              </a:rPr>
              <a:t>Les 1 - Voorbeeld van ‘n werkskontrak</a:t>
            </a:r>
            <a:r>
              <a:rPr lang="af-ZA" sz="1200" kern="1200" dirty="0">
                <a:solidFill>
                  <a:schemeClr val="tx1"/>
                </a:solidFill>
                <a:effectLst/>
                <a:latin typeface="+mn-lt"/>
                <a:ea typeface="+mn-ea"/>
                <a:cs typeface="+mn-cs"/>
              </a:rPr>
              <a:t> uit - een per leerder.</a:t>
            </a:r>
            <a:endParaRPr lang="en-ZA" sz="1200" kern="1200" dirty="0">
              <a:solidFill>
                <a:schemeClr val="tx1"/>
              </a:solidFill>
              <a:effectLst/>
              <a:latin typeface="+mn-lt"/>
              <a:ea typeface="+mn-ea"/>
              <a:cs typeface="+mn-cs"/>
            </a:endParaRPr>
          </a:p>
          <a:p>
            <a:endParaRPr lang="en-ZA" dirty="0"/>
          </a:p>
          <a:p>
            <a:pPr lvl="0"/>
            <a:r>
              <a:rPr lang="af-ZA" sz="1200" kern="1200" dirty="0">
                <a:solidFill>
                  <a:schemeClr val="tx1"/>
                </a:solidFill>
                <a:effectLst/>
                <a:latin typeface="+mn-lt"/>
                <a:ea typeface="+mn-ea"/>
                <a:cs typeface="+mn-cs"/>
              </a:rPr>
              <a:t>Ons gaan jou 'n tydjie gee om te ONDERSOEK wat die SLEUTEL-elemente van 'n werkskontrak uitmaak. Werk saam met EEN ander leerder en beklemtoon, in ‘n spesifieke kleur, </a:t>
            </a:r>
            <a:r>
              <a:rPr lang="af-ZA" sz="1200" b="1" kern="1200" dirty="0">
                <a:solidFill>
                  <a:schemeClr val="tx1"/>
                </a:solidFill>
                <a:effectLst/>
                <a:latin typeface="+mn-lt"/>
                <a:ea typeface="+mn-ea"/>
                <a:cs typeface="+mn-cs"/>
              </a:rPr>
              <a:t>die hoofopskrifte wat in die werkskontrak gevind word</a:t>
            </a:r>
            <a:r>
              <a:rPr lang="af-ZA" sz="1200" kern="1200" dirty="0">
                <a:solidFill>
                  <a:schemeClr val="tx1"/>
                </a:solidFill>
                <a:effectLst/>
                <a:latin typeface="+mn-lt"/>
                <a:ea typeface="+mn-ea"/>
                <a:cs typeface="+mn-cs"/>
              </a:rPr>
              <a:t>. (7min)</a:t>
            </a:r>
          </a:p>
          <a:p>
            <a:pPr lvl="0"/>
            <a:endParaRPr lang="en-ZA" sz="1200" kern="1200" dirty="0">
              <a:solidFill>
                <a:schemeClr val="tx1"/>
              </a:solidFill>
              <a:effectLst/>
              <a:latin typeface="+mn-lt"/>
              <a:ea typeface="+mn-ea"/>
              <a:cs typeface="+mn-cs"/>
            </a:endParaRPr>
          </a:p>
          <a:p>
            <a:pPr lvl="0"/>
            <a:r>
              <a:rPr lang="af-ZA" sz="1200" kern="1200" dirty="0">
                <a:solidFill>
                  <a:schemeClr val="tx1"/>
                </a:solidFill>
                <a:effectLst/>
                <a:latin typeface="+mn-lt"/>
                <a:ea typeface="+mn-ea"/>
                <a:cs typeface="+mn-cs"/>
              </a:rPr>
              <a:t>Deur 'n ander kleur te gebruik, vra leerders om "</a:t>
            </a:r>
            <a:r>
              <a:rPr lang="af-ZA" sz="1200" b="1" kern="1200" dirty="0">
                <a:solidFill>
                  <a:schemeClr val="tx1"/>
                </a:solidFill>
                <a:effectLst/>
                <a:latin typeface="+mn-lt"/>
                <a:ea typeface="+mn-ea"/>
                <a:cs typeface="+mn-cs"/>
              </a:rPr>
              <a:t>die</a:t>
            </a:r>
            <a:r>
              <a:rPr lang="af-ZA" sz="1200" kern="1200" dirty="0">
                <a:solidFill>
                  <a:schemeClr val="tx1"/>
                </a:solidFill>
                <a:effectLst/>
                <a:latin typeface="+mn-lt"/>
                <a:ea typeface="+mn-ea"/>
                <a:cs typeface="+mn-cs"/>
              </a:rPr>
              <a:t> </a:t>
            </a:r>
            <a:r>
              <a:rPr lang="af-ZA" sz="1200" b="1" kern="1200" dirty="0">
                <a:solidFill>
                  <a:schemeClr val="tx1"/>
                </a:solidFill>
                <a:effectLst/>
                <a:latin typeface="+mn-lt"/>
                <a:ea typeface="+mn-ea"/>
                <a:cs typeface="+mn-cs"/>
              </a:rPr>
              <a:t>regte wat hulle voel in die kontrak gekommunikeer moet word</a:t>
            </a:r>
            <a:r>
              <a:rPr lang="af-ZA" sz="1200" kern="1200" dirty="0">
                <a:solidFill>
                  <a:schemeClr val="tx1"/>
                </a:solidFill>
                <a:effectLst/>
                <a:latin typeface="+mn-lt"/>
                <a:ea typeface="+mn-ea"/>
                <a:cs typeface="+mn-cs"/>
              </a:rPr>
              <a:t>" uit te lig.</a:t>
            </a:r>
          </a:p>
          <a:p>
            <a:pPr lvl="0"/>
            <a:endParaRPr lang="en-ZA" sz="1200" kern="1200" dirty="0">
              <a:solidFill>
                <a:schemeClr val="tx1"/>
              </a:solidFill>
              <a:effectLst/>
              <a:latin typeface="+mn-lt"/>
              <a:ea typeface="+mn-ea"/>
              <a:cs typeface="+mn-cs"/>
            </a:endParaRPr>
          </a:p>
          <a:p>
            <a:pPr lvl="0"/>
            <a:r>
              <a:rPr lang="af-ZA" sz="1200" kern="1200" dirty="0">
                <a:solidFill>
                  <a:schemeClr val="tx1"/>
                </a:solidFill>
                <a:effectLst/>
                <a:latin typeface="+mn-lt"/>
                <a:ea typeface="+mn-ea"/>
                <a:cs typeface="+mn-cs"/>
              </a:rPr>
              <a:t>Gee tyd vir leerders om terugvoer aan die klas te gee oor wat hulle ontdek het. </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5CDF44D-BD81-4F8F-91CF-644E56C3675A}" type="slidenum">
              <a:rPr lang="en-ZA" smtClean="0"/>
              <a:t>4</a:t>
            </a:fld>
            <a:endParaRPr lang="en-ZA"/>
          </a:p>
        </p:txBody>
      </p:sp>
    </p:spTree>
    <p:extLst>
      <p:ext uri="{BB962C8B-B14F-4D97-AF65-F5344CB8AC3E}">
        <p14:creationId xmlns:p14="http://schemas.microsoft.com/office/powerpoint/2010/main" val="1512023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err="1"/>
              <a:t>Skyfie</a:t>
            </a:r>
            <a:r>
              <a:rPr lang="en-ZA" dirty="0"/>
              <a:t> 5</a:t>
            </a:r>
          </a:p>
          <a:p>
            <a:endParaRPr lang="en-ZA" dirty="0"/>
          </a:p>
          <a:p>
            <a:pPr lvl="0"/>
            <a:r>
              <a:rPr lang="af-ZA" sz="1200" kern="1200" dirty="0">
                <a:solidFill>
                  <a:schemeClr val="tx1"/>
                </a:solidFill>
                <a:effectLst/>
                <a:latin typeface="+mn-lt"/>
                <a:ea typeface="+mn-ea"/>
                <a:cs typeface="+mn-cs"/>
              </a:rPr>
              <a:t>Gee leerders tyd om hul bevindings op te teken in</a:t>
            </a:r>
            <a:r>
              <a:rPr lang="af-ZA" sz="1200" b="1" kern="1200" dirty="0">
                <a:solidFill>
                  <a:schemeClr val="tx1"/>
                </a:solidFill>
                <a:effectLst/>
                <a:latin typeface="+mn-lt"/>
                <a:ea typeface="+mn-ea"/>
                <a:cs typeface="+mn-cs"/>
              </a:rPr>
              <a:t> Aktiwiteit 2</a:t>
            </a:r>
            <a:r>
              <a:rPr lang="af-ZA" sz="1200" kern="1200" dirty="0">
                <a:solidFill>
                  <a:schemeClr val="tx1"/>
                </a:solidFill>
                <a:effectLst/>
                <a:latin typeface="+mn-lt"/>
                <a:ea typeface="+mn-ea"/>
                <a:cs typeface="+mn-cs"/>
              </a:rPr>
              <a:t> van die</a:t>
            </a:r>
            <a:r>
              <a:rPr lang="af-ZA" sz="1200" b="1" i="1" kern="1200" dirty="0">
                <a:solidFill>
                  <a:schemeClr val="tx1"/>
                </a:solidFill>
                <a:effectLst/>
                <a:latin typeface="+mn-lt"/>
                <a:ea typeface="+mn-ea"/>
                <a:cs typeface="+mn-cs"/>
              </a:rPr>
              <a:t> </a:t>
            </a:r>
            <a:r>
              <a:rPr lang="af-ZA" sz="1200" b="1" i="1" u="sng" kern="1200" dirty="0">
                <a:solidFill>
                  <a:schemeClr val="tx1"/>
                </a:solidFill>
                <a:effectLst/>
                <a:latin typeface="+mn-lt"/>
                <a:ea typeface="+mn-ea"/>
                <a:cs typeface="+mn-cs"/>
              </a:rPr>
              <a:t>Les 1 - Werkkaart</a:t>
            </a:r>
            <a:r>
              <a:rPr lang="af-ZA" sz="1200" kern="1200" dirty="0">
                <a:solidFill>
                  <a:schemeClr val="tx1"/>
                </a:solidFill>
                <a:effectLst/>
                <a:latin typeface="+mn-lt"/>
                <a:ea typeface="+mn-ea"/>
                <a:cs typeface="+mn-cs"/>
              </a:rPr>
              <a:t>. </a:t>
            </a:r>
          </a:p>
          <a:p>
            <a:pPr lvl="0"/>
            <a:r>
              <a:rPr lang="af-ZA" sz="1200" kern="1200" dirty="0">
                <a:solidFill>
                  <a:schemeClr val="tx1"/>
                </a:solidFill>
                <a:effectLst/>
                <a:latin typeface="+mn-lt"/>
                <a:ea typeface="+mn-ea"/>
                <a:cs typeface="+mn-cs"/>
              </a:rPr>
              <a:t>Lei hulle deur hierdie proses deur seker te maak dat hulle die volgende areas dek:</a:t>
            </a:r>
            <a:endParaRPr lang="en-ZA" sz="1200" kern="1200" dirty="0">
              <a:solidFill>
                <a:schemeClr val="tx1"/>
              </a:solidFill>
              <a:effectLst/>
              <a:latin typeface="+mn-lt"/>
              <a:ea typeface="+mn-ea"/>
              <a:cs typeface="+mn-cs"/>
            </a:endParaRPr>
          </a:p>
          <a:p>
            <a:pPr marL="628650" lvl="1" indent="-171450">
              <a:buFont typeface="Wingdings" panose="05000000000000000000" pitchFamily="2" charset="2"/>
              <a:buChar char="ü"/>
            </a:pPr>
            <a:r>
              <a:rPr lang="af-ZA" sz="1200" kern="1200" dirty="0">
                <a:solidFill>
                  <a:schemeClr val="tx1"/>
                </a:solidFill>
                <a:effectLst/>
                <a:latin typeface="+mn-lt"/>
                <a:ea typeface="+mn-ea"/>
                <a:cs typeface="+mn-cs"/>
              </a:rPr>
              <a:t>Aanstelling</a:t>
            </a:r>
            <a:endParaRPr lang="en-ZA" sz="1200" kern="1200" dirty="0">
              <a:solidFill>
                <a:schemeClr val="tx1"/>
              </a:solidFill>
              <a:effectLst/>
              <a:latin typeface="+mn-lt"/>
              <a:ea typeface="+mn-ea"/>
              <a:cs typeface="+mn-cs"/>
            </a:endParaRPr>
          </a:p>
          <a:p>
            <a:pPr marL="628650" lvl="1" indent="-171450">
              <a:buFont typeface="Wingdings" panose="05000000000000000000" pitchFamily="2" charset="2"/>
              <a:buChar char="ü"/>
            </a:pPr>
            <a:r>
              <a:rPr lang="af-ZA" sz="1200" kern="1200" dirty="0">
                <a:solidFill>
                  <a:schemeClr val="tx1"/>
                </a:solidFill>
                <a:effectLst/>
                <a:latin typeface="+mn-lt"/>
                <a:ea typeface="+mn-ea"/>
                <a:cs typeface="+mn-cs"/>
              </a:rPr>
              <a:t>Duur</a:t>
            </a:r>
            <a:endParaRPr lang="en-ZA" sz="1200" kern="1200" dirty="0">
              <a:solidFill>
                <a:schemeClr val="tx1"/>
              </a:solidFill>
              <a:effectLst/>
              <a:latin typeface="+mn-lt"/>
              <a:ea typeface="+mn-ea"/>
              <a:cs typeface="+mn-cs"/>
            </a:endParaRPr>
          </a:p>
          <a:p>
            <a:pPr marL="628650" lvl="1" indent="-171450">
              <a:buFont typeface="Wingdings" panose="05000000000000000000" pitchFamily="2" charset="2"/>
              <a:buChar char="ü"/>
            </a:pPr>
            <a:r>
              <a:rPr lang="af-ZA" sz="1200" kern="1200" dirty="0">
                <a:solidFill>
                  <a:schemeClr val="tx1"/>
                </a:solidFill>
                <a:effectLst/>
                <a:latin typeface="+mn-lt"/>
                <a:ea typeface="+mn-ea"/>
                <a:cs typeface="+mn-cs"/>
              </a:rPr>
              <a:t>Werknemerspligte</a:t>
            </a:r>
            <a:endParaRPr lang="en-ZA" sz="1200" kern="1200" dirty="0">
              <a:solidFill>
                <a:schemeClr val="tx1"/>
              </a:solidFill>
              <a:effectLst/>
              <a:latin typeface="+mn-lt"/>
              <a:ea typeface="+mn-ea"/>
              <a:cs typeface="+mn-cs"/>
            </a:endParaRPr>
          </a:p>
          <a:p>
            <a:pPr marL="628650" lvl="1" indent="-171450">
              <a:buFont typeface="Wingdings" panose="05000000000000000000" pitchFamily="2" charset="2"/>
              <a:buChar char="ü"/>
            </a:pPr>
            <a:r>
              <a:rPr lang="af-ZA" sz="1200" kern="1200" dirty="0">
                <a:solidFill>
                  <a:schemeClr val="tx1"/>
                </a:solidFill>
                <a:effectLst/>
                <a:latin typeface="+mn-lt"/>
                <a:ea typeface="+mn-ea"/>
                <a:cs typeface="+mn-cs"/>
              </a:rPr>
              <a:t>Werksure</a:t>
            </a:r>
            <a:endParaRPr lang="en-ZA" sz="1200" kern="1200" dirty="0">
              <a:solidFill>
                <a:schemeClr val="tx1"/>
              </a:solidFill>
              <a:effectLst/>
              <a:latin typeface="+mn-lt"/>
              <a:ea typeface="+mn-ea"/>
              <a:cs typeface="+mn-cs"/>
            </a:endParaRPr>
          </a:p>
          <a:p>
            <a:pPr marL="628650" lvl="1" indent="-171450">
              <a:buFont typeface="Wingdings" panose="05000000000000000000" pitchFamily="2" charset="2"/>
              <a:buChar char="ü"/>
            </a:pPr>
            <a:r>
              <a:rPr lang="af-ZA" sz="1200" kern="1200" dirty="0">
                <a:solidFill>
                  <a:schemeClr val="tx1"/>
                </a:solidFill>
                <a:effectLst/>
                <a:latin typeface="+mn-lt"/>
                <a:ea typeface="+mn-ea"/>
                <a:cs typeface="+mn-cs"/>
              </a:rPr>
              <a:t>Vergoeding</a:t>
            </a:r>
            <a:endParaRPr lang="en-ZA" sz="1200" kern="1200" dirty="0">
              <a:solidFill>
                <a:schemeClr val="tx1"/>
              </a:solidFill>
              <a:effectLst/>
              <a:latin typeface="+mn-lt"/>
              <a:ea typeface="+mn-ea"/>
              <a:cs typeface="+mn-cs"/>
            </a:endParaRPr>
          </a:p>
          <a:p>
            <a:pPr marL="628650" lvl="1" indent="-171450">
              <a:buFont typeface="Wingdings" panose="05000000000000000000" pitchFamily="2" charset="2"/>
              <a:buChar char="ü"/>
            </a:pPr>
            <a:r>
              <a:rPr lang="af-ZA" sz="1200" kern="1200" dirty="0">
                <a:solidFill>
                  <a:schemeClr val="tx1"/>
                </a:solidFill>
                <a:effectLst/>
                <a:latin typeface="+mn-lt"/>
                <a:ea typeface="+mn-ea"/>
                <a:cs typeface="+mn-cs"/>
              </a:rPr>
              <a:t>Verlof (jaarlikse verlof, spesiale verlof, kraamverlof, family verantwoordelikheidsverlof)</a:t>
            </a:r>
            <a:endParaRPr lang="en-ZA" sz="1200" kern="1200" dirty="0">
              <a:solidFill>
                <a:schemeClr val="tx1"/>
              </a:solidFill>
              <a:effectLst/>
              <a:latin typeface="+mn-lt"/>
              <a:ea typeface="+mn-ea"/>
              <a:cs typeface="+mn-cs"/>
            </a:endParaRPr>
          </a:p>
          <a:p>
            <a:pPr marL="628650" lvl="1" indent="-171450">
              <a:buFont typeface="Wingdings" panose="05000000000000000000" pitchFamily="2" charset="2"/>
              <a:buChar char="ü"/>
            </a:pPr>
            <a:r>
              <a:rPr lang="af-ZA" sz="1200" kern="1200" dirty="0">
                <a:solidFill>
                  <a:schemeClr val="tx1"/>
                </a:solidFill>
                <a:effectLst/>
                <a:latin typeface="+mn-lt"/>
                <a:ea typeface="+mn-ea"/>
                <a:cs typeface="+mn-cs"/>
              </a:rPr>
              <a:t>Beëindiging van die kontrak</a:t>
            </a:r>
            <a:endParaRPr lang="en-ZA" sz="1200" kern="1200" dirty="0">
              <a:solidFill>
                <a:schemeClr val="tx1"/>
              </a:solidFill>
              <a:effectLst/>
              <a:latin typeface="+mn-lt"/>
              <a:ea typeface="+mn-ea"/>
              <a:cs typeface="+mn-cs"/>
            </a:endParaRPr>
          </a:p>
          <a:p>
            <a:pPr marL="628650" lvl="1" indent="-171450">
              <a:buFont typeface="Wingdings" panose="05000000000000000000" pitchFamily="2" charset="2"/>
              <a:buChar char="ü"/>
            </a:pPr>
            <a:r>
              <a:rPr lang="af-ZA" sz="1200" kern="1200" dirty="0">
                <a:solidFill>
                  <a:schemeClr val="tx1"/>
                </a:solidFill>
                <a:effectLst/>
                <a:latin typeface="+mn-lt"/>
                <a:ea typeface="+mn-ea"/>
                <a:cs typeface="+mn-cs"/>
              </a:rPr>
              <a:t>Handtekeninge</a:t>
            </a:r>
          </a:p>
          <a:p>
            <a:pPr marL="628650" lvl="1" indent="-171450">
              <a:buFont typeface="Wingdings" panose="05000000000000000000" pitchFamily="2" charset="2"/>
              <a:buChar char="ü"/>
            </a:pPr>
            <a:endParaRPr lang="en-ZA" sz="1200" kern="1200" dirty="0">
              <a:solidFill>
                <a:schemeClr val="tx1"/>
              </a:solidFill>
              <a:effectLst/>
              <a:latin typeface="+mn-lt"/>
              <a:ea typeface="+mn-ea"/>
              <a:cs typeface="+mn-cs"/>
            </a:endParaRPr>
          </a:p>
          <a:p>
            <a:pPr lvl="0"/>
            <a:r>
              <a:rPr lang="af-ZA" sz="1200" kern="1200" dirty="0">
                <a:solidFill>
                  <a:schemeClr val="tx1"/>
                </a:solidFill>
                <a:effectLst/>
                <a:latin typeface="+mn-lt"/>
                <a:ea typeface="+mn-ea"/>
                <a:cs typeface="+mn-cs"/>
              </a:rPr>
              <a:t>Laat leerders toe om die kontrak te voltooi met spesifieke inligting wat verband hou met </a:t>
            </a:r>
            <a:r>
              <a:rPr lang="af-ZA" sz="1200" b="1" kern="1200" dirty="0">
                <a:solidFill>
                  <a:schemeClr val="tx1"/>
                </a:solidFill>
                <a:effectLst/>
                <a:latin typeface="+mn-lt"/>
                <a:ea typeface="+mn-ea"/>
                <a:cs typeface="+mn-cs"/>
              </a:rPr>
              <a:t>'n onderwyser</a:t>
            </a:r>
            <a:r>
              <a:rPr lang="af-ZA" sz="1200" kern="1200" dirty="0">
                <a:solidFill>
                  <a:schemeClr val="tx1"/>
                </a:solidFill>
                <a:effectLst/>
                <a:latin typeface="+mn-lt"/>
                <a:ea typeface="+mn-ea"/>
                <a:cs typeface="+mn-cs"/>
              </a:rPr>
              <a:t>:</a:t>
            </a:r>
            <a:br>
              <a:rPr lang="af-ZA" sz="1200" kern="1200" dirty="0">
                <a:solidFill>
                  <a:schemeClr val="tx1"/>
                </a:solidFill>
                <a:effectLst/>
                <a:latin typeface="+mn-lt"/>
                <a:ea typeface="+mn-ea"/>
                <a:cs typeface="+mn-cs"/>
              </a:rPr>
            </a:br>
            <a:r>
              <a:rPr lang="af-ZA" sz="1200" kern="1200" dirty="0">
                <a:solidFill>
                  <a:schemeClr val="tx1"/>
                </a:solidFill>
                <a:effectLst/>
                <a:latin typeface="+mn-lt"/>
                <a:ea typeface="+mn-ea"/>
                <a:cs typeface="+mn-cs"/>
              </a:rPr>
              <a:t>- Vertel hulle om hul skool as werkgewer en hul eie naam as onderwyser te gebruik.</a:t>
            </a:r>
            <a:r>
              <a:rPr lang="af-ZA" sz="1200" b="1" kern="1200" dirty="0">
                <a:solidFill>
                  <a:schemeClr val="tx1"/>
                </a:solidFill>
                <a:effectLst/>
                <a:latin typeface="+mn-lt"/>
                <a:ea typeface="+mn-ea"/>
                <a:cs typeface="+mn-cs"/>
              </a:rPr>
              <a:t> </a:t>
            </a:r>
            <a:endParaRPr lang="en-ZA" sz="1200" kern="1200" dirty="0">
              <a:solidFill>
                <a:schemeClr val="tx1"/>
              </a:solidFill>
              <a:effectLst/>
              <a:latin typeface="+mn-lt"/>
              <a:ea typeface="+mn-ea"/>
              <a:cs typeface="+mn-cs"/>
            </a:endParaRPr>
          </a:p>
          <a:p>
            <a:r>
              <a:rPr lang="af-ZA" sz="1200" kern="1200" dirty="0">
                <a:solidFill>
                  <a:schemeClr val="tx1"/>
                </a:solidFill>
                <a:effectLst/>
                <a:latin typeface="+mn-lt"/>
                <a:ea typeface="+mn-ea"/>
                <a:cs typeface="+mn-cs"/>
              </a:rPr>
              <a:t>- Verduidelik dat hierdie bepalings die diensvoorwaardes uitmaak. </a:t>
            </a:r>
            <a:br>
              <a:rPr lang="af-ZA" sz="1200" kern="1200" dirty="0">
                <a:solidFill>
                  <a:schemeClr val="tx1"/>
                </a:solidFill>
                <a:effectLst/>
                <a:latin typeface="+mn-lt"/>
                <a:ea typeface="+mn-ea"/>
                <a:cs typeface="+mn-cs"/>
              </a:rPr>
            </a:br>
            <a:r>
              <a:rPr lang="af-ZA" sz="1200" kern="1200" dirty="0">
                <a:solidFill>
                  <a:schemeClr val="tx1"/>
                </a:solidFill>
                <a:effectLst/>
                <a:latin typeface="+mn-lt"/>
                <a:ea typeface="+mn-ea"/>
                <a:cs typeface="+mn-cs"/>
              </a:rPr>
              <a:t>- Sê vir hulle dit is net 'n algemene idee in terme van salaris. </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5CDF44D-BD81-4F8F-91CF-644E56C3675A}" type="slidenum">
              <a:rPr lang="en-ZA" smtClean="0"/>
              <a:t>5</a:t>
            </a:fld>
            <a:endParaRPr lang="en-ZA"/>
          </a:p>
        </p:txBody>
      </p:sp>
    </p:spTree>
    <p:extLst>
      <p:ext uri="{BB962C8B-B14F-4D97-AF65-F5344CB8AC3E}">
        <p14:creationId xmlns:p14="http://schemas.microsoft.com/office/powerpoint/2010/main" val="3392358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err="1"/>
              <a:t>Skyfie</a:t>
            </a:r>
            <a:r>
              <a:rPr lang="en-ZA" dirty="0"/>
              <a:t> 6: 5min</a:t>
            </a:r>
          </a:p>
          <a:p>
            <a:endParaRPr lang="en-ZA" dirty="0"/>
          </a:p>
          <a:p>
            <a:pPr lvl="0"/>
            <a:r>
              <a:rPr lang="af-ZA" sz="1200" kern="1200" dirty="0">
                <a:solidFill>
                  <a:schemeClr val="tx1"/>
                </a:solidFill>
                <a:effectLst/>
                <a:latin typeface="+mn-lt"/>
                <a:ea typeface="+mn-ea"/>
                <a:cs typeface="+mn-cs"/>
              </a:rPr>
              <a:t>As werknemer het jy sekere verantwoordelikhede teenoor jou nuwe werkgewer. Hierdie verwagtinge sal in die werkskontrak verskyn. Die werkgewer weet dat jy ook sekere regte het. Sodra jy 'n maand se werk voltooi het, het jy die reg om 'n maand se salaris te ontvang. Jou verantwoordelikheid is om jou werk goed te doen.</a:t>
            </a:r>
            <a:endParaRPr lang="en-ZA" sz="1200" kern="1200" dirty="0">
              <a:solidFill>
                <a:schemeClr val="tx1"/>
              </a:solidFill>
              <a:effectLst/>
              <a:latin typeface="+mn-lt"/>
              <a:ea typeface="+mn-ea"/>
              <a:cs typeface="+mn-cs"/>
            </a:endParaRPr>
          </a:p>
          <a:p>
            <a:pPr lvl="0"/>
            <a:endParaRPr lang="af-ZA" sz="1200" kern="1200" dirty="0">
              <a:solidFill>
                <a:schemeClr val="tx1"/>
              </a:solidFill>
              <a:effectLst/>
              <a:latin typeface="+mn-lt"/>
              <a:ea typeface="+mn-ea"/>
              <a:cs typeface="+mn-cs"/>
            </a:endParaRPr>
          </a:p>
          <a:p>
            <a:pPr lvl="0"/>
            <a:r>
              <a:rPr lang="af-ZA" sz="1200" kern="1200" dirty="0">
                <a:solidFill>
                  <a:schemeClr val="tx1"/>
                </a:solidFill>
                <a:effectLst/>
                <a:latin typeface="+mn-lt"/>
                <a:ea typeface="+mn-ea"/>
                <a:cs typeface="+mn-cs"/>
              </a:rPr>
              <a:t>In Suid-Afrika het ons die </a:t>
            </a:r>
            <a:r>
              <a:rPr lang="af-ZA" sz="1200" b="1" kern="1200" dirty="0">
                <a:solidFill>
                  <a:schemeClr val="tx1"/>
                </a:solidFill>
                <a:effectLst/>
                <a:latin typeface="+mn-lt"/>
                <a:ea typeface="+mn-ea"/>
                <a:cs typeface="+mn-cs"/>
              </a:rPr>
              <a:t>Wet op Basiese Diensvoorwaardes</a:t>
            </a:r>
            <a:r>
              <a:rPr lang="af-ZA" sz="1200" kern="1200" dirty="0">
                <a:solidFill>
                  <a:schemeClr val="tx1"/>
                </a:solidFill>
                <a:effectLst/>
                <a:latin typeface="+mn-lt"/>
                <a:ea typeface="+mn-ea"/>
                <a:cs typeface="+mn-cs"/>
              </a:rPr>
              <a:t> wat daar is om:</a:t>
            </a:r>
            <a:endParaRPr lang="en-Z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af-ZA" sz="1200" kern="1200" dirty="0">
                <a:solidFill>
                  <a:schemeClr val="tx1"/>
                </a:solidFill>
                <a:effectLst/>
                <a:latin typeface="+mn-lt"/>
                <a:ea typeface="+mn-ea"/>
                <a:cs typeface="+mn-cs"/>
              </a:rPr>
              <a:t>billike arbeidspraktyke, soos redelike werksure, te verseker.</a:t>
            </a:r>
            <a:endParaRPr lang="en-Z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af-ZA" sz="1200" kern="1200" dirty="0">
                <a:solidFill>
                  <a:schemeClr val="tx1"/>
                </a:solidFill>
                <a:effectLst/>
                <a:latin typeface="+mn-lt"/>
                <a:ea typeface="+mn-ea"/>
                <a:cs typeface="+mn-cs"/>
              </a:rPr>
              <a:t>billike vergoeding vir werk gedoen verseker en</a:t>
            </a:r>
            <a:endParaRPr lang="en-Z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af-ZA" sz="1200" kern="1200" dirty="0">
                <a:solidFill>
                  <a:schemeClr val="tx1"/>
                </a:solidFill>
                <a:effectLst/>
                <a:latin typeface="+mn-lt"/>
                <a:ea typeface="+mn-ea"/>
                <a:cs typeface="+mn-cs"/>
              </a:rPr>
              <a:t>voldoende kennisgewing voor beëindiging van ‘n werkskontrak te alle tye vol te hou.</a:t>
            </a:r>
          </a:p>
          <a:p>
            <a:pPr marL="171450" lvl="0" indent="-171450">
              <a:buFont typeface="Arial" panose="020B0604020202020204" pitchFamily="34" charset="0"/>
              <a:buChar char="•"/>
            </a:pPr>
            <a:endParaRPr lang="en-ZA" sz="1200" kern="1200" dirty="0">
              <a:solidFill>
                <a:schemeClr val="tx1"/>
              </a:solidFill>
              <a:effectLst/>
              <a:latin typeface="+mn-lt"/>
              <a:ea typeface="+mn-ea"/>
              <a:cs typeface="+mn-cs"/>
            </a:endParaRPr>
          </a:p>
          <a:p>
            <a:pPr lvl="0"/>
            <a:r>
              <a:rPr lang="af-ZA" sz="1200" kern="1200" dirty="0">
                <a:solidFill>
                  <a:schemeClr val="tx1"/>
                </a:solidFill>
                <a:effectLst/>
                <a:latin typeface="+mn-lt"/>
                <a:ea typeface="+mn-ea"/>
                <a:cs typeface="+mn-cs"/>
              </a:rPr>
              <a:t>Onthou, dit is ‘n wet in Suid-Afrika. Dit is daar om jou en die werkgewer te beskerm. Ons sal in die volgende les in detail bestudeer waarom hierdie wette nodig het om jou te beskerm.</a:t>
            </a:r>
            <a:endParaRPr lang="en-ZA" sz="1200" kern="1200" dirty="0">
              <a:solidFill>
                <a:schemeClr val="tx1"/>
              </a:solidFill>
              <a:effectLst/>
              <a:latin typeface="+mn-lt"/>
              <a:ea typeface="+mn-ea"/>
              <a:cs typeface="+mn-cs"/>
            </a:endParaRPr>
          </a:p>
          <a:p>
            <a:pPr lvl="0"/>
            <a:endParaRPr lang="af-ZA" sz="1200" kern="1200" dirty="0">
              <a:solidFill>
                <a:schemeClr val="tx1"/>
              </a:solidFill>
              <a:effectLst/>
              <a:latin typeface="+mn-lt"/>
              <a:ea typeface="+mn-ea"/>
              <a:cs typeface="+mn-cs"/>
            </a:endParaRPr>
          </a:p>
          <a:p>
            <a:pPr lvl="0"/>
            <a:r>
              <a:rPr lang="af-ZA" sz="1200" kern="1200" dirty="0">
                <a:solidFill>
                  <a:schemeClr val="tx1"/>
                </a:solidFill>
                <a:effectLst/>
                <a:latin typeface="+mn-lt"/>
                <a:ea typeface="+mn-ea"/>
                <a:cs typeface="+mn-cs"/>
              </a:rPr>
              <a:t>Indien daar tyd is, laat leerders toe om </a:t>
            </a:r>
            <a:r>
              <a:rPr lang="af-ZA" sz="1200" b="1" kern="1200" dirty="0">
                <a:solidFill>
                  <a:schemeClr val="tx1"/>
                </a:solidFill>
                <a:effectLst/>
                <a:latin typeface="+mn-lt"/>
                <a:ea typeface="+mn-ea"/>
                <a:cs typeface="+mn-cs"/>
              </a:rPr>
              <a:t>Aktiwiteit 3 (</a:t>
            </a:r>
            <a:r>
              <a:rPr lang="af-ZA" sz="1200" b="1" i="1" u="sng" kern="1200" dirty="0">
                <a:solidFill>
                  <a:schemeClr val="tx1"/>
                </a:solidFill>
                <a:effectLst/>
                <a:latin typeface="+mn-lt"/>
                <a:ea typeface="+mn-ea"/>
                <a:cs typeface="+mn-cs"/>
              </a:rPr>
              <a:t>Les 1 – Werkkaart)</a:t>
            </a:r>
            <a:r>
              <a:rPr lang="af-ZA" sz="1200" kern="1200" dirty="0">
                <a:solidFill>
                  <a:schemeClr val="tx1"/>
                </a:solidFill>
                <a:effectLst/>
                <a:latin typeface="+mn-lt"/>
                <a:ea typeface="+mn-ea"/>
                <a:cs typeface="+mn-cs"/>
              </a:rPr>
              <a:t> te beantwoord  OF hulle moet dit vir huiswerk voltooi.</a:t>
            </a:r>
            <a:endParaRPr lang="en-ZA" sz="1200" kern="1200" dirty="0">
              <a:solidFill>
                <a:schemeClr val="tx1"/>
              </a:solidFill>
              <a:effectLst/>
              <a:latin typeface="+mn-lt"/>
              <a:ea typeface="+mn-ea"/>
              <a:cs typeface="+mn-cs"/>
            </a:endParaRPr>
          </a:p>
          <a:p>
            <a:endParaRPr lang="en-ZA" dirty="0"/>
          </a:p>
        </p:txBody>
      </p:sp>
      <p:sp>
        <p:nvSpPr>
          <p:cNvPr id="4" name="Slide Number Placeholder 3"/>
          <p:cNvSpPr>
            <a:spLocks noGrp="1"/>
          </p:cNvSpPr>
          <p:nvPr>
            <p:ph type="sldNum" sz="quarter" idx="5"/>
          </p:nvPr>
        </p:nvSpPr>
        <p:spPr/>
        <p:txBody>
          <a:bodyPr/>
          <a:lstStyle/>
          <a:p>
            <a:fld id="{D5CDF44D-BD81-4F8F-91CF-644E56C3675A}" type="slidenum">
              <a:rPr lang="en-ZA" smtClean="0"/>
              <a:t>6</a:t>
            </a:fld>
            <a:endParaRPr lang="en-ZA"/>
          </a:p>
        </p:txBody>
      </p:sp>
    </p:spTree>
    <p:extLst>
      <p:ext uri="{BB962C8B-B14F-4D97-AF65-F5344CB8AC3E}">
        <p14:creationId xmlns:p14="http://schemas.microsoft.com/office/powerpoint/2010/main" val="625507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a:t>Slide 7</a:t>
            </a:r>
            <a:r>
              <a:rPr lang="en-ZA" baseline="0"/>
              <a:t>:</a:t>
            </a:r>
            <a:r>
              <a:rPr lang="en-ZA"/>
              <a:t> </a:t>
            </a:r>
            <a:r>
              <a:rPr lang="en-ZA" dirty="0"/>
              <a:t>5min</a:t>
            </a:r>
          </a:p>
          <a:p>
            <a:endParaRPr lang="en-ZA" dirty="0"/>
          </a:p>
          <a:p>
            <a:pPr lvl="0"/>
            <a:r>
              <a:rPr lang="af-ZA" sz="1200" kern="1200" dirty="0">
                <a:solidFill>
                  <a:schemeClr val="tx1"/>
                </a:solidFill>
                <a:effectLst/>
                <a:latin typeface="+mn-lt"/>
                <a:ea typeface="+mn-ea"/>
                <a:cs typeface="+mn-cs"/>
              </a:rPr>
              <a:t>Gee 5 min vir leerders om na te dink oor wat hulle vandag oor hulself geleer het.</a:t>
            </a:r>
            <a:endParaRPr lang="en-ZA" sz="1200" kern="1200" dirty="0">
              <a:solidFill>
                <a:schemeClr val="tx1"/>
              </a:solidFill>
              <a:effectLst/>
              <a:latin typeface="+mn-lt"/>
              <a:ea typeface="+mn-ea"/>
              <a:cs typeface="+mn-cs"/>
            </a:endParaRPr>
          </a:p>
          <a:p>
            <a:pPr lvl="0"/>
            <a:r>
              <a:rPr lang="af-ZA" sz="1200" kern="1200" dirty="0">
                <a:solidFill>
                  <a:schemeClr val="tx1"/>
                </a:solidFill>
                <a:effectLst/>
                <a:latin typeface="+mn-lt"/>
                <a:ea typeface="+mn-ea"/>
                <a:cs typeface="+mn-cs"/>
              </a:rPr>
              <a:t>Beantwoord die volgende vrae in </a:t>
            </a:r>
            <a:r>
              <a:rPr lang="af-ZA" sz="1200" b="1" kern="1200" dirty="0">
                <a:solidFill>
                  <a:schemeClr val="tx1"/>
                </a:solidFill>
                <a:effectLst/>
                <a:latin typeface="+mn-lt"/>
                <a:ea typeface="+mn-ea"/>
                <a:cs typeface="+mn-cs"/>
              </a:rPr>
              <a:t>Aktiwiteit 4 (</a:t>
            </a:r>
            <a:r>
              <a:rPr lang="af-ZA" sz="1200" b="1" i="1" u="sng" kern="1200" dirty="0">
                <a:solidFill>
                  <a:schemeClr val="tx1"/>
                </a:solidFill>
                <a:effectLst/>
                <a:latin typeface="+mn-lt"/>
                <a:ea typeface="+mn-ea"/>
                <a:cs typeface="+mn-cs"/>
              </a:rPr>
              <a:t>Les 1 – Werkkaart)</a:t>
            </a:r>
            <a:r>
              <a:rPr lang="af-ZA" sz="1200" kern="1200" dirty="0">
                <a:solidFill>
                  <a:schemeClr val="tx1"/>
                </a:solidFill>
                <a:effectLst/>
                <a:latin typeface="+mn-lt"/>
                <a:ea typeface="+mn-ea"/>
                <a:cs typeface="+mn-cs"/>
              </a:rPr>
              <a:t>:</a:t>
            </a:r>
            <a:br>
              <a:rPr lang="af-ZA" sz="1200" kern="1200" dirty="0">
                <a:solidFill>
                  <a:schemeClr val="tx1"/>
                </a:solidFill>
                <a:effectLst/>
                <a:latin typeface="+mn-lt"/>
                <a:ea typeface="+mn-ea"/>
                <a:cs typeface="+mn-cs"/>
              </a:rPr>
            </a:br>
            <a:endParaRPr lang="en-Z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af-ZA" sz="1200" kern="1200" dirty="0">
                <a:solidFill>
                  <a:schemeClr val="tx1"/>
                </a:solidFill>
                <a:effectLst/>
                <a:latin typeface="+mn-lt"/>
                <a:ea typeface="+mn-ea"/>
                <a:cs typeface="+mn-cs"/>
              </a:rPr>
              <a:t>Watter raad sal jy aan 'n vriend gee wat tans ses dae per week werk en probeer om matriek te voltooi?</a:t>
            </a:r>
            <a:endParaRPr lang="en-Z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af-ZA" sz="1200" kern="1200" dirty="0">
                <a:solidFill>
                  <a:schemeClr val="tx1"/>
                </a:solidFill>
                <a:effectLst/>
                <a:latin typeface="+mn-lt"/>
                <a:ea typeface="+mn-ea"/>
                <a:cs typeface="+mn-cs"/>
              </a:rPr>
              <a:t>Voor watter uitdagings sal jy te staan kom om ‘n werk ná matriek te kry?</a:t>
            </a:r>
            <a:endParaRPr lang="en-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 </a:t>
            </a:r>
          </a:p>
          <a:p>
            <a:pPr lvl="0"/>
            <a:r>
              <a:rPr lang="af-ZA" sz="1200" kern="1200" dirty="0">
                <a:solidFill>
                  <a:schemeClr val="tx1"/>
                </a:solidFill>
                <a:effectLst/>
                <a:latin typeface="+mn-lt"/>
                <a:ea typeface="+mn-ea"/>
                <a:cs typeface="+mn-cs"/>
              </a:rPr>
              <a:t>Daar is geen memo-antwoorde op hierdie vrae nie. Maak seker dat die klas in hierdie tyd stil is. Jy kan selfs 'n instrumentele liedjie speel om stilte en reflektering aan te moedig.</a:t>
            </a:r>
            <a:br>
              <a:rPr lang="af-ZA" sz="1200" kern="1200" dirty="0">
                <a:solidFill>
                  <a:schemeClr val="tx1"/>
                </a:solidFill>
                <a:effectLst/>
                <a:latin typeface="+mn-lt"/>
                <a:ea typeface="+mn-ea"/>
                <a:cs typeface="+mn-cs"/>
              </a:rPr>
            </a:br>
            <a:endParaRPr lang="en-ZA" sz="1200" kern="1200" dirty="0">
              <a:solidFill>
                <a:schemeClr val="tx1"/>
              </a:solidFill>
              <a:effectLst/>
              <a:latin typeface="+mn-lt"/>
              <a:ea typeface="+mn-ea"/>
              <a:cs typeface="+mn-cs"/>
            </a:endParaRPr>
          </a:p>
          <a:p>
            <a:pPr lvl="0"/>
            <a:r>
              <a:rPr lang="af-ZA" sz="1200" kern="1200" dirty="0">
                <a:solidFill>
                  <a:schemeClr val="tx1"/>
                </a:solidFill>
                <a:effectLst/>
                <a:latin typeface="+mn-lt"/>
                <a:ea typeface="+mn-ea"/>
                <a:cs typeface="+mn-cs"/>
              </a:rPr>
              <a:t>Herinner leerders om </a:t>
            </a:r>
            <a:r>
              <a:rPr lang="af-ZA" sz="1200" b="1" kern="1200" dirty="0">
                <a:solidFill>
                  <a:schemeClr val="tx1"/>
                </a:solidFill>
                <a:effectLst/>
                <a:latin typeface="+mn-lt"/>
                <a:ea typeface="+mn-ea"/>
                <a:cs typeface="+mn-cs"/>
              </a:rPr>
              <a:t>Aktiwiteit 3</a:t>
            </a:r>
            <a:r>
              <a:rPr lang="af-ZA" sz="1200" kern="1200" dirty="0">
                <a:solidFill>
                  <a:schemeClr val="tx1"/>
                </a:solidFill>
                <a:effectLst/>
                <a:latin typeface="+mn-lt"/>
                <a:ea typeface="+mn-ea"/>
                <a:cs typeface="+mn-cs"/>
              </a:rPr>
              <a:t> vir huiswerk te voltooi (indien dit nie in die klas voltooi is nie) en om die inhoud wat hulle in hierdie les gedek het, te hersien ter voorbereiding van die PET.</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5CDF44D-BD81-4F8F-91CF-644E56C3675A}" type="slidenum">
              <a:rPr lang="en-ZA" smtClean="0"/>
              <a:t>7</a:t>
            </a:fld>
            <a:endParaRPr lang="en-ZA"/>
          </a:p>
        </p:txBody>
      </p:sp>
    </p:spTree>
    <p:extLst>
      <p:ext uri="{BB962C8B-B14F-4D97-AF65-F5344CB8AC3E}">
        <p14:creationId xmlns:p14="http://schemas.microsoft.com/office/powerpoint/2010/main" val="1941302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30D70-B463-4DFE-96AF-BC0283306B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195852CF-9C8D-4C49-9B29-FAAB7A0F55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ADDD8EE2-F61E-41F0-B694-E78FE80BCB0E}"/>
              </a:ext>
            </a:extLst>
          </p:cNvPr>
          <p:cNvSpPr>
            <a:spLocks noGrp="1"/>
          </p:cNvSpPr>
          <p:nvPr>
            <p:ph type="dt" sz="half" idx="10"/>
          </p:nvPr>
        </p:nvSpPr>
        <p:spPr/>
        <p:txBody>
          <a:bodyPr/>
          <a:lstStyle/>
          <a:p>
            <a:fld id="{D44B134C-26FC-48F2-B7DD-EC829F163CDB}" type="datetimeFigureOut">
              <a:rPr lang="en-ZA" smtClean="0"/>
              <a:t>2023/06/20</a:t>
            </a:fld>
            <a:endParaRPr lang="en-ZA"/>
          </a:p>
        </p:txBody>
      </p:sp>
      <p:sp>
        <p:nvSpPr>
          <p:cNvPr id="5" name="Footer Placeholder 4">
            <a:extLst>
              <a:ext uri="{FF2B5EF4-FFF2-40B4-BE49-F238E27FC236}">
                <a16:creationId xmlns:a16="http://schemas.microsoft.com/office/drawing/2014/main" id="{76B08254-CF30-4545-AD7A-761B68E20E75}"/>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4B07E572-DEBA-4354-A720-48B0DB4E7794}"/>
              </a:ext>
            </a:extLst>
          </p:cNvPr>
          <p:cNvSpPr>
            <a:spLocks noGrp="1"/>
          </p:cNvSpPr>
          <p:nvPr>
            <p:ph type="sldNum" sz="quarter" idx="12"/>
          </p:nvPr>
        </p:nvSpPr>
        <p:spPr/>
        <p:txBody>
          <a:bodyPr/>
          <a:lstStyle/>
          <a:p>
            <a:fld id="{19854B23-C250-409E-A87C-4CF71A1F3484}" type="slidenum">
              <a:rPr lang="en-ZA" smtClean="0"/>
              <a:t>‹#›</a:t>
            </a:fld>
            <a:endParaRPr lang="en-ZA"/>
          </a:p>
        </p:txBody>
      </p:sp>
    </p:spTree>
    <p:extLst>
      <p:ext uri="{BB962C8B-B14F-4D97-AF65-F5344CB8AC3E}">
        <p14:creationId xmlns:p14="http://schemas.microsoft.com/office/powerpoint/2010/main" val="3529236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2E1D6-EACB-4D72-B7D2-F1BBCEE6DC6C}"/>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0C89E640-8D93-4030-AFB0-523485B967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E2DB8507-5D9D-4BBB-8E6A-336D5D17864C}"/>
              </a:ext>
            </a:extLst>
          </p:cNvPr>
          <p:cNvSpPr>
            <a:spLocks noGrp="1"/>
          </p:cNvSpPr>
          <p:nvPr>
            <p:ph type="dt" sz="half" idx="10"/>
          </p:nvPr>
        </p:nvSpPr>
        <p:spPr/>
        <p:txBody>
          <a:bodyPr/>
          <a:lstStyle/>
          <a:p>
            <a:fld id="{D44B134C-26FC-48F2-B7DD-EC829F163CDB}" type="datetimeFigureOut">
              <a:rPr lang="en-ZA" smtClean="0"/>
              <a:t>2023/06/20</a:t>
            </a:fld>
            <a:endParaRPr lang="en-ZA"/>
          </a:p>
        </p:txBody>
      </p:sp>
      <p:sp>
        <p:nvSpPr>
          <p:cNvPr id="5" name="Footer Placeholder 4">
            <a:extLst>
              <a:ext uri="{FF2B5EF4-FFF2-40B4-BE49-F238E27FC236}">
                <a16:creationId xmlns:a16="http://schemas.microsoft.com/office/drawing/2014/main" id="{C2602992-079D-446F-B86C-12E5CB3C13FF}"/>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F450F1C-6555-41F2-B718-3AAB7D95E01F}"/>
              </a:ext>
            </a:extLst>
          </p:cNvPr>
          <p:cNvSpPr>
            <a:spLocks noGrp="1"/>
          </p:cNvSpPr>
          <p:nvPr>
            <p:ph type="sldNum" sz="quarter" idx="12"/>
          </p:nvPr>
        </p:nvSpPr>
        <p:spPr/>
        <p:txBody>
          <a:bodyPr/>
          <a:lstStyle/>
          <a:p>
            <a:fld id="{19854B23-C250-409E-A87C-4CF71A1F3484}" type="slidenum">
              <a:rPr lang="en-ZA" smtClean="0"/>
              <a:t>‹#›</a:t>
            </a:fld>
            <a:endParaRPr lang="en-ZA"/>
          </a:p>
        </p:txBody>
      </p:sp>
    </p:spTree>
    <p:extLst>
      <p:ext uri="{BB962C8B-B14F-4D97-AF65-F5344CB8AC3E}">
        <p14:creationId xmlns:p14="http://schemas.microsoft.com/office/powerpoint/2010/main" val="138352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AA7F47-C424-4C8F-8E62-C9DE98CD577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BCCAA17C-19FB-453D-A584-038D28BCB0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FAB4EC5F-4B33-41EA-935B-F62FFF64222B}"/>
              </a:ext>
            </a:extLst>
          </p:cNvPr>
          <p:cNvSpPr>
            <a:spLocks noGrp="1"/>
          </p:cNvSpPr>
          <p:nvPr>
            <p:ph type="dt" sz="half" idx="10"/>
          </p:nvPr>
        </p:nvSpPr>
        <p:spPr/>
        <p:txBody>
          <a:bodyPr/>
          <a:lstStyle/>
          <a:p>
            <a:fld id="{D44B134C-26FC-48F2-B7DD-EC829F163CDB}" type="datetimeFigureOut">
              <a:rPr lang="en-ZA" smtClean="0"/>
              <a:t>2023/06/20</a:t>
            </a:fld>
            <a:endParaRPr lang="en-ZA"/>
          </a:p>
        </p:txBody>
      </p:sp>
      <p:sp>
        <p:nvSpPr>
          <p:cNvPr id="5" name="Footer Placeholder 4">
            <a:extLst>
              <a:ext uri="{FF2B5EF4-FFF2-40B4-BE49-F238E27FC236}">
                <a16:creationId xmlns:a16="http://schemas.microsoft.com/office/drawing/2014/main" id="{495B6DAA-4CE1-4BE7-AC49-4BC8E0BDB587}"/>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6C9F3599-862A-49B0-8643-D10E657E925E}"/>
              </a:ext>
            </a:extLst>
          </p:cNvPr>
          <p:cNvSpPr>
            <a:spLocks noGrp="1"/>
          </p:cNvSpPr>
          <p:nvPr>
            <p:ph type="sldNum" sz="quarter" idx="12"/>
          </p:nvPr>
        </p:nvSpPr>
        <p:spPr/>
        <p:txBody>
          <a:bodyPr/>
          <a:lstStyle/>
          <a:p>
            <a:fld id="{19854B23-C250-409E-A87C-4CF71A1F3484}" type="slidenum">
              <a:rPr lang="en-ZA" smtClean="0"/>
              <a:t>‹#›</a:t>
            </a:fld>
            <a:endParaRPr lang="en-ZA"/>
          </a:p>
        </p:txBody>
      </p:sp>
    </p:spTree>
    <p:extLst>
      <p:ext uri="{BB962C8B-B14F-4D97-AF65-F5344CB8AC3E}">
        <p14:creationId xmlns:p14="http://schemas.microsoft.com/office/powerpoint/2010/main" val="314517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7ADFF-6DD4-471C-A4F3-3F13E6E0C29D}"/>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255AEDDA-B2AB-4BC4-8004-C5B4E1167E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FD9C2B4-E5D4-420A-BE9A-B68C672CB84C}"/>
              </a:ext>
            </a:extLst>
          </p:cNvPr>
          <p:cNvSpPr>
            <a:spLocks noGrp="1"/>
          </p:cNvSpPr>
          <p:nvPr>
            <p:ph type="dt" sz="half" idx="10"/>
          </p:nvPr>
        </p:nvSpPr>
        <p:spPr/>
        <p:txBody>
          <a:bodyPr/>
          <a:lstStyle/>
          <a:p>
            <a:fld id="{D44B134C-26FC-48F2-B7DD-EC829F163CDB}" type="datetimeFigureOut">
              <a:rPr lang="en-ZA" smtClean="0"/>
              <a:t>2023/06/20</a:t>
            </a:fld>
            <a:endParaRPr lang="en-ZA"/>
          </a:p>
        </p:txBody>
      </p:sp>
      <p:sp>
        <p:nvSpPr>
          <p:cNvPr id="5" name="Footer Placeholder 4">
            <a:extLst>
              <a:ext uri="{FF2B5EF4-FFF2-40B4-BE49-F238E27FC236}">
                <a16:creationId xmlns:a16="http://schemas.microsoft.com/office/drawing/2014/main" id="{1F1AB8C6-23FD-4A86-A079-4429DA100A27}"/>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643EC114-F93A-4854-8833-FCDAADA544A7}"/>
              </a:ext>
            </a:extLst>
          </p:cNvPr>
          <p:cNvSpPr>
            <a:spLocks noGrp="1"/>
          </p:cNvSpPr>
          <p:nvPr>
            <p:ph type="sldNum" sz="quarter" idx="12"/>
          </p:nvPr>
        </p:nvSpPr>
        <p:spPr/>
        <p:txBody>
          <a:bodyPr/>
          <a:lstStyle/>
          <a:p>
            <a:fld id="{19854B23-C250-409E-A87C-4CF71A1F3484}" type="slidenum">
              <a:rPr lang="en-ZA" smtClean="0"/>
              <a:t>‹#›</a:t>
            </a:fld>
            <a:endParaRPr lang="en-ZA"/>
          </a:p>
        </p:txBody>
      </p:sp>
    </p:spTree>
    <p:extLst>
      <p:ext uri="{BB962C8B-B14F-4D97-AF65-F5344CB8AC3E}">
        <p14:creationId xmlns:p14="http://schemas.microsoft.com/office/powerpoint/2010/main" val="1587600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42F35-A5F9-4F26-8576-EF7506211D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8F277AE9-7255-48A1-93A8-B33AC6F32C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9B8E7A-08DC-4AD1-91A8-9B5F265CC37D}"/>
              </a:ext>
            </a:extLst>
          </p:cNvPr>
          <p:cNvSpPr>
            <a:spLocks noGrp="1"/>
          </p:cNvSpPr>
          <p:nvPr>
            <p:ph type="dt" sz="half" idx="10"/>
          </p:nvPr>
        </p:nvSpPr>
        <p:spPr/>
        <p:txBody>
          <a:bodyPr/>
          <a:lstStyle/>
          <a:p>
            <a:fld id="{D44B134C-26FC-48F2-B7DD-EC829F163CDB}" type="datetimeFigureOut">
              <a:rPr lang="en-ZA" smtClean="0"/>
              <a:t>2023/06/20</a:t>
            </a:fld>
            <a:endParaRPr lang="en-ZA"/>
          </a:p>
        </p:txBody>
      </p:sp>
      <p:sp>
        <p:nvSpPr>
          <p:cNvPr id="5" name="Footer Placeholder 4">
            <a:extLst>
              <a:ext uri="{FF2B5EF4-FFF2-40B4-BE49-F238E27FC236}">
                <a16:creationId xmlns:a16="http://schemas.microsoft.com/office/drawing/2014/main" id="{E5424C3A-F547-4C80-9545-0F4C8DC48FA5}"/>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656D50B4-222A-4FBB-A227-5F7222D8641E}"/>
              </a:ext>
            </a:extLst>
          </p:cNvPr>
          <p:cNvSpPr>
            <a:spLocks noGrp="1"/>
          </p:cNvSpPr>
          <p:nvPr>
            <p:ph type="sldNum" sz="quarter" idx="12"/>
          </p:nvPr>
        </p:nvSpPr>
        <p:spPr/>
        <p:txBody>
          <a:bodyPr/>
          <a:lstStyle/>
          <a:p>
            <a:fld id="{19854B23-C250-409E-A87C-4CF71A1F3484}" type="slidenum">
              <a:rPr lang="en-ZA" smtClean="0"/>
              <a:t>‹#›</a:t>
            </a:fld>
            <a:endParaRPr lang="en-ZA"/>
          </a:p>
        </p:txBody>
      </p:sp>
    </p:spTree>
    <p:extLst>
      <p:ext uri="{BB962C8B-B14F-4D97-AF65-F5344CB8AC3E}">
        <p14:creationId xmlns:p14="http://schemas.microsoft.com/office/powerpoint/2010/main" val="1481608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D579D-75CA-4EC5-BCBE-02A8FEB46BB9}"/>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8DA887E5-503F-418F-BFAB-FCC50C9655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ED14E153-741E-4820-A82B-8E64BA1D42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BBD81ED0-8A4C-4E95-BE70-9F4EA35CCA5B}"/>
              </a:ext>
            </a:extLst>
          </p:cNvPr>
          <p:cNvSpPr>
            <a:spLocks noGrp="1"/>
          </p:cNvSpPr>
          <p:nvPr>
            <p:ph type="dt" sz="half" idx="10"/>
          </p:nvPr>
        </p:nvSpPr>
        <p:spPr/>
        <p:txBody>
          <a:bodyPr/>
          <a:lstStyle/>
          <a:p>
            <a:fld id="{D44B134C-26FC-48F2-B7DD-EC829F163CDB}" type="datetimeFigureOut">
              <a:rPr lang="en-ZA" smtClean="0"/>
              <a:t>2023/06/20</a:t>
            </a:fld>
            <a:endParaRPr lang="en-ZA"/>
          </a:p>
        </p:txBody>
      </p:sp>
      <p:sp>
        <p:nvSpPr>
          <p:cNvPr id="6" name="Footer Placeholder 5">
            <a:extLst>
              <a:ext uri="{FF2B5EF4-FFF2-40B4-BE49-F238E27FC236}">
                <a16:creationId xmlns:a16="http://schemas.microsoft.com/office/drawing/2014/main" id="{EFF78039-F8C6-40A3-8379-E1EEE39830DA}"/>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D4ED4810-855C-4FF9-8F92-4FA7721BAA52}"/>
              </a:ext>
            </a:extLst>
          </p:cNvPr>
          <p:cNvSpPr>
            <a:spLocks noGrp="1"/>
          </p:cNvSpPr>
          <p:nvPr>
            <p:ph type="sldNum" sz="quarter" idx="12"/>
          </p:nvPr>
        </p:nvSpPr>
        <p:spPr/>
        <p:txBody>
          <a:bodyPr/>
          <a:lstStyle/>
          <a:p>
            <a:fld id="{19854B23-C250-409E-A87C-4CF71A1F3484}" type="slidenum">
              <a:rPr lang="en-ZA" smtClean="0"/>
              <a:t>‹#›</a:t>
            </a:fld>
            <a:endParaRPr lang="en-ZA"/>
          </a:p>
        </p:txBody>
      </p:sp>
    </p:spTree>
    <p:extLst>
      <p:ext uri="{BB962C8B-B14F-4D97-AF65-F5344CB8AC3E}">
        <p14:creationId xmlns:p14="http://schemas.microsoft.com/office/powerpoint/2010/main" val="3616087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90F16-926D-464B-A59C-45A1271E79DC}"/>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343BCFD7-D9A8-4F38-B35F-E71982CB9D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A99249-FC14-493B-AB85-381E7E8DBA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C324C77F-7C8A-4021-B50C-4514C7E5C5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396038-CAF3-4394-A456-E39ABF6748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4C9B6C68-3E68-478D-9608-572D1F4160CF}"/>
              </a:ext>
            </a:extLst>
          </p:cNvPr>
          <p:cNvSpPr>
            <a:spLocks noGrp="1"/>
          </p:cNvSpPr>
          <p:nvPr>
            <p:ph type="dt" sz="half" idx="10"/>
          </p:nvPr>
        </p:nvSpPr>
        <p:spPr/>
        <p:txBody>
          <a:bodyPr/>
          <a:lstStyle/>
          <a:p>
            <a:fld id="{D44B134C-26FC-48F2-B7DD-EC829F163CDB}" type="datetimeFigureOut">
              <a:rPr lang="en-ZA" smtClean="0"/>
              <a:t>2023/06/20</a:t>
            </a:fld>
            <a:endParaRPr lang="en-ZA"/>
          </a:p>
        </p:txBody>
      </p:sp>
      <p:sp>
        <p:nvSpPr>
          <p:cNvPr id="8" name="Footer Placeholder 7">
            <a:extLst>
              <a:ext uri="{FF2B5EF4-FFF2-40B4-BE49-F238E27FC236}">
                <a16:creationId xmlns:a16="http://schemas.microsoft.com/office/drawing/2014/main" id="{F0515327-BA97-44F9-905F-20785BDC74CE}"/>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16FCDE31-255C-478D-B98F-E438A738273D}"/>
              </a:ext>
            </a:extLst>
          </p:cNvPr>
          <p:cNvSpPr>
            <a:spLocks noGrp="1"/>
          </p:cNvSpPr>
          <p:nvPr>
            <p:ph type="sldNum" sz="quarter" idx="12"/>
          </p:nvPr>
        </p:nvSpPr>
        <p:spPr/>
        <p:txBody>
          <a:bodyPr/>
          <a:lstStyle/>
          <a:p>
            <a:fld id="{19854B23-C250-409E-A87C-4CF71A1F3484}" type="slidenum">
              <a:rPr lang="en-ZA" smtClean="0"/>
              <a:t>‹#›</a:t>
            </a:fld>
            <a:endParaRPr lang="en-ZA"/>
          </a:p>
        </p:txBody>
      </p:sp>
    </p:spTree>
    <p:extLst>
      <p:ext uri="{BB962C8B-B14F-4D97-AF65-F5344CB8AC3E}">
        <p14:creationId xmlns:p14="http://schemas.microsoft.com/office/powerpoint/2010/main" val="3204461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C9EDE-60B9-4EBE-BEA6-81FAC63D6991}"/>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3DD79E30-08FB-4DB3-BD0B-E3711C4F08DD}"/>
              </a:ext>
            </a:extLst>
          </p:cNvPr>
          <p:cNvSpPr>
            <a:spLocks noGrp="1"/>
          </p:cNvSpPr>
          <p:nvPr>
            <p:ph type="dt" sz="half" idx="10"/>
          </p:nvPr>
        </p:nvSpPr>
        <p:spPr/>
        <p:txBody>
          <a:bodyPr/>
          <a:lstStyle/>
          <a:p>
            <a:fld id="{D44B134C-26FC-48F2-B7DD-EC829F163CDB}" type="datetimeFigureOut">
              <a:rPr lang="en-ZA" smtClean="0"/>
              <a:t>2023/06/20</a:t>
            </a:fld>
            <a:endParaRPr lang="en-ZA"/>
          </a:p>
        </p:txBody>
      </p:sp>
      <p:sp>
        <p:nvSpPr>
          <p:cNvPr id="4" name="Footer Placeholder 3">
            <a:extLst>
              <a:ext uri="{FF2B5EF4-FFF2-40B4-BE49-F238E27FC236}">
                <a16:creationId xmlns:a16="http://schemas.microsoft.com/office/drawing/2014/main" id="{83733ADA-0670-4F65-9A51-C36A4B20A1D4}"/>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3FD1A6CF-29C8-4501-88F1-D4FB10370F7E}"/>
              </a:ext>
            </a:extLst>
          </p:cNvPr>
          <p:cNvSpPr>
            <a:spLocks noGrp="1"/>
          </p:cNvSpPr>
          <p:nvPr>
            <p:ph type="sldNum" sz="quarter" idx="12"/>
          </p:nvPr>
        </p:nvSpPr>
        <p:spPr/>
        <p:txBody>
          <a:bodyPr/>
          <a:lstStyle/>
          <a:p>
            <a:fld id="{19854B23-C250-409E-A87C-4CF71A1F3484}" type="slidenum">
              <a:rPr lang="en-ZA" smtClean="0"/>
              <a:t>‹#›</a:t>
            </a:fld>
            <a:endParaRPr lang="en-ZA"/>
          </a:p>
        </p:txBody>
      </p:sp>
    </p:spTree>
    <p:extLst>
      <p:ext uri="{BB962C8B-B14F-4D97-AF65-F5344CB8AC3E}">
        <p14:creationId xmlns:p14="http://schemas.microsoft.com/office/powerpoint/2010/main" val="894190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439581-D12E-4697-A370-AF17C96340FC}"/>
              </a:ext>
            </a:extLst>
          </p:cNvPr>
          <p:cNvSpPr>
            <a:spLocks noGrp="1"/>
          </p:cNvSpPr>
          <p:nvPr>
            <p:ph type="dt" sz="half" idx="10"/>
          </p:nvPr>
        </p:nvSpPr>
        <p:spPr/>
        <p:txBody>
          <a:bodyPr/>
          <a:lstStyle/>
          <a:p>
            <a:fld id="{D44B134C-26FC-48F2-B7DD-EC829F163CDB}" type="datetimeFigureOut">
              <a:rPr lang="en-ZA" smtClean="0"/>
              <a:t>2023/06/20</a:t>
            </a:fld>
            <a:endParaRPr lang="en-ZA"/>
          </a:p>
        </p:txBody>
      </p:sp>
      <p:sp>
        <p:nvSpPr>
          <p:cNvPr id="3" name="Footer Placeholder 2">
            <a:extLst>
              <a:ext uri="{FF2B5EF4-FFF2-40B4-BE49-F238E27FC236}">
                <a16:creationId xmlns:a16="http://schemas.microsoft.com/office/drawing/2014/main" id="{01554014-2312-46C4-8F81-89806A0CDE3A}"/>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1F718F18-4F8F-4A4B-A868-44C681DE0085}"/>
              </a:ext>
            </a:extLst>
          </p:cNvPr>
          <p:cNvSpPr>
            <a:spLocks noGrp="1"/>
          </p:cNvSpPr>
          <p:nvPr>
            <p:ph type="sldNum" sz="quarter" idx="12"/>
          </p:nvPr>
        </p:nvSpPr>
        <p:spPr/>
        <p:txBody>
          <a:bodyPr/>
          <a:lstStyle/>
          <a:p>
            <a:fld id="{19854B23-C250-409E-A87C-4CF71A1F3484}" type="slidenum">
              <a:rPr lang="en-ZA" smtClean="0"/>
              <a:t>‹#›</a:t>
            </a:fld>
            <a:endParaRPr lang="en-ZA"/>
          </a:p>
        </p:txBody>
      </p:sp>
    </p:spTree>
    <p:extLst>
      <p:ext uri="{BB962C8B-B14F-4D97-AF65-F5344CB8AC3E}">
        <p14:creationId xmlns:p14="http://schemas.microsoft.com/office/powerpoint/2010/main" val="3253962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436B9-76B5-4443-A502-6ACF6ABD2D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09173A20-5449-467F-8DAF-A2E313B489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56BA5F4F-72C7-4DBF-91CC-F5FFB42C4F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CA6A4D-1544-4883-ACD5-B345F91CE076}"/>
              </a:ext>
            </a:extLst>
          </p:cNvPr>
          <p:cNvSpPr>
            <a:spLocks noGrp="1"/>
          </p:cNvSpPr>
          <p:nvPr>
            <p:ph type="dt" sz="half" idx="10"/>
          </p:nvPr>
        </p:nvSpPr>
        <p:spPr/>
        <p:txBody>
          <a:bodyPr/>
          <a:lstStyle/>
          <a:p>
            <a:fld id="{D44B134C-26FC-48F2-B7DD-EC829F163CDB}" type="datetimeFigureOut">
              <a:rPr lang="en-ZA" smtClean="0"/>
              <a:t>2023/06/20</a:t>
            </a:fld>
            <a:endParaRPr lang="en-ZA"/>
          </a:p>
        </p:txBody>
      </p:sp>
      <p:sp>
        <p:nvSpPr>
          <p:cNvPr id="6" name="Footer Placeholder 5">
            <a:extLst>
              <a:ext uri="{FF2B5EF4-FFF2-40B4-BE49-F238E27FC236}">
                <a16:creationId xmlns:a16="http://schemas.microsoft.com/office/drawing/2014/main" id="{59F1C4D1-3E29-454D-8CB1-50D0E5E9EF6C}"/>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98C40EE2-B9DC-423F-B8FB-C343E7B16601}"/>
              </a:ext>
            </a:extLst>
          </p:cNvPr>
          <p:cNvSpPr>
            <a:spLocks noGrp="1"/>
          </p:cNvSpPr>
          <p:nvPr>
            <p:ph type="sldNum" sz="quarter" idx="12"/>
          </p:nvPr>
        </p:nvSpPr>
        <p:spPr/>
        <p:txBody>
          <a:bodyPr/>
          <a:lstStyle/>
          <a:p>
            <a:fld id="{19854B23-C250-409E-A87C-4CF71A1F3484}" type="slidenum">
              <a:rPr lang="en-ZA" smtClean="0"/>
              <a:t>‹#›</a:t>
            </a:fld>
            <a:endParaRPr lang="en-ZA"/>
          </a:p>
        </p:txBody>
      </p:sp>
    </p:spTree>
    <p:extLst>
      <p:ext uri="{BB962C8B-B14F-4D97-AF65-F5344CB8AC3E}">
        <p14:creationId xmlns:p14="http://schemas.microsoft.com/office/powerpoint/2010/main" val="3006066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D5465-FFBB-4FCB-96CC-16E0CFFA7B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EC7B823E-6AC9-47BF-A693-3FA660A12B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2106DEDA-D34E-4CF7-A26E-9848316D6C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A3F411-F299-4E64-B83B-E132F4FCA34A}"/>
              </a:ext>
            </a:extLst>
          </p:cNvPr>
          <p:cNvSpPr>
            <a:spLocks noGrp="1"/>
          </p:cNvSpPr>
          <p:nvPr>
            <p:ph type="dt" sz="half" idx="10"/>
          </p:nvPr>
        </p:nvSpPr>
        <p:spPr/>
        <p:txBody>
          <a:bodyPr/>
          <a:lstStyle/>
          <a:p>
            <a:fld id="{D44B134C-26FC-48F2-B7DD-EC829F163CDB}" type="datetimeFigureOut">
              <a:rPr lang="en-ZA" smtClean="0"/>
              <a:t>2023/06/20</a:t>
            </a:fld>
            <a:endParaRPr lang="en-ZA"/>
          </a:p>
        </p:txBody>
      </p:sp>
      <p:sp>
        <p:nvSpPr>
          <p:cNvPr id="6" name="Footer Placeholder 5">
            <a:extLst>
              <a:ext uri="{FF2B5EF4-FFF2-40B4-BE49-F238E27FC236}">
                <a16:creationId xmlns:a16="http://schemas.microsoft.com/office/drawing/2014/main" id="{9C6BD795-A9B3-4AC5-8142-3BC393143600}"/>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D33BCE8F-D316-4192-8A19-578DDC260404}"/>
              </a:ext>
            </a:extLst>
          </p:cNvPr>
          <p:cNvSpPr>
            <a:spLocks noGrp="1"/>
          </p:cNvSpPr>
          <p:nvPr>
            <p:ph type="sldNum" sz="quarter" idx="12"/>
          </p:nvPr>
        </p:nvSpPr>
        <p:spPr/>
        <p:txBody>
          <a:bodyPr/>
          <a:lstStyle/>
          <a:p>
            <a:fld id="{19854B23-C250-409E-A87C-4CF71A1F3484}" type="slidenum">
              <a:rPr lang="en-ZA" smtClean="0"/>
              <a:t>‹#›</a:t>
            </a:fld>
            <a:endParaRPr lang="en-ZA"/>
          </a:p>
        </p:txBody>
      </p:sp>
    </p:spTree>
    <p:extLst>
      <p:ext uri="{BB962C8B-B14F-4D97-AF65-F5344CB8AC3E}">
        <p14:creationId xmlns:p14="http://schemas.microsoft.com/office/powerpoint/2010/main" val="4069818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F0918A-6CA4-4437-BC58-3C0FBFB68D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A09D4C58-7AF8-4B5F-8C44-E383A4E527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F6EA376E-D834-44F1-87A6-91DF2DECAA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4B134C-26FC-48F2-B7DD-EC829F163CDB}" type="datetimeFigureOut">
              <a:rPr lang="en-ZA" smtClean="0"/>
              <a:t>2023/06/20</a:t>
            </a:fld>
            <a:endParaRPr lang="en-ZA"/>
          </a:p>
        </p:txBody>
      </p:sp>
      <p:sp>
        <p:nvSpPr>
          <p:cNvPr id="5" name="Footer Placeholder 4">
            <a:extLst>
              <a:ext uri="{FF2B5EF4-FFF2-40B4-BE49-F238E27FC236}">
                <a16:creationId xmlns:a16="http://schemas.microsoft.com/office/drawing/2014/main" id="{D050DEC2-E0EB-42DF-8A91-3D3358BB00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4D6A21D4-81CF-4CFF-A02A-5DB24850AC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854B23-C250-409E-A87C-4CF71A1F3484}" type="slidenum">
              <a:rPr lang="en-ZA" smtClean="0"/>
              <a:t>‹#›</a:t>
            </a:fld>
            <a:endParaRPr lang="en-ZA"/>
          </a:p>
        </p:txBody>
      </p:sp>
    </p:spTree>
    <p:extLst>
      <p:ext uri="{BB962C8B-B14F-4D97-AF65-F5344CB8AC3E}">
        <p14:creationId xmlns:p14="http://schemas.microsoft.com/office/powerpoint/2010/main" val="1433126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Rectangle 4"/>
          <p:cNvSpPr/>
          <p:nvPr/>
        </p:nvSpPr>
        <p:spPr>
          <a:xfrm>
            <a:off x="3363950" y="900771"/>
            <a:ext cx="5597912" cy="4170556"/>
          </a:xfrm>
          <a:prstGeom prst="rect">
            <a:avLst/>
          </a:prstGeom>
          <a:solidFill>
            <a:schemeClr val="tx1"/>
          </a:solid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ZA" sz="2800" dirty="0" err="1">
                <a:solidFill>
                  <a:schemeClr val="accent6"/>
                </a:solidFill>
                <a:effectLst/>
                <a:latin typeface="Stencil" panose="040409050D0802020404" pitchFamily="82" charset="0"/>
                <a:ea typeface="Calibri" panose="020F0502020204030204" pitchFamily="34" charset="0"/>
                <a:cs typeface="Times New Roman" panose="02020603050405020304" pitchFamily="18" charset="0"/>
              </a:rPr>
              <a:t>Graad</a:t>
            </a:r>
            <a:r>
              <a:rPr lang="en-ZA" sz="2800" dirty="0">
                <a:solidFill>
                  <a:schemeClr val="accent6"/>
                </a:solidFill>
                <a:effectLst/>
                <a:latin typeface="Stencil" panose="040409050D0802020404" pitchFamily="82" charset="0"/>
                <a:ea typeface="Calibri" panose="020F0502020204030204" pitchFamily="34" charset="0"/>
                <a:cs typeface="Times New Roman" panose="02020603050405020304" pitchFamily="18" charset="0"/>
              </a:rPr>
              <a:t> 12</a:t>
            </a:r>
            <a:endParaRPr lang="en-ZA" sz="2400" dirty="0">
              <a:solidFill>
                <a:schemeClr val="accent6"/>
              </a:solidFill>
              <a:effectLst/>
              <a:ea typeface="Calibri" panose="020F0502020204030204" pitchFamily="34" charset="0"/>
              <a:cs typeface="Times New Roman" panose="02020603050405020304" pitchFamily="18" charset="0"/>
            </a:endParaRPr>
          </a:p>
          <a:p>
            <a:pPr algn="ctr">
              <a:lnSpc>
                <a:spcPct val="107000"/>
              </a:lnSpc>
              <a:spcAft>
                <a:spcPts val="800"/>
              </a:spcAft>
            </a:pPr>
            <a:r>
              <a:rPr lang="en-ZA" sz="2800" dirty="0" err="1">
                <a:solidFill>
                  <a:schemeClr val="bg1"/>
                </a:solidFill>
                <a:effectLst/>
                <a:latin typeface="Stencil" panose="040409050D0802020404" pitchFamily="82" charset="0"/>
                <a:ea typeface="Calibri" panose="020F0502020204030204" pitchFamily="34" charset="0"/>
                <a:cs typeface="Times New Roman" panose="02020603050405020304" pitchFamily="18" charset="0"/>
              </a:rPr>
              <a:t>Loopbaan</a:t>
            </a:r>
            <a:r>
              <a:rPr lang="en-ZA" sz="2800" dirty="0">
                <a:solidFill>
                  <a:schemeClr val="bg1"/>
                </a:solidFill>
                <a:effectLst/>
                <a:latin typeface="Stencil" panose="040409050D0802020404" pitchFamily="82" charset="0"/>
                <a:ea typeface="Calibri" panose="020F0502020204030204" pitchFamily="34" charset="0"/>
                <a:cs typeface="Times New Roman" panose="02020603050405020304" pitchFamily="18" charset="0"/>
              </a:rPr>
              <a:t>- </a:t>
            </a:r>
            <a:r>
              <a:rPr lang="en-ZA" sz="2800" dirty="0" err="1">
                <a:solidFill>
                  <a:schemeClr val="bg1"/>
                </a:solidFill>
                <a:effectLst/>
                <a:latin typeface="Stencil" panose="040409050D0802020404" pitchFamily="82" charset="0"/>
                <a:ea typeface="Calibri" panose="020F0502020204030204" pitchFamily="34" charset="0"/>
                <a:cs typeface="Times New Roman" panose="02020603050405020304" pitchFamily="18" charset="0"/>
              </a:rPr>
              <a:t>en</a:t>
            </a:r>
            <a:r>
              <a:rPr lang="en-ZA" sz="2800" dirty="0">
                <a:solidFill>
                  <a:schemeClr val="bg1"/>
                </a:solidFill>
                <a:effectLst/>
                <a:latin typeface="Stencil" panose="040409050D0802020404" pitchFamily="82" charset="0"/>
                <a:ea typeface="Calibri" panose="020F0502020204030204" pitchFamily="34" charset="0"/>
                <a:cs typeface="Times New Roman" panose="02020603050405020304" pitchFamily="18" charset="0"/>
              </a:rPr>
              <a:t> </a:t>
            </a:r>
            <a:r>
              <a:rPr lang="en-ZA" sz="2800" dirty="0" err="1">
                <a:solidFill>
                  <a:schemeClr val="bg1"/>
                </a:solidFill>
                <a:effectLst/>
                <a:latin typeface="Stencil" panose="040409050D0802020404" pitchFamily="82" charset="0"/>
                <a:ea typeface="Calibri" panose="020F0502020204030204" pitchFamily="34" charset="0"/>
                <a:cs typeface="Times New Roman" panose="02020603050405020304" pitchFamily="18" charset="0"/>
              </a:rPr>
              <a:t>loopbaankeuses</a:t>
            </a:r>
            <a:endParaRPr lang="en-ZA" sz="2400" dirty="0">
              <a:solidFill>
                <a:schemeClr val="bg1"/>
              </a:solidFill>
              <a:effectLst/>
              <a:ea typeface="Calibri" panose="020F0502020204030204" pitchFamily="34" charset="0"/>
              <a:cs typeface="Times New Roman" panose="02020603050405020304" pitchFamily="18" charset="0"/>
            </a:endParaRPr>
          </a:p>
          <a:p>
            <a:pPr algn="ctr">
              <a:lnSpc>
                <a:spcPct val="107000"/>
              </a:lnSpc>
              <a:spcAft>
                <a:spcPts val="800"/>
              </a:spcAft>
            </a:pPr>
            <a:r>
              <a:rPr lang="en-ZA" sz="2800" dirty="0" err="1">
                <a:solidFill>
                  <a:schemeClr val="accent6"/>
                </a:solidFill>
                <a:effectLst/>
                <a:latin typeface="Stencil" panose="040409050D0802020404" pitchFamily="82" charset="0"/>
                <a:ea typeface="Calibri" panose="020F0502020204030204" pitchFamily="34" charset="0"/>
                <a:cs typeface="Times New Roman" panose="02020603050405020304" pitchFamily="18" charset="0"/>
              </a:rPr>
              <a:t>Kwartaal</a:t>
            </a:r>
            <a:r>
              <a:rPr lang="en-ZA" sz="2800" dirty="0">
                <a:solidFill>
                  <a:schemeClr val="accent6"/>
                </a:solidFill>
                <a:effectLst/>
                <a:latin typeface="Stencil" panose="040409050D0802020404" pitchFamily="82" charset="0"/>
                <a:ea typeface="Calibri" panose="020F0502020204030204" pitchFamily="34" charset="0"/>
                <a:cs typeface="Times New Roman" panose="02020603050405020304" pitchFamily="18" charset="0"/>
              </a:rPr>
              <a:t> 3</a:t>
            </a:r>
          </a:p>
          <a:p>
            <a:pPr algn="ctr">
              <a:lnSpc>
                <a:spcPct val="107000"/>
              </a:lnSpc>
              <a:spcAft>
                <a:spcPts val="800"/>
              </a:spcAft>
            </a:pPr>
            <a:endParaRPr lang="en-ZA" sz="2800" dirty="0">
              <a:solidFill>
                <a:schemeClr val="bg1"/>
              </a:solidFill>
              <a:latin typeface="Stencil" panose="040409050D0802020404" pitchFamily="82" charset="0"/>
              <a:ea typeface="Calibri" panose="020F0502020204030204" pitchFamily="34" charset="0"/>
              <a:cs typeface="Times New Roman" panose="02020603050405020304" pitchFamily="18" charset="0"/>
            </a:endParaRPr>
          </a:p>
          <a:p>
            <a:pPr algn="ctr">
              <a:lnSpc>
                <a:spcPct val="107000"/>
              </a:lnSpc>
              <a:spcAft>
                <a:spcPts val="800"/>
              </a:spcAft>
            </a:pPr>
            <a:r>
              <a:rPr lang="en-ZA" sz="2800" dirty="0">
                <a:solidFill>
                  <a:schemeClr val="accent2">
                    <a:lumMod val="40000"/>
                    <a:lumOff val="60000"/>
                  </a:schemeClr>
                </a:solidFill>
                <a:latin typeface="Stencil" panose="040409050D0802020404" pitchFamily="82" charset="0"/>
                <a:ea typeface="Calibri" panose="020F0502020204030204" pitchFamily="34" charset="0"/>
                <a:cs typeface="Times New Roman" panose="02020603050405020304" pitchFamily="18" charset="0"/>
              </a:rPr>
              <a:t>LES 1: WERKSKONTRAKTE EN WERKERSREGTE</a:t>
            </a:r>
            <a:endParaRPr lang="en-ZA" sz="2400" dirty="0">
              <a:solidFill>
                <a:schemeClr val="accent2">
                  <a:lumMod val="40000"/>
                  <a:lumOff val="60000"/>
                </a:schemeClr>
              </a:solidFill>
              <a:effectLst/>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551AB16C-BEDC-C6CB-6D1A-6FE5554BCDE3}"/>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0828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A2EBD179-8B46-43C3-BABB-5E685812AB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469572" y="1469571"/>
            <a:ext cx="6858003" cy="3918859"/>
          </a:xfrm>
          <a:prstGeom prst="rect">
            <a:avLst/>
          </a:prstGeom>
        </p:spPr>
      </p:pic>
      <p:sp>
        <p:nvSpPr>
          <p:cNvPr id="2" name="Title 1">
            <a:extLst>
              <a:ext uri="{FF2B5EF4-FFF2-40B4-BE49-F238E27FC236}">
                <a16:creationId xmlns:a16="http://schemas.microsoft.com/office/drawing/2014/main" id="{21B86F51-F5C9-47EC-9A63-C8E02A5477C8}"/>
              </a:ext>
            </a:extLst>
          </p:cNvPr>
          <p:cNvSpPr>
            <a:spLocks noGrp="1"/>
          </p:cNvSpPr>
          <p:nvPr>
            <p:ph type="title"/>
          </p:nvPr>
        </p:nvSpPr>
        <p:spPr>
          <a:xfrm>
            <a:off x="4494850" y="2000678"/>
            <a:ext cx="7671660" cy="1325563"/>
          </a:xfrm>
        </p:spPr>
        <p:txBody>
          <a:bodyPr>
            <a:normAutofit fontScale="90000"/>
          </a:bodyPr>
          <a:lstStyle/>
          <a:p>
            <a:r>
              <a:rPr lang="en-ZA" sz="6000" b="1" dirty="0" err="1">
                <a:solidFill>
                  <a:srgbClr val="FC931D"/>
                </a:solidFill>
              </a:rPr>
              <a:t>Definieer</a:t>
            </a:r>
            <a:r>
              <a:rPr lang="en-ZA" sz="6000" b="1" dirty="0">
                <a:solidFill>
                  <a:srgbClr val="FC931D"/>
                </a:solidFill>
              </a:rPr>
              <a:t> die </a:t>
            </a:r>
            <a:r>
              <a:rPr lang="en-ZA" sz="6000" b="1" dirty="0" err="1">
                <a:solidFill>
                  <a:srgbClr val="FC931D"/>
                </a:solidFill>
              </a:rPr>
              <a:t>volgende</a:t>
            </a:r>
            <a:r>
              <a:rPr lang="en-ZA" sz="6000" b="1" dirty="0">
                <a:solidFill>
                  <a:srgbClr val="FC931D"/>
                </a:solidFill>
              </a:rPr>
              <a:t>:</a:t>
            </a:r>
            <a:br>
              <a:rPr lang="en-ZA" sz="6000" b="1" dirty="0">
                <a:solidFill>
                  <a:srgbClr val="FC931D"/>
                </a:solidFill>
              </a:rPr>
            </a:br>
            <a:r>
              <a:rPr lang="en-ZA" sz="6000" b="1" dirty="0">
                <a:solidFill>
                  <a:srgbClr val="FC931D"/>
                </a:solidFill>
              </a:rPr>
              <a:t>* </a:t>
            </a:r>
            <a:r>
              <a:rPr lang="en-ZA" sz="6000" b="1" dirty="0" err="1">
                <a:solidFill>
                  <a:srgbClr val="FC931D"/>
                </a:solidFill>
              </a:rPr>
              <a:t>Werkskontrak</a:t>
            </a:r>
            <a:r>
              <a:rPr lang="en-ZA" sz="6000" b="1" dirty="0">
                <a:solidFill>
                  <a:srgbClr val="FC931D"/>
                </a:solidFill>
              </a:rPr>
              <a:t/>
            </a:r>
            <a:br>
              <a:rPr lang="en-ZA" sz="6000" b="1" dirty="0">
                <a:solidFill>
                  <a:srgbClr val="FC931D"/>
                </a:solidFill>
              </a:rPr>
            </a:br>
            <a:r>
              <a:rPr lang="en-ZA" sz="6000" b="1" dirty="0">
                <a:solidFill>
                  <a:srgbClr val="FC931D"/>
                </a:solidFill>
              </a:rPr>
              <a:t>* Wet</a:t>
            </a:r>
            <a:br>
              <a:rPr lang="en-ZA" sz="6000" b="1" dirty="0">
                <a:solidFill>
                  <a:srgbClr val="FC931D"/>
                </a:solidFill>
              </a:rPr>
            </a:br>
            <a:r>
              <a:rPr lang="en-ZA" sz="6000" b="1" dirty="0">
                <a:solidFill>
                  <a:srgbClr val="FC931D"/>
                </a:solidFill>
              </a:rPr>
              <a:t>* </a:t>
            </a:r>
            <a:r>
              <a:rPr lang="en-ZA" sz="6000" b="1" dirty="0" err="1">
                <a:solidFill>
                  <a:srgbClr val="FC931D"/>
                </a:solidFill>
              </a:rPr>
              <a:t>Gelykheid</a:t>
            </a:r>
            <a:r>
              <a:rPr lang="en-ZA" sz="6000" b="1" dirty="0">
                <a:solidFill>
                  <a:srgbClr val="FC931D"/>
                </a:solidFill>
              </a:rPr>
              <a:t/>
            </a:r>
            <a:br>
              <a:rPr lang="en-ZA" sz="6000" b="1" dirty="0">
                <a:solidFill>
                  <a:srgbClr val="FC931D"/>
                </a:solidFill>
              </a:rPr>
            </a:br>
            <a:r>
              <a:rPr lang="en-ZA" sz="6000" b="1" dirty="0">
                <a:solidFill>
                  <a:srgbClr val="FC931D"/>
                </a:solidFill>
              </a:rPr>
              <a:t>* </a:t>
            </a:r>
            <a:r>
              <a:rPr lang="en-ZA" sz="6000" b="1" dirty="0" err="1">
                <a:solidFill>
                  <a:srgbClr val="FC931D"/>
                </a:solidFill>
              </a:rPr>
              <a:t>Regstellende</a:t>
            </a:r>
            <a:r>
              <a:rPr lang="en-ZA" sz="6000" b="1" dirty="0">
                <a:solidFill>
                  <a:srgbClr val="FC931D"/>
                </a:solidFill>
              </a:rPr>
              <a:t> </a:t>
            </a:r>
            <a:r>
              <a:rPr lang="en-ZA" sz="6000" b="1" dirty="0" err="1">
                <a:solidFill>
                  <a:srgbClr val="FC931D"/>
                </a:solidFill>
              </a:rPr>
              <a:t>aksie</a:t>
            </a:r>
            <a:r>
              <a:rPr lang="en-ZA" sz="6000" b="1" dirty="0">
                <a:solidFill>
                  <a:srgbClr val="FC931D"/>
                </a:solidFill>
              </a:rPr>
              <a:t>	</a:t>
            </a:r>
          </a:p>
        </p:txBody>
      </p:sp>
      <p:pic>
        <p:nvPicPr>
          <p:cNvPr id="7" name="Picture 6" descr="A picture containing text, toy, vector graphics&#10;&#10;Description automatically generated">
            <a:extLst>
              <a:ext uri="{FF2B5EF4-FFF2-40B4-BE49-F238E27FC236}">
                <a16:creationId xmlns:a16="http://schemas.microsoft.com/office/drawing/2014/main" id="{1FD7DA59-584D-4AFA-9FE1-5CABC08AC7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18859" y="4345483"/>
            <a:ext cx="1520261" cy="214991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E618641F-C6DB-4D2F-B655-A35761EADA7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14661" y="4044736"/>
            <a:ext cx="1732928" cy="2450657"/>
          </a:xfrm>
          <a:prstGeom prst="rect">
            <a:avLst/>
          </a:prstGeom>
        </p:spPr>
      </p:pic>
      <p:sp>
        <p:nvSpPr>
          <p:cNvPr id="12" name="Title 1">
            <a:extLst>
              <a:ext uri="{FF2B5EF4-FFF2-40B4-BE49-F238E27FC236}">
                <a16:creationId xmlns:a16="http://schemas.microsoft.com/office/drawing/2014/main" id="{330465BB-FF8C-4F6C-9133-B2A346BB0C22}"/>
              </a:ext>
            </a:extLst>
          </p:cNvPr>
          <p:cNvSpPr txBox="1">
            <a:spLocks/>
          </p:cNvSpPr>
          <p:nvPr/>
        </p:nvSpPr>
        <p:spPr>
          <a:xfrm>
            <a:off x="4494850" y="4757656"/>
            <a:ext cx="678579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2800" b="1" dirty="0">
                <a:solidFill>
                  <a:srgbClr val="FC931D"/>
                </a:solidFill>
              </a:rPr>
              <a:t>   </a:t>
            </a:r>
            <a:r>
              <a:rPr lang="en-ZA" sz="2800" b="1" dirty="0" err="1">
                <a:solidFill>
                  <a:srgbClr val="FC931D"/>
                </a:solidFill>
              </a:rPr>
              <a:t>Onderskei</a:t>
            </a:r>
            <a:r>
              <a:rPr lang="en-ZA" sz="2800" b="1" dirty="0">
                <a:solidFill>
                  <a:srgbClr val="FC931D"/>
                </a:solidFill>
              </a:rPr>
              <a:t> </a:t>
            </a:r>
            <a:r>
              <a:rPr lang="en-ZA" sz="2800" b="1" dirty="0" err="1">
                <a:solidFill>
                  <a:srgbClr val="FC931D"/>
                </a:solidFill>
              </a:rPr>
              <a:t>tussen</a:t>
            </a:r>
            <a:r>
              <a:rPr lang="en-ZA" sz="2800" b="1" dirty="0">
                <a:solidFill>
                  <a:srgbClr val="FC931D"/>
                </a:solidFill>
              </a:rPr>
              <a:t> die </a:t>
            </a:r>
            <a:r>
              <a:rPr lang="en-ZA" sz="2800" b="1" dirty="0" err="1">
                <a:solidFill>
                  <a:srgbClr val="FC931D"/>
                </a:solidFill>
              </a:rPr>
              <a:t>werkgewer</a:t>
            </a:r>
            <a:r>
              <a:rPr lang="en-ZA" sz="2800" b="1" dirty="0">
                <a:solidFill>
                  <a:srgbClr val="FC931D"/>
                </a:solidFill>
              </a:rPr>
              <a:t> </a:t>
            </a:r>
            <a:r>
              <a:rPr lang="en-ZA" sz="2800" b="1" dirty="0" err="1">
                <a:solidFill>
                  <a:srgbClr val="FC931D"/>
                </a:solidFill>
              </a:rPr>
              <a:t>en</a:t>
            </a:r>
            <a:r>
              <a:rPr lang="en-ZA" sz="2800" b="1" dirty="0">
                <a:solidFill>
                  <a:srgbClr val="FC931D"/>
                </a:solidFill>
              </a:rPr>
              <a:t> </a:t>
            </a:r>
            <a:r>
              <a:rPr lang="en-ZA" sz="2800" b="1" dirty="0" err="1">
                <a:solidFill>
                  <a:srgbClr val="FC931D"/>
                </a:solidFill>
              </a:rPr>
              <a:t>werknemer</a:t>
            </a:r>
            <a:r>
              <a:rPr lang="en-ZA" sz="2800" b="1" dirty="0">
                <a:solidFill>
                  <a:srgbClr val="FC931D"/>
                </a:solidFill>
              </a:rPr>
              <a:t>.</a:t>
            </a:r>
          </a:p>
        </p:txBody>
      </p:sp>
      <p:sp>
        <p:nvSpPr>
          <p:cNvPr id="3" name="Rectangle 2"/>
          <p:cNvSpPr/>
          <p:nvPr/>
        </p:nvSpPr>
        <p:spPr>
          <a:xfrm>
            <a:off x="4085597" y="6100561"/>
            <a:ext cx="1353523" cy="6009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b="1" dirty="0" err="1">
                <a:solidFill>
                  <a:sysClr val="windowText" lastClr="000000"/>
                </a:solidFill>
              </a:rPr>
              <a:t>Werkgewer</a:t>
            </a:r>
            <a:endParaRPr lang="en-ZA" b="1" dirty="0">
              <a:solidFill>
                <a:sysClr val="windowText" lastClr="000000"/>
              </a:solidFill>
            </a:endParaRPr>
          </a:p>
        </p:txBody>
      </p:sp>
      <p:sp>
        <p:nvSpPr>
          <p:cNvPr id="9" name="Rectangle 8"/>
          <p:cNvSpPr/>
          <p:nvPr/>
        </p:nvSpPr>
        <p:spPr>
          <a:xfrm>
            <a:off x="10392937" y="6100561"/>
            <a:ext cx="1321318" cy="6009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ZA" b="1" dirty="0" err="1">
                <a:solidFill>
                  <a:sysClr val="windowText" lastClr="000000"/>
                </a:solidFill>
              </a:rPr>
              <a:t>Werknemer</a:t>
            </a:r>
            <a:endParaRPr lang="en-ZA" b="1" dirty="0">
              <a:solidFill>
                <a:sysClr val="windowText" lastClr="000000"/>
              </a:solidFill>
            </a:endParaRPr>
          </a:p>
        </p:txBody>
      </p:sp>
      <p:pic>
        <p:nvPicPr>
          <p:cNvPr id="4" name="Picture 3">
            <a:extLst>
              <a:ext uri="{FF2B5EF4-FFF2-40B4-BE49-F238E27FC236}">
                <a16:creationId xmlns:a16="http://schemas.microsoft.com/office/drawing/2014/main" id="{DF240127-DC37-3AE1-25E8-D5AB5E47D769}"/>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8379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86F51-F5C9-47EC-9A63-C8E02A5477C8}"/>
              </a:ext>
            </a:extLst>
          </p:cNvPr>
          <p:cNvSpPr>
            <a:spLocks noGrp="1"/>
          </p:cNvSpPr>
          <p:nvPr>
            <p:ph type="title"/>
          </p:nvPr>
        </p:nvSpPr>
        <p:spPr>
          <a:xfrm>
            <a:off x="37978" y="60022"/>
            <a:ext cx="6056299" cy="1325563"/>
          </a:xfrm>
        </p:spPr>
        <p:txBody>
          <a:bodyPr>
            <a:normAutofit fontScale="90000"/>
          </a:bodyPr>
          <a:lstStyle/>
          <a:p>
            <a:r>
              <a:rPr lang="en-ZA" sz="5000" b="1" dirty="0">
                <a:solidFill>
                  <a:srgbClr val="FC931D"/>
                </a:solidFill>
              </a:rPr>
              <a:t>Wat is ‘n </a:t>
            </a:r>
            <a:r>
              <a:rPr lang="en-ZA" sz="5000" b="1" dirty="0" err="1">
                <a:solidFill>
                  <a:srgbClr val="FC931D"/>
                </a:solidFill>
              </a:rPr>
              <a:t>werkskontrak</a:t>
            </a:r>
            <a:r>
              <a:rPr lang="en-ZA" sz="5000" b="1" dirty="0">
                <a:solidFill>
                  <a:srgbClr val="FC931D"/>
                </a:solidFill>
              </a:rPr>
              <a:t>?</a:t>
            </a:r>
          </a:p>
        </p:txBody>
      </p:sp>
      <p:sp>
        <p:nvSpPr>
          <p:cNvPr id="8" name="TextBox 7">
            <a:extLst>
              <a:ext uri="{FF2B5EF4-FFF2-40B4-BE49-F238E27FC236}">
                <a16:creationId xmlns:a16="http://schemas.microsoft.com/office/drawing/2014/main" id="{790675CB-F0CD-4556-9D7D-98D022605F13}"/>
              </a:ext>
            </a:extLst>
          </p:cNvPr>
          <p:cNvSpPr txBox="1"/>
          <p:nvPr/>
        </p:nvSpPr>
        <p:spPr>
          <a:xfrm>
            <a:off x="235711" y="1144286"/>
            <a:ext cx="4362411" cy="5647700"/>
          </a:xfrm>
          <a:prstGeom prst="rect">
            <a:avLst/>
          </a:prstGeom>
          <a:noFill/>
        </p:spPr>
        <p:txBody>
          <a:bodyPr wrap="square">
            <a:spAutoFit/>
          </a:bodyPr>
          <a:lstStyle/>
          <a:p>
            <a:pPr algn="l"/>
            <a:endParaRPr lang="en-ZA" sz="1900" b="0" i="0" u="none" strike="noStrike" baseline="0" dirty="0">
              <a:solidFill>
                <a:srgbClr val="000000"/>
              </a:solidFill>
              <a:latin typeface="Verdana" panose="020B0604030504040204" pitchFamily="34" charset="0"/>
            </a:endParaRPr>
          </a:p>
          <a:p>
            <a:pPr lvl="0"/>
            <a:r>
              <a:rPr lang="af-ZA" sz="1900" dirty="0"/>
              <a:t>'n </a:t>
            </a:r>
            <a:r>
              <a:rPr lang="af-ZA" sz="1900" b="1" dirty="0"/>
              <a:t>Werkskontrak</a:t>
            </a:r>
            <a:r>
              <a:rPr lang="af-ZA" sz="1900" dirty="0"/>
              <a:t> kan gedefinieer word as: die kontrak wat 'n maatskappy met 'n werknemer maak. Die werkskontrak spesifiseer die bepalings en voorwaardes wat tussen die maatskappy en die werknemer in die nuwe verhouding van toepassing sal wees. </a:t>
            </a:r>
            <a:endParaRPr lang="en-ZA" sz="1900" dirty="0"/>
          </a:p>
          <a:p>
            <a:pPr marL="342900" lvl="0" indent="-342900">
              <a:buFont typeface="Wingdings" panose="05000000000000000000" pitchFamily="2" charset="2"/>
              <a:buChar char="ü"/>
            </a:pPr>
            <a:r>
              <a:rPr lang="af-ZA" sz="1900" dirty="0"/>
              <a:t>Dit dien as 'n wettige en bindende kontrak tussen die werkgewer en werknemer. </a:t>
            </a:r>
            <a:endParaRPr lang="en-ZA" sz="1900" dirty="0"/>
          </a:p>
          <a:p>
            <a:pPr marL="342900" lvl="0" indent="-342900">
              <a:buFont typeface="Wingdings" panose="05000000000000000000" pitchFamily="2" charset="2"/>
              <a:buChar char="ü"/>
            </a:pPr>
            <a:r>
              <a:rPr lang="af-ZA" sz="1900" dirty="0"/>
              <a:t>'n Werkskontrak word deur die werknemer en 'n verteenwoordiger van die organisasie onderteken </a:t>
            </a:r>
            <a:endParaRPr lang="en-ZA" sz="1900" dirty="0"/>
          </a:p>
          <a:p>
            <a:pPr marL="342900" lvl="0" indent="-342900">
              <a:buFont typeface="Wingdings" panose="05000000000000000000" pitchFamily="2" charset="2"/>
              <a:buChar char="ü"/>
            </a:pPr>
            <a:r>
              <a:rPr lang="af-ZA" sz="1900" dirty="0"/>
              <a:t>'n Werkskontrak mag nie die Wet op Basiese Diensvoorwaardes (WBS) weerspreek nie. Dit sluit reëls en regulasies in oor die reg op billike arbeidspraktyke.</a:t>
            </a:r>
            <a:endParaRPr lang="en-ZA" sz="1900" dirty="0"/>
          </a:p>
        </p:txBody>
      </p:sp>
      <p:sp>
        <p:nvSpPr>
          <p:cNvPr id="9" name="Title 1">
            <a:extLst>
              <a:ext uri="{FF2B5EF4-FFF2-40B4-BE49-F238E27FC236}">
                <a16:creationId xmlns:a16="http://schemas.microsoft.com/office/drawing/2014/main" id="{C3A8240B-60B1-48EC-B06B-A01208779ACD}"/>
              </a:ext>
            </a:extLst>
          </p:cNvPr>
          <p:cNvSpPr txBox="1">
            <a:spLocks/>
          </p:cNvSpPr>
          <p:nvPr/>
        </p:nvSpPr>
        <p:spPr>
          <a:xfrm>
            <a:off x="6292010" y="756605"/>
            <a:ext cx="1289299" cy="9565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z="5000" b="1" dirty="0">
                <a:solidFill>
                  <a:srgbClr val="FC931D"/>
                </a:solidFill>
              </a:rPr>
              <a:t>Wet</a:t>
            </a:r>
          </a:p>
        </p:txBody>
      </p:sp>
      <p:sp>
        <p:nvSpPr>
          <p:cNvPr id="10" name="TextBox 9">
            <a:extLst>
              <a:ext uri="{FF2B5EF4-FFF2-40B4-BE49-F238E27FC236}">
                <a16:creationId xmlns:a16="http://schemas.microsoft.com/office/drawing/2014/main" id="{3909DFD9-402F-42C9-AE46-04D1E8AF72B0}"/>
              </a:ext>
            </a:extLst>
          </p:cNvPr>
          <p:cNvSpPr txBox="1"/>
          <p:nvPr/>
        </p:nvSpPr>
        <p:spPr>
          <a:xfrm>
            <a:off x="7522072" y="771292"/>
            <a:ext cx="4631244" cy="981423"/>
          </a:xfrm>
          <a:prstGeom prst="rect">
            <a:avLst/>
          </a:prstGeom>
          <a:noFill/>
        </p:spPr>
        <p:txBody>
          <a:bodyPr wrap="square">
            <a:spAutoFit/>
          </a:bodyPr>
          <a:lstStyle/>
          <a:p>
            <a:pPr algn="ctr">
              <a:lnSpc>
                <a:spcPct val="107000"/>
              </a:lnSpc>
              <a:spcAft>
                <a:spcPts val="800"/>
              </a:spcAft>
            </a:pPr>
            <a:r>
              <a:rPr lang="af-ZA" dirty="0"/>
              <a:t>Dit is die term wat gegee word aan 'n wetgewing of wet wat deur die parlement aangeneem is.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itle 1">
            <a:extLst>
              <a:ext uri="{FF2B5EF4-FFF2-40B4-BE49-F238E27FC236}">
                <a16:creationId xmlns:a16="http://schemas.microsoft.com/office/drawing/2014/main" id="{04C8F57F-3934-42F8-8585-C651FA4705A7}"/>
              </a:ext>
            </a:extLst>
          </p:cNvPr>
          <p:cNvSpPr txBox="1">
            <a:spLocks/>
          </p:cNvSpPr>
          <p:nvPr/>
        </p:nvSpPr>
        <p:spPr>
          <a:xfrm>
            <a:off x="4748383" y="2162212"/>
            <a:ext cx="2988914" cy="9377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z="5000" b="1" dirty="0" err="1">
                <a:solidFill>
                  <a:srgbClr val="FC931D"/>
                </a:solidFill>
              </a:rPr>
              <a:t>Gelykheid</a:t>
            </a:r>
            <a:endParaRPr lang="en-ZA" sz="5000" b="1" dirty="0">
              <a:solidFill>
                <a:srgbClr val="FC931D"/>
              </a:solidFill>
            </a:endParaRPr>
          </a:p>
        </p:txBody>
      </p:sp>
      <p:sp>
        <p:nvSpPr>
          <p:cNvPr id="13" name="TextBox 12">
            <a:extLst>
              <a:ext uri="{FF2B5EF4-FFF2-40B4-BE49-F238E27FC236}">
                <a16:creationId xmlns:a16="http://schemas.microsoft.com/office/drawing/2014/main" id="{49210338-D2A5-4F77-A994-A289B5F0540D}"/>
              </a:ext>
            </a:extLst>
          </p:cNvPr>
          <p:cNvSpPr txBox="1"/>
          <p:nvPr/>
        </p:nvSpPr>
        <p:spPr>
          <a:xfrm>
            <a:off x="7522072" y="2067985"/>
            <a:ext cx="4692001" cy="1200329"/>
          </a:xfrm>
          <a:prstGeom prst="rect">
            <a:avLst/>
          </a:prstGeom>
          <a:noFill/>
        </p:spPr>
        <p:txBody>
          <a:bodyPr wrap="square">
            <a:spAutoFit/>
          </a:bodyPr>
          <a:lstStyle/>
          <a:p>
            <a:pPr lvl="0" algn="ctr"/>
            <a:r>
              <a:rPr lang="af-ZA" dirty="0"/>
              <a:t>Dit</a:t>
            </a:r>
            <a:r>
              <a:rPr lang="af-ZA" b="1" dirty="0"/>
              <a:t> i</a:t>
            </a:r>
            <a:r>
              <a:rPr lang="af-ZA" dirty="0"/>
              <a:t>s die term wat in 'n wet, soos die </a:t>
            </a:r>
            <a:r>
              <a:rPr lang="af-ZA" b="1" dirty="0"/>
              <a:t>Wet op Gelyke Indiensneming</a:t>
            </a:r>
            <a:r>
              <a:rPr lang="af-ZA" dirty="0"/>
              <a:t>, gebruik word en dit beteken om regverdigheid en geregtigheid in 'n spesifieke gebied in te bring.</a:t>
            </a:r>
            <a:endParaRPr lang="en-ZA" dirty="0"/>
          </a:p>
        </p:txBody>
      </p:sp>
      <p:sp>
        <p:nvSpPr>
          <p:cNvPr id="14" name="Title 1">
            <a:extLst>
              <a:ext uri="{FF2B5EF4-FFF2-40B4-BE49-F238E27FC236}">
                <a16:creationId xmlns:a16="http://schemas.microsoft.com/office/drawing/2014/main" id="{DB28ED65-F4AA-4E9A-8B74-64AA5A4330BA}"/>
              </a:ext>
            </a:extLst>
          </p:cNvPr>
          <p:cNvSpPr txBox="1">
            <a:spLocks/>
          </p:cNvSpPr>
          <p:nvPr/>
        </p:nvSpPr>
        <p:spPr>
          <a:xfrm>
            <a:off x="4338039" y="3238989"/>
            <a:ext cx="5499655" cy="11404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5000" b="1" dirty="0" err="1">
                <a:solidFill>
                  <a:srgbClr val="FC931D"/>
                </a:solidFill>
              </a:rPr>
              <a:t>Regstellende</a:t>
            </a:r>
            <a:r>
              <a:rPr lang="en-ZA" sz="5000" b="1" dirty="0">
                <a:solidFill>
                  <a:srgbClr val="FC931D"/>
                </a:solidFill>
              </a:rPr>
              <a:t> </a:t>
            </a:r>
            <a:r>
              <a:rPr lang="en-ZA" sz="5000" b="1" dirty="0" err="1">
                <a:solidFill>
                  <a:srgbClr val="FC931D"/>
                </a:solidFill>
              </a:rPr>
              <a:t>aksie</a:t>
            </a:r>
            <a:endParaRPr lang="en-ZA" sz="5000" b="1" dirty="0">
              <a:solidFill>
                <a:srgbClr val="FC931D"/>
              </a:solidFill>
            </a:endParaRPr>
          </a:p>
        </p:txBody>
      </p:sp>
      <p:sp>
        <p:nvSpPr>
          <p:cNvPr id="15" name="TextBox 14">
            <a:extLst>
              <a:ext uri="{FF2B5EF4-FFF2-40B4-BE49-F238E27FC236}">
                <a16:creationId xmlns:a16="http://schemas.microsoft.com/office/drawing/2014/main" id="{2B46D4D0-5E78-4735-A1B7-AFB4D7B3C76B}"/>
              </a:ext>
            </a:extLst>
          </p:cNvPr>
          <p:cNvSpPr txBox="1"/>
          <p:nvPr/>
        </p:nvSpPr>
        <p:spPr>
          <a:xfrm>
            <a:off x="8506109" y="4032384"/>
            <a:ext cx="3228766" cy="2759602"/>
          </a:xfrm>
          <a:prstGeom prst="rect">
            <a:avLst/>
          </a:prstGeom>
          <a:noFill/>
        </p:spPr>
        <p:txBody>
          <a:bodyPr wrap="square">
            <a:spAutoFit/>
          </a:bodyPr>
          <a:lstStyle/>
          <a:p>
            <a:pPr algn="ctr">
              <a:lnSpc>
                <a:spcPct val="107000"/>
              </a:lnSpc>
              <a:spcAft>
                <a:spcPts val="800"/>
              </a:spcAft>
            </a:pPr>
            <a:r>
              <a:rPr lang="af-ZA" b="1" dirty="0"/>
              <a:t>Regstellende aksie </a:t>
            </a:r>
            <a:r>
              <a:rPr lang="af-ZA" dirty="0"/>
              <a:t>is 'n beleid wat daarop gemik is om geleenthede in die werkplek of onderwys aan onderverteenwoordigde dele van die samelewing te verhoog deur 'n individu se kleur, ras, geslag, godsdiens of nasionale oorsprong in ag te neem.</a:t>
            </a:r>
            <a:endParaRPr lang="en-ZA" dirty="0"/>
          </a:p>
        </p:txBody>
      </p:sp>
      <p:pic>
        <p:nvPicPr>
          <p:cNvPr id="3" name="Picture 2">
            <a:extLst>
              <a:ext uri="{FF2B5EF4-FFF2-40B4-BE49-F238E27FC236}">
                <a16:creationId xmlns:a16="http://schemas.microsoft.com/office/drawing/2014/main" id="{52FA1FAE-471B-9AD3-2829-1B7B180E64F6}"/>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8383" y="4379460"/>
            <a:ext cx="3314700" cy="2409825"/>
          </a:xfrm>
          <a:prstGeom prst="rect">
            <a:avLst/>
          </a:prstGeom>
        </p:spPr>
      </p:pic>
    </p:spTree>
    <p:extLst>
      <p:ext uri="{BB962C8B-B14F-4D97-AF65-F5344CB8AC3E}">
        <p14:creationId xmlns:p14="http://schemas.microsoft.com/office/powerpoint/2010/main" val="2828253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A2EBD179-8B46-43C3-BABB-5E685812AB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469572" y="1469571"/>
            <a:ext cx="6858003" cy="3918859"/>
          </a:xfrm>
          <a:prstGeom prst="rect">
            <a:avLst/>
          </a:prstGeom>
        </p:spPr>
      </p:pic>
      <p:sp>
        <p:nvSpPr>
          <p:cNvPr id="2" name="Title 1">
            <a:extLst>
              <a:ext uri="{FF2B5EF4-FFF2-40B4-BE49-F238E27FC236}">
                <a16:creationId xmlns:a16="http://schemas.microsoft.com/office/drawing/2014/main" id="{21B86F51-F5C9-47EC-9A63-C8E02A5477C8}"/>
              </a:ext>
            </a:extLst>
          </p:cNvPr>
          <p:cNvSpPr>
            <a:spLocks noGrp="1"/>
          </p:cNvSpPr>
          <p:nvPr>
            <p:ph type="title"/>
          </p:nvPr>
        </p:nvSpPr>
        <p:spPr>
          <a:xfrm>
            <a:off x="4416293" y="936788"/>
            <a:ext cx="7490527" cy="1325563"/>
          </a:xfrm>
        </p:spPr>
        <p:txBody>
          <a:bodyPr>
            <a:normAutofit fontScale="90000"/>
          </a:bodyPr>
          <a:lstStyle/>
          <a:p>
            <a:pPr algn="ctr"/>
            <a:r>
              <a:rPr lang="en-ZA" sz="6000" b="1" dirty="0">
                <a:solidFill>
                  <a:srgbClr val="FC931D"/>
                </a:solidFill>
              </a:rPr>
              <a:t>Wat is die </a:t>
            </a:r>
            <a:r>
              <a:rPr lang="en-ZA" sz="6000" b="1" dirty="0" err="1">
                <a:solidFill>
                  <a:srgbClr val="FC931D"/>
                </a:solidFill>
              </a:rPr>
              <a:t>kernelemente</a:t>
            </a:r>
            <a:r>
              <a:rPr lang="en-ZA" sz="6000" b="1" dirty="0">
                <a:solidFill>
                  <a:srgbClr val="FC931D"/>
                </a:solidFill>
              </a:rPr>
              <a:t> van ‘n </a:t>
            </a:r>
            <a:r>
              <a:rPr lang="en-ZA" sz="6000" b="1" dirty="0" err="1">
                <a:solidFill>
                  <a:srgbClr val="FC931D"/>
                </a:solidFill>
              </a:rPr>
              <a:t>werkskontrak</a:t>
            </a:r>
            <a:r>
              <a:rPr lang="en-ZA" sz="6000" b="1" dirty="0">
                <a:solidFill>
                  <a:srgbClr val="FC931D"/>
                </a:solidFill>
              </a:rPr>
              <a:t>?</a:t>
            </a:r>
          </a:p>
        </p:txBody>
      </p:sp>
      <p:pic>
        <p:nvPicPr>
          <p:cNvPr id="3" name="Picture 2">
            <a:extLst>
              <a:ext uri="{FF2B5EF4-FFF2-40B4-BE49-F238E27FC236}">
                <a16:creationId xmlns:a16="http://schemas.microsoft.com/office/drawing/2014/main" id="{28F06BAD-5942-43A3-A121-B25A69F308B7}"/>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7956" y="2580703"/>
            <a:ext cx="4267200" cy="4086225"/>
          </a:xfrm>
          <a:prstGeom prst="rect">
            <a:avLst/>
          </a:prstGeom>
        </p:spPr>
      </p:pic>
    </p:spTree>
    <p:extLst>
      <p:ext uri="{BB962C8B-B14F-4D97-AF65-F5344CB8AC3E}">
        <p14:creationId xmlns:p14="http://schemas.microsoft.com/office/powerpoint/2010/main" val="1225603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A2EBD179-8B46-43C3-BABB-5E685812AB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469572" y="1469571"/>
            <a:ext cx="6858003" cy="3918859"/>
          </a:xfrm>
          <a:prstGeom prst="rect">
            <a:avLst/>
          </a:prstGeom>
        </p:spPr>
      </p:pic>
      <p:sp>
        <p:nvSpPr>
          <p:cNvPr id="2" name="Title 1">
            <a:extLst>
              <a:ext uri="{FF2B5EF4-FFF2-40B4-BE49-F238E27FC236}">
                <a16:creationId xmlns:a16="http://schemas.microsoft.com/office/drawing/2014/main" id="{21B86F51-F5C9-47EC-9A63-C8E02A5477C8}"/>
              </a:ext>
            </a:extLst>
          </p:cNvPr>
          <p:cNvSpPr>
            <a:spLocks noGrp="1"/>
          </p:cNvSpPr>
          <p:nvPr>
            <p:ph type="title"/>
          </p:nvPr>
        </p:nvSpPr>
        <p:spPr>
          <a:xfrm>
            <a:off x="4426279" y="2938588"/>
            <a:ext cx="7490527" cy="1325563"/>
          </a:xfrm>
        </p:spPr>
        <p:txBody>
          <a:bodyPr>
            <a:normAutofit fontScale="90000"/>
          </a:bodyPr>
          <a:lstStyle/>
          <a:p>
            <a:pPr algn="ctr"/>
            <a:r>
              <a:rPr lang="en-ZA" sz="6000" b="1" dirty="0">
                <a:solidFill>
                  <a:srgbClr val="FC931D"/>
                </a:solidFill>
              </a:rPr>
              <a:t>Wat is die </a:t>
            </a:r>
            <a:r>
              <a:rPr lang="en-ZA" sz="6000" b="1" dirty="0" err="1">
                <a:solidFill>
                  <a:srgbClr val="FC931D"/>
                </a:solidFill>
              </a:rPr>
              <a:t>kernelemente</a:t>
            </a:r>
            <a:r>
              <a:rPr lang="en-ZA" sz="6000" b="1" dirty="0">
                <a:solidFill>
                  <a:srgbClr val="FC931D"/>
                </a:solidFill>
              </a:rPr>
              <a:t> van ‘n </a:t>
            </a:r>
            <a:r>
              <a:rPr lang="en-ZA" sz="6000" b="1" dirty="0" err="1">
                <a:solidFill>
                  <a:srgbClr val="FC931D"/>
                </a:solidFill>
              </a:rPr>
              <a:t>werkskontrak</a:t>
            </a:r>
            <a:r>
              <a:rPr lang="en-ZA" sz="6000" b="1" dirty="0">
                <a:solidFill>
                  <a:srgbClr val="FC931D"/>
                </a:solidFill>
              </a:rPr>
              <a:t>?</a:t>
            </a:r>
            <a:br>
              <a:rPr lang="en-ZA" sz="6000" b="1" dirty="0">
                <a:solidFill>
                  <a:srgbClr val="FC931D"/>
                </a:solidFill>
              </a:rPr>
            </a:br>
            <a:r>
              <a:rPr lang="en-ZA" sz="6000" b="1" dirty="0">
                <a:solidFill>
                  <a:srgbClr val="FC931D"/>
                </a:solidFill>
              </a:rPr>
              <a:t/>
            </a:r>
            <a:br>
              <a:rPr lang="en-ZA" sz="6000" b="1" dirty="0">
                <a:solidFill>
                  <a:srgbClr val="FC931D"/>
                </a:solidFill>
              </a:rPr>
            </a:br>
            <a:r>
              <a:rPr lang="en-ZA" sz="6000" b="1" dirty="0" err="1">
                <a:solidFill>
                  <a:srgbClr val="FC931D"/>
                </a:solidFill>
              </a:rPr>
              <a:t>Skryf</a:t>
            </a:r>
            <a:r>
              <a:rPr lang="en-ZA" sz="6000" b="1" dirty="0">
                <a:solidFill>
                  <a:srgbClr val="FC931D"/>
                </a:solidFill>
              </a:rPr>
              <a:t> die </a:t>
            </a:r>
            <a:r>
              <a:rPr lang="en-ZA" sz="6000" b="1" dirty="0" err="1">
                <a:solidFill>
                  <a:srgbClr val="FC931D"/>
                </a:solidFill>
              </a:rPr>
              <a:t>diensvoorwaardes</a:t>
            </a:r>
            <a:r>
              <a:rPr lang="en-ZA" sz="6000" b="1" dirty="0">
                <a:solidFill>
                  <a:srgbClr val="FC931D"/>
                </a:solidFill>
              </a:rPr>
              <a:t> </a:t>
            </a:r>
            <a:r>
              <a:rPr lang="en-ZA" sz="6000" b="1" dirty="0" err="1">
                <a:solidFill>
                  <a:srgbClr val="FC931D"/>
                </a:solidFill>
              </a:rPr>
              <a:t>vir</a:t>
            </a:r>
            <a:r>
              <a:rPr lang="en-ZA" sz="6000" b="1" dirty="0">
                <a:solidFill>
                  <a:srgbClr val="FC931D"/>
                </a:solidFill>
              </a:rPr>
              <a:t> ‘n </a:t>
            </a:r>
            <a:r>
              <a:rPr lang="en-ZA" sz="6000" b="1" dirty="0" err="1">
                <a:solidFill>
                  <a:srgbClr val="FC931D"/>
                </a:solidFill>
              </a:rPr>
              <a:t>onderwyser</a:t>
            </a:r>
            <a:r>
              <a:rPr lang="en-ZA" sz="6000" b="1" dirty="0">
                <a:solidFill>
                  <a:srgbClr val="FC931D"/>
                </a:solidFill>
              </a:rPr>
              <a:t> in die </a:t>
            </a:r>
            <a:r>
              <a:rPr lang="en-ZA" sz="6000" b="1" dirty="0" err="1">
                <a:solidFill>
                  <a:srgbClr val="FC931D"/>
                </a:solidFill>
              </a:rPr>
              <a:t>werkskontrak</a:t>
            </a:r>
            <a:r>
              <a:rPr lang="en-ZA" sz="6000" b="1" dirty="0">
                <a:solidFill>
                  <a:srgbClr val="FC931D"/>
                </a:solidFill>
              </a:rPr>
              <a:t> </a:t>
            </a:r>
            <a:r>
              <a:rPr lang="en-ZA" sz="6000" b="1" dirty="0" err="1">
                <a:solidFill>
                  <a:srgbClr val="FC931D"/>
                </a:solidFill>
              </a:rPr>
              <a:t>neer</a:t>
            </a:r>
            <a:r>
              <a:rPr lang="en-ZA" sz="6000" b="1" dirty="0">
                <a:solidFill>
                  <a:srgbClr val="FC931D"/>
                </a:solidFill>
              </a:rPr>
              <a:t>.</a:t>
            </a:r>
          </a:p>
        </p:txBody>
      </p:sp>
      <p:pic>
        <p:nvPicPr>
          <p:cNvPr id="3" name="Picture 2">
            <a:extLst>
              <a:ext uri="{FF2B5EF4-FFF2-40B4-BE49-F238E27FC236}">
                <a16:creationId xmlns:a16="http://schemas.microsoft.com/office/drawing/2014/main" id="{9359E431-91D2-B18B-4FBE-2C842883BD51}"/>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6044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4840264-9A99-4C73-A7CF-B5A8D7E2039E}"/>
              </a:ext>
            </a:extLst>
          </p:cNvPr>
          <p:cNvSpPr txBox="1"/>
          <p:nvPr/>
        </p:nvSpPr>
        <p:spPr>
          <a:xfrm>
            <a:off x="7597832" y="3027000"/>
            <a:ext cx="4267065" cy="3046988"/>
          </a:xfrm>
          <a:prstGeom prst="rect">
            <a:avLst/>
          </a:prstGeom>
          <a:noFill/>
        </p:spPr>
        <p:txBody>
          <a:bodyPr wrap="square">
            <a:spAutoFit/>
          </a:bodyPr>
          <a:lstStyle/>
          <a:p>
            <a:r>
              <a:rPr lang="af-ZA" sz="2400" b="1" dirty="0">
                <a:solidFill>
                  <a:srgbClr val="FF0000"/>
                </a:solidFill>
              </a:rPr>
              <a:t>Verseker billike arbeidspraktyke; soos redelike werksure, billike vergoeding vir werk gedoen en om voldoende kennisgewing voor die beëindiging van ‘n werkskontrak te alle tye vol te hou.</a:t>
            </a:r>
            <a:endParaRPr lang="en-ZA" sz="2400" b="1" dirty="0">
              <a:solidFill>
                <a:srgbClr val="FF0000"/>
              </a:solidFill>
            </a:endParaRPr>
          </a:p>
        </p:txBody>
      </p:sp>
      <p:sp>
        <p:nvSpPr>
          <p:cNvPr id="9" name="Title 1">
            <a:extLst>
              <a:ext uri="{FF2B5EF4-FFF2-40B4-BE49-F238E27FC236}">
                <a16:creationId xmlns:a16="http://schemas.microsoft.com/office/drawing/2014/main" id="{A486A03E-D4E9-4122-9C93-AABADB253E8C}"/>
              </a:ext>
            </a:extLst>
          </p:cNvPr>
          <p:cNvSpPr txBox="1">
            <a:spLocks/>
          </p:cNvSpPr>
          <p:nvPr/>
        </p:nvSpPr>
        <p:spPr>
          <a:xfrm>
            <a:off x="7597832" y="1077072"/>
            <a:ext cx="4594167" cy="1193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z="4500" dirty="0"/>
              <a:t>Die Wet op </a:t>
            </a:r>
            <a:r>
              <a:rPr lang="en-ZA" sz="4500" dirty="0" err="1"/>
              <a:t>Basiese</a:t>
            </a:r>
            <a:r>
              <a:rPr lang="en-ZA" sz="4500" dirty="0"/>
              <a:t> </a:t>
            </a:r>
            <a:r>
              <a:rPr lang="en-ZA" sz="4500" dirty="0" err="1"/>
              <a:t>Diensvoorwaardes</a:t>
            </a:r>
            <a:r>
              <a:rPr lang="en-ZA" sz="4500" dirty="0"/>
              <a:t> (WBD) …</a:t>
            </a:r>
          </a:p>
        </p:txBody>
      </p:sp>
      <p:pic>
        <p:nvPicPr>
          <p:cNvPr id="11" name="Picture 10" descr="Diagram&#10;&#10;Description automatically generated">
            <a:extLst>
              <a:ext uri="{FF2B5EF4-FFF2-40B4-BE49-F238E27FC236}">
                <a16:creationId xmlns:a16="http://schemas.microsoft.com/office/drawing/2014/main" id="{BF9CA6EA-FD66-46F3-AAEB-6E1DC4BC50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725" y="569125"/>
            <a:ext cx="7321108" cy="5282461"/>
          </a:xfrm>
          <a:prstGeom prst="rect">
            <a:avLst/>
          </a:prstGeom>
        </p:spPr>
      </p:pic>
      <p:pic>
        <p:nvPicPr>
          <p:cNvPr id="2" name="Picture 1">
            <a:extLst>
              <a:ext uri="{FF2B5EF4-FFF2-40B4-BE49-F238E27FC236}">
                <a16:creationId xmlns:a16="http://schemas.microsoft.com/office/drawing/2014/main" id="{9D562D64-4D66-3C23-4647-40D55D7EB6E9}"/>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768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0FF5F5-63F9-471A-8D35-BAB3124BD32F}"/>
              </a:ext>
            </a:extLst>
          </p:cNvPr>
          <p:cNvSpPr>
            <a:spLocks noGrp="1"/>
          </p:cNvSpPr>
          <p:nvPr>
            <p:ph idx="1"/>
          </p:nvPr>
        </p:nvSpPr>
        <p:spPr>
          <a:xfrm>
            <a:off x="302942" y="1970444"/>
            <a:ext cx="5257800" cy="3507855"/>
          </a:xfrm>
        </p:spPr>
        <p:txBody>
          <a:bodyPr>
            <a:normAutofit/>
          </a:bodyPr>
          <a:lstStyle/>
          <a:p>
            <a:pPr lvl="0"/>
            <a:r>
              <a:rPr lang="af-ZA" dirty="0"/>
              <a:t>Watter raad sal jy aan 'n vriend gee wat tans ses dae per week werk en probeer om matriek te voltooi?</a:t>
            </a:r>
            <a:endParaRPr lang="en-ZA" dirty="0"/>
          </a:p>
          <a:p>
            <a:pPr lvl="0"/>
            <a:r>
              <a:rPr lang="af-ZA" dirty="0"/>
              <a:t>Voor watter uitdagings sal jy te staan kom om ‘n werk ná matriek te kry?</a:t>
            </a:r>
            <a:endParaRPr lang="en-ZA" dirty="0"/>
          </a:p>
        </p:txBody>
      </p:sp>
      <p:sp>
        <p:nvSpPr>
          <p:cNvPr id="2" name="Rectangle 1"/>
          <p:cNvSpPr/>
          <p:nvPr/>
        </p:nvSpPr>
        <p:spPr>
          <a:xfrm>
            <a:off x="3679902" y="89208"/>
            <a:ext cx="4839630" cy="100361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6600" dirty="0">
                <a:solidFill>
                  <a:sysClr val="windowText" lastClr="000000"/>
                </a:solidFill>
                <a:latin typeface="Bahnschrift" panose="020B0502040204020203" pitchFamily="34" charset="0"/>
              </a:rPr>
              <a:t>REFLEKSIE</a:t>
            </a:r>
          </a:p>
        </p:txBody>
      </p:sp>
      <p:pic>
        <p:nvPicPr>
          <p:cNvPr id="6" name="Picture 5">
            <a:extLst>
              <a:ext uri="{FF2B5EF4-FFF2-40B4-BE49-F238E27FC236}">
                <a16:creationId xmlns:a16="http://schemas.microsoft.com/office/drawing/2014/main" id="{07B50BA2-4A31-1D3F-D8FB-41B2AEF6C27D}"/>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87461" y="1781781"/>
            <a:ext cx="5905703" cy="3885179"/>
          </a:xfrm>
          <a:prstGeom prst="rect">
            <a:avLst/>
          </a:prstGeom>
        </p:spPr>
      </p:pic>
    </p:spTree>
    <p:extLst>
      <p:ext uri="{BB962C8B-B14F-4D97-AF65-F5344CB8AC3E}">
        <p14:creationId xmlns:p14="http://schemas.microsoft.com/office/powerpoint/2010/main" val="9716806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1625</TotalTime>
  <Words>1397</Words>
  <Application>Microsoft Office PowerPoint</Application>
  <PresentationFormat>Widescreen</PresentationFormat>
  <Paragraphs>103</Paragraphs>
  <Slides>7</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Arial</vt:lpstr>
      <vt:lpstr>Bahnschrift</vt:lpstr>
      <vt:lpstr>Calibri</vt:lpstr>
      <vt:lpstr>Calibri Light</vt:lpstr>
      <vt:lpstr>Stencil</vt:lpstr>
      <vt:lpstr>Times New Roman</vt:lpstr>
      <vt:lpstr>Verdana</vt:lpstr>
      <vt:lpstr>Wingdings</vt:lpstr>
      <vt:lpstr>Office Theme</vt:lpstr>
      <vt:lpstr>PowerPoint Presentation</vt:lpstr>
      <vt:lpstr>Definieer die volgende: * Werkskontrak * Wet * Gelykheid * Regstellende aksie </vt:lpstr>
      <vt:lpstr>Wat is ‘n werkskontrak?</vt:lpstr>
      <vt:lpstr>Wat is die kernelemente van ‘n werkskontrak?</vt:lpstr>
      <vt:lpstr>Wat is die kernelemente van ‘n werkskontrak?  Skryf die diensvoorwaardes vir ‘n onderwyser in die werkskontrak neer.</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LEIGH-ANN PRINGLE</dc:creator>
  <cp:lastModifiedBy>Andrea Hufkie</cp:lastModifiedBy>
  <cp:revision>51</cp:revision>
  <dcterms:created xsi:type="dcterms:W3CDTF">2021-02-27T11:19:06Z</dcterms:created>
  <dcterms:modified xsi:type="dcterms:W3CDTF">2023-06-20T18:58:16Z</dcterms:modified>
</cp:coreProperties>
</file>