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8" r:id="rId3"/>
    <p:sldId id="264" r:id="rId4"/>
    <p:sldId id="270" r:id="rId5"/>
    <p:sldId id="266" r:id="rId6"/>
    <p:sldId id="267" r:id="rId7"/>
    <p:sldId id="271" r:id="rId8"/>
    <p:sldId id="272" r:id="rId9"/>
    <p:sldId id="273" r:id="rId10"/>
    <p:sldId id="274" r:id="rId11"/>
    <p:sldId id="268" r:id="rId12"/>
    <p:sldId id="269" r:id="rId13"/>
  </p:sldIdLst>
  <p:sldSz cx="18288000" cy="10287000"/>
  <p:notesSz cx="6858000" cy="9144000"/>
  <p:embeddedFontLst>
    <p:embeddedFont>
      <p:font typeface="Poppins" panose="00000500000000000000" pitchFamily="2" charset="0"/>
      <p:regular r:id="rId15"/>
      <p:bold r:id="rId16"/>
      <p:italic r:id="rId17"/>
      <p:boldItalic r:id="rId18"/>
    </p:embeddedFont>
    <p:embeddedFont>
      <p:font typeface="Poppins Ultra-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88F39B-9C86-B297-A419-312D79FC1472}" name="Carsten Gertz" initials="CG" userId="S::carstengertz@teenactiv.co.za::e3cbeb03-db0a-4cde-9fa9-2c8f79ea6629" providerId="AD"/>
  <p188:author id="{4F16F7F6-943C-7969-8E16-8142B5320E59}" name="Eduhahn Hanekom" initials="EH" userId="c8d3213840c7f96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A73"/>
    <a:srgbClr val="A1D99B"/>
    <a:srgbClr val="FFFFF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1942" autoAdjust="0"/>
  </p:normalViewPr>
  <p:slideViewPr>
    <p:cSldViewPr>
      <p:cViewPr varScale="1">
        <p:scale>
          <a:sx n="51" d="100"/>
          <a:sy n="51" d="100"/>
        </p:scale>
        <p:origin x="18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1AA24-7C05-49D6-B74C-D72A4C67AC02}" type="datetimeFigureOut">
              <a:rPr lang="en-US" smtClean="0"/>
              <a:t>3/8/2024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3482F-FE69-4DA5-BE63-FC06260938C5}" type="slidenum">
              <a:rPr lang="en-US" smtClean="0"/>
              <a:t>‹#›</a:t>
            </a:fld>
            <a:endParaRPr lang="en-US"/>
          </a:p>
        </p:txBody>
      </p:sp>
    </p:spTree>
    <p:extLst>
      <p:ext uri="{BB962C8B-B14F-4D97-AF65-F5344CB8AC3E}">
        <p14:creationId xmlns:p14="http://schemas.microsoft.com/office/powerpoint/2010/main" val="1011963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(3 min)</a:t>
            </a:r>
          </a:p>
          <a:p>
            <a:endParaRPr lang="en-GB" dirty="0"/>
          </a:p>
          <a:p>
            <a:pPr marL="342900" lvl="0" indent="-342900" algn="just">
              <a:buFont typeface="Arial" panose="020B0604020202020204" pitchFamily="34" charset="0"/>
              <a:buChar char="●"/>
            </a:pPr>
            <a:r>
              <a:rPr lang="en-ZA" sz="1800" dirty="0">
                <a:solidFill>
                  <a:srgbClr val="000000"/>
                </a:solidFill>
                <a:effectLst/>
                <a:latin typeface="Calibri" panose="020F0502020204030204" pitchFamily="34" charset="0"/>
                <a:ea typeface="Arial" panose="020B0604020202020204" pitchFamily="34" charset="0"/>
                <a:cs typeface="Noto Sans Symbols"/>
              </a:rPr>
              <a:t>Greet learners. Allow learners to settle down and get their learning materials ready. </a:t>
            </a:r>
            <a:endParaRPr lang="en-US" sz="1800" dirty="0">
              <a:effectLst/>
              <a:latin typeface="Noto Sans Symbols"/>
              <a:ea typeface="Noto Sans Symbols"/>
              <a:cs typeface="Noto Sans Symbols"/>
            </a:endParaRPr>
          </a:p>
          <a:p>
            <a:pPr marL="342900" lvl="0" indent="-342900" algn="just">
              <a:buFont typeface="Arial" panose="020B0604020202020204" pitchFamily="34" charset="0"/>
              <a:buChar char="●"/>
            </a:pPr>
            <a:r>
              <a:rPr lang="en-ZA" sz="1800" dirty="0">
                <a:solidFill>
                  <a:srgbClr val="000000"/>
                </a:solidFill>
                <a:effectLst/>
                <a:latin typeface="Calibri" panose="020F0502020204030204" pitchFamily="34" charset="0"/>
                <a:ea typeface="Arial" panose="020B0604020202020204" pitchFamily="34" charset="0"/>
                <a:cs typeface="Noto Sans Symbols"/>
              </a:rPr>
              <a:t>Ask learners to recall as many differences and similarities between the NSC and NCV as they can remember from the previous lesson.</a:t>
            </a:r>
            <a:endParaRPr lang="en-US" sz="1800" dirty="0">
              <a:effectLst/>
              <a:latin typeface="Noto Sans Symbols"/>
              <a:ea typeface="Noto Sans Symbols"/>
              <a:cs typeface="Noto Sans Symbols"/>
            </a:endParaRPr>
          </a:p>
          <a:p>
            <a:pPr marL="342900" lvl="0" indent="-342900" algn="just">
              <a:buFont typeface="Arial" panose="020B0604020202020204" pitchFamily="34" charset="0"/>
              <a:buChar char="●"/>
            </a:pPr>
            <a:r>
              <a:rPr lang="en-ZA" sz="1800" dirty="0">
                <a:solidFill>
                  <a:srgbClr val="000000"/>
                </a:solidFill>
                <a:effectLst/>
                <a:latin typeface="Calibri" panose="020F0502020204030204" pitchFamily="34" charset="0"/>
                <a:ea typeface="Arial" panose="020B0604020202020204" pitchFamily="34" charset="0"/>
                <a:cs typeface="Noto Sans Symbols"/>
              </a:rPr>
              <a:t>Tell learners that today’s lesson will focus on the implications of the choice between NSC and NCV.</a:t>
            </a:r>
            <a:endParaRPr lang="en-US" sz="1800" dirty="0">
              <a:effectLst/>
              <a:latin typeface="Noto Sans Symbols"/>
              <a:ea typeface="Noto Sans Symbols"/>
              <a:cs typeface="Noto Sans Symbols"/>
            </a:endParaRP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7F3482F-FE69-4DA5-BE63-FC06260938C5}" type="slidenum">
              <a:rPr lang="en-US" smtClean="0"/>
              <a:t>1</a:t>
            </a:fld>
            <a:endParaRPr lang="en-US"/>
          </a:p>
        </p:txBody>
      </p:sp>
    </p:spTree>
    <p:extLst>
      <p:ext uri="{BB962C8B-B14F-4D97-AF65-F5344CB8AC3E}">
        <p14:creationId xmlns:p14="http://schemas.microsoft.com/office/powerpoint/2010/main" val="2469410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Class Discussion (2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1" dirty="0">
                <a:effectLst/>
                <a:latin typeface="Calibri" panose="020F0502020204030204" pitchFamily="34" charset="0"/>
                <a:ea typeface="Times New Roman" panose="02020603050405020304" pitchFamily="18" charset="0"/>
              </a:rPr>
              <a:t>Personal Circumstances:</a:t>
            </a:r>
            <a:r>
              <a:rPr lang="en-ZA" sz="1800" dirty="0">
                <a:effectLst/>
                <a:latin typeface="Calibri" panose="020F0502020204030204" pitchFamily="34" charset="0"/>
                <a:ea typeface="Times New Roman" panose="02020603050405020304" pitchFamily="18" charset="0"/>
              </a:rPr>
              <a:t> Take your personal circumstances into account. Consider factors like your financial situation, proximity of learning institutions, family commitments, and personal interests when making your decision. Choose the option that will best support your individual needs and goals.</a:t>
            </a:r>
            <a:endParaRPr lang="en-US" dirty="0"/>
          </a:p>
          <a:p>
            <a:endParaRPr lang="en-US" dirty="0"/>
          </a:p>
        </p:txBody>
      </p:sp>
      <p:sp>
        <p:nvSpPr>
          <p:cNvPr id="4" name="Slide Number Placeholder 3"/>
          <p:cNvSpPr>
            <a:spLocks noGrp="1"/>
          </p:cNvSpPr>
          <p:nvPr>
            <p:ph type="sldNum" sz="quarter" idx="5"/>
          </p:nvPr>
        </p:nvSpPr>
        <p:spPr/>
        <p:txBody>
          <a:bodyPr/>
          <a:lstStyle/>
          <a:p>
            <a:fld id="{07F3482F-FE69-4DA5-BE63-FC06260938C5}" type="slidenum">
              <a:rPr lang="en-US" smtClean="0"/>
              <a:t>10</a:t>
            </a:fld>
            <a:endParaRPr lang="en-US"/>
          </a:p>
        </p:txBody>
      </p:sp>
    </p:spTree>
    <p:extLst>
      <p:ext uri="{BB962C8B-B14F-4D97-AF65-F5344CB8AC3E}">
        <p14:creationId xmlns:p14="http://schemas.microsoft.com/office/powerpoint/2010/main" val="1467197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(10 min)</a:t>
            </a:r>
          </a:p>
          <a:p>
            <a:endParaRPr lang="en-GB" dirty="0"/>
          </a:p>
          <a:p>
            <a:pPr marL="342900" lvl="0" indent="-342900" algn="just">
              <a:buFont typeface="Arial" panose="020B0604020202020204" pitchFamily="34" charset="0"/>
              <a:buChar char="●"/>
            </a:pPr>
            <a:r>
              <a:rPr lang="en-ZA" sz="1800" dirty="0">
                <a:solidFill>
                  <a:srgbClr val="000000"/>
                </a:solidFill>
                <a:effectLst/>
                <a:latin typeface="Calibri" panose="020F0502020204030204" pitchFamily="34" charset="0"/>
                <a:ea typeface="Arial" panose="020B0604020202020204" pitchFamily="34" charset="0"/>
                <a:cs typeface="Noto Sans Symbols"/>
              </a:rPr>
              <a:t>Learners to complete </a:t>
            </a:r>
            <a:r>
              <a:rPr lang="en-ZA" sz="1800" b="1" i="1" dirty="0">
                <a:solidFill>
                  <a:srgbClr val="000000"/>
                </a:solidFill>
                <a:effectLst/>
                <a:latin typeface="Calibri" panose="020F0502020204030204" pitchFamily="34" charset="0"/>
                <a:ea typeface="Arial" panose="020B0604020202020204" pitchFamily="34" charset="0"/>
                <a:cs typeface="Noto Sans Symbols"/>
              </a:rPr>
              <a:t>Activity 1</a:t>
            </a:r>
            <a:r>
              <a:rPr lang="en-ZA" sz="1800" dirty="0">
                <a:solidFill>
                  <a:srgbClr val="000000"/>
                </a:solidFill>
                <a:effectLst/>
                <a:latin typeface="Calibri" panose="020F0502020204030204" pitchFamily="34" charset="0"/>
                <a:ea typeface="Arial" panose="020B0604020202020204" pitchFamily="34" charset="0"/>
                <a:cs typeface="Noto Sans Symbols"/>
              </a:rPr>
              <a:t> (</a:t>
            </a:r>
            <a:r>
              <a:rPr lang="en-ZA" sz="1800" b="1" i="1" u="sng" dirty="0">
                <a:solidFill>
                  <a:srgbClr val="000000"/>
                </a:solidFill>
                <a:effectLst/>
                <a:latin typeface="Calibri" panose="020F0502020204030204" pitchFamily="34" charset="0"/>
                <a:ea typeface="Arial" panose="020B0604020202020204" pitchFamily="34" charset="0"/>
                <a:cs typeface="Noto Sans Symbols"/>
              </a:rPr>
              <a:t>Lesson 2 – Worksheet</a:t>
            </a:r>
            <a:r>
              <a:rPr lang="en-ZA" sz="1800" dirty="0">
                <a:solidFill>
                  <a:srgbClr val="000000"/>
                </a:solidFill>
                <a:effectLst/>
                <a:latin typeface="Calibri" panose="020F0502020204030204" pitchFamily="34" charset="0"/>
                <a:ea typeface="Arial" panose="020B0604020202020204" pitchFamily="34" charset="0"/>
                <a:cs typeface="Noto Sans Symbols"/>
              </a:rPr>
              <a:t>) to test their understanding of what has just been taught. </a:t>
            </a:r>
            <a:endParaRPr lang="en-US" sz="1800" dirty="0">
              <a:effectLst/>
              <a:latin typeface="Noto Sans Symbols"/>
              <a:ea typeface="Noto Sans Symbols"/>
              <a:cs typeface="Noto Sans Symbols"/>
            </a:endParaRPr>
          </a:p>
          <a:p>
            <a:pPr marL="342900" lvl="0" indent="-342900" algn="just">
              <a:buFont typeface="Arial" panose="020B0604020202020204" pitchFamily="34" charset="0"/>
              <a:buChar char="●"/>
            </a:pPr>
            <a:r>
              <a:rPr lang="en-ZA" sz="1800" dirty="0">
                <a:solidFill>
                  <a:srgbClr val="000000"/>
                </a:solidFill>
                <a:effectLst/>
                <a:latin typeface="Calibri" panose="020F0502020204030204" pitchFamily="34" charset="0"/>
                <a:ea typeface="Arial" panose="020B0604020202020204" pitchFamily="34" charset="0"/>
                <a:cs typeface="Noto Sans Symbols"/>
              </a:rPr>
              <a:t>Allow learners to give feedback and check answers. Answers are available in </a:t>
            </a:r>
            <a:r>
              <a:rPr lang="en-ZA" sz="1800" b="1" i="1" u="sng" dirty="0">
                <a:solidFill>
                  <a:srgbClr val="000000"/>
                </a:solidFill>
                <a:effectLst/>
                <a:latin typeface="Calibri" panose="020F0502020204030204" pitchFamily="34" charset="0"/>
                <a:ea typeface="Arial" panose="020B0604020202020204" pitchFamily="34" charset="0"/>
                <a:cs typeface="Noto Sans Symbols"/>
              </a:rPr>
              <a:t>Lesson 2 – Worksheet MEMO</a:t>
            </a:r>
            <a:r>
              <a:rPr lang="en-ZA" sz="1800" dirty="0">
                <a:solidFill>
                  <a:srgbClr val="000000"/>
                </a:solidFill>
                <a:effectLst/>
                <a:latin typeface="Calibri" panose="020F0502020204030204" pitchFamily="34" charset="0"/>
                <a:ea typeface="Arial" panose="020B0604020202020204" pitchFamily="34" charset="0"/>
                <a:cs typeface="Noto Sans Symbols"/>
              </a:rPr>
              <a:t>. </a:t>
            </a:r>
            <a:endParaRPr lang="en-US" sz="1800" dirty="0">
              <a:effectLst/>
              <a:latin typeface="Noto Sans Symbols"/>
              <a:ea typeface="Noto Sans Symbols"/>
              <a:cs typeface="Noto Sans Symbol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930809-FB8B-472C-B95C-64A765D3C55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9566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3A3A4-EBBF-98FC-7D72-30217E420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20620-0641-BE67-A3EA-CAA3A4A3B4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05BD6B-8F5E-BC04-23B3-C8825D120B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Reflection (8 min)</a:t>
            </a:r>
            <a:endParaRPr lang="en-US" dirty="0"/>
          </a:p>
          <a:p>
            <a:pPr marL="0" indent="0">
              <a:buFont typeface="Arial" panose="020B0604020202020204" pitchFamily="34" charset="0"/>
              <a:buNone/>
            </a:pPr>
            <a:endParaRPr lang="en-US" dirty="0"/>
          </a:p>
          <a:p>
            <a:pPr marL="342900" lvl="0" indent="-342900" algn="just">
              <a:buFont typeface="Arial" panose="020B0604020202020204" pitchFamily="34" charset="0"/>
              <a:buChar char="●"/>
            </a:pPr>
            <a:r>
              <a:rPr lang="en-ZA" sz="1800" dirty="0">
                <a:solidFill>
                  <a:srgbClr val="000000"/>
                </a:solidFill>
                <a:effectLst/>
                <a:latin typeface="Calibri" panose="020F0502020204030204" pitchFamily="34" charset="0"/>
                <a:ea typeface="Arial" panose="020B0604020202020204" pitchFamily="34" charset="0"/>
                <a:cs typeface="Noto Sans Symbols"/>
              </a:rPr>
              <a:t>Wrap up the lesson and ask learners to think about what they have learned in this lesson.</a:t>
            </a:r>
            <a:endParaRPr lang="en-US" sz="1800" dirty="0">
              <a:effectLst/>
              <a:latin typeface="Noto Sans Symbols"/>
              <a:ea typeface="Noto Sans Symbols"/>
              <a:cs typeface="Noto Sans Symbols"/>
            </a:endParaRPr>
          </a:p>
          <a:p>
            <a:pPr marL="342900" lvl="0" indent="-342900" algn="just">
              <a:buFont typeface="Arial" panose="020B0604020202020204" pitchFamily="34" charset="0"/>
              <a:buChar char="●"/>
              <a:tabLst>
                <a:tab pos="457200" algn="l"/>
              </a:tabLst>
            </a:pPr>
            <a:r>
              <a:rPr lang="en-ZA" sz="1800" dirty="0">
                <a:solidFill>
                  <a:srgbClr val="000000"/>
                </a:solidFill>
                <a:effectLst/>
                <a:latin typeface="Calibri" panose="020F0502020204030204" pitchFamily="34" charset="0"/>
                <a:ea typeface="Arial" panose="020B0604020202020204" pitchFamily="34" charset="0"/>
                <a:cs typeface="Noto Sans Symbols"/>
              </a:rPr>
              <a:t>For this reflection activity, learners will reflect on the personal factors that were discussed: future plans, learning style, career goals, long-term opportunities, and personal circumstances.</a:t>
            </a:r>
            <a:endParaRPr lang="en-US" sz="1800" dirty="0">
              <a:effectLst/>
              <a:latin typeface="Noto Sans Symbols"/>
              <a:ea typeface="Noto Sans Symbols"/>
              <a:cs typeface="Noto Sans Symbols"/>
            </a:endParaRPr>
          </a:p>
          <a:p>
            <a:pPr marL="342900" lvl="0" indent="-342900" algn="just">
              <a:buFont typeface="Arial" panose="020B0604020202020204" pitchFamily="34" charset="0"/>
              <a:buChar char="●"/>
              <a:tabLst>
                <a:tab pos="457200" algn="l"/>
              </a:tabLst>
            </a:pPr>
            <a:r>
              <a:rPr lang="en-ZA" sz="1800" dirty="0">
                <a:solidFill>
                  <a:srgbClr val="000000"/>
                </a:solidFill>
                <a:effectLst/>
                <a:latin typeface="Calibri" panose="020F0502020204030204" pitchFamily="34" charset="0"/>
                <a:ea typeface="Arial" panose="020B0604020202020204" pitchFamily="34" charset="0"/>
                <a:cs typeface="Noto Sans Symbols"/>
              </a:rPr>
              <a:t>Learners complete </a:t>
            </a:r>
            <a:r>
              <a:rPr lang="en-ZA" sz="1800" b="1" i="1" dirty="0">
                <a:solidFill>
                  <a:srgbClr val="000000"/>
                </a:solidFill>
                <a:effectLst/>
                <a:latin typeface="Calibri" panose="020F0502020204030204" pitchFamily="34" charset="0"/>
                <a:ea typeface="Arial" panose="020B0604020202020204" pitchFamily="34" charset="0"/>
                <a:cs typeface="Noto Sans Symbols"/>
              </a:rPr>
              <a:t>Activity 2</a:t>
            </a:r>
            <a:r>
              <a:rPr lang="en-ZA" sz="1800" dirty="0">
                <a:solidFill>
                  <a:srgbClr val="000000"/>
                </a:solidFill>
                <a:effectLst/>
                <a:latin typeface="Calibri" panose="020F0502020204030204" pitchFamily="34" charset="0"/>
                <a:ea typeface="Arial" panose="020B0604020202020204" pitchFamily="34" charset="0"/>
                <a:cs typeface="Noto Sans Symbols"/>
              </a:rPr>
              <a:t> (</a:t>
            </a:r>
            <a:r>
              <a:rPr lang="en-ZA" sz="1800" b="1" i="1" u="sng" dirty="0">
                <a:solidFill>
                  <a:srgbClr val="000000"/>
                </a:solidFill>
                <a:effectLst/>
                <a:latin typeface="Calibri" panose="020F0502020204030204" pitchFamily="34" charset="0"/>
                <a:ea typeface="Arial" panose="020B0604020202020204" pitchFamily="34" charset="0"/>
                <a:cs typeface="Noto Sans Symbols"/>
              </a:rPr>
              <a:t>Lesson 2 – Worksheet</a:t>
            </a:r>
            <a:r>
              <a:rPr lang="en-ZA" sz="1800" dirty="0">
                <a:solidFill>
                  <a:srgbClr val="000000"/>
                </a:solidFill>
                <a:effectLst/>
                <a:latin typeface="Calibri" panose="020F0502020204030204" pitchFamily="34" charset="0"/>
                <a:ea typeface="Arial" panose="020B0604020202020204" pitchFamily="34" charset="0"/>
                <a:cs typeface="Noto Sans Symbols"/>
              </a:rPr>
              <a:t>).</a:t>
            </a:r>
            <a:endParaRPr lang="en-US" sz="1800" dirty="0">
              <a:effectLst/>
              <a:latin typeface="Noto Sans Symbols"/>
              <a:ea typeface="Noto Sans Symbols"/>
              <a:cs typeface="Noto Sans Symbols"/>
            </a:endParaRP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1F7455D7-213F-58F3-453A-3D5D44D0E974}"/>
              </a:ext>
            </a:extLst>
          </p:cNvPr>
          <p:cNvSpPr>
            <a:spLocks noGrp="1"/>
          </p:cNvSpPr>
          <p:nvPr>
            <p:ph type="sldNum" sz="quarter" idx="5"/>
          </p:nvPr>
        </p:nvSpPr>
        <p:spPr/>
        <p:txBody>
          <a:bodyPr/>
          <a:lstStyle/>
          <a:p>
            <a:fld id="{07F3482F-FE69-4DA5-BE63-FC06260938C5}" type="slidenum">
              <a:rPr lang="en-US" smtClean="0"/>
              <a:t>12</a:t>
            </a:fld>
            <a:endParaRPr lang="en-US"/>
          </a:p>
        </p:txBody>
      </p:sp>
    </p:spTree>
    <p:extLst>
      <p:ext uri="{BB962C8B-B14F-4D97-AF65-F5344CB8AC3E}">
        <p14:creationId xmlns:p14="http://schemas.microsoft.com/office/powerpoint/2010/main" val="398071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(2 min)</a:t>
            </a:r>
          </a:p>
          <a:p>
            <a:endParaRPr lang="en-GB" dirty="0"/>
          </a:p>
          <a:p>
            <a:pPr marL="342900" lvl="0" indent="-342900" algn="just">
              <a:buFont typeface="Arial" panose="020B0604020202020204" pitchFamily="34" charset="0"/>
              <a:buChar char="●"/>
            </a:pPr>
            <a:r>
              <a:rPr lang="en-ZA" sz="1800" dirty="0">
                <a:solidFill>
                  <a:srgbClr val="000000"/>
                </a:solidFill>
                <a:effectLst/>
                <a:latin typeface="Calibri" panose="020F0502020204030204" pitchFamily="34" charset="0"/>
                <a:ea typeface="Arial" panose="020B0604020202020204" pitchFamily="34" charset="0"/>
                <a:cs typeface="Noto Sans Symbols"/>
              </a:rPr>
              <a:t>Share the learning objectives of the lesson:</a:t>
            </a:r>
            <a:r>
              <a:rPr lang="en-US" sz="1800" dirty="0">
                <a:solidFill>
                  <a:schemeClr val="tx1"/>
                </a:solidFill>
                <a:effectLst/>
                <a:latin typeface="Noto Sans Symbols"/>
                <a:ea typeface="Arial" panose="020B0604020202020204" pitchFamily="34" charset="0"/>
                <a:cs typeface="Noto Sans Symbols"/>
              </a:rPr>
              <a:t> </a:t>
            </a:r>
            <a:r>
              <a:rPr lang="en-ZA" sz="1800" dirty="0">
                <a:solidFill>
                  <a:srgbClr val="000000"/>
                </a:solidFill>
                <a:effectLst/>
                <a:latin typeface="Calibri" panose="020F0502020204030204" pitchFamily="34" charset="0"/>
                <a:ea typeface="Arial" panose="020B0604020202020204" pitchFamily="34" charset="0"/>
              </a:rPr>
              <a:t>Discover the implications of choices: Choice between NSC and NCV.</a:t>
            </a:r>
            <a:endParaRPr lang="en-US" dirty="0"/>
          </a:p>
        </p:txBody>
      </p:sp>
      <p:sp>
        <p:nvSpPr>
          <p:cNvPr id="4" name="Slide Number Placeholder 3"/>
          <p:cNvSpPr>
            <a:spLocks noGrp="1"/>
          </p:cNvSpPr>
          <p:nvPr>
            <p:ph type="sldNum" sz="quarter" idx="5"/>
          </p:nvPr>
        </p:nvSpPr>
        <p:spPr/>
        <p:txBody>
          <a:bodyPr/>
          <a:lstStyle/>
          <a:p>
            <a:fld id="{07F3482F-FE69-4DA5-BE63-FC06260938C5}" type="slidenum">
              <a:rPr lang="en-US" smtClean="0"/>
              <a:t>2</a:t>
            </a:fld>
            <a:endParaRPr lang="en-US"/>
          </a:p>
        </p:txBody>
      </p:sp>
    </p:spTree>
    <p:extLst>
      <p:ext uri="{BB962C8B-B14F-4D97-AF65-F5344CB8AC3E}">
        <p14:creationId xmlns:p14="http://schemas.microsoft.com/office/powerpoint/2010/main" val="1573527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(2 min)</a:t>
            </a:r>
          </a:p>
          <a:p>
            <a:endParaRPr lang="en-GB" dirty="0"/>
          </a:p>
          <a:p>
            <a:pPr marL="342900" lvl="0" indent="-342900" algn="just">
              <a:buFont typeface="Arial" panose="020B0604020202020204" pitchFamily="34" charset="0"/>
              <a:buChar char="●"/>
            </a:pPr>
            <a:r>
              <a:rPr lang="en-ZA" sz="1800" dirty="0">
                <a:solidFill>
                  <a:srgbClr val="000000"/>
                </a:solidFill>
                <a:effectLst/>
                <a:latin typeface="Calibri" panose="020F0502020204030204" pitchFamily="34" charset="0"/>
                <a:ea typeface="Arial" panose="020B0604020202020204" pitchFamily="34" charset="0"/>
                <a:cs typeface="Noto Sans Symbols"/>
              </a:rPr>
              <a:t>Regardless of learners' choice, they need to realise that will still need to achieve a certain level of academic achievement for both the NSC and NCV. Explain that for both qualifications, they will need to register for 7 subjects. </a:t>
            </a:r>
            <a:endParaRPr lang="en-US" sz="1800" dirty="0">
              <a:effectLst/>
              <a:latin typeface="Noto Sans Symbols"/>
              <a:ea typeface="Noto Sans Symbols"/>
              <a:cs typeface="Noto Sans Symbols"/>
            </a:endParaRPr>
          </a:p>
          <a:p>
            <a:pPr marL="342900" lvl="0" indent="-342900" algn="just">
              <a:buFont typeface="Arial" panose="020B0604020202020204" pitchFamily="34" charset="0"/>
              <a:buChar char="●"/>
            </a:pPr>
            <a:r>
              <a:rPr lang="en-ZA" sz="1800" dirty="0">
                <a:solidFill>
                  <a:srgbClr val="000000"/>
                </a:solidFill>
                <a:effectLst/>
                <a:latin typeface="Calibri" panose="020F0502020204030204" pitchFamily="34" charset="0"/>
                <a:ea typeface="Arial" panose="020B0604020202020204" pitchFamily="34" charset="0"/>
                <a:cs typeface="Noto Sans Symbols"/>
              </a:rPr>
              <a:t>Go through the table on the slide which shows the required subjects for each qualification. </a:t>
            </a:r>
            <a:r>
              <a:rPr lang="en-ZA" sz="1800" dirty="0">
                <a:effectLst/>
                <a:latin typeface="Calibri" panose="020F0502020204030204" pitchFamily="34" charset="0"/>
                <a:ea typeface="Noto Sans Symbols"/>
                <a:cs typeface="Noto Sans Symbols"/>
              </a:rPr>
              <a:t>The subjects with a tick (</a:t>
            </a:r>
            <a:r>
              <a:rPr lang="en-ZA" sz="1800" dirty="0">
                <a:effectLst/>
                <a:latin typeface="Calibri" panose="020F0502020204030204" pitchFamily="34" charset="0"/>
                <a:ea typeface="Noto Sans Symbols"/>
                <a:cs typeface="Calibri" panose="020F0502020204030204" pitchFamily="34" charset="0"/>
                <a:sym typeface="Wingdings" panose="05000000000000000000" pitchFamily="2" charset="2"/>
              </a:rPr>
              <a:t></a:t>
            </a:r>
            <a:r>
              <a:rPr lang="en-ZA" sz="1800" dirty="0">
                <a:effectLst/>
                <a:latin typeface="Calibri" panose="020F0502020204030204" pitchFamily="34" charset="0"/>
                <a:ea typeface="Noto Sans Symbols"/>
                <a:cs typeface="Noto Sans Symbols"/>
              </a:rPr>
              <a:t>) are compulsory.</a:t>
            </a:r>
            <a:endParaRPr lang="en-US" sz="1800" dirty="0">
              <a:effectLst/>
              <a:latin typeface="Noto Sans Symbols"/>
              <a:ea typeface="Noto Sans Symbols"/>
              <a:cs typeface="Noto Sans Symbols"/>
            </a:endParaRPr>
          </a:p>
          <a:p>
            <a:endParaRPr lang="en-US" dirty="0"/>
          </a:p>
        </p:txBody>
      </p:sp>
      <p:sp>
        <p:nvSpPr>
          <p:cNvPr id="4" name="Slide Number Placeholder 3"/>
          <p:cNvSpPr>
            <a:spLocks noGrp="1"/>
          </p:cNvSpPr>
          <p:nvPr>
            <p:ph type="sldNum" sz="quarter" idx="5"/>
          </p:nvPr>
        </p:nvSpPr>
        <p:spPr/>
        <p:txBody>
          <a:bodyPr/>
          <a:lstStyle/>
          <a:p>
            <a:fld id="{07F3482F-FE69-4DA5-BE63-FC06260938C5}" type="slidenum">
              <a:rPr lang="en-US" smtClean="0"/>
              <a:t>3</a:t>
            </a:fld>
            <a:endParaRPr lang="en-US"/>
          </a:p>
        </p:txBody>
      </p:sp>
    </p:spTree>
    <p:extLst>
      <p:ext uri="{BB962C8B-B14F-4D97-AF65-F5344CB8AC3E}">
        <p14:creationId xmlns:p14="http://schemas.microsoft.com/office/powerpoint/2010/main" val="153540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Teaching (2 min)</a:t>
            </a:r>
            <a:endParaRPr lang="en-US" dirty="0"/>
          </a:p>
          <a:p>
            <a:endParaRPr lang="en-US" dirty="0"/>
          </a:p>
          <a:p>
            <a:pPr marL="342900" lvl="0" indent="-342900" algn="just">
              <a:buFont typeface="Arial" panose="020B0604020202020204" pitchFamily="34" charset="0"/>
              <a:buChar char="●"/>
            </a:pPr>
            <a:r>
              <a:rPr lang="en-ZA" sz="1800" dirty="0">
                <a:solidFill>
                  <a:srgbClr val="000000"/>
                </a:solidFill>
                <a:effectLst/>
                <a:latin typeface="Calibri" panose="020F0502020204030204" pitchFamily="34" charset="0"/>
                <a:ea typeface="Arial" panose="020B0604020202020204" pitchFamily="34" charset="0"/>
                <a:cs typeface="Noto Sans Symbols"/>
              </a:rPr>
              <a:t>Go through the table on the slide that explains the pass requirements for each qualification.</a:t>
            </a:r>
            <a:endParaRPr lang="en-US" sz="1800" dirty="0">
              <a:effectLst/>
              <a:latin typeface="Noto Sans Symbols"/>
              <a:ea typeface="Noto Sans Symbols"/>
              <a:cs typeface="Noto Sans Symbols"/>
            </a:endParaRPr>
          </a:p>
          <a:p>
            <a:pPr marL="342900" lvl="0" indent="-342900" algn="just">
              <a:buFont typeface="Arial" panose="020B0604020202020204" pitchFamily="34" charset="0"/>
              <a:buChar char="●"/>
            </a:pPr>
            <a:r>
              <a:rPr lang="en-ZA" sz="1800" dirty="0">
                <a:solidFill>
                  <a:srgbClr val="000000"/>
                </a:solidFill>
                <a:effectLst/>
                <a:latin typeface="Calibri" panose="020F0502020204030204" pitchFamily="34" charset="0"/>
                <a:ea typeface="Arial" panose="020B0604020202020204" pitchFamily="34" charset="0"/>
                <a:cs typeface="Noto Sans Symbols"/>
              </a:rPr>
              <a:t>Highlight that learners must register for SEVEN subjects for NSC, but they may be unsuccessful in one subject. </a:t>
            </a:r>
            <a:endParaRPr lang="en-US" sz="1800" dirty="0">
              <a:effectLst/>
              <a:latin typeface="Noto Sans Symbols"/>
              <a:ea typeface="Noto Sans Symbols"/>
              <a:cs typeface="Noto Sans Symbols"/>
            </a:endParaRPr>
          </a:p>
        </p:txBody>
      </p:sp>
      <p:sp>
        <p:nvSpPr>
          <p:cNvPr id="4" name="Slide Number Placeholder 3"/>
          <p:cNvSpPr>
            <a:spLocks noGrp="1"/>
          </p:cNvSpPr>
          <p:nvPr>
            <p:ph type="sldNum" sz="quarter" idx="5"/>
          </p:nvPr>
        </p:nvSpPr>
        <p:spPr/>
        <p:txBody>
          <a:bodyPr/>
          <a:lstStyle/>
          <a:p>
            <a:fld id="{07F3482F-FE69-4DA5-BE63-FC06260938C5}" type="slidenum">
              <a:rPr lang="en-US" smtClean="0"/>
              <a:t>4</a:t>
            </a:fld>
            <a:endParaRPr lang="en-US"/>
          </a:p>
        </p:txBody>
      </p:sp>
    </p:spTree>
    <p:extLst>
      <p:ext uri="{BB962C8B-B14F-4D97-AF65-F5344CB8AC3E}">
        <p14:creationId xmlns:p14="http://schemas.microsoft.com/office/powerpoint/2010/main" val="61454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Teaching (4 min)</a:t>
            </a:r>
            <a:endParaRPr lang="en-US" dirty="0"/>
          </a:p>
          <a:p>
            <a:endParaRPr lang="en-US" dirty="0"/>
          </a:p>
          <a:p>
            <a:pPr marL="342900" lvl="0" indent="-342900" algn="just">
              <a:buFont typeface="Arial" panose="020B0604020202020204" pitchFamily="34" charset="0"/>
              <a:buChar char="●"/>
            </a:pPr>
            <a:r>
              <a:rPr lang="en-ZA" sz="1200" dirty="0">
                <a:solidFill>
                  <a:srgbClr val="000000"/>
                </a:solidFill>
                <a:effectLst/>
                <a:latin typeface="Calibri" panose="020F0502020204030204" pitchFamily="34" charset="0"/>
                <a:ea typeface="Arial" panose="020B0604020202020204" pitchFamily="34" charset="0"/>
                <a:cs typeface="Noto Sans Symbols"/>
              </a:rPr>
              <a:t>Explain that both the NSC and NCV will grant learners the opportunity to continue their studies at Higher Education Institutions. </a:t>
            </a:r>
            <a:endParaRPr lang="en-US" sz="1200" dirty="0">
              <a:effectLst/>
              <a:latin typeface="Noto Sans Symbols"/>
              <a:ea typeface="Noto Sans Symbols"/>
              <a:cs typeface="Noto Sans Symbols"/>
            </a:endParaRPr>
          </a:p>
          <a:p>
            <a:pPr marL="342900" lvl="0" indent="-342900" algn="just">
              <a:buFont typeface="Arial" panose="020B0604020202020204" pitchFamily="34" charset="0"/>
              <a:buChar char="●"/>
            </a:pPr>
            <a:r>
              <a:rPr lang="en-ZA" sz="1200" dirty="0">
                <a:solidFill>
                  <a:srgbClr val="000000"/>
                </a:solidFill>
                <a:effectLst/>
                <a:latin typeface="Calibri" panose="020F0502020204030204" pitchFamily="34" charset="0"/>
                <a:ea typeface="Arial" panose="020B0604020202020204" pitchFamily="34" charset="0"/>
                <a:cs typeface="Noto Sans Symbols"/>
              </a:rPr>
              <a:t>Emphasise the fact that obtaining your NSC does not automatically grant you admission to universities. </a:t>
            </a:r>
            <a:endParaRPr lang="en-US" sz="1200" dirty="0">
              <a:effectLst/>
              <a:latin typeface="Noto Sans Symbols"/>
              <a:ea typeface="Noto Sans Symbols"/>
              <a:cs typeface="Noto Sans Symbols"/>
            </a:endParaRPr>
          </a:p>
          <a:p>
            <a:pPr marL="342900" lvl="0" indent="-342900" algn="just">
              <a:buFont typeface="Arial" panose="020B0604020202020204" pitchFamily="34" charset="0"/>
              <a:buChar char="●"/>
            </a:pPr>
            <a:r>
              <a:rPr lang="en-ZA" sz="1200" dirty="0">
                <a:solidFill>
                  <a:srgbClr val="000000"/>
                </a:solidFill>
                <a:effectLst/>
                <a:latin typeface="Calibri" panose="020F0502020204030204" pitchFamily="34" charset="0"/>
                <a:ea typeface="Arial" panose="020B0604020202020204" pitchFamily="34" charset="0"/>
                <a:cs typeface="Noto Sans Symbols"/>
              </a:rPr>
              <a:t>There are different qualifications you can apply for, depending on your results. Each institution also has its own entry requirements that you need to meet. </a:t>
            </a:r>
            <a:endParaRPr lang="en-US" sz="1200" dirty="0">
              <a:effectLst/>
              <a:latin typeface="Noto Sans Symbols"/>
              <a:ea typeface="Noto Sans Symbols"/>
              <a:cs typeface="Noto Sans Symbols"/>
            </a:endParaRPr>
          </a:p>
          <a:p>
            <a:pPr marL="342900" lvl="0" indent="-342900" algn="just">
              <a:buFont typeface="Arial" panose="020B0604020202020204" pitchFamily="34" charset="0"/>
              <a:buChar char="●"/>
            </a:pPr>
            <a:r>
              <a:rPr lang="en-ZA" sz="1200" dirty="0">
                <a:solidFill>
                  <a:srgbClr val="000000"/>
                </a:solidFill>
                <a:effectLst/>
                <a:latin typeface="Calibri" panose="020F0502020204030204" pitchFamily="34" charset="0"/>
                <a:ea typeface="Arial" panose="020B0604020202020204" pitchFamily="34" charset="0"/>
                <a:cs typeface="Noto Sans Symbols"/>
              </a:rPr>
              <a:t>Explain the different types of higher education institutions you can attend with their NSC results.</a:t>
            </a:r>
            <a:endParaRPr lang="en-US" sz="1200" dirty="0">
              <a:effectLst/>
              <a:latin typeface="Noto Sans Symbols"/>
              <a:ea typeface="Noto Sans Symbols"/>
              <a:cs typeface="Noto Sans Symbols"/>
            </a:endParaRPr>
          </a:p>
          <a:p>
            <a:pPr marL="742950" lvl="1" indent="-285750" algn="just">
              <a:buFont typeface="Courier New" panose="02070309020205020404" pitchFamily="49" charset="0"/>
              <a:buChar char="o"/>
            </a:pPr>
            <a:r>
              <a:rPr lang="en-ZA" sz="1200" dirty="0">
                <a:effectLst/>
                <a:latin typeface="Calibri" panose="020F0502020204030204" pitchFamily="34" charset="0"/>
                <a:ea typeface="Courier New" panose="02070309020205020404" pitchFamily="49" charset="0"/>
                <a:cs typeface="Courier New" panose="02070309020205020404" pitchFamily="49" charset="0"/>
              </a:rPr>
              <a:t>Bachelor's Degree Pass:</a:t>
            </a:r>
            <a:r>
              <a:rPr lang="en-ZA" sz="1200" b="1" dirty="0">
                <a:effectLst/>
                <a:latin typeface="Calibri" panose="020F0502020204030204" pitchFamily="34" charset="0"/>
                <a:ea typeface="Courier New" panose="02070309020205020404" pitchFamily="49" charset="0"/>
                <a:cs typeface="Courier New" panose="02070309020205020404" pitchFamily="49" charset="0"/>
              </a:rPr>
              <a:t> </a:t>
            </a:r>
            <a:r>
              <a:rPr lang="en-ZA" sz="1200" dirty="0">
                <a:effectLst/>
                <a:latin typeface="Calibri" panose="020F0502020204030204" pitchFamily="34" charset="0"/>
                <a:ea typeface="Courier New" panose="02070309020205020404" pitchFamily="49" charset="0"/>
                <a:cs typeface="Courier New" panose="02070309020205020404" pitchFamily="49" charset="0"/>
              </a:rPr>
              <a:t>University; University of Technology (Technikon); TVET College</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buFont typeface="Courier New" panose="02070309020205020404" pitchFamily="49" charset="0"/>
              <a:buChar char="o"/>
            </a:pPr>
            <a:r>
              <a:rPr lang="en-ZA" sz="1200" dirty="0">
                <a:effectLst/>
                <a:latin typeface="Calibri" panose="020F0502020204030204" pitchFamily="34" charset="0"/>
                <a:ea typeface="Courier New" panose="02070309020205020404" pitchFamily="49" charset="0"/>
                <a:cs typeface="Courier New" panose="02070309020205020404" pitchFamily="49" charset="0"/>
              </a:rPr>
              <a:t>National Diploma Pass: University of Technology (Technikon); TVET College</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buFont typeface="Courier New" panose="02070309020205020404" pitchFamily="49" charset="0"/>
              <a:buChar char="o"/>
            </a:pPr>
            <a:r>
              <a:rPr lang="en-ZA" sz="1200" dirty="0">
                <a:effectLst/>
                <a:latin typeface="Calibri" panose="020F0502020204030204" pitchFamily="34" charset="0"/>
                <a:ea typeface="Courier New" panose="02070309020205020404" pitchFamily="49" charset="0"/>
                <a:cs typeface="Courier New" panose="02070309020205020404" pitchFamily="49" charset="0"/>
              </a:rPr>
              <a:t>Higher Certificate Pass: </a:t>
            </a:r>
            <a:r>
              <a:rPr lang="en-ZA" sz="1200" b="1" dirty="0" err="1">
                <a:effectLst/>
                <a:latin typeface="Calibri" panose="020F0502020204030204" pitchFamily="34" charset="0"/>
                <a:ea typeface="Courier New" panose="02070309020205020404" pitchFamily="49" charset="0"/>
                <a:cs typeface="Courier New" panose="02070309020205020404" pitchFamily="49" charset="0"/>
              </a:rPr>
              <a:t>NATED</a:t>
            </a:r>
            <a:r>
              <a:rPr lang="en-ZA" sz="1200" b="1" dirty="0">
                <a:effectLst/>
                <a:latin typeface="Calibri" panose="020F0502020204030204" pitchFamily="34" charset="0"/>
                <a:ea typeface="Courier New" panose="02070309020205020404" pitchFamily="49" charset="0"/>
                <a:cs typeface="Courier New" panose="02070309020205020404" pitchFamily="49" charset="0"/>
              </a:rPr>
              <a:t> Qualification</a:t>
            </a:r>
            <a:r>
              <a:rPr lang="en-ZA" sz="1200" dirty="0">
                <a:effectLst/>
                <a:latin typeface="Calibri" panose="020F0502020204030204" pitchFamily="34" charset="0"/>
                <a:ea typeface="Courier New" panose="02070309020205020404" pitchFamily="49" charset="0"/>
                <a:cs typeface="Courier New" panose="02070309020205020404" pitchFamily="49" charset="0"/>
              </a:rPr>
              <a:t> at TVET Colleges</a:t>
            </a:r>
            <a:endParaRPr lang="en-US" sz="12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pPr>
            <a:r>
              <a:rPr lang="en-ZA" sz="1200" dirty="0">
                <a:solidFill>
                  <a:srgbClr val="000000"/>
                </a:solidFill>
                <a:effectLst/>
                <a:latin typeface="Calibri" panose="020F0502020204030204" pitchFamily="34" charset="0"/>
                <a:ea typeface="Arial" panose="020B0604020202020204" pitchFamily="34" charset="0"/>
                <a:cs typeface="Noto Sans Symbols"/>
              </a:rPr>
              <a:t>Take a moment to explain what a </a:t>
            </a:r>
            <a:r>
              <a:rPr lang="en-ZA" sz="1200" dirty="0" err="1">
                <a:solidFill>
                  <a:srgbClr val="000000"/>
                </a:solidFill>
                <a:effectLst/>
                <a:latin typeface="Calibri" panose="020F0502020204030204" pitchFamily="34" charset="0"/>
                <a:ea typeface="Arial" panose="020B0604020202020204" pitchFamily="34" charset="0"/>
                <a:cs typeface="Noto Sans Symbols"/>
              </a:rPr>
              <a:t>NATED</a:t>
            </a:r>
            <a:r>
              <a:rPr lang="en-ZA" sz="1200" dirty="0">
                <a:solidFill>
                  <a:srgbClr val="000000"/>
                </a:solidFill>
                <a:effectLst/>
                <a:latin typeface="Calibri" panose="020F0502020204030204" pitchFamily="34" charset="0"/>
                <a:ea typeface="Arial" panose="020B0604020202020204" pitchFamily="34" charset="0"/>
                <a:cs typeface="Noto Sans Symbols"/>
              </a:rPr>
              <a:t> qualification is. </a:t>
            </a:r>
            <a:endParaRPr lang="en-US" sz="1200" dirty="0">
              <a:effectLst/>
              <a:latin typeface="Noto Sans Symbols"/>
              <a:ea typeface="Noto Sans Symbols"/>
              <a:cs typeface="Noto Sans Symbols"/>
            </a:endParaRPr>
          </a:p>
          <a:p>
            <a:pPr marL="742950" lvl="1" indent="-285750" algn="just">
              <a:buFont typeface="Courier New" panose="02070309020205020404" pitchFamily="49" charset="0"/>
              <a:buChar char="o"/>
            </a:pPr>
            <a:r>
              <a:rPr lang="en-GB"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National Accredited Technical Education Diploma (</a:t>
            </a:r>
            <a:r>
              <a:rPr lang="en-GB" sz="1200" dirty="0" err="1">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NATED</a:t>
            </a:r>
            <a:r>
              <a:rPr lang="en-GB"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programmes consist of 18 months of theoretical studies at colleges and 18 months of relevant practical application in workplaces.</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buFont typeface="Arial" panose="020B0604020202020204" pitchFamily="34" charset="0"/>
              <a:buChar char="●"/>
            </a:pPr>
            <a:r>
              <a:rPr lang="en-GB" sz="1200" dirty="0">
                <a:solidFill>
                  <a:srgbClr val="000000"/>
                </a:solidFill>
                <a:effectLst/>
                <a:latin typeface="Calibri" panose="020F0502020204030204" pitchFamily="34" charset="0"/>
                <a:ea typeface="Noto Sans Symbols"/>
                <a:cs typeface="Noto Sans Symbols"/>
              </a:rPr>
              <a:t>Explain that the NCV can also grant you access to further education: Once you have completed your NCV at Level 4, there are 3 qualifications you can apply for at a TVET college, private college or university, if you meet the minimum admission requirements. Application for qualification is dependent on passing the previous qualification:</a:t>
            </a:r>
            <a:endParaRPr lang="en-US" sz="1200" dirty="0">
              <a:effectLst/>
              <a:latin typeface="Noto Sans Symbols"/>
              <a:ea typeface="Noto Sans Symbols"/>
              <a:cs typeface="Noto Sans Symbols"/>
            </a:endParaRPr>
          </a:p>
          <a:p>
            <a:pPr marL="742950" lvl="1" indent="-285750" algn="just">
              <a:buFont typeface="Courier New" panose="02070309020205020404" pitchFamily="49" charset="0"/>
              <a:buChar char="o"/>
            </a:pPr>
            <a:r>
              <a:rPr lang="en-GB"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Higher Certificate (NQF 5)</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buFont typeface="Courier New" panose="02070309020205020404" pitchFamily="49" charset="0"/>
              <a:buChar char="o"/>
            </a:pPr>
            <a:r>
              <a:rPr lang="en-GB"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National Diploma (NQF 6)</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buFont typeface="Courier New" panose="02070309020205020404" pitchFamily="49" charset="0"/>
              <a:buChar char="o"/>
            </a:pPr>
            <a:r>
              <a:rPr lang="en-GB"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Bachelor's Degree (NQF 7)</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endParaRPr lang="en-US" dirty="0"/>
          </a:p>
        </p:txBody>
      </p:sp>
      <p:sp>
        <p:nvSpPr>
          <p:cNvPr id="4" name="Slide Number Placeholder 3"/>
          <p:cNvSpPr>
            <a:spLocks noGrp="1"/>
          </p:cNvSpPr>
          <p:nvPr>
            <p:ph type="sldNum" sz="quarter" idx="5"/>
          </p:nvPr>
        </p:nvSpPr>
        <p:spPr/>
        <p:txBody>
          <a:bodyPr/>
          <a:lstStyle/>
          <a:p>
            <a:fld id="{07F3482F-FE69-4DA5-BE63-FC06260938C5}" type="slidenum">
              <a:rPr lang="en-US" smtClean="0"/>
              <a:t>5</a:t>
            </a:fld>
            <a:endParaRPr lang="en-US"/>
          </a:p>
        </p:txBody>
      </p:sp>
    </p:spTree>
    <p:extLst>
      <p:ext uri="{BB962C8B-B14F-4D97-AF65-F5344CB8AC3E}">
        <p14:creationId xmlns:p14="http://schemas.microsoft.com/office/powerpoint/2010/main" val="294864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Class Discussion (2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342900" lvl="0" indent="-342900" algn="just">
              <a:buFont typeface="Arial" panose="020B0604020202020204" pitchFamily="34" charset="0"/>
              <a:buChar char="●"/>
            </a:pPr>
            <a:r>
              <a:rPr lang="en-ZA" sz="1800" dirty="0">
                <a:solidFill>
                  <a:srgbClr val="000000"/>
                </a:solidFill>
                <a:effectLst/>
                <a:latin typeface="Calibri" panose="020F0502020204030204" pitchFamily="34" charset="0"/>
                <a:ea typeface="Arial" panose="020B0604020202020204" pitchFamily="34" charset="0"/>
                <a:cs typeface="Noto Sans Symbols"/>
              </a:rPr>
              <a:t>For the next few slides, you will need to discuss personal factors that learners need to consider when choosing between the NSC and NCV</a:t>
            </a:r>
            <a:r>
              <a:rPr lang="en-ZA" sz="1800" dirty="0">
                <a:effectLst/>
                <a:latin typeface="Calibri" panose="020F0502020204030204" pitchFamily="34" charset="0"/>
                <a:ea typeface="Noto Sans Symbols"/>
                <a:cs typeface="Noto Sans Symbols"/>
              </a:rPr>
              <a:t>. Before discussing each factor, ask learners to say why they think it would be important to consider that particular factor. </a:t>
            </a:r>
            <a:endParaRPr lang="en-US" sz="1800" dirty="0">
              <a:effectLst/>
              <a:latin typeface="Noto Sans Symbols"/>
              <a:ea typeface="Noto Sans Symbols"/>
              <a:cs typeface="Noto Sans Symbols"/>
            </a:endParaRPr>
          </a:p>
          <a:p>
            <a:pPr marL="342900" lvl="0" indent="-342900" algn="just">
              <a:buFont typeface="Arial" panose="020B0604020202020204" pitchFamily="34" charset="0"/>
              <a:buChar char="●"/>
            </a:pPr>
            <a:r>
              <a:rPr lang="en-ZA" sz="1800" b="1" dirty="0">
                <a:effectLst/>
                <a:latin typeface="Calibri" panose="020F0502020204030204" pitchFamily="34" charset="0"/>
                <a:ea typeface="Noto Sans Symbols"/>
                <a:cs typeface="Noto Sans Symbols"/>
              </a:rPr>
              <a:t>Future Plans:</a:t>
            </a:r>
            <a:r>
              <a:rPr lang="en-ZA" sz="1800" dirty="0">
                <a:effectLst/>
                <a:latin typeface="Calibri" panose="020F0502020204030204" pitchFamily="34" charset="0"/>
                <a:ea typeface="Noto Sans Symbols"/>
                <a:cs typeface="Noto Sans Symbols"/>
              </a:rPr>
              <a:t> Consider what you want to do after finishing school. If you're planning to go to university, the NSC might be the better choice because it's geared towards preparing you for higher education. But if you're more interested in getting hands-on experience and starting work right away, the NCV could be a good fit.</a:t>
            </a:r>
            <a:endParaRPr lang="en-US" sz="1800" dirty="0">
              <a:effectLst/>
              <a:latin typeface="Noto Sans Symbols"/>
              <a:ea typeface="Noto Sans Symbols"/>
              <a:cs typeface="Noto Sans Symbol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7F3482F-FE69-4DA5-BE63-FC06260938C5}" type="slidenum">
              <a:rPr lang="en-US" smtClean="0"/>
              <a:t>6</a:t>
            </a:fld>
            <a:endParaRPr lang="en-US"/>
          </a:p>
        </p:txBody>
      </p:sp>
    </p:spTree>
    <p:extLst>
      <p:ext uri="{BB962C8B-B14F-4D97-AF65-F5344CB8AC3E}">
        <p14:creationId xmlns:p14="http://schemas.microsoft.com/office/powerpoint/2010/main" val="125969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Class Discussion (2 min)</a:t>
            </a:r>
          </a:p>
          <a:p>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1" dirty="0">
                <a:effectLst/>
                <a:latin typeface="Calibri" panose="020F0502020204030204" pitchFamily="34" charset="0"/>
                <a:ea typeface="Times New Roman" panose="02020603050405020304" pitchFamily="18" charset="0"/>
              </a:rPr>
              <a:t>Learning Style:</a:t>
            </a:r>
            <a:r>
              <a:rPr lang="en-ZA" sz="1800" dirty="0">
                <a:effectLst/>
                <a:latin typeface="Calibri" panose="020F0502020204030204" pitchFamily="34" charset="0"/>
                <a:ea typeface="Times New Roman" panose="02020603050405020304" pitchFamily="18" charset="0"/>
              </a:rPr>
              <a:t> Think about how you like to learn. The NSC is more focused on academic subjects, while the NCV offers practical training in specific trades or industries. If you prefer hands-on learning and enjoy working with your hands, the NCV might be more suited to you</a:t>
            </a:r>
            <a:endParaRPr lang="en-US" dirty="0"/>
          </a:p>
        </p:txBody>
      </p:sp>
      <p:sp>
        <p:nvSpPr>
          <p:cNvPr id="4" name="Slide Number Placeholder 3"/>
          <p:cNvSpPr>
            <a:spLocks noGrp="1"/>
          </p:cNvSpPr>
          <p:nvPr>
            <p:ph type="sldNum" sz="quarter" idx="5"/>
          </p:nvPr>
        </p:nvSpPr>
        <p:spPr/>
        <p:txBody>
          <a:bodyPr/>
          <a:lstStyle/>
          <a:p>
            <a:fld id="{07F3482F-FE69-4DA5-BE63-FC06260938C5}" type="slidenum">
              <a:rPr lang="en-US" smtClean="0"/>
              <a:t>7</a:t>
            </a:fld>
            <a:endParaRPr lang="en-US"/>
          </a:p>
        </p:txBody>
      </p:sp>
    </p:spTree>
    <p:extLst>
      <p:ext uri="{BB962C8B-B14F-4D97-AF65-F5344CB8AC3E}">
        <p14:creationId xmlns:p14="http://schemas.microsoft.com/office/powerpoint/2010/main" val="3504224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Class Discussion (2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1" dirty="0">
                <a:effectLst/>
                <a:latin typeface="Calibri" panose="020F0502020204030204" pitchFamily="34" charset="0"/>
                <a:ea typeface="Times New Roman" panose="02020603050405020304" pitchFamily="18" charset="0"/>
              </a:rPr>
              <a:t>Career Goals:</a:t>
            </a:r>
            <a:r>
              <a:rPr lang="en-ZA" sz="1800" dirty="0">
                <a:effectLst/>
                <a:latin typeface="Calibri" panose="020F0502020204030204" pitchFamily="34" charset="0"/>
                <a:ea typeface="Times New Roman" panose="02020603050405020304" pitchFamily="18" charset="0"/>
              </a:rPr>
              <a:t> Consider what you want to do for a career. Look into the job market and see what qualifications and skills are in demand. If you have a specific career path in mind that requires a certain type of qualification, make sure to choose the option that aligns with your goals.</a:t>
            </a:r>
            <a:endParaRPr lang="en-US" dirty="0"/>
          </a:p>
          <a:p>
            <a:endParaRPr lang="en-US" dirty="0"/>
          </a:p>
        </p:txBody>
      </p:sp>
      <p:sp>
        <p:nvSpPr>
          <p:cNvPr id="4" name="Slide Number Placeholder 3"/>
          <p:cNvSpPr>
            <a:spLocks noGrp="1"/>
          </p:cNvSpPr>
          <p:nvPr>
            <p:ph type="sldNum" sz="quarter" idx="5"/>
          </p:nvPr>
        </p:nvSpPr>
        <p:spPr/>
        <p:txBody>
          <a:bodyPr/>
          <a:lstStyle/>
          <a:p>
            <a:fld id="{07F3482F-FE69-4DA5-BE63-FC06260938C5}" type="slidenum">
              <a:rPr lang="en-US" smtClean="0"/>
              <a:t>8</a:t>
            </a:fld>
            <a:endParaRPr lang="en-US"/>
          </a:p>
        </p:txBody>
      </p:sp>
    </p:spTree>
    <p:extLst>
      <p:ext uri="{BB962C8B-B14F-4D97-AF65-F5344CB8AC3E}">
        <p14:creationId xmlns:p14="http://schemas.microsoft.com/office/powerpoint/2010/main" val="143894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Teaching (2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1" dirty="0">
                <a:effectLst/>
                <a:latin typeface="Calibri" panose="020F0502020204030204" pitchFamily="34" charset="0"/>
                <a:ea typeface="Noto Sans Symbols"/>
                <a:cs typeface="Noto Sans Symbols"/>
              </a:rPr>
              <a:t>Long-Term Opportunities:</a:t>
            </a:r>
            <a:r>
              <a:rPr lang="en-ZA" sz="1800" dirty="0">
                <a:effectLst/>
                <a:latin typeface="Calibri" panose="020F0502020204030204" pitchFamily="34" charset="0"/>
                <a:ea typeface="Noto Sans Symbols"/>
                <a:cs typeface="Noto Sans Symbols"/>
              </a:rPr>
              <a:t> Think about the long-term opportunities each qualification offers. The NSC can open doors to further education at university, while the NCV can lead to immediate employment or further studies at TVET colleges. Consider which pathway will give you the best opportunities for growth and advancement in the future.</a:t>
            </a:r>
            <a:endParaRPr lang="en-US" sz="1800" dirty="0">
              <a:effectLst/>
              <a:latin typeface="Noto Sans Symbols"/>
              <a:ea typeface="Noto Sans Symbols"/>
              <a:cs typeface="Noto Sans Symbol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7F3482F-FE69-4DA5-BE63-FC06260938C5}" type="slidenum">
              <a:rPr lang="en-US" smtClean="0"/>
              <a:t>9</a:t>
            </a:fld>
            <a:endParaRPr lang="en-US"/>
          </a:p>
        </p:txBody>
      </p:sp>
    </p:spTree>
    <p:extLst>
      <p:ext uri="{BB962C8B-B14F-4D97-AF65-F5344CB8AC3E}">
        <p14:creationId xmlns:p14="http://schemas.microsoft.com/office/powerpoint/2010/main" val="3023690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
            <a:extLst>
              <a:ext uri="{FF2B5EF4-FFF2-40B4-BE49-F238E27FC236}">
                <a16:creationId xmlns:a16="http://schemas.microsoft.com/office/drawing/2014/main" id="{E6D8EE77-2ED0-5462-6D5C-12CE71E5F37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2" name="Group 2"/>
          <p:cNvGrpSpPr/>
          <p:nvPr/>
        </p:nvGrpSpPr>
        <p:grpSpPr>
          <a:xfrm>
            <a:off x="-71907" y="3569800"/>
            <a:ext cx="18359907" cy="3679968"/>
            <a:chOff x="0" y="0"/>
            <a:chExt cx="2696579" cy="2736560"/>
          </a:xfrm>
        </p:grpSpPr>
        <p:sp>
          <p:nvSpPr>
            <p:cNvPr id="3" name="Freeform 3"/>
            <p:cNvSpPr/>
            <p:nvPr/>
          </p:nvSpPr>
          <p:spPr>
            <a:xfrm>
              <a:off x="0" y="0"/>
              <a:ext cx="2696579" cy="2736560"/>
            </a:xfrm>
            <a:custGeom>
              <a:avLst/>
              <a:gdLst/>
              <a:ahLst/>
              <a:cxnLst/>
              <a:rect l="l" t="t" r="r" b="b"/>
              <a:pathLst>
                <a:path w="2696579" h="2736560">
                  <a:moveTo>
                    <a:pt x="0" y="0"/>
                  </a:moveTo>
                  <a:lnTo>
                    <a:pt x="2696579" y="0"/>
                  </a:lnTo>
                  <a:lnTo>
                    <a:pt x="2696579" y="2736560"/>
                  </a:lnTo>
                  <a:lnTo>
                    <a:pt x="0" y="2736560"/>
                  </a:lnTo>
                  <a:close/>
                </a:path>
              </a:pathLst>
            </a:custGeom>
            <a:solidFill>
              <a:srgbClr val="7BC972"/>
            </a:solidFill>
          </p:spPr>
          <p:txBody>
            <a:bodyPr/>
            <a:lstStyle/>
            <a:p>
              <a:endParaRPr lang="en-US"/>
            </a:p>
          </p:txBody>
        </p:sp>
        <p:sp>
          <p:nvSpPr>
            <p:cNvPr id="4" name="TextBox 4"/>
            <p:cNvSpPr txBox="1"/>
            <p:nvPr/>
          </p:nvSpPr>
          <p:spPr>
            <a:xfrm>
              <a:off x="0" y="-76200"/>
              <a:ext cx="2696579" cy="281276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474269" y="0"/>
            <a:ext cx="7813731" cy="10449841"/>
            <a:chOff x="0" y="0"/>
            <a:chExt cx="10610059" cy="14070959"/>
          </a:xfrm>
        </p:grpSpPr>
        <p:pic>
          <p:nvPicPr>
            <p:cNvPr id="6" name="Picture 6"/>
            <p:cNvPicPr>
              <a:picLocks noChangeAspect="1"/>
            </p:cNvPicPr>
            <p:nvPr/>
          </p:nvPicPr>
          <p:blipFill>
            <a:blip r:embed="rId4"/>
            <a:srcRect l="24127" r="24127"/>
            <a:stretch>
              <a:fillRect/>
            </a:stretch>
          </p:blipFill>
          <p:spPr>
            <a:xfrm>
              <a:off x="0" y="0"/>
              <a:ext cx="10610059" cy="14070959"/>
            </a:xfrm>
            <a:prstGeom prst="rect">
              <a:avLst/>
            </a:prstGeom>
          </p:spPr>
        </p:pic>
      </p:grpSp>
      <p:grpSp>
        <p:nvGrpSpPr>
          <p:cNvPr id="7" name="Group 7"/>
          <p:cNvGrpSpPr/>
          <p:nvPr/>
        </p:nvGrpSpPr>
        <p:grpSpPr>
          <a:xfrm>
            <a:off x="9356329" y="7959763"/>
            <a:ext cx="2235880" cy="1892099"/>
            <a:chOff x="0" y="0"/>
            <a:chExt cx="588874" cy="498331"/>
          </a:xfrm>
        </p:grpSpPr>
        <p:sp>
          <p:nvSpPr>
            <p:cNvPr id="8" name="Freeform 8"/>
            <p:cNvSpPr/>
            <p:nvPr/>
          </p:nvSpPr>
          <p:spPr>
            <a:xfrm>
              <a:off x="0" y="0"/>
              <a:ext cx="588874" cy="498331"/>
            </a:xfrm>
            <a:custGeom>
              <a:avLst/>
              <a:gdLst/>
              <a:ahLst/>
              <a:cxnLst/>
              <a:rect l="l" t="t" r="r" b="b"/>
              <a:pathLst>
                <a:path w="588874" h="498331">
                  <a:moveTo>
                    <a:pt x="249165" y="0"/>
                  </a:moveTo>
                  <a:lnTo>
                    <a:pt x="339708" y="0"/>
                  </a:lnTo>
                  <a:cubicBezTo>
                    <a:pt x="405791" y="0"/>
                    <a:pt x="469167" y="26251"/>
                    <a:pt x="515895" y="72979"/>
                  </a:cubicBezTo>
                  <a:cubicBezTo>
                    <a:pt x="562622" y="119706"/>
                    <a:pt x="588874" y="183083"/>
                    <a:pt x="588874" y="249165"/>
                  </a:cubicBezTo>
                  <a:lnTo>
                    <a:pt x="588874" y="249165"/>
                  </a:lnTo>
                  <a:cubicBezTo>
                    <a:pt x="588874" y="386776"/>
                    <a:pt x="477319" y="498331"/>
                    <a:pt x="339708" y="498331"/>
                  </a:cubicBezTo>
                  <a:lnTo>
                    <a:pt x="249165" y="498331"/>
                  </a:lnTo>
                  <a:cubicBezTo>
                    <a:pt x="183083" y="498331"/>
                    <a:pt x="119706" y="472079"/>
                    <a:pt x="72979" y="425352"/>
                  </a:cubicBezTo>
                  <a:cubicBezTo>
                    <a:pt x="26251" y="378624"/>
                    <a:pt x="0" y="315248"/>
                    <a:pt x="0" y="249165"/>
                  </a:cubicBezTo>
                  <a:lnTo>
                    <a:pt x="0" y="249165"/>
                  </a:lnTo>
                  <a:cubicBezTo>
                    <a:pt x="0" y="183083"/>
                    <a:pt x="26251" y="119706"/>
                    <a:pt x="72979" y="72979"/>
                  </a:cubicBezTo>
                  <a:cubicBezTo>
                    <a:pt x="119706" y="26251"/>
                    <a:pt x="183083" y="0"/>
                    <a:pt x="249165" y="0"/>
                  </a:cubicBezTo>
                  <a:close/>
                </a:path>
              </a:pathLst>
            </a:custGeom>
            <a:solidFill>
              <a:srgbClr val="34AD27">
                <a:alpha val="64706"/>
              </a:srgbClr>
            </a:solidFill>
          </p:spPr>
          <p:txBody>
            <a:bodyPr/>
            <a:lstStyle/>
            <a:p>
              <a:endParaRPr lang="en-US"/>
            </a:p>
          </p:txBody>
        </p:sp>
        <p:sp>
          <p:nvSpPr>
            <p:cNvPr id="9" name="TextBox 9"/>
            <p:cNvSpPr txBox="1"/>
            <p:nvPr/>
          </p:nvSpPr>
          <p:spPr>
            <a:xfrm>
              <a:off x="0" y="-76200"/>
              <a:ext cx="588874" cy="574531"/>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7547878" y="2135698"/>
            <a:ext cx="12340544" cy="8229600"/>
          </a:xfrm>
          <a:custGeom>
            <a:avLst/>
            <a:gdLst/>
            <a:ahLst/>
            <a:cxnLst/>
            <a:rect l="l" t="t" r="r" b="b"/>
            <a:pathLst>
              <a:path w="12340544" h="8229600">
                <a:moveTo>
                  <a:pt x="0" y="0"/>
                </a:moveTo>
                <a:lnTo>
                  <a:pt x="12340543" y="0"/>
                </a:lnTo>
                <a:lnTo>
                  <a:pt x="12340543" y="8229600"/>
                </a:lnTo>
                <a:lnTo>
                  <a:pt x="0" y="8229600"/>
                </a:lnTo>
                <a:lnTo>
                  <a:pt x="0" y="0"/>
                </a:lnTo>
                <a:close/>
              </a:path>
            </a:pathLst>
          </a:custGeom>
          <a:blipFill>
            <a:blip r:embed="rId5"/>
            <a:stretch>
              <a:fillRect/>
            </a:stretch>
          </a:blipFill>
        </p:spPr>
        <p:txBody>
          <a:bodyPr/>
          <a:lstStyle/>
          <a:p>
            <a:endParaRPr lang="en-US"/>
          </a:p>
        </p:txBody>
      </p:sp>
      <p:sp>
        <p:nvSpPr>
          <p:cNvPr id="18" name="TextBox 18"/>
          <p:cNvSpPr txBox="1"/>
          <p:nvPr/>
        </p:nvSpPr>
        <p:spPr>
          <a:xfrm>
            <a:off x="1752600" y="3985762"/>
            <a:ext cx="6386531" cy="2769989"/>
          </a:xfrm>
          <a:prstGeom prst="rect">
            <a:avLst/>
          </a:prstGeom>
        </p:spPr>
        <p:txBody>
          <a:bodyPr wrap="square" lIns="0" tIns="0" rIns="0" bIns="0" rtlCol="0" anchor="t">
            <a:spAutoFit/>
          </a:bodyPr>
          <a:lstStyle/>
          <a:p>
            <a:pPr algn="ctr"/>
            <a:r>
              <a:rPr lang="en-GB" sz="6000" dirty="0">
                <a:solidFill>
                  <a:schemeClr val="bg1"/>
                </a:solidFill>
                <a:latin typeface="Poppins Ultra-Bold"/>
              </a:rPr>
              <a:t>Implications of Choice Between NSC and NCV</a:t>
            </a:r>
          </a:p>
        </p:txBody>
      </p:sp>
      <p:grpSp>
        <p:nvGrpSpPr>
          <p:cNvPr id="19" name="Group 11">
            <a:extLst>
              <a:ext uri="{FF2B5EF4-FFF2-40B4-BE49-F238E27FC236}">
                <a16:creationId xmlns:a16="http://schemas.microsoft.com/office/drawing/2014/main" id="{D50760C1-9CD2-A696-ACCD-93821C21FDD4}"/>
              </a:ext>
            </a:extLst>
          </p:cNvPr>
          <p:cNvGrpSpPr/>
          <p:nvPr/>
        </p:nvGrpSpPr>
        <p:grpSpPr>
          <a:xfrm>
            <a:off x="1508637" y="2100946"/>
            <a:ext cx="6680123" cy="777712"/>
            <a:chOff x="0" y="0"/>
            <a:chExt cx="1867043" cy="357597"/>
          </a:xfrm>
        </p:grpSpPr>
        <p:sp>
          <p:nvSpPr>
            <p:cNvPr id="20" name="Freeform 12">
              <a:extLst>
                <a:ext uri="{FF2B5EF4-FFF2-40B4-BE49-F238E27FC236}">
                  <a16:creationId xmlns:a16="http://schemas.microsoft.com/office/drawing/2014/main" id="{9F44086F-1AE6-DDB7-8ED7-A7C4E10874E4}"/>
                </a:ext>
              </a:extLst>
            </p:cNvPr>
            <p:cNvSpPr/>
            <p:nvPr/>
          </p:nvSpPr>
          <p:spPr>
            <a:xfrm>
              <a:off x="0" y="0"/>
              <a:ext cx="1867043" cy="357597"/>
            </a:xfrm>
            <a:custGeom>
              <a:avLst/>
              <a:gdLst/>
              <a:ahLst/>
              <a:cxnLst/>
              <a:rect l="l" t="t" r="r" b="b"/>
              <a:pathLst>
                <a:path w="1867043" h="357597">
                  <a:moveTo>
                    <a:pt x="114398" y="0"/>
                  </a:moveTo>
                  <a:lnTo>
                    <a:pt x="1752644" y="0"/>
                  </a:lnTo>
                  <a:cubicBezTo>
                    <a:pt x="1815825" y="0"/>
                    <a:pt x="1867043" y="51218"/>
                    <a:pt x="1867043" y="114398"/>
                  </a:cubicBezTo>
                  <a:lnTo>
                    <a:pt x="1867043" y="243198"/>
                  </a:lnTo>
                  <a:cubicBezTo>
                    <a:pt x="1867043" y="306379"/>
                    <a:pt x="1815825" y="357597"/>
                    <a:pt x="1752644" y="357597"/>
                  </a:cubicBezTo>
                  <a:lnTo>
                    <a:pt x="114398" y="357597"/>
                  </a:lnTo>
                  <a:cubicBezTo>
                    <a:pt x="51218" y="357597"/>
                    <a:pt x="0" y="306379"/>
                    <a:pt x="0" y="243198"/>
                  </a:cubicBezTo>
                  <a:lnTo>
                    <a:pt x="0" y="114398"/>
                  </a:lnTo>
                  <a:cubicBezTo>
                    <a:pt x="0" y="51218"/>
                    <a:pt x="51218" y="0"/>
                    <a:pt x="114398" y="0"/>
                  </a:cubicBezTo>
                  <a:close/>
                </a:path>
              </a:pathLst>
            </a:custGeom>
            <a:solidFill>
              <a:srgbClr val="34AD27">
                <a:alpha val="64706"/>
              </a:srgbClr>
            </a:solidFill>
          </p:spPr>
          <p:txBody>
            <a:bodyPr/>
            <a:lstStyle/>
            <a:p>
              <a:endParaRPr lang="en-US"/>
            </a:p>
          </p:txBody>
        </p:sp>
        <p:sp>
          <p:nvSpPr>
            <p:cNvPr id="21" name="TextBox 13">
              <a:extLst>
                <a:ext uri="{FF2B5EF4-FFF2-40B4-BE49-F238E27FC236}">
                  <a16:creationId xmlns:a16="http://schemas.microsoft.com/office/drawing/2014/main" id="{70E97B8B-0E46-74D5-27A1-C91FA6DAB3C3}"/>
                </a:ext>
              </a:extLst>
            </p:cNvPr>
            <p:cNvSpPr txBox="1"/>
            <p:nvPr/>
          </p:nvSpPr>
          <p:spPr>
            <a:xfrm>
              <a:off x="0" y="-76200"/>
              <a:ext cx="1867043" cy="433797"/>
            </a:xfrm>
            <a:prstGeom prst="rect">
              <a:avLst/>
            </a:prstGeom>
          </p:spPr>
          <p:txBody>
            <a:bodyPr lIns="50800" tIns="50800" rIns="50800" bIns="50800" rtlCol="0" anchor="ctr"/>
            <a:lstStyle/>
            <a:p>
              <a:pPr algn="ctr">
                <a:lnSpc>
                  <a:spcPts val="2659"/>
                </a:lnSpc>
                <a:spcBef>
                  <a:spcPct val="0"/>
                </a:spcBef>
              </a:pPr>
              <a:endParaRPr/>
            </a:p>
          </p:txBody>
        </p:sp>
      </p:grpSp>
      <p:sp>
        <p:nvSpPr>
          <p:cNvPr id="22" name="TextBox 39">
            <a:extLst>
              <a:ext uri="{FF2B5EF4-FFF2-40B4-BE49-F238E27FC236}">
                <a16:creationId xmlns:a16="http://schemas.microsoft.com/office/drawing/2014/main" id="{19976C09-0516-F2EB-844E-7700DB2F73D4}"/>
              </a:ext>
            </a:extLst>
          </p:cNvPr>
          <p:cNvSpPr txBox="1"/>
          <p:nvPr/>
        </p:nvSpPr>
        <p:spPr>
          <a:xfrm>
            <a:off x="2103968" y="2204012"/>
            <a:ext cx="5451703" cy="524054"/>
          </a:xfrm>
          <a:prstGeom prst="rect">
            <a:avLst/>
          </a:prstGeom>
        </p:spPr>
        <p:txBody>
          <a:bodyPr wrap="square" lIns="0" tIns="0" rIns="0" bIns="0" rtlCol="0" anchor="t">
            <a:spAutoFit/>
          </a:bodyPr>
          <a:lstStyle/>
          <a:p>
            <a:pPr algn="ctr">
              <a:lnSpc>
                <a:spcPts val="4309"/>
              </a:lnSpc>
            </a:pPr>
            <a:r>
              <a:rPr lang="en-US" sz="3077" dirty="0">
                <a:solidFill>
                  <a:srgbClr val="FFFFFF"/>
                </a:solidFill>
                <a:latin typeface="Poppins Ultra-Bold"/>
              </a:rPr>
              <a:t>Grade 9: World of Work</a:t>
            </a:r>
          </a:p>
        </p:txBody>
      </p:sp>
      <p:grpSp>
        <p:nvGrpSpPr>
          <p:cNvPr id="23" name="Group 11">
            <a:extLst>
              <a:ext uri="{FF2B5EF4-FFF2-40B4-BE49-F238E27FC236}">
                <a16:creationId xmlns:a16="http://schemas.microsoft.com/office/drawing/2014/main" id="{0F540873-1A11-5BED-C73C-AEBBEFC30495}"/>
              </a:ext>
            </a:extLst>
          </p:cNvPr>
          <p:cNvGrpSpPr/>
          <p:nvPr/>
        </p:nvGrpSpPr>
        <p:grpSpPr>
          <a:xfrm>
            <a:off x="1508637" y="8118732"/>
            <a:ext cx="6680123" cy="777712"/>
            <a:chOff x="0" y="0"/>
            <a:chExt cx="1867043" cy="357597"/>
          </a:xfrm>
        </p:grpSpPr>
        <p:sp>
          <p:nvSpPr>
            <p:cNvPr id="24" name="Freeform 12">
              <a:extLst>
                <a:ext uri="{FF2B5EF4-FFF2-40B4-BE49-F238E27FC236}">
                  <a16:creationId xmlns:a16="http://schemas.microsoft.com/office/drawing/2014/main" id="{E36F2210-B962-78B3-A83C-D04F3722D64F}"/>
                </a:ext>
              </a:extLst>
            </p:cNvPr>
            <p:cNvSpPr/>
            <p:nvPr/>
          </p:nvSpPr>
          <p:spPr>
            <a:xfrm>
              <a:off x="0" y="0"/>
              <a:ext cx="1867043" cy="357597"/>
            </a:xfrm>
            <a:custGeom>
              <a:avLst/>
              <a:gdLst/>
              <a:ahLst/>
              <a:cxnLst/>
              <a:rect l="l" t="t" r="r" b="b"/>
              <a:pathLst>
                <a:path w="1867043" h="357597">
                  <a:moveTo>
                    <a:pt x="114398" y="0"/>
                  </a:moveTo>
                  <a:lnTo>
                    <a:pt x="1752644" y="0"/>
                  </a:lnTo>
                  <a:cubicBezTo>
                    <a:pt x="1815825" y="0"/>
                    <a:pt x="1867043" y="51218"/>
                    <a:pt x="1867043" y="114398"/>
                  </a:cubicBezTo>
                  <a:lnTo>
                    <a:pt x="1867043" y="243198"/>
                  </a:lnTo>
                  <a:cubicBezTo>
                    <a:pt x="1867043" y="306379"/>
                    <a:pt x="1815825" y="357597"/>
                    <a:pt x="1752644" y="357597"/>
                  </a:cubicBezTo>
                  <a:lnTo>
                    <a:pt x="114398" y="357597"/>
                  </a:lnTo>
                  <a:cubicBezTo>
                    <a:pt x="51218" y="357597"/>
                    <a:pt x="0" y="306379"/>
                    <a:pt x="0" y="243198"/>
                  </a:cubicBezTo>
                  <a:lnTo>
                    <a:pt x="0" y="114398"/>
                  </a:lnTo>
                  <a:cubicBezTo>
                    <a:pt x="0" y="51218"/>
                    <a:pt x="51218" y="0"/>
                    <a:pt x="114398" y="0"/>
                  </a:cubicBezTo>
                  <a:close/>
                </a:path>
              </a:pathLst>
            </a:custGeom>
            <a:solidFill>
              <a:srgbClr val="34AD27">
                <a:alpha val="64706"/>
              </a:srgbClr>
            </a:solidFill>
          </p:spPr>
          <p:txBody>
            <a:bodyPr/>
            <a:lstStyle/>
            <a:p>
              <a:endParaRPr lang="en-US"/>
            </a:p>
          </p:txBody>
        </p:sp>
        <p:sp>
          <p:nvSpPr>
            <p:cNvPr id="25" name="TextBox 13">
              <a:extLst>
                <a:ext uri="{FF2B5EF4-FFF2-40B4-BE49-F238E27FC236}">
                  <a16:creationId xmlns:a16="http://schemas.microsoft.com/office/drawing/2014/main" id="{E3524690-3977-2B62-6894-C518B326A09C}"/>
                </a:ext>
              </a:extLst>
            </p:cNvPr>
            <p:cNvSpPr txBox="1"/>
            <p:nvPr/>
          </p:nvSpPr>
          <p:spPr>
            <a:xfrm>
              <a:off x="0" y="-76200"/>
              <a:ext cx="1867043" cy="433797"/>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39">
            <a:extLst>
              <a:ext uri="{FF2B5EF4-FFF2-40B4-BE49-F238E27FC236}">
                <a16:creationId xmlns:a16="http://schemas.microsoft.com/office/drawing/2014/main" id="{BEEC9CFB-BF51-7961-2401-41ED4C406DF2}"/>
              </a:ext>
            </a:extLst>
          </p:cNvPr>
          <p:cNvSpPr txBox="1"/>
          <p:nvPr/>
        </p:nvSpPr>
        <p:spPr>
          <a:xfrm>
            <a:off x="2103968" y="8221798"/>
            <a:ext cx="5451703" cy="524054"/>
          </a:xfrm>
          <a:prstGeom prst="rect">
            <a:avLst/>
          </a:prstGeom>
        </p:spPr>
        <p:txBody>
          <a:bodyPr wrap="square" lIns="0" tIns="0" rIns="0" bIns="0" rtlCol="0" anchor="t">
            <a:spAutoFit/>
          </a:bodyPr>
          <a:lstStyle/>
          <a:p>
            <a:pPr algn="ctr">
              <a:lnSpc>
                <a:spcPts val="4309"/>
              </a:lnSpc>
            </a:pPr>
            <a:r>
              <a:rPr lang="en-US" sz="3077" dirty="0">
                <a:solidFill>
                  <a:srgbClr val="FFFFFF"/>
                </a:solidFill>
                <a:latin typeface="Poppins Ultra-Bold"/>
              </a:rPr>
              <a:t>Term 2: Lesson 2</a:t>
            </a:r>
          </a:p>
        </p:txBody>
      </p:sp>
      <p:pic>
        <p:nvPicPr>
          <p:cNvPr id="28" name="Picture 27" descr="A logo with a person in the middle&#10;&#10;Description automatically generated">
            <a:extLst>
              <a:ext uri="{FF2B5EF4-FFF2-40B4-BE49-F238E27FC236}">
                <a16:creationId xmlns:a16="http://schemas.microsoft.com/office/drawing/2014/main" id="{5D225784-E9F0-A6DF-9A67-3ED8435423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56872-627B-47AB-1ED6-D15635480B7E}"/>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DECF5530-4705-E486-92C0-97D5B7D6873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sp>
        <p:nvSpPr>
          <p:cNvPr id="17" name="TextBox 17">
            <a:extLst>
              <a:ext uri="{FF2B5EF4-FFF2-40B4-BE49-F238E27FC236}">
                <a16:creationId xmlns:a16="http://schemas.microsoft.com/office/drawing/2014/main" id="{6444C1E0-3E6B-7783-CADB-683C03E28BB4}"/>
              </a:ext>
            </a:extLst>
          </p:cNvPr>
          <p:cNvSpPr txBox="1"/>
          <p:nvPr/>
        </p:nvSpPr>
        <p:spPr>
          <a:xfrm>
            <a:off x="3364713" y="3281995"/>
            <a:ext cx="1254496" cy="1399245"/>
          </a:xfrm>
          <a:prstGeom prst="rect">
            <a:avLst/>
          </a:prstGeom>
        </p:spPr>
        <p:txBody>
          <a:bodyPr lIns="50800" tIns="50800" rIns="50800" bIns="50800" rtlCol="0" anchor="ctr"/>
          <a:lstStyle/>
          <a:p>
            <a:pPr algn="ctr">
              <a:lnSpc>
                <a:spcPts val="2659"/>
              </a:lnSpc>
            </a:pPr>
            <a:endParaRPr/>
          </a:p>
        </p:txBody>
      </p:sp>
      <p:grpSp>
        <p:nvGrpSpPr>
          <p:cNvPr id="5" name="Group 5">
            <a:extLst>
              <a:ext uri="{FF2B5EF4-FFF2-40B4-BE49-F238E27FC236}">
                <a16:creationId xmlns:a16="http://schemas.microsoft.com/office/drawing/2014/main" id="{49D07C6F-7F3C-865C-5168-62C45EDB5CBC}"/>
              </a:ext>
            </a:extLst>
          </p:cNvPr>
          <p:cNvGrpSpPr/>
          <p:nvPr/>
        </p:nvGrpSpPr>
        <p:grpSpPr>
          <a:xfrm>
            <a:off x="0" y="8032339"/>
            <a:ext cx="18288001" cy="1952035"/>
            <a:chOff x="0" y="0"/>
            <a:chExt cx="9395611" cy="897557"/>
          </a:xfrm>
        </p:grpSpPr>
        <p:sp>
          <p:nvSpPr>
            <p:cNvPr id="6" name="Freeform 6">
              <a:extLst>
                <a:ext uri="{FF2B5EF4-FFF2-40B4-BE49-F238E27FC236}">
                  <a16:creationId xmlns:a16="http://schemas.microsoft.com/office/drawing/2014/main" id="{475978A2-CBED-CF0B-DC18-9EDBBE97CFF1}"/>
                </a:ext>
              </a:extLst>
            </p:cNvPr>
            <p:cNvSpPr/>
            <p:nvPr/>
          </p:nvSpPr>
          <p:spPr>
            <a:xfrm>
              <a:off x="0" y="0"/>
              <a:ext cx="9395611" cy="897557"/>
            </a:xfrm>
            <a:custGeom>
              <a:avLst/>
              <a:gdLst/>
              <a:ahLst/>
              <a:cxnLst/>
              <a:rect l="l" t="t" r="r" b="b"/>
              <a:pathLst>
                <a:path w="9395611" h="897557">
                  <a:moveTo>
                    <a:pt x="22733" y="0"/>
                  </a:moveTo>
                  <a:lnTo>
                    <a:pt x="9372878" y="0"/>
                  </a:lnTo>
                  <a:cubicBezTo>
                    <a:pt x="9378907" y="0"/>
                    <a:pt x="9384690" y="2395"/>
                    <a:pt x="9388952" y="6658"/>
                  </a:cubicBezTo>
                  <a:cubicBezTo>
                    <a:pt x="9393216" y="10921"/>
                    <a:pt x="9395611" y="16704"/>
                    <a:pt x="9395611" y="22733"/>
                  </a:cubicBezTo>
                  <a:lnTo>
                    <a:pt x="9395611" y="874824"/>
                  </a:lnTo>
                  <a:cubicBezTo>
                    <a:pt x="9395611" y="887379"/>
                    <a:pt x="9385433" y="897557"/>
                    <a:pt x="9372878" y="897557"/>
                  </a:cubicBezTo>
                  <a:lnTo>
                    <a:pt x="22733" y="897557"/>
                  </a:lnTo>
                  <a:cubicBezTo>
                    <a:pt x="16704" y="897557"/>
                    <a:pt x="10921" y="895162"/>
                    <a:pt x="6658" y="890899"/>
                  </a:cubicBezTo>
                  <a:cubicBezTo>
                    <a:pt x="2395" y="886635"/>
                    <a:pt x="0" y="880853"/>
                    <a:pt x="0" y="874824"/>
                  </a:cubicBezTo>
                  <a:lnTo>
                    <a:pt x="0" y="22733"/>
                  </a:lnTo>
                  <a:cubicBezTo>
                    <a:pt x="0" y="10178"/>
                    <a:pt x="10178" y="0"/>
                    <a:pt x="22733" y="0"/>
                  </a:cubicBezTo>
                  <a:close/>
                </a:path>
              </a:pathLst>
            </a:custGeom>
            <a:solidFill>
              <a:srgbClr val="34AD27">
                <a:alpha val="64706"/>
              </a:srgbClr>
            </a:solidFill>
          </p:spPr>
          <p:txBody>
            <a:bodyPr/>
            <a:lstStyle/>
            <a:p>
              <a:endParaRPr lang="en-US"/>
            </a:p>
          </p:txBody>
        </p:sp>
        <p:sp>
          <p:nvSpPr>
            <p:cNvPr id="7" name="TextBox 7">
              <a:extLst>
                <a:ext uri="{FF2B5EF4-FFF2-40B4-BE49-F238E27FC236}">
                  <a16:creationId xmlns:a16="http://schemas.microsoft.com/office/drawing/2014/main" id="{CF335715-E8BE-5C4C-5F61-FEDE8CE6EF26}"/>
                </a:ext>
              </a:extLst>
            </p:cNvPr>
            <p:cNvSpPr txBox="1"/>
            <p:nvPr/>
          </p:nvSpPr>
          <p:spPr>
            <a:xfrm>
              <a:off x="0" y="-76200"/>
              <a:ext cx="9395611" cy="973757"/>
            </a:xfrm>
            <a:prstGeom prst="rect">
              <a:avLst/>
            </a:prstGeom>
          </p:spPr>
          <p:txBody>
            <a:bodyPr lIns="50800" tIns="50800" rIns="50800" bIns="50800" rtlCol="0" anchor="ctr"/>
            <a:lstStyle/>
            <a:p>
              <a:pPr algn="ctr">
                <a:lnSpc>
                  <a:spcPts val="2659"/>
                </a:lnSpc>
                <a:spcBef>
                  <a:spcPct val="0"/>
                </a:spcBef>
              </a:pPr>
              <a:endParaRPr/>
            </a:p>
          </p:txBody>
        </p:sp>
      </p:grpSp>
      <p:sp>
        <p:nvSpPr>
          <p:cNvPr id="27" name="TextBox 27">
            <a:extLst>
              <a:ext uri="{FF2B5EF4-FFF2-40B4-BE49-F238E27FC236}">
                <a16:creationId xmlns:a16="http://schemas.microsoft.com/office/drawing/2014/main" id="{50A0E1B3-00E5-53AB-8213-176047C89094}"/>
              </a:ext>
            </a:extLst>
          </p:cNvPr>
          <p:cNvSpPr txBox="1"/>
          <p:nvPr/>
        </p:nvSpPr>
        <p:spPr>
          <a:xfrm>
            <a:off x="1104536" y="7997174"/>
            <a:ext cx="15817378" cy="1633781"/>
          </a:xfrm>
          <a:prstGeom prst="rect">
            <a:avLst/>
          </a:prstGeom>
        </p:spPr>
        <p:txBody>
          <a:bodyPr wrap="square" lIns="0" tIns="0" rIns="0" bIns="0" rtlCol="0" anchor="t">
            <a:spAutoFit/>
          </a:bodyPr>
          <a:lstStyle/>
          <a:p>
            <a:pPr algn="ctr">
              <a:lnSpc>
                <a:spcPts val="13997"/>
              </a:lnSpc>
              <a:spcBef>
                <a:spcPct val="0"/>
              </a:spcBef>
            </a:pPr>
            <a:r>
              <a:rPr lang="en-US" sz="8000" dirty="0">
                <a:solidFill>
                  <a:srgbClr val="FFFFFF"/>
                </a:solidFill>
                <a:latin typeface="Poppins Ultra-Bold"/>
              </a:rPr>
              <a:t>Personal Circumstances</a:t>
            </a:r>
          </a:p>
        </p:txBody>
      </p:sp>
      <p:pic>
        <p:nvPicPr>
          <p:cNvPr id="4" name="Picture 3" descr="A logo with a person in the middle&#10;&#10;Description automatically generated">
            <a:extLst>
              <a:ext uri="{FF2B5EF4-FFF2-40B4-BE49-F238E27FC236}">
                <a16:creationId xmlns:a16="http://schemas.microsoft.com/office/drawing/2014/main" id="{6E5B43FC-4F2B-C26C-0DC9-1394B2DC2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47CB9DBC-51A4-4200-C060-2441C637C6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4000" y="-1336134"/>
            <a:ext cx="10800000" cy="10800000"/>
          </a:xfrm>
          <a:prstGeom prst="rect">
            <a:avLst/>
          </a:prstGeom>
        </p:spPr>
      </p:pic>
    </p:spTree>
    <p:extLst>
      <p:ext uri="{BB962C8B-B14F-4D97-AF65-F5344CB8AC3E}">
        <p14:creationId xmlns:p14="http://schemas.microsoft.com/office/powerpoint/2010/main" val="3496001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2">
            <a:extLst>
              <a:ext uri="{FF2B5EF4-FFF2-40B4-BE49-F238E27FC236}">
                <a16:creationId xmlns:a16="http://schemas.microsoft.com/office/drawing/2014/main" id="{6DD80018-6BEA-DBD3-629C-D2137DDF350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sp>
        <p:nvSpPr>
          <p:cNvPr id="3" name="Freeform 3"/>
          <p:cNvSpPr/>
          <p:nvPr/>
        </p:nvSpPr>
        <p:spPr>
          <a:xfrm>
            <a:off x="-2122" y="4980044"/>
            <a:ext cx="9329212" cy="4980044"/>
          </a:xfrm>
          <a:custGeom>
            <a:avLst/>
            <a:gdLst/>
            <a:ahLst/>
            <a:cxnLst/>
            <a:rect l="l" t="t" r="r" b="b"/>
            <a:pathLst>
              <a:path w="9329212" h="4980044">
                <a:moveTo>
                  <a:pt x="0" y="0"/>
                </a:moveTo>
                <a:lnTo>
                  <a:pt x="9329211" y="0"/>
                </a:lnTo>
                <a:lnTo>
                  <a:pt x="9329211" y="4980045"/>
                </a:lnTo>
                <a:lnTo>
                  <a:pt x="0" y="4980045"/>
                </a:lnTo>
                <a:lnTo>
                  <a:pt x="0" y="0"/>
                </a:lnTo>
                <a:close/>
              </a:path>
            </a:pathLst>
          </a:custGeom>
          <a:blipFill>
            <a:blip r:embed="rId4">
              <a:alphaModFix amt="19999"/>
              <a:extLst>
                <a:ext uri="{96DAC541-7B7A-43D3-8B79-37D633B846F1}">
                  <asvg:svgBlip xmlns:asvg="http://schemas.microsoft.com/office/drawing/2016/SVG/main" r:embed="rId5"/>
                </a:ext>
              </a:extLst>
            </a:blip>
            <a:stretch>
              <a:fillRect b="-6836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
          <p:cNvGrpSpPr/>
          <p:nvPr/>
        </p:nvGrpSpPr>
        <p:grpSpPr>
          <a:xfrm>
            <a:off x="0" y="0"/>
            <a:ext cx="9329212" cy="10287000"/>
            <a:chOff x="0" y="0"/>
            <a:chExt cx="3155807" cy="3544241"/>
          </a:xfrm>
          <a:solidFill>
            <a:srgbClr val="A1D99B"/>
          </a:solidFill>
        </p:grpSpPr>
        <p:sp>
          <p:nvSpPr>
            <p:cNvPr id="5" name="Freeform 5"/>
            <p:cNvSpPr/>
            <p:nvPr/>
          </p:nvSpPr>
          <p:spPr>
            <a:xfrm>
              <a:off x="0" y="0"/>
              <a:ext cx="3155807" cy="3544241"/>
            </a:xfrm>
            <a:custGeom>
              <a:avLst/>
              <a:gdLst/>
              <a:ahLst/>
              <a:cxnLst/>
              <a:rect l="l" t="t" r="r" b="b"/>
              <a:pathLst>
                <a:path w="3155807" h="3544241">
                  <a:moveTo>
                    <a:pt x="0" y="0"/>
                  </a:moveTo>
                  <a:lnTo>
                    <a:pt x="3155807" y="0"/>
                  </a:lnTo>
                  <a:lnTo>
                    <a:pt x="3155807" y="3544241"/>
                  </a:lnTo>
                  <a:lnTo>
                    <a:pt x="0" y="3544241"/>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p:cNvSpPr txBox="1"/>
          <p:nvPr/>
        </p:nvSpPr>
        <p:spPr>
          <a:xfrm>
            <a:off x="10363200" y="6362700"/>
            <a:ext cx="6716976" cy="3108543"/>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0100" b="1" i="0" u="none" strike="noStrike" kern="1200" cap="none" spc="0" normalizeH="0" baseline="0" noProof="0" dirty="0">
                <a:ln>
                  <a:noFill/>
                </a:ln>
                <a:solidFill>
                  <a:srgbClr val="7CCA73"/>
                </a:solidFill>
                <a:effectLst/>
                <a:uLnTx/>
                <a:uFillTx/>
                <a:latin typeface="Poppins" panose="00000500000000000000" pitchFamily="2" charset="0"/>
                <a:ea typeface="Nirmala UI" panose="020B0502040204020203" pitchFamily="34" charset="0"/>
                <a:cs typeface="Poppins" panose="00000500000000000000" pitchFamily="2" charset="0"/>
              </a:rPr>
              <a:t>Individual Activity</a:t>
            </a:r>
          </a:p>
        </p:txBody>
      </p:sp>
      <p:pic>
        <p:nvPicPr>
          <p:cNvPr id="9" name="Picture 8" descr="A logo with a person in the middle&#10;&#10;Description automatically generated">
            <a:extLst>
              <a:ext uri="{FF2B5EF4-FFF2-40B4-BE49-F238E27FC236}">
                <a16:creationId xmlns:a16="http://schemas.microsoft.com/office/drawing/2014/main" id="{B9114C6F-BA7C-030E-B60C-0F747F317F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Graph and note paper with pencils">
            <a:extLst>
              <a:ext uri="{FF2B5EF4-FFF2-40B4-BE49-F238E27FC236}">
                <a16:creationId xmlns:a16="http://schemas.microsoft.com/office/drawing/2014/main" id="{C9D6F610-352C-34B2-E297-C0573A40E2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76400" y="-1104900"/>
            <a:ext cx="12770909" cy="1277090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21D05-3909-3E61-D355-4A56ED65A2BE}"/>
            </a:ext>
          </a:extLst>
        </p:cNvPr>
        <p:cNvGrpSpPr/>
        <p:nvPr/>
      </p:nvGrpSpPr>
      <p:grpSpPr>
        <a:xfrm>
          <a:off x="0" y="0"/>
          <a:ext cx="0" cy="0"/>
          <a:chOff x="0" y="0"/>
          <a:chExt cx="0" cy="0"/>
        </a:xfrm>
      </p:grpSpPr>
      <p:sp>
        <p:nvSpPr>
          <p:cNvPr id="27" name="Freeform 2">
            <a:extLst>
              <a:ext uri="{FF2B5EF4-FFF2-40B4-BE49-F238E27FC236}">
                <a16:creationId xmlns:a16="http://schemas.microsoft.com/office/drawing/2014/main" id="{67651AEB-ED67-1F33-08CC-FDDE30C6581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2" name="Group 2">
            <a:extLst>
              <a:ext uri="{FF2B5EF4-FFF2-40B4-BE49-F238E27FC236}">
                <a16:creationId xmlns:a16="http://schemas.microsoft.com/office/drawing/2014/main" id="{561345BB-90E3-48A3-588A-B2636BBC6472}"/>
              </a:ext>
            </a:extLst>
          </p:cNvPr>
          <p:cNvGrpSpPr/>
          <p:nvPr/>
        </p:nvGrpSpPr>
        <p:grpSpPr>
          <a:xfrm>
            <a:off x="-71907" y="3569800"/>
            <a:ext cx="18431813" cy="3679968"/>
            <a:chOff x="0" y="0"/>
            <a:chExt cx="2696579" cy="2736560"/>
          </a:xfrm>
        </p:grpSpPr>
        <p:sp>
          <p:nvSpPr>
            <p:cNvPr id="3" name="Freeform 3">
              <a:extLst>
                <a:ext uri="{FF2B5EF4-FFF2-40B4-BE49-F238E27FC236}">
                  <a16:creationId xmlns:a16="http://schemas.microsoft.com/office/drawing/2014/main" id="{C10C4C5A-B4C9-2AF2-EF7F-9432EE6DD9EA}"/>
                </a:ext>
              </a:extLst>
            </p:cNvPr>
            <p:cNvSpPr/>
            <p:nvPr/>
          </p:nvSpPr>
          <p:spPr>
            <a:xfrm>
              <a:off x="0" y="0"/>
              <a:ext cx="2696579" cy="2736560"/>
            </a:xfrm>
            <a:custGeom>
              <a:avLst/>
              <a:gdLst/>
              <a:ahLst/>
              <a:cxnLst/>
              <a:rect l="l" t="t" r="r" b="b"/>
              <a:pathLst>
                <a:path w="2696579" h="2736560">
                  <a:moveTo>
                    <a:pt x="0" y="0"/>
                  </a:moveTo>
                  <a:lnTo>
                    <a:pt x="2696579" y="0"/>
                  </a:lnTo>
                  <a:lnTo>
                    <a:pt x="2696579" y="2736560"/>
                  </a:lnTo>
                  <a:lnTo>
                    <a:pt x="0" y="2736560"/>
                  </a:lnTo>
                  <a:close/>
                </a:path>
              </a:pathLst>
            </a:custGeom>
            <a:solidFill>
              <a:srgbClr val="7BC972"/>
            </a:solidFill>
          </p:spPr>
          <p:txBody>
            <a:bodyPr/>
            <a:lstStyle/>
            <a:p>
              <a:endParaRPr lang="en-US"/>
            </a:p>
          </p:txBody>
        </p:sp>
        <p:sp>
          <p:nvSpPr>
            <p:cNvPr id="4" name="TextBox 4">
              <a:extLst>
                <a:ext uri="{FF2B5EF4-FFF2-40B4-BE49-F238E27FC236}">
                  <a16:creationId xmlns:a16="http://schemas.microsoft.com/office/drawing/2014/main" id="{13EB1470-CB09-98BA-6C8D-4C2EAC7ED6A0}"/>
                </a:ext>
              </a:extLst>
            </p:cNvPr>
            <p:cNvSpPr txBox="1"/>
            <p:nvPr/>
          </p:nvSpPr>
          <p:spPr>
            <a:xfrm>
              <a:off x="0" y="-76200"/>
              <a:ext cx="2696579" cy="2812760"/>
            </a:xfrm>
            <a:prstGeom prst="rect">
              <a:avLst/>
            </a:prstGeom>
          </p:spPr>
          <p:txBody>
            <a:bodyPr lIns="50800" tIns="50800" rIns="50800" bIns="50800" rtlCol="0" anchor="ctr"/>
            <a:lstStyle/>
            <a:p>
              <a:pPr algn="ctr">
                <a:lnSpc>
                  <a:spcPts val="2659"/>
                </a:lnSpc>
              </a:pPr>
              <a:endParaRPr/>
            </a:p>
          </p:txBody>
        </p:sp>
      </p:grpSp>
      <p:sp>
        <p:nvSpPr>
          <p:cNvPr id="18" name="TextBox 18">
            <a:extLst>
              <a:ext uri="{FF2B5EF4-FFF2-40B4-BE49-F238E27FC236}">
                <a16:creationId xmlns:a16="http://schemas.microsoft.com/office/drawing/2014/main" id="{CD9724D7-E602-90E6-51C6-771D43BF133F}"/>
              </a:ext>
            </a:extLst>
          </p:cNvPr>
          <p:cNvSpPr txBox="1"/>
          <p:nvPr/>
        </p:nvSpPr>
        <p:spPr>
          <a:xfrm>
            <a:off x="1802229" y="4617480"/>
            <a:ext cx="6386531" cy="1477328"/>
          </a:xfrm>
          <a:prstGeom prst="rect">
            <a:avLst/>
          </a:prstGeom>
        </p:spPr>
        <p:txBody>
          <a:bodyPr wrap="square" lIns="0" tIns="0" rIns="0" bIns="0" rtlCol="0" anchor="t">
            <a:spAutoFit/>
          </a:bodyPr>
          <a:lstStyle/>
          <a:p>
            <a:pPr algn="ctr"/>
            <a:r>
              <a:rPr lang="en-GB" sz="9600" dirty="0">
                <a:solidFill>
                  <a:schemeClr val="bg1"/>
                </a:solidFill>
                <a:latin typeface="Poppins Ultra-Bold"/>
              </a:rPr>
              <a:t>Reflection</a:t>
            </a:r>
          </a:p>
        </p:txBody>
      </p:sp>
      <p:pic>
        <p:nvPicPr>
          <p:cNvPr id="11" name="Picture 10" descr="A person sitting at a desk with a computer&#10;&#10;Description automatically generated">
            <a:extLst>
              <a:ext uri="{FF2B5EF4-FFF2-40B4-BE49-F238E27FC236}">
                <a16:creationId xmlns:a16="http://schemas.microsoft.com/office/drawing/2014/main" id="{71543D66-1E4B-0952-A740-F95CCBE220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609600"/>
            <a:ext cx="12573000" cy="12573000"/>
          </a:xfrm>
          <a:prstGeom prst="rect">
            <a:avLst/>
          </a:prstGeom>
        </p:spPr>
      </p:pic>
      <p:pic>
        <p:nvPicPr>
          <p:cNvPr id="12" name="Picture 11" descr="A logo with a person in the middle&#10;&#10;Description automatically generated">
            <a:extLst>
              <a:ext uri="{FF2B5EF4-FFF2-40B4-BE49-F238E27FC236}">
                <a16:creationId xmlns:a16="http://schemas.microsoft.com/office/drawing/2014/main" id="{7E1953AA-3F26-4D98-1433-7AE1A5B64E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5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2">
            <a:extLst>
              <a:ext uri="{FF2B5EF4-FFF2-40B4-BE49-F238E27FC236}">
                <a16:creationId xmlns:a16="http://schemas.microsoft.com/office/drawing/2014/main" id="{2EE73701-0111-2581-A591-633AB1BB8E6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sp>
        <p:nvSpPr>
          <p:cNvPr id="2" name="TextBox 2"/>
          <p:cNvSpPr txBox="1"/>
          <p:nvPr/>
        </p:nvSpPr>
        <p:spPr>
          <a:xfrm>
            <a:off x="1028700" y="3533050"/>
            <a:ext cx="8488525" cy="2790123"/>
          </a:xfrm>
          <a:prstGeom prst="rect">
            <a:avLst/>
          </a:prstGeom>
        </p:spPr>
        <p:txBody>
          <a:bodyPr wrap="square" lIns="0" tIns="0" rIns="0" bIns="0" rtlCol="0" anchor="t">
            <a:spAutoFit/>
          </a:bodyPr>
          <a:lstStyle/>
          <a:p>
            <a:pPr>
              <a:lnSpc>
                <a:spcPct val="150000"/>
              </a:lnSpc>
              <a:spcBef>
                <a:spcPct val="0"/>
              </a:spcBef>
            </a:pPr>
            <a:r>
              <a:rPr lang="en-US" sz="3200" b="1" dirty="0"/>
              <a:t>In this lesson, you will:</a:t>
            </a:r>
          </a:p>
          <a:p>
            <a:pPr marL="342900" indent="-342900">
              <a:lnSpc>
                <a:spcPct val="150000"/>
              </a:lnSpc>
              <a:spcBef>
                <a:spcPct val="0"/>
              </a:spcBef>
              <a:buFont typeface="Arial" panose="020B0604020202020204" pitchFamily="34" charset="0"/>
              <a:buChar char="•"/>
            </a:pPr>
            <a:r>
              <a:rPr lang="en-GB" sz="3200" b="1" dirty="0"/>
              <a:t>Discover the implications of choices: Choice between NSC and NCV.</a:t>
            </a:r>
          </a:p>
          <a:p>
            <a:pPr>
              <a:lnSpc>
                <a:spcPct val="200000"/>
              </a:lnSpc>
              <a:spcBef>
                <a:spcPct val="0"/>
              </a:spcBef>
            </a:pPr>
            <a:endParaRPr lang="en-US" sz="2169" dirty="0"/>
          </a:p>
        </p:txBody>
      </p:sp>
      <p:sp>
        <p:nvSpPr>
          <p:cNvPr id="9" name="TextBox 9"/>
          <p:cNvSpPr txBox="1"/>
          <p:nvPr/>
        </p:nvSpPr>
        <p:spPr>
          <a:xfrm>
            <a:off x="1028700" y="888465"/>
            <a:ext cx="6088528" cy="2462213"/>
          </a:xfrm>
          <a:prstGeom prst="rect">
            <a:avLst/>
          </a:prstGeom>
        </p:spPr>
        <p:txBody>
          <a:bodyPr lIns="0" tIns="0" rIns="0" bIns="0" rtlCol="0" anchor="t">
            <a:spAutoFit/>
          </a:bodyPr>
          <a:lstStyle/>
          <a:p>
            <a:pPr>
              <a:spcBef>
                <a:spcPct val="0"/>
              </a:spcBef>
            </a:pPr>
            <a:r>
              <a:rPr lang="en-US" sz="8000" dirty="0">
                <a:latin typeface="Poppins Ultra-Bold"/>
              </a:rPr>
              <a:t>Lesson Objective</a:t>
            </a:r>
          </a:p>
        </p:txBody>
      </p:sp>
      <p:sp>
        <p:nvSpPr>
          <p:cNvPr id="15" name="Rectangle 14">
            <a:extLst>
              <a:ext uri="{FF2B5EF4-FFF2-40B4-BE49-F238E27FC236}">
                <a16:creationId xmlns:a16="http://schemas.microsoft.com/office/drawing/2014/main" id="{832C4C05-8DE4-3F0A-E799-A1F30F5B98CF}"/>
              </a:ext>
            </a:extLst>
          </p:cNvPr>
          <p:cNvSpPr/>
          <p:nvPr/>
        </p:nvSpPr>
        <p:spPr>
          <a:xfrm>
            <a:off x="9906000" y="0"/>
            <a:ext cx="8382000" cy="10287000"/>
          </a:xfrm>
          <a:prstGeom prst="rect">
            <a:avLst/>
          </a:prstGeom>
          <a:solidFill>
            <a:srgbClr val="7CCA73">
              <a:alpha val="65000"/>
            </a:srgbClr>
          </a:solidFill>
          <a:ln>
            <a:solidFill>
              <a:srgbClr val="7CCA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hand holding a block with smiley faces&#10;&#10;Description automatically generated">
            <a:extLst>
              <a:ext uri="{FF2B5EF4-FFF2-40B4-BE49-F238E27FC236}">
                <a16:creationId xmlns:a16="http://schemas.microsoft.com/office/drawing/2014/main" id="{AC6D6D78-336E-4A68-3766-D7F2A5817BFD}"/>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l="34443" t="16663" r="7693" b="16663"/>
          <a:stretch/>
        </p:blipFill>
        <p:spPr>
          <a:xfrm>
            <a:off x="10591800" y="904794"/>
            <a:ext cx="7307425" cy="8420100"/>
          </a:xfrm>
          <a:prstGeom prst="rect">
            <a:avLst/>
          </a:prstGeom>
        </p:spPr>
      </p:pic>
      <p:pic>
        <p:nvPicPr>
          <p:cNvPr id="19" name="Picture 18" descr="A logo with a person in the middle&#10;&#10;Description automatically generated">
            <a:extLst>
              <a:ext uri="{FF2B5EF4-FFF2-40B4-BE49-F238E27FC236}">
                <a16:creationId xmlns:a16="http://schemas.microsoft.com/office/drawing/2014/main" id="{D7256D06-5A20-8192-08B3-8253942784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
            <a:extLst>
              <a:ext uri="{FF2B5EF4-FFF2-40B4-BE49-F238E27FC236}">
                <a16:creationId xmlns:a16="http://schemas.microsoft.com/office/drawing/2014/main" id="{62E26DF4-0419-DEC6-9DF1-C7A7A2B9F9E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11" name="Group 11"/>
          <p:cNvGrpSpPr/>
          <p:nvPr/>
        </p:nvGrpSpPr>
        <p:grpSpPr>
          <a:xfrm>
            <a:off x="1143000" y="1028700"/>
            <a:ext cx="15810403" cy="2211627"/>
            <a:chOff x="0" y="0"/>
            <a:chExt cx="4698794" cy="1148549"/>
          </a:xfrm>
        </p:grpSpPr>
        <p:sp>
          <p:nvSpPr>
            <p:cNvPr id="12" name="Freeform 12"/>
            <p:cNvSpPr/>
            <p:nvPr/>
          </p:nvSpPr>
          <p:spPr>
            <a:xfrm>
              <a:off x="0" y="0"/>
              <a:ext cx="4698795" cy="1148549"/>
            </a:xfrm>
            <a:custGeom>
              <a:avLst/>
              <a:gdLst/>
              <a:ahLst/>
              <a:cxnLst/>
              <a:rect l="l" t="t" r="r" b="b"/>
              <a:pathLst>
                <a:path w="4698795" h="1148549">
                  <a:moveTo>
                    <a:pt x="45456" y="0"/>
                  </a:moveTo>
                  <a:lnTo>
                    <a:pt x="4653339" y="0"/>
                  </a:lnTo>
                  <a:cubicBezTo>
                    <a:pt x="4678444" y="0"/>
                    <a:pt x="4698795" y="20351"/>
                    <a:pt x="4698795" y="45456"/>
                  </a:cubicBezTo>
                  <a:lnTo>
                    <a:pt x="4698795" y="1103093"/>
                  </a:lnTo>
                  <a:cubicBezTo>
                    <a:pt x="4698795" y="1128198"/>
                    <a:pt x="4678444" y="1148549"/>
                    <a:pt x="4653339" y="1148549"/>
                  </a:cubicBezTo>
                  <a:lnTo>
                    <a:pt x="45456" y="1148549"/>
                  </a:lnTo>
                  <a:cubicBezTo>
                    <a:pt x="20351" y="1148549"/>
                    <a:pt x="0" y="1128198"/>
                    <a:pt x="0" y="1103093"/>
                  </a:cubicBezTo>
                  <a:lnTo>
                    <a:pt x="0" y="45456"/>
                  </a:lnTo>
                  <a:cubicBezTo>
                    <a:pt x="0" y="20351"/>
                    <a:pt x="20351" y="0"/>
                    <a:pt x="45456" y="0"/>
                  </a:cubicBezTo>
                  <a:close/>
                </a:path>
              </a:pathLst>
            </a:custGeom>
            <a:solidFill>
              <a:srgbClr val="34AD27">
                <a:alpha val="64706"/>
              </a:srgbClr>
            </a:solidFill>
          </p:spPr>
          <p:txBody>
            <a:bodyPr/>
            <a:lstStyle/>
            <a:p>
              <a:endParaRPr lang="en-US"/>
            </a:p>
          </p:txBody>
        </p:sp>
        <p:sp>
          <p:nvSpPr>
            <p:cNvPr id="13" name="TextBox 13"/>
            <p:cNvSpPr txBox="1"/>
            <p:nvPr/>
          </p:nvSpPr>
          <p:spPr>
            <a:xfrm>
              <a:off x="0" y="-76200"/>
              <a:ext cx="4698794" cy="122474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574648" y="1348888"/>
            <a:ext cx="14754693" cy="1343060"/>
          </a:xfrm>
          <a:prstGeom prst="rect">
            <a:avLst/>
          </a:prstGeom>
        </p:spPr>
        <p:txBody>
          <a:bodyPr wrap="square" lIns="0" tIns="0" rIns="0" bIns="0" rtlCol="0" anchor="t">
            <a:spAutoFit/>
          </a:bodyPr>
          <a:lstStyle/>
          <a:p>
            <a:pPr algn="ctr">
              <a:lnSpc>
                <a:spcPts val="11508"/>
              </a:lnSpc>
            </a:pPr>
            <a:r>
              <a:rPr lang="en-US" sz="6600" dirty="0">
                <a:solidFill>
                  <a:schemeClr val="bg1"/>
                </a:solidFill>
                <a:latin typeface="Poppins Ultra-Bold"/>
              </a:rPr>
              <a:t>Subjects Needed for NSC and NCV</a:t>
            </a:r>
          </a:p>
        </p:txBody>
      </p:sp>
      <p:pic>
        <p:nvPicPr>
          <p:cNvPr id="24" name="Picture 23" descr="A logo with a person in the middle&#10;&#10;Description automatically generated">
            <a:extLst>
              <a:ext uri="{FF2B5EF4-FFF2-40B4-BE49-F238E27FC236}">
                <a16:creationId xmlns:a16="http://schemas.microsoft.com/office/drawing/2014/main" id="{A3001C4E-1189-4461-1D47-FDA0BBD430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81C64CAF-5C26-CD2C-EDB4-241C9016A5F1}"/>
              </a:ext>
            </a:extLst>
          </p:cNvPr>
          <p:cNvGraphicFramePr>
            <a:graphicFrameLocks noGrp="1"/>
          </p:cNvGraphicFramePr>
          <p:nvPr>
            <p:extLst>
              <p:ext uri="{D42A27DB-BD31-4B8C-83A1-F6EECF244321}">
                <p14:modId xmlns:p14="http://schemas.microsoft.com/office/powerpoint/2010/main" val="214758551"/>
              </p:ext>
            </p:extLst>
          </p:nvPr>
        </p:nvGraphicFramePr>
        <p:xfrm>
          <a:off x="1638299" y="3862403"/>
          <a:ext cx="15011401" cy="5606121"/>
        </p:xfrm>
        <a:graphic>
          <a:graphicData uri="http://schemas.openxmlformats.org/drawingml/2006/table">
            <a:tbl>
              <a:tblPr firstRow="1" firstCol="1" bandRow="1">
                <a:tableStyleId>{F5AB1C69-6EDB-4FF4-983F-18BD219EF322}</a:tableStyleId>
              </a:tblPr>
              <a:tblGrid>
                <a:gridCol w="5029201">
                  <a:extLst>
                    <a:ext uri="{9D8B030D-6E8A-4147-A177-3AD203B41FA5}">
                      <a16:colId xmlns:a16="http://schemas.microsoft.com/office/drawing/2014/main" val="4042789631"/>
                    </a:ext>
                  </a:extLst>
                </a:gridCol>
                <a:gridCol w="5233922">
                  <a:extLst>
                    <a:ext uri="{9D8B030D-6E8A-4147-A177-3AD203B41FA5}">
                      <a16:colId xmlns:a16="http://schemas.microsoft.com/office/drawing/2014/main" val="2975708214"/>
                    </a:ext>
                  </a:extLst>
                </a:gridCol>
                <a:gridCol w="4748278">
                  <a:extLst>
                    <a:ext uri="{9D8B030D-6E8A-4147-A177-3AD203B41FA5}">
                      <a16:colId xmlns:a16="http://schemas.microsoft.com/office/drawing/2014/main" val="3359452970"/>
                    </a:ext>
                  </a:extLst>
                </a:gridCol>
              </a:tblGrid>
              <a:tr h="889127">
                <a:tc>
                  <a:txBody>
                    <a:bodyPr/>
                    <a:lstStyle/>
                    <a:p>
                      <a:pPr>
                        <a:lnSpc>
                          <a:spcPct val="115000"/>
                        </a:lnSpc>
                        <a:spcAft>
                          <a:spcPts val="800"/>
                        </a:spcAft>
                      </a:pPr>
                      <a:r>
                        <a:rPr lang="en-ZA" sz="3200" kern="100">
                          <a:effectLst/>
                        </a:rPr>
                        <a:t>Subject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7CCA73"/>
                    </a:solidFill>
                  </a:tcPr>
                </a:tc>
                <a:tc>
                  <a:txBody>
                    <a:bodyPr/>
                    <a:lstStyle/>
                    <a:p>
                      <a:pPr algn="ctr">
                        <a:lnSpc>
                          <a:spcPct val="115000"/>
                        </a:lnSpc>
                        <a:spcAft>
                          <a:spcPts val="800"/>
                        </a:spcAft>
                      </a:pPr>
                      <a:r>
                        <a:rPr lang="en-ZA" sz="3200" kern="100">
                          <a:effectLst/>
                        </a:rPr>
                        <a:t>NSC</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7CCA73"/>
                    </a:solidFill>
                  </a:tcPr>
                </a:tc>
                <a:tc>
                  <a:txBody>
                    <a:bodyPr/>
                    <a:lstStyle/>
                    <a:p>
                      <a:pPr algn="ctr">
                        <a:lnSpc>
                          <a:spcPct val="115000"/>
                        </a:lnSpc>
                        <a:spcAft>
                          <a:spcPts val="800"/>
                        </a:spcAft>
                      </a:pPr>
                      <a:r>
                        <a:rPr lang="en-ZA" sz="3200" kern="100" dirty="0">
                          <a:effectLst/>
                        </a:rPr>
                        <a:t>NCV</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7CCA73"/>
                    </a:solidFill>
                  </a:tcPr>
                </a:tc>
                <a:extLst>
                  <a:ext uri="{0D108BD9-81ED-4DB2-BD59-A6C34878D82A}">
                    <a16:rowId xmlns:a16="http://schemas.microsoft.com/office/drawing/2014/main" val="1730013271"/>
                  </a:ext>
                </a:extLst>
              </a:tr>
              <a:tr h="547599">
                <a:tc>
                  <a:txBody>
                    <a:bodyPr/>
                    <a:lstStyle/>
                    <a:p>
                      <a:pPr algn="just">
                        <a:lnSpc>
                          <a:spcPct val="115000"/>
                        </a:lnSpc>
                        <a:spcAft>
                          <a:spcPts val="800"/>
                        </a:spcAft>
                      </a:pPr>
                      <a:r>
                        <a:rPr lang="en-US" sz="3200" kern="100">
                          <a:effectLst/>
                        </a:rPr>
                        <a:t>Home Language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7CCA73"/>
                    </a:solidFill>
                  </a:tcPr>
                </a:tc>
                <a:tc>
                  <a:txBody>
                    <a:bodyPr/>
                    <a:lstStyle/>
                    <a:p>
                      <a:pPr algn="ctr">
                        <a:lnSpc>
                          <a:spcPct val="115000"/>
                        </a:lnSpc>
                        <a:spcAft>
                          <a:spcPts val="800"/>
                        </a:spcAft>
                      </a:pPr>
                      <a:r>
                        <a:rPr lang="en-ZA" sz="3200" kern="100">
                          <a:effectLst/>
                          <a:sym typeface="Wingdings" panose="05000000000000000000" pitchFamily="2" charset="2"/>
                        </a:rPr>
                        <a: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rowSpan="2">
                  <a:txBody>
                    <a:bodyPr/>
                    <a:lstStyle/>
                    <a:p>
                      <a:pPr algn="ctr">
                        <a:lnSpc>
                          <a:spcPct val="115000"/>
                        </a:lnSpc>
                        <a:spcAft>
                          <a:spcPts val="800"/>
                        </a:spcAft>
                      </a:pPr>
                      <a:r>
                        <a:rPr lang="en-ZA" sz="3200" kern="100">
                          <a:effectLst/>
                        </a:rPr>
                        <a:t>ONE Official Language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9056963"/>
                  </a:ext>
                </a:extLst>
              </a:tr>
              <a:tr h="547599">
                <a:tc>
                  <a:txBody>
                    <a:bodyPr/>
                    <a:lstStyle/>
                    <a:p>
                      <a:pPr algn="just">
                        <a:lnSpc>
                          <a:spcPct val="115000"/>
                        </a:lnSpc>
                        <a:spcAft>
                          <a:spcPts val="800"/>
                        </a:spcAft>
                      </a:pPr>
                      <a:r>
                        <a:rPr lang="en-US" sz="3200" kern="100">
                          <a:effectLst/>
                        </a:rPr>
                        <a:t>First Additional Language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7CCA73"/>
                    </a:solidFill>
                  </a:tcPr>
                </a:tc>
                <a:tc>
                  <a:txBody>
                    <a:bodyPr/>
                    <a:lstStyle/>
                    <a:p>
                      <a:pPr algn="ctr">
                        <a:lnSpc>
                          <a:spcPct val="115000"/>
                        </a:lnSpc>
                        <a:spcAft>
                          <a:spcPts val="800"/>
                        </a:spcAft>
                      </a:pPr>
                      <a:r>
                        <a:rPr lang="en-ZA" sz="3200" kern="100">
                          <a:effectLst/>
                          <a:sym typeface="Wingdings" panose="05000000000000000000" pitchFamily="2" charset="2"/>
                        </a:rPr>
                        <a: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717771353"/>
                  </a:ext>
                </a:extLst>
              </a:tr>
              <a:tr h="1049311">
                <a:tc>
                  <a:txBody>
                    <a:bodyPr/>
                    <a:lstStyle/>
                    <a:p>
                      <a:pPr algn="just">
                        <a:lnSpc>
                          <a:spcPct val="115000"/>
                        </a:lnSpc>
                        <a:spcAft>
                          <a:spcPts val="800"/>
                        </a:spcAft>
                      </a:pPr>
                      <a:r>
                        <a:rPr lang="en-US" sz="3200" kern="100">
                          <a:effectLst/>
                        </a:rPr>
                        <a:t>Mathematics/Mathematical Literacy</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7CCA73"/>
                    </a:solidFill>
                  </a:tcPr>
                </a:tc>
                <a:tc>
                  <a:txBody>
                    <a:bodyPr/>
                    <a:lstStyle/>
                    <a:p>
                      <a:pPr algn="ctr">
                        <a:lnSpc>
                          <a:spcPct val="115000"/>
                        </a:lnSpc>
                        <a:spcAft>
                          <a:spcPts val="800"/>
                        </a:spcAft>
                      </a:pPr>
                      <a:r>
                        <a:rPr lang="en-ZA" sz="3200" kern="100">
                          <a:effectLst/>
                          <a:sym typeface="Wingdings" panose="05000000000000000000" pitchFamily="2" charset="2"/>
                        </a:rPr>
                        <a: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3200" kern="100">
                          <a:effectLst/>
                          <a:sym typeface="Wingdings" panose="05000000000000000000" pitchFamily="2" charset="2"/>
                        </a:rPr>
                        <a: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523185"/>
                  </a:ext>
                </a:extLst>
              </a:tr>
              <a:tr h="547599">
                <a:tc>
                  <a:txBody>
                    <a:bodyPr/>
                    <a:lstStyle/>
                    <a:p>
                      <a:pPr algn="just">
                        <a:lnSpc>
                          <a:spcPct val="115000"/>
                        </a:lnSpc>
                        <a:spcAft>
                          <a:spcPts val="800"/>
                        </a:spcAft>
                      </a:pPr>
                      <a:r>
                        <a:rPr lang="en-US" sz="3200" kern="100">
                          <a:effectLst/>
                        </a:rPr>
                        <a:t>Life Orientation</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7CCA73"/>
                    </a:solidFill>
                  </a:tcPr>
                </a:tc>
                <a:tc>
                  <a:txBody>
                    <a:bodyPr/>
                    <a:lstStyle/>
                    <a:p>
                      <a:pPr algn="ctr">
                        <a:lnSpc>
                          <a:spcPct val="115000"/>
                        </a:lnSpc>
                        <a:spcAft>
                          <a:spcPts val="800"/>
                        </a:spcAft>
                      </a:pPr>
                      <a:r>
                        <a:rPr lang="en-ZA" sz="3200" kern="100">
                          <a:effectLst/>
                          <a:sym typeface="Wingdings" panose="05000000000000000000" pitchFamily="2" charset="2"/>
                        </a:rPr>
                        <a: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3200" kern="100">
                          <a:effectLst/>
                          <a:sym typeface="Wingdings" panose="05000000000000000000" pitchFamily="2" charset="2"/>
                        </a:rPr>
                        <a: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3550584"/>
                  </a:ext>
                </a:extLst>
              </a:tr>
              <a:tr h="1981362">
                <a:tc>
                  <a:txBody>
                    <a:bodyPr/>
                    <a:lstStyle/>
                    <a:p>
                      <a:pPr algn="just">
                        <a:lnSpc>
                          <a:spcPct val="115000"/>
                        </a:lnSpc>
                        <a:spcAft>
                          <a:spcPts val="800"/>
                        </a:spcAft>
                      </a:pPr>
                      <a:r>
                        <a:rPr lang="en-US" sz="3200" kern="100" dirty="0">
                          <a:effectLst/>
                        </a:rPr>
                        <a:t>Additional Subjects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7CCA73"/>
                    </a:solidFill>
                  </a:tcPr>
                </a:tc>
                <a:tc>
                  <a:txBody>
                    <a:bodyPr/>
                    <a:lstStyle/>
                    <a:p>
                      <a:pPr algn="ctr">
                        <a:lnSpc>
                          <a:spcPct val="115000"/>
                        </a:lnSpc>
                        <a:spcAft>
                          <a:spcPts val="800"/>
                        </a:spcAft>
                      </a:pPr>
                      <a:r>
                        <a:rPr lang="en-ZA" sz="3200" kern="100" dirty="0">
                          <a:effectLst/>
                        </a:rPr>
                        <a:t>THREE subjects chosen from </a:t>
                      </a:r>
                      <a:endParaRPr lang="en-US" sz="3200" kern="100" dirty="0">
                        <a:effectLst/>
                      </a:endParaRPr>
                    </a:p>
                    <a:p>
                      <a:pPr algn="ctr">
                        <a:lnSpc>
                          <a:spcPct val="115000"/>
                        </a:lnSpc>
                        <a:spcAft>
                          <a:spcPts val="800"/>
                        </a:spcAft>
                      </a:pPr>
                      <a:r>
                        <a:rPr lang="en-ZA" sz="3200" kern="100" dirty="0">
                          <a:effectLst/>
                        </a:rPr>
                        <a:t>1 of the 12 organising fields of learning.</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ZA" sz="3200" kern="100" dirty="0">
                          <a:effectLst/>
                        </a:rPr>
                        <a:t>FOUR subjects chosen from </a:t>
                      </a:r>
                      <a:endParaRPr lang="en-US" sz="3200" kern="100" dirty="0">
                        <a:effectLst/>
                      </a:endParaRPr>
                    </a:p>
                    <a:p>
                      <a:pPr algn="ctr">
                        <a:lnSpc>
                          <a:spcPct val="115000"/>
                        </a:lnSpc>
                        <a:spcAft>
                          <a:spcPts val="800"/>
                        </a:spcAft>
                      </a:pPr>
                      <a:r>
                        <a:rPr lang="en-ZA" sz="3200" kern="100" dirty="0">
                          <a:effectLst/>
                        </a:rPr>
                        <a:t>1 of the 19 learning programmes.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553782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D187C-C06C-DE11-603A-2D37F5C61DD2}"/>
            </a:ext>
          </a:extLst>
        </p:cNvPr>
        <p:cNvGrpSpPr/>
        <p:nvPr/>
      </p:nvGrpSpPr>
      <p:grpSpPr>
        <a:xfrm>
          <a:off x="0" y="0"/>
          <a:ext cx="0" cy="0"/>
          <a:chOff x="0" y="0"/>
          <a:chExt cx="0" cy="0"/>
        </a:xfrm>
      </p:grpSpPr>
      <p:sp>
        <p:nvSpPr>
          <p:cNvPr id="23" name="Freeform 2">
            <a:extLst>
              <a:ext uri="{FF2B5EF4-FFF2-40B4-BE49-F238E27FC236}">
                <a16:creationId xmlns:a16="http://schemas.microsoft.com/office/drawing/2014/main" id="{56E21BF8-8BAF-D6A3-B445-F8A767B163E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11" name="Group 11">
            <a:extLst>
              <a:ext uri="{FF2B5EF4-FFF2-40B4-BE49-F238E27FC236}">
                <a16:creationId xmlns:a16="http://schemas.microsoft.com/office/drawing/2014/main" id="{460B22E6-3E7F-9B72-7ACA-1258761A965D}"/>
              </a:ext>
            </a:extLst>
          </p:cNvPr>
          <p:cNvGrpSpPr/>
          <p:nvPr/>
        </p:nvGrpSpPr>
        <p:grpSpPr>
          <a:xfrm>
            <a:off x="1143000" y="1028700"/>
            <a:ext cx="15810403" cy="2211627"/>
            <a:chOff x="0" y="0"/>
            <a:chExt cx="4698794" cy="1148549"/>
          </a:xfrm>
        </p:grpSpPr>
        <p:sp>
          <p:nvSpPr>
            <p:cNvPr id="12" name="Freeform 12">
              <a:extLst>
                <a:ext uri="{FF2B5EF4-FFF2-40B4-BE49-F238E27FC236}">
                  <a16:creationId xmlns:a16="http://schemas.microsoft.com/office/drawing/2014/main" id="{3629DD69-33DD-AFDE-7ABB-CE6C30D8565C}"/>
                </a:ext>
              </a:extLst>
            </p:cNvPr>
            <p:cNvSpPr/>
            <p:nvPr/>
          </p:nvSpPr>
          <p:spPr>
            <a:xfrm>
              <a:off x="0" y="0"/>
              <a:ext cx="4698795" cy="1148549"/>
            </a:xfrm>
            <a:custGeom>
              <a:avLst/>
              <a:gdLst/>
              <a:ahLst/>
              <a:cxnLst/>
              <a:rect l="l" t="t" r="r" b="b"/>
              <a:pathLst>
                <a:path w="4698795" h="1148549">
                  <a:moveTo>
                    <a:pt x="45456" y="0"/>
                  </a:moveTo>
                  <a:lnTo>
                    <a:pt x="4653339" y="0"/>
                  </a:lnTo>
                  <a:cubicBezTo>
                    <a:pt x="4678444" y="0"/>
                    <a:pt x="4698795" y="20351"/>
                    <a:pt x="4698795" y="45456"/>
                  </a:cubicBezTo>
                  <a:lnTo>
                    <a:pt x="4698795" y="1103093"/>
                  </a:lnTo>
                  <a:cubicBezTo>
                    <a:pt x="4698795" y="1128198"/>
                    <a:pt x="4678444" y="1148549"/>
                    <a:pt x="4653339" y="1148549"/>
                  </a:cubicBezTo>
                  <a:lnTo>
                    <a:pt x="45456" y="1148549"/>
                  </a:lnTo>
                  <a:cubicBezTo>
                    <a:pt x="20351" y="1148549"/>
                    <a:pt x="0" y="1128198"/>
                    <a:pt x="0" y="1103093"/>
                  </a:cubicBezTo>
                  <a:lnTo>
                    <a:pt x="0" y="45456"/>
                  </a:lnTo>
                  <a:cubicBezTo>
                    <a:pt x="0" y="20351"/>
                    <a:pt x="20351" y="0"/>
                    <a:pt x="45456" y="0"/>
                  </a:cubicBezTo>
                  <a:close/>
                </a:path>
              </a:pathLst>
            </a:custGeom>
            <a:solidFill>
              <a:srgbClr val="34AD27">
                <a:alpha val="64706"/>
              </a:srgbClr>
            </a:solidFill>
          </p:spPr>
          <p:txBody>
            <a:bodyPr/>
            <a:lstStyle/>
            <a:p>
              <a:endParaRPr lang="en-US"/>
            </a:p>
          </p:txBody>
        </p:sp>
        <p:sp>
          <p:nvSpPr>
            <p:cNvPr id="13" name="TextBox 13">
              <a:extLst>
                <a:ext uri="{FF2B5EF4-FFF2-40B4-BE49-F238E27FC236}">
                  <a16:creationId xmlns:a16="http://schemas.microsoft.com/office/drawing/2014/main" id="{CE705A8F-680D-ED26-8EBC-6BB759CEC691}"/>
                </a:ext>
              </a:extLst>
            </p:cNvPr>
            <p:cNvSpPr txBox="1"/>
            <p:nvPr/>
          </p:nvSpPr>
          <p:spPr>
            <a:xfrm>
              <a:off x="0" y="-76200"/>
              <a:ext cx="4698794" cy="122474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a:extLst>
              <a:ext uri="{FF2B5EF4-FFF2-40B4-BE49-F238E27FC236}">
                <a16:creationId xmlns:a16="http://schemas.microsoft.com/office/drawing/2014/main" id="{F4318FBC-BB02-8027-4E7B-B356EEE700AD}"/>
              </a:ext>
            </a:extLst>
          </p:cNvPr>
          <p:cNvSpPr txBox="1"/>
          <p:nvPr/>
        </p:nvSpPr>
        <p:spPr>
          <a:xfrm>
            <a:off x="1574648" y="1348888"/>
            <a:ext cx="14754693" cy="1343060"/>
          </a:xfrm>
          <a:prstGeom prst="rect">
            <a:avLst/>
          </a:prstGeom>
        </p:spPr>
        <p:txBody>
          <a:bodyPr wrap="square" lIns="0" tIns="0" rIns="0" bIns="0" rtlCol="0" anchor="t">
            <a:spAutoFit/>
          </a:bodyPr>
          <a:lstStyle/>
          <a:p>
            <a:pPr algn="ctr">
              <a:lnSpc>
                <a:spcPts val="11508"/>
              </a:lnSpc>
            </a:pPr>
            <a:r>
              <a:rPr lang="en-US" sz="6600" dirty="0">
                <a:solidFill>
                  <a:schemeClr val="bg1"/>
                </a:solidFill>
                <a:latin typeface="Poppins Ultra-Bold"/>
              </a:rPr>
              <a:t>Pass Requirements</a:t>
            </a:r>
          </a:p>
        </p:txBody>
      </p:sp>
      <p:pic>
        <p:nvPicPr>
          <p:cNvPr id="24" name="Picture 23" descr="A logo with a person in the middle&#10;&#10;Description automatically generated">
            <a:extLst>
              <a:ext uri="{FF2B5EF4-FFF2-40B4-BE49-F238E27FC236}">
                <a16:creationId xmlns:a16="http://schemas.microsoft.com/office/drawing/2014/main" id="{AA8E9956-2DBA-7399-F26D-E46C22AB2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7BD209B5-CACB-7FE5-5F45-BFCA24507635}"/>
              </a:ext>
            </a:extLst>
          </p:cNvPr>
          <p:cNvGraphicFramePr>
            <a:graphicFrameLocks noGrp="1"/>
          </p:cNvGraphicFramePr>
          <p:nvPr>
            <p:extLst>
              <p:ext uri="{D42A27DB-BD31-4B8C-83A1-F6EECF244321}">
                <p14:modId xmlns:p14="http://schemas.microsoft.com/office/powerpoint/2010/main" val="3124786710"/>
              </p:ext>
            </p:extLst>
          </p:nvPr>
        </p:nvGraphicFramePr>
        <p:xfrm>
          <a:off x="2003741" y="4664610"/>
          <a:ext cx="14325600" cy="4107697"/>
        </p:xfrm>
        <a:graphic>
          <a:graphicData uri="http://schemas.openxmlformats.org/drawingml/2006/table">
            <a:tbl>
              <a:tblPr firstRow="1" firstCol="1" bandRow="1">
                <a:tableStyleId>{5C22544A-7EE6-4342-B048-85BDC9FD1C3A}</a:tableStyleId>
              </a:tblPr>
              <a:tblGrid>
                <a:gridCol w="7162800">
                  <a:extLst>
                    <a:ext uri="{9D8B030D-6E8A-4147-A177-3AD203B41FA5}">
                      <a16:colId xmlns:a16="http://schemas.microsoft.com/office/drawing/2014/main" val="1653492710"/>
                    </a:ext>
                  </a:extLst>
                </a:gridCol>
                <a:gridCol w="7162800">
                  <a:extLst>
                    <a:ext uri="{9D8B030D-6E8A-4147-A177-3AD203B41FA5}">
                      <a16:colId xmlns:a16="http://schemas.microsoft.com/office/drawing/2014/main" val="2807935369"/>
                    </a:ext>
                  </a:extLst>
                </a:gridCol>
              </a:tblGrid>
              <a:tr h="868308">
                <a:tc>
                  <a:txBody>
                    <a:bodyPr/>
                    <a:lstStyle/>
                    <a:p>
                      <a:pPr algn="ctr">
                        <a:lnSpc>
                          <a:spcPct val="115000"/>
                        </a:lnSpc>
                        <a:spcAft>
                          <a:spcPts val="800"/>
                        </a:spcAft>
                      </a:pPr>
                      <a:r>
                        <a:rPr lang="en-ZA" sz="2800" b="1" kern="100" dirty="0">
                          <a:effectLst/>
                        </a:rPr>
                        <a:t>NSC</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7CCA73"/>
                    </a:solidFill>
                  </a:tcPr>
                </a:tc>
                <a:tc>
                  <a:txBody>
                    <a:bodyPr/>
                    <a:lstStyle/>
                    <a:p>
                      <a:pPr algn="ctr">
                        <a:lnSpc>
                          <a:spcPct val="115000"/>
                        </a:lnSpc>
                        <a:spcAft>
                          <a:spcPts val="800"/>
                        </a:spcAft>
                      </a:pPr>
                      <a:r>
                        <a:rPr lang="en-ZA" sz="2800" b="1" kern="100" dirty="0">
                          <a:effectLst/>
                        </a:rPr>
                        <a:t>NCV</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7CCA73"/>
                    </a:solidFill>
                  </a:tcPr>
                </a:tc>
                <a:extLst>
                  <a:ext uri="{0D108BD9-81ED-4DB2-BD59-A6C34878D82A}">
                    <a16:rowId xmlns:a16="http://schemas.microsoft.com/office/drawing/2014/main" val="1632856847"/>
                  </a:ext>
                </a:extLst>
              </a:tr>
              <a:tr h="3062745">
                <a:tc>
                  <a:txBody>
                    <a:bodyPr/>
                    <a:lstStyle/>
                    <a:p>
                      <a:pPr marL="533400" lvl="0" indent="-342900" algn="just">
                        <a:lnSpc>
                          <a:spcPct val="150000"/>
                        </a:lnSpc>
                        <a:buFont typeface="Symbol" panose="05050102010706020507" pitchFamily="18" charset="2"/>
                        <a:buChar char=""/>
                      </a:pPr>
                      <a:r>
                        <a:rPr lang="en-ZA" sz="2800" b="0" kern="100" dirty="0">
                          <a:solidFill>
                            <a:schemeClr val="tx1"/>
                          </a:solidFill>
                          <a:effectLst/>
                        </a:rPr>
                        <a:t>Pass at least 6 subjects</a:t>
                      </a:r>
                      <a:endParaRPr lang="en-US" sz="2800" b="0" kern="100" dirty="0">
                        <a:solidFill>
                          <a:schemeClr val="tx1"/>
                        </a:solidFill>
                        <a:effectLst/>
                      </a:endParaRPr>
                    </a:p>
                    <a:p>
                      <a:pPr marL="533400" lvl="0" indent="-342900" algn="just">
                        <a:lnSpc>
                          <a:spcPct val="150000"/>
                        </a:lnSpc>
                        <a:buFont typeface="Symbol" panose="05050102010706020507" pitchFamily="18" charset="2"/>
                        <a:buChar char=""/>
                      </a:pPr>
                      <a:r>
                        <a:rPr lang="en-ZA" sz="2800" b="0" kern="100" dirty="0">
                          <a:solidFill>
                            <a:schemeClr val="tx1"/>
                          </a:solidFill>
                          <a:effectLst/>
                        </a:rPr>
                        <a:t>40% minimum in 3 subjects including Home Language</a:t>
                      </a:r>
                      <a:endParaRPr lang="en-US" sz="2800" b="0" kern="100" dirty="0">
                        <a:solidFill>
                          <a:schemeClr val="tx1"/>
                        </a:solidFill>
                        <a:effectLst/>
                      </a:endParaRPr>
                    </a:p>
                    <a:p>
                      <a:pPr marL="533400" lvl="0" indent="-342900" algn="just">
                        <a:lnSpc>
                          <a:spcPct val="150000"/>
                        </a:lnSpc>
                        <a:spcAft>
                          <a:spcPts val="800"/>
                        </a:spcAft>
                        <a:buFont typeface="Symbol" panose="05050102010706020507" pitchFamily="18" charset="2"/>
                        <a:buChar char=""/>
                      </a:pPr>
                      <a:r>
                        <a:rPr lang="en-ZA" sz="2800" b="0" kern="100" dirty="0">
                          <a:solidFill>
                            <a:schemeClr val="tx1"/>
                          </a:solidFill>
                          <a:effectLst/>
                        </a:rPr>
                        <a:t>30% minimum in 3 subjects</a:t>
                      </a:r>
                      <a:endParaRPr lang="en-US" sz="2800" b="0" kern="100" dirty="0">
                        <a:solidFill>
                          <a:schemeClr val="tx1"/>
                        </a:solidFill>
                        <a:effectLst/>
                      </a:endParaRPr>
                    </a:p>
                    <a:p>
                      <a:pPr algn="just">
                        <a:lnSpc>
                          <a:spcPct val="150000"/>
                        </a:lnSpc>
                        <a:spcAft>
                          <a:spcPts val="800"/>
                        </a:spcAft>
                      </a:pPr>
                      <a:r>
                        <a:rPr lang="en-ZA" sz="2800" kern="100" dirty="0">
                          <a:effectLst/>
                        </a:rPr>
                        <a:t> </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marL="628650" lvl="0" indent="-342900" algn="just">
                        <a:lnSpc>
                          <a:spcPct val="150000"/>
                        </a:lnSpc>
                        <a:buFont typeface="Symbol" panose="05050102010706020507" pitchFamily="18" charset="2"/>
                        <a:buChar char=""/>
                      </a:pPr>
                      <a:r>
                        <a:rPr lang="en-ZA" sz="2800" kern="100" dirty="0">
                          <a:effectLst/>
                        </a:rPr>
                        <a:t>Pass 7 subjects</a:t>
                      </a:r>
                      <a:endParaRPr lang="en-US" sz="2800" kern="100" dirty="0">
                        <a:effectLst/>
                      </a:endParaRPr>
                    </a:p>
                    <a:p>
                      <a:pPr marL="628650" lvl="0" indent="-342900" algn="just">
                        <a:lnSpc>
                          <a:spcPct val="150000"/>
                        </a:lnSpc>
                        <a:buFont typeface="Symbol" panose="05050102010706020507" pitchFamily="18" charset="2"/>
                        <a:buChar char=""/>
                      </a:pPr>
                      <a:r>
                        <a:rPr lang="en-ZA" sz="2800" kern="100" dirty="0">
                          <a:effectLst/>
                        </a:rPr>
                        <a:t>40% in official language</a:t>
                      </a:r>
                      <a:endParaRPr lang="en-US" sz="2800" kern="100" dirty="0">
                        <a:effectLst/>
                      </a:endParaRPr>
                    </a:p>
                    <a:p>
                      <a:pPr marL="628650" lvl="0" indent="-342900" algn="just">
                        <a:lnSpc>
                          <a:spcPct val="150000"/>
                        </a:lnSpc>
                        <a:buFont typeface="Symbol" panose="05050102010706020507" pitchFamily="18" charset="2"/>
                        <a:buChar char=""/>
                      </a:pPr>
                      <a:r>
                        <a:rPr lang="en-ZA" sz="2800" kern="100" dirty="0">
                          <a:effectLst/>
                        </a:rPr>
                        <a:t>40% in Life Orientation</a:t>
                      </a:r>
                      <a:endParaRPr lang="en-US" sz="2800" kern="100" dirty="0">
                        <a:effectLst/>
                      </a:endParaRPr>
                    </a:p>
                    <a:p>
                      <a:pPr marL="628650" lvl="0" indent="-342900" algn="just">
                        <a:lnSpc>
                          <a:spcPct val="150000"/>
                        </a:lnSpc>
                        <a:buFont typeface="Symbol" panose="05050102010706020507" pitchFamily="18" charset="2"/>
                        <a:buChar char=""/>
                      </a:pPr>
                      <a:r>
                        <a:rPr lang="en-ZA" sz="2800" kern="100" dirty="0">
                          <a:effectLst/>
                        </a:rPr>
                        <a:t>30% in Mathematics/Mathematical Literacy</a:t>
                      </a:r>
                      <a:endParaRPr lang="en-US" sz="2800" kern="100" dirty="0">
                        <a:effectLst/>
                      </a:endParaRPr>
                    </a:p>
                    <a:p>
                      <a:pPr marL="628650" lvl="0" indent="-342900" algn="just">
                        <a:lnSpc>
                          <a:spcPct val="150000"/>
                        </a:lnSpc>
                        <a:spcAft>
                          <a:spcPts val="800"/>
                        </a:spcAft>
                        <a:buFont typeface="Symbol" panose="05050102010706020507" pitchFamily="18" charset="2"/>
                        <a:buChar char=""/>
                      </a:pPr>
                      <a:r>
                        <a:rPr lang="en-ZA" sz="2800" kern="100" dirty="0">
                          <a:effectLst/>
                        </a:rPr>
                        <a:t>50% in each of the 4 vocational subjects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2578693168"/>
                  </a:ext>
                </a:extLst>
              </a:tr>
            </a:tbl>
          </a:graphicData>
        </a:graphic>
      </p:graphicFrame>
    </p:spTree>
    <p:extLst>
      <p:ext uri="{BB962C8B-B14F-4D97-AF65-F5344CB8AC3E}">
        <p14:creationId xmlns:p14="http://schemas.microsoft.com/office/powerpoint/2010/main" val="317846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95A283-B90B-BC49-6D73-15A252A419CC}"/>
            </a:ext>
          </a:extLst>
        </p:cNvPr>
        <p:cNvGrpSpPr/>
        <p:nvPr/>
      </p:nvGrpSpPr>
      <p:grpSpPr>
        <a:xfrm>
          <a:off x="0" y="0"/>
          <a:ext cx="0" cy="0"/>
          <a:chOff x="0" y="0"/>
          <a:chExt cx="0" cy="0"/>
        </a:xfrm>
      </p:grpSpPr>
      <p:sp>
        <p:nvSpPr>
          <p:cNvPr id="8" name="Freeform 2">
            <a:extLst>
              <a:ext uri="{FF2B5EF4-FFF2-40B4-BE49-F238E27FC236}">
                <a16:creationId xmlns:a16="http://schemas.microsoft.com/office/drawing/2014/main" id="{985123F0-215A-12D1-500B-BA03D6D8004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5" name="Group 2">
            <a:extLst>
              <a:ext uri="{FF2B5EF4-FFF2-40B4-BE49-F238E27FC236}">
                <a16:creationId xmlns:a16="http://schemas.microsoft.com/office/drawing/2014/main" id="{6D937B51-78D3-7CA1-3616-21E2B6778010}"/>
              </a:ext>
            </a:extLst>
          </p:cNvPr>
          <p:cNvGrpSpPr/>
          <p:nvPr/>
        </p:nvGrpSpPr>
        <p:grpSpPr>
          <a:xfrm>
            <a:off x="1" y="-1"/>
            <a:ext cx="18288000" cy="2247901"/>
            <a:chOff x="0" y="0"/>
            <a:chExt cx="2696579" cy="2736560"/>
          </a:xfrm>
        </p:grpSpPr>
        <p:sp>
          <p:nvSpPr>
            <p:cNvPr id="6" name="Freeform 3">
              <a:extLst>
                <a:ext uri="{FF2B5EF4-FFF2-40B4-BE49-F238E27FC236}">
                  <a16:creationId xmlns:a16="http://schemas.microsoft.com/office/drawing/2014/main" id="{BFAD3B36-E2F0-E2D4-3E1C-8C5D12506431}"/>
                </a:ext>
              </a:extLst>
            </p:cNvPr>
            <p:cNvSpPr/>
            <p:nvPr/>
          </p:nvSpPr>
          <p:spPr>
            <a:xfrm>
              <a:off x="0" y="0"/>
              <a:ext cx="2696579" cy="2736560"/>
            </a:xfrm>
            <a:custGeom>
              <a:avLst/>
              <a:gdLst/>
              <a:ahLst/>
              <a:cxnLst/>
              <a:rect l="l" t="t" r="r" b="b"/>
              <a:pathLst>
                <a:path w="2696579" h="2736560">
                  <a:moveTo>
                    <a:pt x="0" y="0"/>
                  </a:moveTo>
                  <a:lnTo>
                    <a:pt x="2696579" y="0"/>
                  </a:lnTo>
                  <a:lnTo>
                    <a:pt x="2696579" y="2736560"/>
                  </a:lnTo>
                  <a:lnTo>
                    <a:pt x="0" y="2736560"/>
                  </a:lnTo>
                  <a:close/>
                </a:path>
              </a:pathLst>
            </a:custGeom>
            <a:solidFill>
              <a:srgbClr val="7BC972"/>
            </a:solidFill>
          </p:spPr>
          <p:txBody>
            <a:bodyPr/>
            <a:lstStyle/>
            <a:p>
              <a:endParaRPr lang="en-US"/>
            </a:p>
          </p:txBody>
        </p:sp>
        <p:sp>
          <p:nvSpPr>
            <p:cNvPr id="7" name="TextBox 4">
              <a:extLst>
                <a:ext uri="{FF2B5EF4-FFF2-40B4-BE49-F238E27FC236}">
                  <a16:creationId xmlns:a16="http://schemas.microsoft.com/office/drawing/2014/main" id="{1939FFDC-AC0A-2835-2857-1B0AA887BA2E}"/>
                </a:ext>
              </a:extLst>
            </p:cNvPr>
            <p:cNvSpPr txBox="1"/>
            <p:nvPr/>
          </p:nvSpPr>
          <p:spPr>
            <a:xfrm>
              <a:off x="0" y="-76200"/>
              <a:ext cx="2696579" cy="2812760"/>
            </a:xfrm>
            <a:prstGeom prst="rect">
              <a:avLst/>
            </a:prstGeom>
          </p:spPr>
          <p:txBody>
            <a:bodyPr lIns="50800" tIns="50800" rIns="50800" bIns="50800" rtlCol="0" anchor="ctr"/>
            <a:lstStyle/>
            <a:p>
              <a:pPr algn="ctr">
                <a:lnSpc>
                  <a:spcPts val="2659"/>
                </a:lnSpc>
              </a:pPr>
              <a:endParaRPr/>
            </a:p>
          </p:txBody>
        </p:sp>
      </p:grpSp>
      <p:sp>
        <p:nvSpPr>
          <p:cNvPr id="9" name="TextBox 9">
            <a:extLst>
              <a:ext uri="{FF2B5EF4-FFF2-40B4-BE49-F238E27FC236}">
                <a16:creationId xmlns:a16="http://schemas.microsoft.com/office/drawing/2014/main" id="{D513DDC1-B28B-780B-84BC-9602FEDB29A0}"/>
              </a:ext>
            </a:extLst>
          </p:cNvPr>
          <p:cNvSpPr txBox="1"/>
          <p:nvPr/>
        </p:nvSpPr>
        <p:spPr>
          <a:xfrm>
            <a:off x="685800" y="766676"/>
            <a:ext cx="16916400" cy="923330"/>
          </a:xfrm>
          <a:prstGeom prst="rect">
            <a:avLst/>
          </a:prstGeom>
        </p:spPr>
        <p:txBody>
          <a:bodyPr wrap="square" lIns="0" tIns="0" rIns="0" bIns="0" rtlCol="0" anchor="t">
            <a:spAutoFit/>
          </a:bodyPr>
          <a:lstStyle/>
          <a:p>
            <a:pPr algn="ctr">
              <a:spcBef>
                <a:spcPct val="0"/>
              </a:spcBef>
            </a:pPr>
            <a:r>
              <a:rPr lang="en-US" sz="6000" dirty="0">
                <a:solidFill>
                  <a:srgbClr val="FFFFFF"/>
                </a:solidFill>
                <a:latin typeface="Poppins Ultra-Bold"/>
              </a:rPr>
              <a:t>Access to Further Education</a:t>
            </a:r>
          </a:p>
        </p:txBody>
      </p:sp>
      <p:pic>
        <p:nvPicPr>
          <p:cNvPr id="10" name="Picture 9" descr="A logo with a person in the middle&#10;&#10;Description automatically generated">
            <a:extLst>
              <a:ext uri="{FF2B5EF4-FFF2-40B4-BE49-F238E27FC236}">
                <a16:creationId xmlns:a16="http://schemas.microsoft.com/office/drawing/2014/main" id="{A1FF12DD-6363-BEC2-5CD2-9D1E0FF6D8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green graduation cap with a blue umbrella&#10;&#10;Description automatically generated">
            <a:extLst>
              <a:ext uri="{FF2B5EF4-FFF2-40B4-BE49-F238E27FC236}">
                <a16:creationId xmlns:a16="http://schemas.microsoft.com/office/drawing/2014/main" id="{0BB1D253-CC9F-454D-81B8-2135643131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885" b="16663"/>
          <a:stretch/>
        </p:blipFill>
        <p:spPr>
          <a:xfrm>
            <a:off x="1021386" y="5176157"/>
            <a:ext cx="4468406" cy="2880000"/>
          </a:xfrm>
          <a:prstGeom prst="rect">
            <a:avLst/>
          </a:prstGeom>
        </p:spPr>
      </p:pic>
      <p:pic>
        <p:nvPicPr>
          <p:cNvPr id="12" name="Picture 11" descr="A rolled up paper with a green ribbon&#10;&#10;Description automatically generated">
            <a:extLst>
              <a:ext uri="{FF2B5EF4-FFF2-40B4-BE49-F238E27FC236}">
                <a16:creationId xmlns:a16="http://schemas.microsoft.com/office/drawing/2014/main" id="{AB6F6B41-78E9-80B6-C62F-E68ACA925424}"/>
              </a:ext>
            </a:extLst>
          </p:cNvPr>
          <p:cNvPicPr>
            <a:picLocks noChangeAspect="1"/>
          </p:cNvPicPr>
          <p:nvPr/>
        </p:nvPicPr>
        <p:blipFill rotWithShape="1">
          <a:blip r:embed="rId6">
            <a:extLst>
              <a:ext uri="{28A0092B-C50C-407E-A947-70E740481C1C}">
                <a14:useLocalDpi xmlns:a14="http://schemas.microsoft.com/office/drawing/2010/main" val="0"/>
              </a:ext>
            </a:extLst>
          </a:blip>
          <a:srcRect t="18885" b="18885"/>
          <a:stretch/>
        </p:blipFill>
        <p:spPr>
          <a:xfrm>
            <a:off x="6553199" y="5143500"/>
            <a:ext cx="4627991" cy="2880000"/>
          </a:xfrm>
          <a:prstGeom prst="rect">
            <a:avLst/>
          </a:prstGeom>
        </p:spPr>
      </p:pic>
      <p:pic>
        <p:nvPicPr>
          <p:cNvPr id="14" name="Picture 13" descr="A certificate with a seal&#10;&#10;Description automatically generated">
            <a:extLst>
              <a:ext uri="{FF2B5EF4-FFF2-40B4-BE49-F238E27FC236}">
                <a16:creationId xmlns:a16="http://schemas.microsoft.com/office/drawing/2014/main" id="{7D9B509A-68F6-3374-8215-77164AA4244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4441" b="12957"/>
          <a:stretch/>
        </p:blipFill>
        <p:spPr>
          <a:xfrm>
            <a:off x="12798209" y="5299407"/>
            <a:ext cx="3966850" cy="2880000"/>
          </a:xfrm>
          <a:prstGeom prst="rect">
            <a:avLst/>
          </a:prstGeom>
        </p:spPr>
      </p:pic>
      <p:sp>
        <p:nvSpPr>
          <p:cNvPr id="15" name="TextBox 6">
            <a:extLst>
              <a:ext uri="{FF2B5EF4-FFF2-40B4-BE49-F238E27FC236}">
                <a16:creationId xmlns:a16="http://schemas.microsoft.com/office/drawing/2014/main" id="{BDBD4133-097A-5332-0B8A-483C411EEAE9}"/>
              </a:ext>
            </a:extLst>
          </p:cNvPr>
          <p:cNvSpPr txBox="1"/>
          <p:nvPr/>
        </p:nvSpPr>
        <p:spPr>
          <a:xfrm>
            <a:off x="1221127" y="2771603"/>
            <a:ext cx="4068924" cy="2215991"/>
          </a:xfrm>
          <a:prstGeom prst="rect">
            <a:avLst/>
          </a:prstGeom>
        </p:spPr>
        <p:txBody>
          <a:bodyPr lIns="0" tIns="0" rIns="0" bIns="0" rtlCol="0" anchor="t">
            <a:spAutoFit/>
          </a:bodyPr>
          <a:lstStyle/>
          <a:p>
            <a:pPr algn="ctr"/>
            <a:r>
              <a:rPr lang="en-US" sz="4800" b="1" dirty="0">
                <a:solidFill>
                  <a:srgbClr val="7CCA73"/>
                </a:solidFill>
                <a:latin typeface="Poppins" panose="00000500000000000000" pitchFamily="2" charset="0"/>
                <a:cs typeface="Poppins" panose="00000500000000000000" pitchFamily="2" charset="0"/>
              </a:rPr>
              <a:t>Bachelor’s Degree </a:t>
            </a:r>
          </a:p>
          <a:p>
            <a:pPr algn="ctr"/>
            <a:r>
              <a:rPr lang="en-US" sz="4800" b="1" dirty="0">
                <a:solidFill>
                  <a:srgbClr val="7CCA73"/>
                </a:solidFill>
                <a:latin typeface="Poppins" panose="00000500000000000000" pitchFamily="2" charset="0"/>
                <a:cs typeface="Poppins" panose="00000500000000000000" pitchFamily="2" charset="0"/>
              </a:rPr>
              <a:t>Pass</a:t>
            </a:r>
          </a:p>
        </p:txBody>
      </p:sp>
      <p:sp>
        <p:nvSpPr>
          <p:cNvPr id="16" name="TextBox 6">
            <a:extLst>
              <a:ext uri="{FF2B5EF4-FFF2-40B4-BE49-F238E27FC236}">
                <a16:creationId xmlns:a16="http://schemas.microsoft.com/office/drawing/2014/main" id="{B7BDBAE6-C56B-7CAE-E441-C300AB683F5B}"/>
              </a:ext>
            </a:extLst>
          </p:cNvPr>
          <p:cNvSpPr txBox="1"/>
          <p:nvPr/>
        </p:nvSpPr>
        <p:spPr>
          <a:xfrm>
            <a:off x="6832732" y="2771603"/>
            <a:ext cx="4068924" cy="2215991"/>
          </a:xfrm>
          <a:prstGeom prst="rect">
            <a:avLst/>
          </a:prstGeom>
        </p:spPr>
        <p:txBody>
          <a:bodyPr lIns="0" tIns="0" rIns="0" bIns="0" rtlCol="0" anchor="t">
            <a:spAutoFit/>
          </a:bodyPr>
          <a:lstStyle/>
          <a:p>
            <a:pPr algn="ctr"/>
            <a:r>
              <a:rPr lang="en-US" sz="4800" b="1" dirty="0">
                <a:solidFill>
                  <a:srgbClr val="7CCA73"/>
                </a:solidFill>
                <a:latin typeface="Poppins" panose="00000500000000000000" pitchFamily="2" charset="0"/>
                <a:cs typeface="Poppins" panose="00000500000000000000" pitchFamily="2" charset="0"/>
              </a:rPr>
              <a:t>National Diploma Pass</a:t>
            </a:r>
          </a:p>
        </p:txBody>
      </p:sp>
      <p:sp>
        <p:nvSpPr>
          <p:cNvPr id="17" name="TextBox 6">
            <a:extLst>
              <a:ext uri="{FF2B5EF4-FFF2-40B4-BE49-F238E27FC236}">
                <a16:creationId xmlns:a16="http://schemas.microsoft.com/office/drawing/2014/main" id="{9E19531D-1F9B-A444-2DA7-32635F38939F}"/>
              </a:ext>
            </a:extLst>
          </p:cNvPr>
          <p:cNvSpPr txBox="1"/>
          <p:nvPr/>
        </p:nvSpPr>
        <p:spPr>
          <a:xfrm>
            <a:off x="12696135" y="2771603"/>
            <a:ext cx="4068924" cy="2215991"/>
          </a:xfrm>
          <a:prstGeom prst="rect">
            <a:avLst/>
          </a:prstGeom>
        </p:spPr>
        <p:txBody>
          <a:bodyPr lIns="0" tIns="0" rIns="0" bIns="0" rtlCol="0" anchor="t">
            <a:spAutoFit/>
          </a:bodyPr>
          <a:lstStyle/>
          <a:p>
            <a:pPr algn="ctr"/>
            <a:r>
              <a:rPr lang="en-US" sz="4800" b="1" dirty="0">
                <a:solidFill>
                  <a:srgbClr val="7CCA73"/>
                </a:solidFill>
                <a:latin typeface="Poppins" panose="00000500000000000000" pitchFamily="2" charset="0"/>
                <a:cs typeface="Poppins" panose="00000500000000000000" pitchFamily="2" charset="0"/>
              </a:rPr>
              <a:t>Higher Certificate Pass</a:t>
            </a:r>
          </a:p>
        </p:txBody>
      </p:sp>
      <p:sp>
        <p:nvSpPr>
          <p:cNvPr id="18" name="Rectangle: Rounded Corners 17">
            <a:extLst>
              <a:ext uri="{FF2B5EF4-FFF2-40B4-BE49-F238E27FC236}">
                <a16:creationId xmlns:a16="http://schemas.microsoft.com/office/drawing/2014/main" id="{05EA4FDA-8FA6-18C4-6046-C303E66BB86B}"/>
              </a:ext>
            </a:extLst>
          </p:cNvPr>
          <p:cNvSpPr/>
          <p:nvPr/>
        </p:nvSpPr>
        <p:spPr>
          <a:xfrm>
            <a:off x="1010500" y="8684019"/>
            <a:ext cx="16065089" cy="1043940"/>
          </a:xfrm>
          <a:prstGeom prst="roundRect">
            <a:avLst/>
          </a:prstGeom>
          <a:solidFill>
            <a:srgbClr val="B2D090"/>
          </a:solidFill>
          <a:ln>
            <a:solidFill>
              <a:srgbClr val="719D4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800"/>
              </a:spcAft>
            </a:pPr>
            <a:r>
              <a:rPr lang="en-GB" sz="2000" b="1" i="1" kern="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NATED</a:t>
            </a:r>
            <a:r>
              <a:rPr lang="en-GB" sz="2000" b="1" i="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Qualification</a:t>
            </a:r>
            <a:r>
              <a:rPr lang="en-GB" sz="20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 National Accredited Technical Education Diploma (</a:t>
            </a:r>
            <a:r>
              <a:rPr lang="en-GB" sz="2000" kern="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NATED</a:t>
            </a:r>
            <a:r>
              <a:rPr lang="en-GB" sz="20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programmes consist of 18 months of theoretical studies at colleges and 18 months of relevant practical application in workplaces</a:t>
            </a:r>
            <a:r>
              <a:rPr lang="en-GB" sz="12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endParaRPr lang="en-US" sz="12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52759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82A7B-DAF9-505B-DD43-D596D08964AD}"/>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452654C1-85D4-A176-0605-A7876810406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sp>
        <p:nvSpPr>
          <p:cNvPr id="17" name="TextBox 17">
            <a:extLst>
              <a:ext uri="{FF2B5EF4-FFF2-40B4-BE49-F238E27FC236}">
                <a16:creationId xmlns:a16="http://schemas.microsoft.com/office/drawing/2014/main" id="{D30BD901-349D-988C-EC0E-310804E58D03}"/>
              </a:ext>
            </a:extLst>
          </p:cNvPr>
          <p:cNvSpPr txBox="1"/>
          <p:nvPr/>
        </p:nvSpPr>
        <p:spPr>
          <a:xfrm>
            <a:off x="3364713" y="3281995"/>
            <a:ext cx="1254496" cy="1399245"/>
          </a:xfrm>
          <a:prstGeom prst="rect">
            <a:avLst/>
          </a:prstGeom>
        </p:spPr>
        <p:txBody>
          <a:bodyPr lIns="50800" tIns="50800" rIns="50800" bIns="50800" rtlCol="0" anchor="ctr"/>
          <a:lstStyle/>
          <a:p>
            <a:pPr algn="ctr">
              <a:lnSpc>
                <a:spcPts val="2659"/>
              </a:lnSpc>
            </a:pPr>
            <a:endParaRPr/>
          </a:p>
        </p:txBody>
      </p:sp>
      <p:grpSp>
        <p:nvGrpSpPr>
          <p:cNvPr id="5" name="Group 5">
            <a:extLst>
              <a:ext uri="{FF2B5EF4-FFF2-40B4-BE49-F238E27FC236}">
                <a16:creationId xmlns:a16="http://schemas.microsoft.com/office/drawing/2014/main" id="{02085B99-F810-A1F2-6B8B-F5AE416317F4}"/>
              </a:ext>
            </a:extLst>
          </p:cNvPr>
          <p:cNvGrpSpPr/>
          <p:nvPr/>
        </p:nvGrpSpPr>
        <p:grpSpPr>
          <a:xfrm>
            <a:off x="0" y="8032339"/>
            <a:ext cx="18288001" cy="1952035"/>
            <a:chOff x="0" y="0"/>
            <a:chExt cx="9395611" cy="897557"/>
          </a:xfrm>
        </p:grpSpPr>
        <p:sp>
          <p:nvSpPr>
            <p:cNvPr id="6" name="Freeform 6">
              <a:extLst>
                <a:ext uri="{FF2B5EF4-FFF2-40B4-BE49-F238E27FC236}">
                  <a16:creationId xmlns:a16="http://schemas.microsoft.com/office/drawing/2014/main" id="{9DE24468-A1AA-D6BC-0DC3-808063D23DCE}"/>
                </a:ext>
              </a:extLst>
            </p:cNvPr>
            <p:cNvSpPr/>
            <p:nvPr/>
          </p:nvSpPr>
          <p:spPr>
            <a:xfrm>
              <a:off x="0" y="0"/>
              <a:ext cx="9395611" cy="897557"/>
            </a:xfrm>
            <a:custGeom>
              <a:avLst/>
              <a:gdLst/>
              <a:ahLst/>
              <a:cxnLst/>
              <a:rect l="l" t="t" r="r" b="b"/>
              <a:pathLst>
                <a:path w="9395611" h="897557">
                  <a:moveTo>
                    <a:pt x="22733" y="0"/>
                  </a:moveTo>
                  <a:lnTo>
                    <a:pt x="9372878" y="0"/>
                  </a:lnTo>
                  <a:cubicBezTo>
                    <a:pt x="9378907" y="0"/>
                    <a:pt x="9384690" y="2395"/>
                    <a:pt x="9388952" y="6658"/>
                  </a:cubicBezTo>
                  <a:cubicBezTo>
                    <a:pt x="9393216" y="10921"/>
                    <a:pt x="9395611" y="16704"/>
                    <a:pt x="9395611" y="22733"/>
                  </a:cubicBezTo>
                  <a:lnTo>
                    <a:pt x="9395611" y="874824"/>
                  </a:lnTo>
                  <a:cubicBezTo>
                    <a:pt x="9395611" y="887379"/>
                    <a:pt x="9385433" y="897557"/>
                    <a:pt x="9372878" y="897557"/>
                  </a:cubicBezTo>
                  <a:lnTo>
                    <a:pt x="22733" y="897557"/>
                  </a:lnTo>
                  <a:cubicBezTo>
                    <a:pt x="16704" y="897557"/>
                    <a:pt x="10921" y="895162"/>
                    <a:pt x="6658" y="890899"/>
                  </a:cubicBezTo>
                  <a:cubicBezTo>
                    <a:pt x="2395" y="886635"/>
                    <a:pt x="0" y="880853"/>
                    <a:pt x="0" y="874824"/>
                  </a:cubicBezTo>
                  <a:lnTo>
                    <a:pt x="0" y="22733"/>
                  </a:lnTo>
                  <a:cubicBezTo>
                    <a:pt x="0" y="10178"/>
                    <a:pt x="10178" y="0"/>
                    <a:pt x="22733" y="0"/>
                  </a:cubicBezTo>
                  <a:close/>
                </a:path>
              </a:pathLst>
            </a:custGeom>
            <a:solidFill>
              <a:srgbClr val="34AD27">
                <a:alpha val="64706"/>
              </a:srgbClr>
            </a:solidFill>
          </p:spPr>
          <p:txBody>
            <a:bodyPr/>
            <a:lstStyle/>
            <a:p>
              <a:endParaRPr lang="en-US"/>
            </a:p>
          </p:txBody>
        </p:sp>
        <p:sp>
          <p:nvSpPr>
            <p:cNvPr id="7" name="TextBox 7">
              <a:extLst>
                <a:ext uri="{FF2B5EF4-FFF2-40B4-BE49-F238E27FC236}">
                  <a16:creationId xmlns:a16="http://schemas.microsoft.com/office/drawing/2014/main" id="{C6F13F0B-62CA-D1E5-FBF9-F33EC00448C1}"/>
                </a:ext>
              </a:extLst>
            </p:cNvPr>
            <p:cNvSpPr txBox="1"/>
            <p:nvPr/>
          </p:nvSpPr>
          <p:spPr>
            <a:xfrm>
              <a:off x="0" y="-76200"/>
              <a:ext cx="9395611" cy="973757"/>
            </a:xfrm>
            <a:prstGeom prst="rect">
              <a:avLst/>
            </a:prstGeom>
          </p:spPr>
          <p:txBody>
            <a:bodyPr lIns="50800" tIns="50800" rIns="50800" bIns="50800" rtlCol="0" anchor="ctr"/>
            <a:lstStyle/>
            <a:p>
              <a:pPr algn="ctr">
                <a:lnSpc>
                  <a:spcPts val="2659"/>
                </a:lnSpc>
                <a:spcBef>
                  <a:spcPct val="0"/>
                </a:spcBef>
              </a:pPr>
              <a:endParaRPr/>
            </a:p>
          </p:txBody>
        </p:sp>
      </p:grpSp>
      <p:sp>
        <p:nvSpPr>
          <p:cNvPr id="27" name="TextBox 27">
            <a:extLst>
              <a:ext uri="{FF2B5EF4-FFF2-40B4-BE49-F238E27FC236}">
                <a16:creationId xmlns:a16="http://schemas.microsoft.com/office/drawing/2014/main" id="{F2DAB420-781D-9B11-9307-766CD6D0C4EE}"/>
              </a:ext>
            </a:extLst>
          </p:cNvPr>
          <p:cNvSpPr txBox="1"/>
          <p:nvPr/>
        </p:nvSpPr>
        <p:spPr>
          <a:xfrm>
            <a:off x="1104536" y="7997174"/>
            <a:ext cx="15817378" cy="1633781"/>
          </a:xfrm>
          <a:prstGeom prst="rect">
            <a:avLst/>
          </a:prstGeom>
        </p:spPr>
        <p:txBody>
          <a:bodyPr wrap="square" lIns="0" tIns="0" rIns="0" bIns="0" rtlCol="0" anchor="t">
            <a:spAutoFit/>
          </a:bodyPr>
          <a:lstStyle/>
          <a:p>
            <a:pPr algn="ctr">
              <a:lnSpc>
                <a:spcPts val="13997"/>
              </a:lnSpc>
              <a:spcBef>
                <a:spcPct val="0"/>
              </a:spcBef>
            </a:pPr>
            <a:r>
              <a:rPr lang="en-US" sz="8000" dirty="0">
                <a:solidFill>
                  <a:srgbClr val="FFFFFF"/>
                </a:solidFill>
                <a:latin typeface="Poppins Ultra-Bold"/>
              </a:rPr>
              <a:t>Future Plans</a:t>
            </a:r>
          </a:p>
        </p:txBody>
      </p:sp>
      <p:pic>
        <p:nvPicPr>
          <p:cNvPr id="4" name="Picture 3" descr="A logo with a person in the middle&#10;&#10;Description automatically generated">
            <a:extLst>
              <a:ext uri="{FF2B5EF4-FFF2-40B4-BE49-F238E27FC236}">
                <a16:creationId xmlns:a16="http://schemas.microsoft.com/office/drawing/2014/main" id="{92839FDF-E9C0-DF8E-9E93-149A24450F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road with trees on the side&#10;&#10;Description automatically generated">
            <a:extLst>
              <a:ext uri="{FF2B5EF4-FFF2-40B4-BE49-F238E27FC236}">
                <a16:creationId xmlns:a16="http://schemas.microsoft.com/office/drawing/2014/main" id="{77F0F1CF-8E1C-9BAA-E2E3-9BA7ECFDDF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3225" y="-1466691"/>
            <a:ext cx="10800000" cy="10800000"/>
          </a:xfrm>
          <a:prstGeom prst="rect">
            <a:avLst/>
          </a:prstGeom>
        </p:spPr>
      </p:pic>
    </p:spTree>
    <p:extLst>
      <p:ext uri="{BB962C8B-B14F-4D97-AF65-F5344CB8AC3E}">
        <p14:creationId xmlns:p14="http://schemas.microsoft.com/office/powerpoint/2010/main" val="347969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C00E3-2F13-91A1-E783-21A6BB7FB857}"/>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1DEDEC5E-8D00-CA14-64EC-4C2F12288AB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sp>
        <p:nvSpPr>
          <p:cNvPr id="17" name="TextBox 17">
            <a:extLst>
              <a:ext uri="{FF2B5EF4-FFF2-40B4-BE49-F238E27FC236}">
                <a16:creationId xmlns:a16="http://schemas.microsoft.com/office/drawing/2014/main" id="{1CB8A4C5-D66B-2CB8-B755-7B831C1082F5}"/>
              </a:ext>
            </a:extLst>
          </p:cNvPr>
          <p:cNvSpPr txBox="1"/>
          <p:nvPr/>
        </p:nvSpPr>
        <p:spPr>
          <a:xfrm>
            <a:off x="3364713" y="3281995"/>
            <a:ext cx="1254496" cy="1399245"/>
          </a:xfrm>
          <a:prstGeom prst="rect">
            <a:avLst/>
          </a:prstGeom>
        </p:spPr>
        <p:txBody>
          <a:bodyPr lIns="50800" tIns="50800" rIns="50800" bIns="50800" rtlCol="0" anchor="ctr"/>
          <a:lstStyle/>
          <a:p>
            <a:pPr algn="ctr">
              <a:lnSpc>
                <a:spcPts val="2659"/>
              </a:lnSpc>
            </a:pPr>
            <a:endParaRPr/>
          </a:p>
        </p:txBody>
      </p:sp>
      <p:grpSp>
        <p:nvGrpSpPr>
          <p:cNvPr id="5" name="Group 5">
            <a:extLst>
              <a:ext uri="{FF2B5EF4-FFF2-40B4-BE49-F238E27FC236}">
                <a16:creationId xmlns:a16="http://schemas.microsoft.com/office/drawing/2014/main" id="{94FD3948-6154-FE8C-D3E2-79E4FF059213}"/>
              </a:ext>
            </a:extLst>
          </p:cNvPr>
          <p:cNvGrpSpPr/>
          <p:nvPr/>
        </p:nvGrpSpPr>
        <p:grpSpPr>
          <a:xfrm>
            <a:off x="0" y="8032339"/>
            <a:ext cx="18288001" cy="1952035"/>
            <a:chOff x="0" y="0"/>
            <a:chExt cx="9395611" cy="897557"/>
          </a:xfrm>
        </p:grpSpPr>
        <p:sp>
          <p:nvSpPr>
            <p:cNvPr id="6" name="Freeform 6">
              <a:extLst>
                <a:ext uri="{FF2B5EF4-FFF2-40B4-BE49-F238E27FC236}">
                  <a16:creationId xmlns:a16="http://schemas.microsoft.com/office/drawing/2014/main" id="{D6353C1C-1AC4-F2A1-2227-5D2DE1625CC2}"/>
                </a:ext>
              </a:extLst>
            </p:cNvPr>
            <p:cNvSpPr/>
            <p:nvPr/>
          </p:nvSpPr>
          <p:spPr>
            <a:xfrm>
              <a:off x="0" y="0"/>
              <a:ext cx="9395611" cy="897557"/>
            </a:xfrm>
            <a:custGeom>
              <a:avLst/>
              <a:gdLst/>
              <a:ahLst/>
              <a:cxnLst/>
              <a:rect l="l" t="t" r="r" b="b"/>
              <a:pathLst>
                <a:path w="9395611" h="897557">
                  <a:moveTo>
                    <a:pt x="22733" y="0"/>
                  </a:moveTo>
                  <a:lnTo>
                    <a:pt x="9372878" y="0"/>
                  </a:lnTo>
                  <a:cubicBezTo>
                    <a:pt x="9378907" y="0"/>
                    <a:pt x="9384690" y="2395"/>
                    <a:pt x="9388952" y="6658"/>
                  </a:cubicBezTo>
                  <a:cubicBezTo>
                    <a:pt x="9393216" y="10921"/>
                    <a:pt x="9395611" y="16704"/>
                    <a:pt x="9395611" y="22733"/>
                  </a:cubicBezTo>
                  <a:lnTo>
                    <a:pt x="9395611" y="874824"/>
                  </a:lnTo>
                  <a:cubicBezTo>
                    <a:pt x="9395611" y="887379"/>
                    <a:pt x="9385433" y="897557"/>
                    <a:pt x="9372878" y="897557"/>
                  </a:cubicBezTo>
                  <a:lnTo>
                    <a:pt x="22733" y="897557"/>
                  </a:lnTo>
                  <a:cubicBezTo>
                    <a:pt x="16704" y="897557"/>
                    <a:pt x="10921" y="895162"/>
                    <a:pt x="6658" y="890899"/>
                  </a:cubicBezTo>
                  <a:cubicBezTo>
                    <a:pt x="2395" y="886635"/>
                    <a:pt x="0" y="880853"/>
                    <a:pt x="0" y="874824"/>
                  </a:cubicBezTo>
                  <a:lnTo>
                    <a:pt x="0" y="22733"/>
                  </a:lnTo>
                  <a:cubicBezTo>
                    <a:pt x="0" y="10178"/>
                    <a:pt x="10178" y="0"/>
                    <a:pt x="22733" y="0"/>
                  </a:cubicBezTo>
                  <a:close/>
                </a:path>
              </a:pathLst>
            </a:custGeom>
            <a:solidFill>
              <a:srgbClr val="34AD27">
                <a:alpha val="64706"/>
              </a:srgbClr>
            </a:solidFill>
          </p:spPr>
          <p:txBody>
            <a:bodyPr/>
            <a:lstStyle/>
            <a:p>
              <a:endParaRPr lang="en-US"/>
            </a:p>
          </p:txBody>
        </p:sp>
        <p:sp>
          <p:nvSpPr>
            <p:cNvPr id="7" name="TextBox 7">
              <a:extLst>
                <a:ext uri="{FF2B5EF4-FFF2-40B4-BE49-F238E27FC236}">
                  <a16:creationId xmlns:a16="http://schemas.microsoft.com/office/drawing/2014/main" id="{CE6D80AA-C785-6937-8868-2D7E917D3691}"/>
                </a:ext>
              </a:extLst>
            </p:cNvPr>
            <p:cNvSpPr txBox="1"/>
            <p:nvPr/>
          </p:nvSpPr>
          <p:spPr>
            <a:xfrm>
              <a:off x="0" y="-76200"/>
              <a:ext cx="9395611" cy="973757"/>
            </a:xfrm>
            <a:prstGeom prst="rect">
              <a:avLst/>
            </a:prstGeom>
          </p:spPr>
          <p:txBody>
            <a:bodyPr lIns="50800" tIns="50800" rIns="50800" bIns="50800" rtlCol="0" anchor="ctr"/>
            <a:lstStyle/>
            <a:p>
              <a:pPr algn="ctr">
                <a:lnSpc>
                  <a:spcPts val="2659"/>
                </a:lnSpc>
                <a:spcBef>
                  <a:spcPct val="0"/>
                </a:spcBef>
              </a:pPr>
              <a:endParaRPr/>
            </a:p>
          </p:txBody>
        </p:sp>
      </p:grpSp>
      <p:sp>
        <p:nvSpPr>
          <p:cNvPr id="27" name="TextBox 27">
            <a:extLst>
              <a:ext uri="{FF2B5EF4-FFF2-40B4-BE49-F238E27FC236}">
                <a16:creationId xmlns:a16="http://schemas.microsoft.com/office/drawing/2014/main" id="{1FE3D1C8-72EC-6A37-896C-568BD0636EB0}"/>
              </a:ext>
            </a:extLst>
          </p:cNvPr>
          <p:cNvSpPr txBox="1"/>
          <p:nvPr/>
        </p:nvSpPr>
        <p:spPr>
          <a:xfrm>
            <a:off x="1104536" y="7997174"/>
            <a:ext cx="15817378" cy="1633781"/>
          </a:xfrm>
          <a:prstGeom prst="rect">
            <a:avLst/>
          </a:prstGeom>
        </p:spPr>
        <p:txBody>
          <a:bodyPr wrap="square" lIns="0" tIns="0" rIns="0" bIns="0" rtlCol="0" anchor="t">
            <a:spAutoFit/>
          </a:bodyPr>
          <a:lstStyle/>
          <a:p>
            <a:pPr algn="ctr">
              <a:lnSpc>
                <a:spcPts val="13997"/>
              </a:lnSpc>
              <a:spcBef>
                <a:spcPct val="0"/>
              </a:spcBef>
            </a:pPr>
            <a:r>
              <a:rPr lang="en-US" sz="8000" dirty="0">
                <a:solidFill>
                  <a:srgbClr val="FFFFFF"/>
                </a:solidFill>
                <a:latin typeface="Poppins Ultra-Bold"/>
              </a:rPr>
              <a:t>Learning Style</a:t>
            </a:r>
          </a:p>
        </p:txBody>
      </p:sp>
      <p:pic>
        <p:nvPicPr>
          <p:cNvPr id="4" name="Picture 3" descr="A logo with a person in the middle&#10;&#10;Description automatically generated">
            <a:extLst>
              <a:ext uri="{FF2B5EF4-FFF2-40B4-BE49-F238E27FC236}">
                <a16:creationId xmlns:a16="http://schemas.microsoft.com/office/drawing/2014/main" id="{F43ECF19-3AED-7D36-9CF4-6424D48F7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wooden figurine reading a book&#10;&#10;Description automatically generated">
            <a:extLst>
              <a:ext uri="{FF2B5EF4-FFF2-40B4-BE49-F238E27FC236}">
                <a16:creationId xmlns:a16="http://schemas.microsoft.com/office/drawing/2014/main" id="{BAB071DD-4266-E18F-B0CD-62C615F48B4E}"/>
              </a:ext>
            </a:extLst>
          </p:cNvPr>
          <p:cNvPicPr>
            <a:picLocks noChangeAspect="1"/>
          </p:cNvPicPr>
          <p:nvPr/>
        </p:nvPicPr>
        <p:blipFill rotWithShape="1">
          <a:blip r:embed="rId5">
            <a:extLst>
              <a:ext uri="{28A0092B-C50C-407E-A947-70E740481C1C}">
                <a14:useLocalDpi xmlns:a14="http://schemas.microsoft.com/office/drawing/2010/main" val="0"/>
              </a:ext>
            </a:extLst>
          </a:blip>
          <a:srcRect b="21202"/>
          <a:stretch/>
        </p:blipFill>
        <p:spPr>
          <a:xfrm>
            <a:off x="3744000" y="-513000"/>
            <a:ext cx="10800000" cy="8510174"/>
          </a:xfrm>
          <a:prstGeom prst="rect">
            <a:avLst/>
          </a:prstGeom>
        </p:spPr>
      </p:pic>
    </p:spTree>
    <p:extLst>
      <p:ext uri="{BB962C8B-B14F-4D97-AF65-F5344CB8AC3E}">
        <p14:creationId xmlns:p14="http://schemas.microsoft.com/office/powerpoint/2010/main" val="820893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3502-FFA4-D688-0E4D-0D6FA4AF1675}"/>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ECF34339-596C-5ECB-7270-D762AA75598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sp>
        <p:nvSpPr>
          <p:cNvPr id="17" name="TextBox 17">
            <a:extLst>
              <a:ext uri="{FF2B5EF4-FFF2-40B4-BE49-F238E27FC236}">
                <a16:creationId xmlns:a16="http://schemas.microsoft.com/office/drawing/2014/main" id="{28B24251-07F1-440A-F25F-1CFDAD467ABF}"/>
              </a:ext>
            </a:extLst>
          </p:cNvPr>
          <p:cNvSpPr txBox="1"/>
          <p:nvPr/>
        </p:nvSpPr>
        <p:spPr>
          <a:xfrm>
            <a:off x="3364713" y="3281995"/>
            <a:ext cx="1254496" cy="1399245"/>
          </a:xfrm>
          <a:prstGeom prst="rect">
            <a:avLst/>
          </a:prstGeom>
        </p:spPr>
        <p:txBody>
          <a:bodyPr lIns="50800" tIns="50800" rIns="50800" bIns="50800" rtlCol="0" anchor="ctr"/>
          <a:lstStyle/>
          <a:p>
            <a:pPr algn="ctr">
              <a:lnSpc>
                <a:spcPts val="2659"/>
              </a:lnSpc>
            </a:pPr>
            <a:endParaRPr/>
          </a:p>
        </p:txBody>
      </p:sp>
      <p:grpSp>
        <p:nvGrpSpPr>
          <p:cNvPr id="5" name="Group 5">
            <a:extLst>
              <a:ext uri="{FF2B5EF4-FFF2-40B4-BE49-F238E27FC236}">
                <a16:creationId xmlns:a16="http://schemas.microsoft.com/office/drawing/2014/main" id="{C1B7971D-27EF-D4F7-157E-50677EE2E2FA}"/>
              </a:ext>
            </a:extLst>
          </p:cNvPr>
          <p:cNvGrpSpPr/>
          <p:nvPr/>
        </p:nvGrpSpPr>
        <p:grpSpPr>
          <a:xfrm>
            <a:off x="0" y="8032339"/>
            <a:ext cx="18288001" cy="1952035"/>
            <a:chOff x="0" y="0"/>
            <a:chExt cx="9395611" cy="897557"/>
          </a:xfrm>
        </p:grpSpPr>
        <p:sp>
          <p:nvSpPr>
            <p:cNvPr id="6" name="Freeform 6">
              <a:extLst>
                <a:ext uri="{FF2B5EF4-FFF2-40B4-BE49-F238E27FC236}">
                  <a16:creationId xmlns:a16="http://schemas.microsoft.com/office/drawing/2014/main" id="{B0743DBB-7B4E-22BE-D9D9-A556A93BB2F8}"/>
                </a:ext>
              </a:extLst>
            </p:cNvPr>
            <p:cNvSpPr/>
            <p:nvPr/>
          </p:nvSpPr>
          <p:spPr>
            <a:xfrm>
              <a:off x="0" y="0"/>
              <a:ext cx="9395611" cy="897557"/>
            </a:xfrm>
            <a:custGeom>
              <a:avLst/>
              <a:gdLst/>
              <a:ahLst/>
              <a:cxnLst/>
              <a:rect l="l" t="t" r="r" b="b"/>
              <a:pathLst>
                <a:path w="9395611" h="897557">
                  <a:moveTo>
                    <a:pt x="22733" y="0"/>
                  </a:moveTo>
                  <a:lnTo>
                    <a:pt x="9372878" y="0"/>
                  </a:lnTo>
                  <a:cubicBezTo>
                    <a:pt x="9378907" y="0"/>
                    <a:pt x="9384690" y="2395"/>
                    <a:pt x="9388952" y="6658"/>
                  </a:cubicBezTo>
                  <a:cubicBezTo>
                    <a:pt x="9393216" y="10921"/>
                    <a:pt x="9395611" y="16704"/>
                    <a:pt x="9395611" y="22733"/>
                  </a:cubicBezTo>
                  <a:lnTo>
                    <a:pt x="9395611" y="874824"/>
                  </a:lnTo>
                  <a:cubicBezTo>
                    <a:pt x="9395611" y="887379"/>
                    <a:pt x="9385433" y="897557"/>
                    <a:pt x="9372878" y="897557"/>
                  </a:cubicBezTo>
                  <a:lnTo>
                    <a:pt x="22733" y="897557"/>
                  </a:lnTo>
                  <a:cubicBezTo>
                    <a:pt x="16704" y="897557"/>
                    <a:pt x="10921" y="895162"/>
                    <a:pt x="6658" y="890899"/>
                  </a:cubicBezTo>
                  <a:cubicBezTo>
                    <a:pt x="2395" y="886635"/>
                    <a:pt x="0" y="880853"/>
                    <a:pt x="0" y="874824"/>
                  </a:cubicBezTo>
                  <a:lnTo>
                    <a:pt x="0" y="22733"/>
                  </a:lnTo>
                  <a:cubicBezTo>
                    <a:pt x="0" y="10178"/>
                    <a:pt x="10178" y="0"/>
                    <a:pt x="22733" y="0"/>
                  </a:cubicBezTo>
                  <a:close/>
                </a:path>
              </a:pathLst>
            </a:custGeom>
            <a:solidFill>
              <a:srgbClr val="34AD27">
                <a:alpha val="64706"/>
              </a:srgbClr>
            </a:solidFill>
          </p:spPr>
          <p:txBody>
            <a:bodyPr/>
            <a:lstStyle/>
            <a:p>
              <a:endParaRPr lang="en-US"/>
            </a:p>
          </p:txBody>
        </p:sp>
        <p:sp>
          <p:nvSpPr>
            <p:cNvPr id="7" name="TextBox 7">
              <a:extLst>
                <a:ext uri="{FF2B5EF4-FFF2-40B4-BE49-F238E27FC236}">
                  <a16:creationId xmlns:a16="http://schemas.microsoft.com/office/drawing/2014/main" id="{F5D13B36-7443-B204-D78D-C12C1CEF6183}"/>
                </a:ext>
              </a:extLst>
            </p:cNvPr>
            <p:cNvSpPr txBox="1"/>
            <p:nvPr/>
          </p:nvSpPr>
          <p:spPr>
            <a:xfrm>
              <a:off x="0" y="-76200"/>
              <a:ext cx="9395611" cy="973757"/>
            </a:xfrm>
            <a:prstGeom prst="rect">
              <a:avLst/>
            </a:prstGeom>
          </p:spPr>
          <p:txBody>
            <a:bodyPr lIns="50800" tIns="50800" rIns="50800" bIns="50800" rtlCol="0" anchor="ctr"/>
            <a:lstStyle/>
            <a:p>
              <a:pPr algn="ctr">
                <a:lnSpc>
                  <a:spcPts val="2659"/>
                </a:lnSpc>
                <a:spcBef>
                  <a:spcPct val="0"/>
                </a:spcBef>
              </a:pPr>
              <a:endParaRPr/>
            </a:p>
          </p:txBody>
        </p:sp>
      </p:grpSp>
      <p:sp>
        <p:nvSpPr>
          <p:cNvPr id="27" name="TextBox 27">
            <a:extLst>
              <a:ext uri="{FF2B5EF4-FFF2-40B4-BE49-F238E27FC236}">
                <a16:creationId xmlns:a16="http://schemas.microsoft.com/office/drawing/2014/main" id="{DAC808AC-6897-5664-3A6D-A646013A7EAE}"/>
              </a:ext>
            </a:extLst>
          </p:cNvPr>
          <p:cNvSpPr txBox="1"/>
          <p:nvPr/>
        </p:nvSpPr>
        <p:spPr>
          <a:xfrm>
            <a:off x="1104536" y="7997174"/>
            <a:ext cx="15817378" cy="1633781"/>
          </a:xfrm>
          <a:prstGeom prst="rect">
            <a:avLst/>
          </a:prstGeom>
        </p:spPr>
        <p:txBody>
          <a:bodyPr wrap="square" lIns="0" tIns="0" rIns="0" bIns="0" rtlCol="0" anchor="t">
            <a:spAutoFit/>
          </a:bodyPr>
          <a:lstStyle/>
          <a:p>
            <a:pPr algn="ctr">
              <a:lnSpc>
                <a:spcPts val="13997"/>
              </a:lnSpc>
              <a:spcBef>
                <a:spcPct val="0"/>
              </a:spcBef>
            </a:pPr>
            <a:r>
              <a:rPr lang="en-US" sz="8000" dirty="0">
                <a:solidFill>
                  <a:srgbClr val="FFFFFF"/>
                </a:solidFill>
                <a:latin typeface="Poppins Ultra-Bold"/>
              </a:rPr>
              <a:t>Career Goals</a:t>
            </a:r>
          </a:p>
        </p:txBody>
      </p:sp>
      <p:pic>
        <p:nvPicPr>
          <p:cNvPr id="4" name="Picture 3" descr="A logo with a person in the middle&#10;&#10;Description automatically generated">
            <a:extLst>
              <a:ext uri="{FF2B5EF4-FFF2-40B4-BE49-F238E27FC236}">
                <a16:creationId xmlns:a16="http://schemas.microsoft.com/office/drawing/2014/main" id="{CA5C127C-D2B6-7E27-2978-725814B160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dart board with a red dart in the center&#10;&#10;Description automatically generated">
            <a:extLst>
              <a:ext uri="{FF2B5EF4-FFF2-40B4-BE49-F238E27FC236}">
                <a16:creationId xmlns:a16="http://schemas.microsoft.com/office/drawing/2014/main" id="{140B63BE-1329-966E-12C5-844225FAED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3225" y="-1418383"/>
            <a:ext cx="10800000" cy="10800000"/>
          </a:xfrm>
          <a:prstGeom prst="rect">
            <a:avLst/>
          </a:prstGeom>
        </p:spPr>
      </p:pic>
    </p:spTree>
    <p:extLst>
      <p:ext uri="{BB962C8B-B14F-4D97-AF65-F5344CB8AC3E}">
        <p14:creationId xmlns:p14="http://schemas.microsoft.com/office/powerpoint/2010/main" val="1760735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FCF96-7932-571D-60A4-A09279F99848}"/>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296B37ED-5606-94F1-D64A-D5B07DBF5DE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sp>
        <p:nvSpPr>
          <p:cNvPr id="17" name="TextBox 17">
            <a:extLst>
              <a:ext uri="{FF2B5EF4-FFF2-40B4-BE49-F238E27FC236}">
                <a16:creationId xmlns:a16="http://schemas.microsoft.com/office/drawing/2014/main" id="{EBB8D88D-AB69-D677-8CC1-A3FB2809F934}"/>
              </a:ext>
            </a:extLst>
          </p:cNvPr>
          <p:cNvSpPr txBox="1"/>
          <p:nvPr/>
        </p:nvSpPr>
        <p:spPr>
          <a:xfrm>
            <a:off x="3364713" y="3281995"/>
            <a:ext cx="1254496" cy="1399245"/>
          </a:xfrm>
          <a:prstGeom prst="rect">
            <a:avLst/>
          </a:prstGeom>
        </p:spPr>
        <p:txBody>
          <a:bodyPr lIns="50800" tIns="50800" rIns="50800" bIns="50800" rtlCol="0" anchor="ctr"/>
          <a:lstStyle/>
          <a:p>
            <a:pPr algn="ctr">
              <a:lnSpc>
                <a:spcPts val="2659"/>
              </a:lnSpc>
            </a:pPr>
            <a:endParaRPr/>
          </a:p>
        </p:txBody>
      </p:sp>
      <p:grpSp>
        <p:nvGrpSpPr>
          <p:cNvPr id="5" name="Group 5">
            <a:extLst>
              <a:ext uri="{FF2B5EF4-FFF2-40B4-BE49-F238E27FC236}">
                <a16:creationId xmlns:a16="http://schemas.microsoft.com/office/drawing/2014/main" id="{C9DA50FE-9715-2EE8-309E-B5A10E93A0BF}"/>
              </a:ext>
            </a:extLst>
          </p:cNvPr>
          <p:cNvGrpSpPr/>
          <p:nvPr/>
        </p:nvGrpSpPr>
        <p:grpSpPr>
          <a:xfrm>
            <a:off x="0" y="8032339"/>
            <a:ext cx="18288001" cy="1952035"/>
            <a:chOff x="0" y="0"/>
            <a:chExt cx="9395611" cy="897557"/>
          </a:xfrm>
        </p:grpSpPr>
        <p:sp>
          <p:nvSpPr>
            <p:cNvPr id="6" name="Freeform 6">
              <a:extLst>
                <a:ext uri="{FF2B5EF4-FFF2-40B4-BE49-F238E27FC236}">
                  <a16:creationId xmlns:a16="http://schemas.microsoft.com/office/drawing/2014/main" id="{468B1390-9781-7F68-79F4-EEA508844801}"/>
                </a:ext>
              </a:extLst>
            </p:cNvPr>
            <p:cNvSpPr/>
            <p:nvPr/>
          </p:nvSpPr>
          <p:spPr>
            <a:xfrm>
              <a:off x="0" y="0"/>
              <a:ext cx="9395611" cy="897557"/>
            </a:xfrm>
            <a:custGeom>
              <a:avLst/>
              <a:gdLst/>
              <a:ahLst/>
              <a:cxnLst/>
              <a:rect l="l" t="t" r="r" b="b"/>
              <a:pathLst>
                <a:path w="9395611" h="897557">
                  <a:moveTo>
                    <a:pt x="22733" y="0"/>
                  </a:moveTo>
                  <a:lnTo>
                    <a:pt x="9372878" y="0"/>
                  </a:lnTo>
                  <a:cubicBezTo>
                    <a:pt x="9378907" y="0"/>
                    <a:pt x="9384690" y="2395"/>
                    <a:pt x="9388952" y="6658"/>
                  </a:cubicBezTo>
                  <a:cubicBezTo>
                    <a:pt x="9393216" y="10921"/>
                    <a:pt x="9395611" y="16704"/>
                    <a:pt x="9395611" y="22733"/>
                  </a:cubicBezTo>
                  <a:lnTo>
                    <a:pt x="9395611" y="874824"/>
                  </a:lnTo>
                  <a:cubicBezTo>
                    <a:pt x="9395611" y="887379"/>
                    <a:pt x="9385433" y="897557"/>
                    <a:pt x="9372878" y="897557"/>
                  </a:cubicBezTo>
                  <a:lnTo>
                    <a:pt x="22733" y="897557"/>
                  </a:lnTo>
                  <a:cubicBezTo>
                    <a:pt x="16704" y="897557"/>
                    <a:pt x="10921" y="895162"/>
                    <a:pt x="6658" y="890899"/>
                  </a:cubicBezTo>
                  <a:cubicBezTo>
                    <a:pt x="2395" y="886635"/>
                    <a:pt x="0" y="880853"/>
                    <a:pt x="0" y="874824"/>
                  </a:cubicBezTo>
                  <a:lnTo>
                    <a:pt x="0" y="22733"/>
                  </a:lnTo>
                  <a:cubicBezTo>
                    <a:pt x="0" y="10178"/>
                    <a:pt x="10178" y="0"/>
                    <a:pt x="22733" y="0"/>
                  </a:cubicBezTo>
                  <a:close/>
                </a:path>
              </a:pathLst>
            </a:custGeom>
            <a:solidFill>
              <a:srgbClr val="34AD27">
                <a:alpha val="64706"/>
              </a:srgbClr>
            </a:solidFill>
          </p:spPr>
          <p:txBody>
            <a:bodyPr/>
            <a:lstStyle/>
            <a:p>
              <a:endParaRPr lang="en-US"/>
            </a:p>
          </p:txBody>
        </p:sp>
        <p:sp>
          <p:nvSpPr>
            <p:cNvPr id="7" name="TextBox 7">
              <a:extLst>
                <a:ext uri="{FF2B5EF4-FFF2-40B4-BE49-F238E27FC236}">
                  <a16:creationId xmlns:a16="http://schemas.microsoft.com/office/drawing/2014/main" id="{8E4D77FA-6E64-3F56-573D-62116AF27A48}"/>
                </a:ext>
              </a:extLst>
            </p:cNvPr>
            <p:cNvSpPr txBox="1"/>
            <p:nvPr/>
          </p:nvSpPr>
          <p:spPr>
            <a:xfrm>
              <a:off x="0" y="-76200"/>
              <a:ext cx="9395611" cy="973757"/>
            </a:xfrm>
            <a:prstGeom prst="rect">
              <a:avLst/>
            </a:prstGeom>
          </p:spPr>
          <p:txBody>
            <a:bodyPr lIns="50800" tIns="50800" rIns="50800" bIns="50800" rtlCol="0" anchor="ctr"/>
            <a:lstStyle/>
            <a:p>
              <a:pPr algn="ctr">
                <a:lnSpc>
                  <a:spcPts val="2659"/>
                </a:lnSpc>
                <a:spcBef>
                  <a:spcPct val="0"/>
                </a:spcBef>
              </a:pPr>
              <a:endParaRPr/>
            </a:p>
          </p:txBody>
        </p:sp>
      </p:grpSp>
      <p:sp>
        <p:nvSpPr>
          <p:cNvPr id="27" name="TextBox 27">
            <a:extLst>
              <a:ext uri="{FF2B5EF4-FFF2-40B4-BE49-F238E27FC236}">
                <a16:creationId xmlns:a16="http://schemas.microsoft.com/office/drawing/2014/main" id="{E7CA6902-008A-6131-323A-6C548B8754BC}"/>
              </a:ext>
            </a:extLst>
          </p:cNvPr>
          <p:cNvSpPr txBox="1"/>
          <p:nvPr/>
        </p:nvSpPr>
        <p:spPr>
          <a:xfrm>
            <a:off x="1104536" y="7997174"/>
            <a:ext cx="15817378" cy="1633781"/>
          </a:xfrm>
          <a:prstGeom prst="rect">
            <a:avLst/>
          </a:prstGeom>
        </p:spPr>
        <p:txBody>
          <a:bodyPr wrap="square" lIns="0" tIns="0" rIns="0" bIns="0" rtlCol="0" anchor="t">
            <a:spAutoFit/>
          </a:bodyPr>
          <a:lstStyle/>
          <a:p>
            <a:pPr algn="ctr">
              <a:lnSpc>
                <a:spcPts val="13997"/>
              </a:lnSpc>
              <a:spcBef>
                <a:spcPct val="0"/>
              </a:spcBef>
            </a:pPr>
            <a:r>
              <a:rPr lang="en-US" sz="8000" dirty="0">
                <a:solidFill>
                  <a:srgbClr val="FFFFFF"/>
                </a:solidFill>
                <a:latin typeface="Poppins Ultra-Bold"/>
              </a:rPr>
              <a:t>Long-Term Opportunities</a:t>
            </a:r>
          </a:p>
        </p:txBody>
      </p:sp>
      <p:pic>
        <p:nvPicPr>
          <p:cNvPr id="4" name="Picture 3" descr="A logo with a person in the middle&#10;&#10;Description automatically generated">
            <a:extLst>
              <a:ext uri="{FF2B5EF4-FFF2-40B4-BE49-F238E27FC236}">
                <a16:creationId xmlns:a16="http://schemas.microsoft.com/office/drawing/2014/main" id="{E52EAF03-813C-F897-F7D8-639729CE6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key in a keyhole&#10;&#10;Description automatically generated">
            <a:extLst>
              <a:ext uri="{FF2B5EF4-FFF2-40B4-BE49-F238E27FC236}">
                <a16:creationId xmlns:a16="http://schemas.microsoft.com/office/drawing/2014/main" id="{3CEF1373-0D70-2411-92FF-97164F5338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3225" y="-1336134"/>
            <a:ext cx="10800000" cy="10800000"/>
          </a:xfrm>
          <a:prstGeom prst="rect">
            <a:avLst/>
          </a:prstGeom>
        </p:spPr>
      </p:pic>
    </p:spTree>
    <p:extLst>
      <p:ext uri="{BB962C8B-B14F-4D97-AF65-F5344CB8AC3E}">
        <p14:creationId xmlns:p14="http://schemas.microsoft.com/office/powerpoint/2010/main" val="3897684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265</TotalTime>
  <Words>1117</Words>
  <Application>Microsoft Office PowerPoint</Application>
  <PresentationFormat>Custom</PresentationFormat>
  <Paragraphs>119</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Wingdings</vt:lpstr>
      <vt:lpstr>Arial</vt:lpstr>
      <vt:lpstr>Symbol</vt:lpstr>
      <vt:lpstr>Courier New</vt:lpstr>
      <vt:lpstr>Poppins Ultra-Bold</vt:lpstr>
      <vt:lpstr>Poppins</vt:lpstr>
      <vt:lpstr>Calibri</vt:lpstr>
      <vt:lpstr>Noto Sans Symbols</vt:lpstr>
      <vt:lpstr>Aptos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Gr9 WOW</dc:title>
  <dc:creator>HP</dc:creator>
  <cp:lastModifiedBy>Melchior Botes</cp:lastModifiedBy>
  <cp:revision>7</cp:revision>
  <dcterms:created xsi:type="dcterms:W3CDTF">2006-08-16T00:00:00Z</dcterms:created>
  <dcterms:modified xsi:type="dcterms:W3CDTF">2024-03-08T13:42:34Z</dcterms:modified>
  <dc:identifier>DAF9PoXLX2A</dc:identifier>
</cp:coreProperties>
</file>