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0"/>
  </p:notesMasterIdLst>
  <p:sldIdLst>
    <p:sldId id="256" r:id="rId2"/>
    <p:sldId id="257" r:id="rId3"/>
    <p:sldId id="259" r:id="rId4"/>
    <p:sldId id="260" r:id="rId5"/>
    <p:sldId id="270" r:id="rId6"/>
    <p:sldId id="258" r:id="rId7"/>
    <p:sldId id="271" r:id="rId8"/>
    <p:sldId id="261" r:id="rId9"/>
  </p:sldIdLst>
  <p:sldSz cx="18288000" cy="10287000"/>
  <p:notesSz cx="6858000" cy="9144000"/>
  <p:embeddedFontLst>
    <p:embeddedFont>
      <p:font typeface="Antonio Bold" panose="020B0604020202020204" charset="0"/>
      <p:regular r:id="rId11"/>
    </p:embeddedFont>
    <p:embeddedFont>
      <p:font typeface="Calibri (MS)" panose="020B0604020202020204" charset="0"/>
      <p:regular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F16F7F6-943C-7969-8E16-8142B5320E59}" name="Eduhahn Hanekom" initials="EH" userId="c8d3213840c7f96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62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6306D8-5C65-423E-ADE8-A21CF91BDD75}" v="1" dt="2024-02-27T11:11:04.0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5098" autoAdjust="0"/>
  </p:normalViewPr>
  <p:slideViewPr>
    <p:cSldViewPr>
      <p:cViewPr varScale="1">
        <p:scale>
          <a:sx n="47" d="100"/>
          <a:sy n="47" d="100"/>
        </p:scale>
        <p:origin x="418"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168"/>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p Unit" userId="86ec350514542ee1" providerId="LiveId" clId="{316306D8-5C65-423E-ADE8-A21CF91BDD75}"/>
    <pc:docChg chg="custSel modSld">
      <pc:chgData name="Hp Unit" userId="86ec350514542ee1" providerId="LiveId" clId="{316306D8-5C65-423E-ADE8-A21CF91BDD75}" dt="2024-02-28T10:17:56.288" v="121"/>
      <pc:docMkLst>
        <pc:docMk/>
      </pc:docMkLst>
      <pc:sldChg chg="delCm">
        <pc:chgData name="Hp Unit" userId="86ec350514542ee1" providerId="LiveId" clId="{316306D8-5C65-423E-ADE8-A21CF91BDD75}" dt="2024-02-28T10:17:56.288" v="121"/>
        <pc:sldMkLst>
          <pc:docMk/>
          <pc:sldMk cId="0" sldId="256"/>
        </pc:sldMkLst>
        <pc:extLst>
          <p:ext xmlns:p="http://schemas.openxmlformats.org/presentationml/2006/main" uri="{D6D511B9-2390-475A-947B-AFAB55BFBCF1}">
            <pc226:cmChg xmlns:pc226="http://schemas.microsoft.com/office/powerpoint/2022/06/main/command" chg="del">
              <pc226:chgData name="Hp Unit" userId="86ec350514542ee1" providerId="LiveId" clId="{316306D8-5C65-423E-ADE8-A21CF91BDD75}" dt="2024-02-28T10:17:56.288" v="121"/>
              <pc2:cmMkLst xmlns:pc2="http://schemas.microsoft.com/office/powerpoint/2019/9/main/command">
                <pc:docMk/>
                <pc:sldMk cId="0" sldId="256"/>
                <pc2:cmMk id="{3BB3D43D-711C-4D0A-9B66-76B069832B37}"/>
              </pc2:cmMkLst>
            </pc226:cmChg>
          </p:ext>
        </pc:extLst>
      </pc:sldChg>
      <pc:sldChg chg="modNotesTx">
        <pc:chgData name="Hp Unit" userId="86ec350514542ee1" providerId="LiveId" clId="{316306D8-5C65-423E-ADE8-A21CF91BDD75}" dt="2024-02-27T11:14:39.418" v="59" actId="20577"/>
        <pc:sldMkLst>
          <pc:docMk/>
          <pc:sldMk cId="0" sldId="258"/>
        </pc:sldMkLst>
      </pc:sldChg>
      <pc:sldChg chg="addSp delSp modSp mod modNotesTx">
        <pc:chgData name="Hp Unit" userId="86ec350514542ee1" providerId="LiveId" clId="{316306D8-5C65-423E-ADE8-A21CF91BDD75}" dt="2024-02-27T12:11:11.899" v="120" actId="20577"/>
        <pc:sldMkLst>
          <pc:docMk/>
          <pc:sldMk cId="0" sldId="259"/>
        </pc:sldMkLst>
        <pc:picChg chg="add mod">
          <ac:chgData name="Hp Unit" userId="86ec350514542ee1" providerId="LiveId" clId="{316306D8-5C65-423E-ADE8-A21CF91BDD75}" dt="2024-02-27T11:11:04.081" v="8"/>
          <ac:picMkLst>
            <pc:docMk/>
            <pc:sldMk cId="0" sldId="259"/>
            <ac:picMk id="3" creationId="{7D807A61-3232-6BA5-F6D3-376BCBC9049E}"/>
          </ac:picMkLst>
        </pc:picChg>
        <pc:picChg chg="add mod">
          <ac:chgData name="Hp Unit" userId="86ec350514542ee1" providerId="LiveId" clId="{316306D8-5C65-423E-ADE8-A21CF91BDD75}" dt="2024-02-27T11:11:04.081" v="8"/>
          <ac:picMkLst>
            <pc:docMk/>
            <pc:sldMk cId="0" sldId="259"/>
            <ac:picMk id="4" creationId="{AC09BFDB-F013-BA07-C25A-62D1E5E8EF94}"/>
          </ac:picMkLst>
        </pc:picChg>
        <pc:picChg chg="add mod">
          <ac:chgData name="Hp Unit" userId="86ec350514542ee1" providerId="LiveId" clId="{316306D8-5C65-423E-ADE8-A21CF91BDD75}" dt="2024-02-27T11:11:04.081" v="8"/>
          <ac:picMkLst>
            <pc:docMk/>
            <pc:sldMk cId="0" sldId="259"/>
            <ac:picMk id="5" creationId="{5AAAF7BD-90EE-6802-397F-FD3E76019CEC}"/>
          </ac:picMkLst>
        </pc:picChg>
        <pc:picChg chg="add mod">
          <ac:chgData name="Hp Unit" userId="86ec350514542ee1" providerId="LiveId" clId="{316306D8-5C65-423E-ADE8-A21CF91BDD75}" dt="2024-02-27T11:11:04.081" v="8"/>
          <ac:picMkLst>
            <pc:docMk/>
            <pc:sldMk cId="0" sldId="259"/>
            <ac:picMk id="6" creationId="{17BADD24-C7EB-799E-2765-3D609A8ED734}"/>
          </ac:picMkLst>
        </pc:picChg>
        <pc:picChg chg="add mod">
          <ac:chgData name="Hp Unit" userId="86ec350514542ee1" providerId="LiveId" clId="{316306D8-5C65-423E-ADE8-A21CF91BDD75}" dt="2024-02-27T11:11:04.081" v="8"/>
          <ac:picMkLst>
            <pc:docMk/>
            <pc:sldMk cId="0" sldId="259"/>
            <ac:picMk id="7" creationId="{49DD6B86-82C9-8BB3-4BD4-D10217C89AB3}"/>
          </ac:picMkLst>
        </pc:picChg>
        <pc:picChg chg="add mod">
          <ac:chgData name="Hp Unit" userId="86ec350514542ee1" providerId="LiveId" clId="{316306D8-5C65-423E-ADE8-A21CF91BDD75}" dt="2024-02-27T11:11:04.081" v="8"/>
          <ac:picMkLst>
            <pc:docMk/>
            <pc:sldMk cId="0" sldId="259"/>
            <ac:picMk id="11" creationId="{87C20A4A-798E-2E00-938E-4CF78F17A396}"/>
          </ac:picMkLst>
        </pc:picChg>
        <pc:picChg chg="add mod">
          <ac:chgData name="Hp Unit" userId="86ec350514542ee1" providerId="LiveId" clId="{316306D8-5C65-423E-ADE8-A21CF91BDD75}" dt="2024-02-27T11:11:04.081" v="8"/>
          <ac:picMkLst>
            <pc:docMk/>
            <pc:sldMk cId="0" sldId="259"/>
            <ac:picMk id="12" creationId="{5B2AE861-BD2E-F085-477D-D505E01CCDD5}"/>
          </ac:picMkLst>
        </pc:picChg>
        <pc:picChg chg="add mod">
          <ac:chgData name="Hp Unit" userId="86ec350514542ee1" providerId="LiveId" clId="{316306D8-5C65-423E-ADE8-A21CF91BDD75}" dt="2024-02-27T11:11:04.081" v="8"/>
          <ac:picMkLst>
            <pc:docMk/>
            <pc:sldMk cId="0" sldId="259"/>
            <ac:picMk id="13" creationId="{87B9B0B6-339E-50C4-C590-E63E256211CE}"/>
          </ac:picMkLst>
        </pc:picChg>
        <pc:picChg chg="del">
          <ac:chgData name="Hp Unit" userId="86ec350514542ee1" providerId="LiveId" clId="{316306D8-5C65-423E-ADE8-A21CF91BDD75}" dt="2024-02-27T11:10:52.486" v="0" actId="478"/>
          <ac:picMkLst>
            <pc:docMk/>
            <pc:sldMk cId="0" sldId="259"/>
            <ac:picMk id="26" creationId="{55E6432D-3742-F9B3-5ADC-699A9283C765}"/>
          </ac:picMkLst>
        </pc:picChg>
        <pc:picChg chg="del">
          <ac:chgData name="Hp Unit" userId="86ec350514542ee1" providerId="LiveId" clId="{316306D8-5C65-423E-ADE8-A21CF91BDD75}" dt="2024-02-27T11:10:53.088" v="1" actId="478"/>
          <ac:picMkLst>
            <pc:docMk/>
            <pc:sldMk cId="0" sldId="259"/>
            <ac:picMk id="28" creationId="{E96F5913-BB3A-E0D3-4DBE-5FCFA8084689}"/>
          </ac:picMkLst>
        </pc:picChg>
        <pc:picChg chg="del">
          <ac:chgData name="Hp Unit" userId="86ec350514542ee1" providerId="LiveId" clId="{316306D8-5C65-423E-ADE8-A21CF91BDD75}" dt="2024-02-27T11:10:53.684" v="2" actId="478"/>
          <ac:picMkLst>
            <pc:docMk/>
            <pc:sldMk cId="0" sldId="259"/>
            <ac:picMk id="30" creationId="{ADA57645-039D-5791-58A4-C41E4FF17D88}"/>
          </ac:picMkLst>
        </pc:picChg>
        <pc:picChg chg="del">
          <ac:chgData name="Hp Unit" userId="86ec350514542ee1" providerId="LiveId" clId="{316306D8-5C65-423E-ADE8-A21CF91BDD75}" dt="2024-02-27T11:10:54.280" v="3" actId="478"/>
          <ac:picMkLst>
            <pc:docMk/>
            <pc:sldMk cId="0" sldId="259"/>
            <ac:picMk id="32" creationId="{E223CE2A-184D-E3E1-E5AD-5F8E23D87C68}"/>
          </ac:picMkLst>
        </pc:picChg>
        <pc:picChg chg="del">
          <ac:chgData name="Hp Unit" userId="86ec350514542ee1" providerId="LiveId" clId="{316306D8-5C65-423E-ADE8-A21CF91BDD75}" dt="2024-02-27T11:10:56.703" v="7" actId="478"/>
          <ac:picMkLst>
            <pc:docMk/>
            <pc:sldMk cId="0" sldId="259"/>
            <ac:picMk id="34" creationId="{157E5981-BD18-6E9B-C12D-8189A64796B4}"/>
          </ac:picMkLst>
        </pc:picChg>
        <pc:picChg chg="del">
          <ac:chgData name="Hp Unit" userId="86ec350514542ee1" providerId="LiveId" clId="{316306D8-5C65-423E-ADE8-A21CF91BDD75}" dt="2024-02-27T11:10:56.129" v="6" actId="478"/>
          <ac:picMkLst>
            <pc:docMk/>
            <pc:sldMk cId="0" sldId="259"/>
            <ac:picMk id="36" creationId="{EF50A5DB-4771-1CF8-5137-4AA0460EBB18}"/>
          </ac:picMkLst>
        </pc:picChg>
        <pc:picChg chg="del">
          <ac:chgData name="Hp Unit" userId="86ec350514542ee1" providerId="LiveId" clId="{316306D8-5C65-423E-ADE8-A21CF91BDD75}" dt="2024-02-27T11:10:55.500" v="5" actId="478"/>
          <ac:picMkLst>
            <pc:docMk/>
            <pc:sldMk cId="0" sldId="259"/>
            <ac:picMk id="38" creationId="{03CBD9DE-3348-779E-95E6-DBAE9377814C}"/>
          </ac:picMkLst>
        </pc:picChg>
        <pc:picChg chg="del">
          <ac:chgData name="Hp Unit" userId="86ec350514542ee1" providerId="LiveId" clId="{316306D8-5C65-423E-ADE8-A21CF91BDD75}" dt="2024-02-27T11:10:54.906" v="4" actId="478"/>
          <ac:picMkLst>
            <pc:docMk/>
            <pc:sldMk cId="0" sldId="259"/>
            <ac:picMk id="40" creationId="{3EC34812-02EF-E9A8-6F5C-0E0C4662EEA9}"/>
          </ac:picMkLst>
        </pc:picChg>
      </pc:sldChg>
      <pc:sldChg chg="modNotesTx">
        <pc:chgData name="Hp Unit" userId="86ec350514542ee1" providerId="LiveId" clId="{316306D8-5C65-423E-ADE8-A21CF91BDD75}" dt="2024-02-27T11:14:12.946" v="57" actId="20577"/>
        <pc:sldMkLst>
          <pc:docMk/>
          <pc:sldMk cId="0" sldId="260"/>
        </pc:sldMkLst>
      </pc:sldChg>
      <pc:sldChg chg="modNotesTx">
        <pc:chgData name="Hp Unit" userId="86ec350514542ee1" providerId="LiveId" clId="{316306D8-5C65-423E-ADE8-A21CF91BDD75}" dt="2024-02-27T11:15:22.040" v="61"/>
        <pc:sldMkLst>
          <pc:docMk/>
          <pc:sldMk cId="0" sldId="261"/>
        </pc:sldMkLst>
      </pc:sldChg>
      <pc:sldChg chg="modNotesTx">
        <pc:chgData name="Hp Unit" userId="86ec350514542ee1" providerId="LiveId" clId="{316306D8-5C65-423E-ADE8-A21CF91BDD75}" dt="2024-02-27T11:13:38.163" v="53" actId="20577"/>
        <pc:sldMkLst>
          <pc:docMk/>
          <pc:sldMk cId="382445747" sldId="270"/>
        </pc:sldMkLst>
      </pc:sldChg>
      <pc:sldChg chg="modNotesTx">
        <pc:chgData name="Hp Unit" userId="86ec350514542ee1" providerId="LiveId" clId="{316306D8-5C65-423E-ADE8-A21CF91BDD75}" dt="2024-02-27T11:13:54.233" v="55"/>
        <pc:sldMkLst>
          <pc:docMk/>
          <pc:sldMk cId="3851120964" sldId="27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0DFECC-2500-477A-B188-BF7DD6825EA3}" type="datetimeFigureOut">
              <a:rPr lang="en-US" smtClean="0"/>
              <a:t>3/6/2024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20391C-3378-47C5-B7E6-97B38D48A2DE}" type="slidenum">
              <a:rPr lang="en-US" smtClean="0"/>
              <a:t>‹#›</a:t>
            </a:fld>
            <a:endParaRPr lang="en-US"/>
          </a:p>
        </p:txBody>
      </p:sp>
    </p:spTree>
    <p:extLst>
      <p:ext uri="{BB962C8B-B14F-4D97-AF65-F5344CB8AC3E}">
        <p14:creationId xmlns:p14="http://schemas.microsoft.com/office/powerpoint/2010/main" val="393067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GB" sz="1200" dirty="0">
                <a:solidFill>
                  <a:srgbClr val="000000"/>
                </a:solidFill>
                <a:effectLst/>
                <a:latin typeface="Calibri" panose="020F0502020204030204" pitchFamily="34" charset="0"/>
                <a:ea typeface="Arial" panose="020B0604020202020204" pitchFamily="34" charset="0"/>
                <a:cs typeface="Noto Sans Symbols"/>
              </a:rPr>
              <a:t>Introduction (4 min)</a:t>
            </a:r>
          </a:p>
          <a:p>
            <a:pPr marL="171450" lvl="0" indent="-171450">
              <a:buFont typeface="Arial" panose="020B0604020202020204" pitchFamily="34" charset="0"/>
              <a:buChar char="•"/>
            </a:pPr>
            <a:endParaRPr lang="en-GB" sz="1200" dirty="0">
              <a:solidFill>
                <a:srgbClr val="000000"/>
              </a:solidFill>
              <a:effectLst/>
              <a:latin typeface="Calibri" panose="020F0502020204030204" pitchFamily="34" charset="0"/>
              <a:ea typeface="Arial" panose="020B0604020202020204" pitchFamily="34" charset="0"/>
              <a:cs typeface="Noto Sans Symbols"/>
            </a:endParaRPr>
          </a:p>
          <a:p>
            <a:pPr marL="171450" lvl="0" indent="-171450">
              <a:buFont typeface="Arial" panose="020B0604020202020204" pitchFamily="34" charset="0"/>
              <a:buChar char="•"/>
            </a:pPr>
            <a:r>
              <a:rPr lang="en-GB" sz="1200" dirty="0">
                <a:solidFill>
                  <a:srgbClr val="000000"/>
                </a:solidFill>
                <a:effectLst/>
                <a:latin typeface="Calibri" panose="020F0502020204030204" pitchFamily="34" charset="0"/>
                <a:ea typeface="Arial" panose="020B0604020202020204" pitchFamily="34" charset="0"/>
                <a:cs typeface="Noto Sans Symbols"/>
              </a:rPr>
              <a:t>Greet learners. Allow learners to settle down and get their learning materials ready. </a:t>
            </a:r>
          </a:p>
          <a:p>
            <a:pPr marL="171450" lvl="0" indent="-171450">
              <a:buFont typeface="Arial" panose="020B0604020202020204" pitchFamily="34" charset="0"/>
              <a:buChar char="•"/>
            </a:pPr>
            <a:endParaRPr lang="en-US" sz="1200" dirty="0">
              <a:solidFill>
                <a:schemeClr val="tx1"/>
              </a:solidFill>
              <a:effectLst/>
              <a:latin typeface="Noto Sans Symbols"/>
              <a:ea typeface="Arial" panose="020B0604020202020204" pitchFamily="34" charset="0"/>
              <a:cs typeface="Noto Sans Symbols"/>
            </a:endParaRPr>
          </a:p>
          <a:p>
            <a:pPr marL="171450" lvl="0" indent="-171450">
              <a:buFont typeface="Arial" panose="020B0604020202020204" pitchFamily="34" charset="0"/>
              <a:buChar char="•"/>
            </a:pPr>
            <a:r>
              <a:rPr lang="en-US" sz="1200" dirty="0">
                <a:solidFill>
                  <a:srgbClr val="000000"/>
                </a:solidFill>
                <a:effectLst/>
                <a:latin typeface="Calibri" panose="020F0502020204030204" pitchFamily="34" charset="0"/>
                <a:ea typeface="Arial" panose="020B0604020202020204" pitchFamily="34" charset="0"/>
                <a:cs typeface="Noto Sans Symbols"/>
              </a:rPr>
              <a:t>Ask learners to recall the some of the effects of GBV from last week’s lesson, you can ask them to address the following:</a:t>
            </a:r>
            <a:endParaRPr lang="en-US" sz="1200" dirty="0">
              <a:solidFill>
                <a:schemeClr val="tx1"/>
              </a:solidFill>
              <a:effectLst/>
              <a:latin typeface="Noto Sans Symbols"/>
              <a:ea typeface="Arial" panose="020B0604020202020204" pitchFamily="34" charset="0"/>
              <a:cs typeface="Noto Sans Symbols"/>
            </a:endParaRPr>
          </a:p>
          <a:p>
            <a:pPr marL="628650" lvl="1" indent="-171450">
              <a:buFont typeface="Arial" panose="020B0604020202020204" pitchFamily="34" charset="0"/>
              <a:buChar char="•"/>
            </a:pPr>
            <a:r>
              <a:rPr lang="en-US" sz="1200" dirty="0">
                <a:solidFill>
                  <a:srgbClr val="000000"/>
                </a:solidFill>
                <a:effectLst/>
                <a:latin typeface="Calibri" panose="020F0502020204030204" pitchFamily="34" charset="0"/>
                <a:ea typeface="Arial" panose="020B0604020202020204" pitchFamily="34" charset="0"/>
                <a:cs typeface="Courier New" panose="02070309020205020404" pitchFamily="49" charset="0"/>
              </a:rPr>
              <a:t>Impact on individual, family and society</a:t>
            </a:r>
          </a:p>
          <a:p>
            <a:pPr marL="628650" lvl="1" indent="-171450">
              <a:buFont typeface="Arial" panose="020B0604020202020204" pitchFamily="34" charset="0"/>
              <a:buChar char="•"/>
            </a:pPr>
            <a:r>
              <a:rPr lang="en-US" sz="1200" dirty="0">
                <a:solidFill>
                  <a:srgbClr val="000000"/>
                </a:solidFill>
                <a:effectLst/>
                <a:latin typeface="Calibri" panose="020F0502020204030204" pitchFamily="34" charset="0"/>
                <a:ea typeface="Courier New" panose="02070309020205020404" pitchFamily="49" charset="0"/>
                <a:cs typeface="Courier New" panose="02070309020205020404" pitchFamily="49" charset="0"/>
              </a:rPr>
              <a:t>Societal disintegration</a:t>
            </a:r>
          </a:p>
          <a:p>
            <a:pPr marL="628650" lvl="1" indent="-171450">
              <a:buFont typeface="Arial" panose="020B0604020202020204" pitchFamily="34" charset="0"/>
              <a:buChar char="•"/>
            </a:pP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171450" lvl="0" indent="-171450" algn="just">
              <a:buFont typeface="Arial" panose="020B0604020202020204" pitchFamily="34" charset="0"/>
              <a:buChar char="•"/>
              <a:tabLst>
                <a:tab pos="457200" algn="l"/>
              </a:tabLst>
            </a:pPr>
            <a:r>
              <a:rPr lang="en-US" sz="1200" dirty="0">
                <a:solidFill>
                  <a:srgbClr val="000000"/>
                </a:solidFill>
                <a:effectLst/>
                <a:latin typeface="Calibri" panose="020F0502020204030204" pitchFamily="34" charset="0"/>
                <a:ea typeface="Arial" panose="020B0604020202020204" pitchFamily="34" charset="0"/>
                <a:cs typeface="Noto Sans Symbols"/>
              </a:rPr>
              <a:t>Tell learners that today’s lesson will focus on strategies to address, reduce and prevent GBV.</a:t>
            </a:r>
            <a:endParaRPr lang="en-US" sz="1200" dirty="0">
              <a:effectLst/>
              <a:latin typeface="Noto Sans Symbols"/>
              <a:ea typeface="Noto Sans Symbols"/>
              <a:cs typeface="Noto Sans Symbols"/>
            </a:endParaRPr>
          </a:p>
          <a:p>
            <a:endParaRPr lang="en-US" dirty="0"/>
          </a:p>
        </p:txBody>
      </p:sp>
      <p:sp>
        <p:nvSpPr>
          <p:cNvPr id="4" name="Slide Number Placeholder 3"/>
          <p:cNvSpPr>
            <a:spLocks noGrp="1"/>
          </p:cNvSpPr>
          <p:nvPr>
            <p:ph type="sldNum" sz="quarter" idx="5"/>
          </p:nvPr>
        </p:nvSpPr>
        <p:spPr/>
        <p:txBody>
          <a:bodyPr/>
          <a:lstStyle/>
          <a:p>
            <a:fld id="{2620391C-3378-47C5-B7E6-97B38D48A2DE}" type="slidenum">
              <a:rPr lang="en-US" smtClean="0"/>
              <a:t>1</a:t>
            </a:fld>
            <a:endParaRPr lang="en-US"/>
          </a:p>
        </p:txBody>
      </p:sp>
    </p:spTree>
    <p:extLst>
      <p:ext uri="{BB962C8B-B14F-4D97-AF65-F5344CB8AC3E}">
        <p14:creationId xmlns:p14="http://schemas.microsoft.com/office/powerpoint/2010/main" val="3984751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Introduction (1 min)</a:t>
            </a:r>
          </a:p>
          <a:p>
            <a:endParaRPr lang="en-GB" dirty="0"/>
          </a:p>
          <a:p>
            <a:pPr marL="285750" indent="-285750">
              <a:buFont typeface="Arial" panose="020B0604020202020204" pitchFamily="34" charset="0"/>
              <a:buChar char="•"/>
            </a:pPr>
            <a:r>
              <a:rPr lang="en-GB" sz="1800" dirty="0">
                <a:solidFill>
                  <a:srgbClr val="000000"/>
                </a:solidFill>
                <a:effectLst/>
                <a:latin typeface="Calibri" panose="020F0502020204030204" pitchFamily="34" charset="0"/>
                <a:ea typeface="Arial" panose="020B0604020202020204" pitchFamily="34" charset="0"/>
              </a:rPr>
              <a:t>Share the learning objectives of the lesson on the slide.</a:t>
            </a:r>
            <a:endParaRPr lang="en-US" dirty="0"/>
          </a:p>
        </p:txBody>
      </p:sp>
      <p:sp>
        <p:nvSpPr>
          <p:cNvPr id="4" name="Slide Number Placeholder 3"/>
          <p:cNvSpPr>
            <a:spLocks noGrp="1"/>
          </p:cNvSpPr>
          <p:nvPr>
            <p:ph type="sldNum" sz="quarter" idx="5"/>
          </p:nvPr>
        </p:nvSpPr>
        <p:spPr/>
        <p:txBody>
          <a:bodyPr/>
          <a:lstStyle/>
          <a:p>
            <a:fld id="{2620391C-3378-47C5-B7E6-97B38D48A2DE}" type="slidenum">
              <a:rPr lang="en-US" smtClean="0"/>
              <a:t>2</a:t>
            </a:fld>
            <a:endParaRPr lang="en-US"/>
          </a:p>
        </p:txBody>
      </p:sp>
    </p:spTree>
    <p:extLst>
      <p:ext uri="{BB962C8B-B14F-4D97-AF65-F5344CB8AC3E}">
        <p14:creationId xmlns:p14="http://schemas.microsoft.com/office/powerpoint/2010/main" val="4191839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Presentation and Activity (Part 1) (10 min)</a:t>
            </a:r>
          </a:p>
          <a:p>
            <a:endParaRPr lang="en-GB" dirty="0"/>
          </a:p>
          <a:p>
            <a:pPr marL="171450" indent="-171450">
              <a:buFont typeface="Arial" panose="020B0604020202020204" pitchFamily="34" charset="0"/>
              <a:buChar char="•"/>
            </a:pPr>
            <a:r>
              <a:rPr lang="en-GB" dirty="0"/>
              <a:t>Ask learners to think of and share how the institutional strategies on the slide could help address unequal power relations. Throughout the discussion learners should complete </a:t>
            </a:r>
            <a:r>
              <a:rPr lang="en-ZA" sz="1800" b="1" dirty="0">
                <a:solidFill>
                  <a:srgbClr val="000000"/>
                </a:solidFill>
                <a:effectLst/>
                <a:latin typeface="Calibri" panose="020F0502020204030204" pitchFamily="34" charset="0"/>
                <a:ea typeface="Arial" panose="020B0604020202020204" pitchFamily="34" charset="0"/>
              </a:rPr>
              <a:t>Question 1.1</a:t>
            </a:r>
            <a:r>
              <a:rPr lang="en-ZA" sz="1800" dirty="0">
                <a:solidFill>
                  <a:srgbClr val="000000"/>
                </a:solidFill>
                <a:effectLst/>
                <a:latin typeface="Calibri" panose="020F0502020204030204" pitchFamily="34" charset="0"/>
                <a:ea typeface="Arial" panose="020B0604020202020204" pitchFamily="34" charset="0"/>
              </a:rPr>
              <a:t> of </a:t>
            </a:r>
            <a:r>
              <a:rPr lang="en-ZA" sz="1800" b="1" dirty="0">
                <a:solidFill>
                  <a:srgbClr val="000000"/>
                </a:solidFill>
                <a:effectLst/>
                <a:latin typeface="Calibri" panose="020F0502020204030204" pitchFamily="34" charset="0"/>
                <a:ea typeface="Arial" panose="020B0604020202020204" pitchFamily="34" charset="0"/>
              </a:rPr>
              <a:t>Activity 1</a:t>
            </a:r>
            <a:r>
              <a:rPr lang="en-ZA" sz="1800" dirty="0">
                <a:solidFill>
                  <a:srgbClr val="000000"/>
                </a:solidFill>
                <a:effectLst/>
                <a:latin typeface="Calibri" panose="020F0502020204030204" pitchFamily="34" charset="0"/>
                <a:ea typeface="Arial" panose="020B0604020202020204" pitchFamily="34" charset="0"/>
              </a:rPr>
              <a:t> (</a:t>
            </a:r>
            <a:r>
              <a:rPr lang="en-ZA" sz="1800" b="1" i="1" u="sng" dirty="0">
                <a:solidFill>
                  <a:srgbClr val="000000"/>
                </a:solidFill>
                <a:effectLst/>
                <a:latin typeface="Calibri" panose="020F0502020204030204" pitchFamily="34" charset="0"/>
                <a:ea typeface="Arial" panose="020B0604020202020204" pitchFamily="34" charset="0"/>
              </a:rPr>
              <a:t>Lesson 4 – Worksheet</a:t>
            </a:r>
            <a:r>
              <a:rPr lang="en-ZA" sz="1800" dirty="0">
                <a:solidFill>
                  <a:srgbClr val="000000"/>
                </a:solidFill>
                <a:effectLst/>
                <a:latin typeface="Calibri" panose="020F0502020204030204" pitchFamily="34" charset="0"/>
                <a:ea typeface="Arial" panose="020B0604020202020204" pitchFamily="34" charset="0"/>
              </a:rPr>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800" b="1" dirty="0">
                <a:effectLst/>
                <a:latin typeface="Calibri" panose="020F0502020204030204" pitchFamily="34" charset="0"/>
                <a:ea typeface="Calibri" panose="020F0502020204030204" pitchFamily="34" charset="0"/>
                <a:cs typeface="Times New Roman" panose="02020603050405020304" pitchFamily="18" charset="0"/>
              </a:rPr>
              <a:t>Education and awareness </a:t>
            </a:r>
            <a:r>
              <a:rPr lang="en-ZA" sz="1800" dirty="0">
                <a:effectLst/>
                <a:latin typeface="Calibri" panose="020F0502020204030204" pitchFamily="34" charset="0"/>
                <a:ea typeface="Calibri" panose="020F0502020204030204" pitchFamily="34" charset="0"/>
                <a:cs typeface="Times New Roman" panose="02020603050405020304" pitchFamily="18" charset="0"/>
              </a:rPr>
              <a:t>programmes could promote gender-sensitive education to challenge traditional gender norms and stereotypes. Raise awareness about the harmful effects of unequal power relations from an early age. This will foster a more inclusive and </a:t>
            </a:r>
            <a:r>
              <a:rPr lang="en-ZA" sz="1800" b="1" dirty="0">
                <a:effectLst/>
                <a:latin typeface="Calibri" panose="020F0502020204030204" pitchFamily="34" charset="0"/>
                <a:ea typeface="Calibri" panose="020F0502020204030204" pitchFamily="34" charset="0"/>
                <a:cs typeface="Times New Roman" panose="02020603050405020304" pitchFamily="18" charset="0"/>
              </a:rPr>
              <a:t>equitable</a:t>
            </a:r>
            <a:r>
              <a:rPr lang="en-ZA" sz="1800" dirty="0">
                <a:effectLst/>
                <a:latin typeface="Calibri" panose="020F0502020204030204" pitchFamily="34" charset="0"/>
                <a:ea typeface="Calibri" panose="020F0502020204030204" pitchFamily="34" charset="0"/>
                <a:cs typeface="Times New Roman" panose="02020603050405020304" pitchFamily="18" charset="0"/>
              </a:rPr>
              <a:t> society. (Make sure learners understand what equitable means: </a:t>
            </a:r>
            <a:r>
              <a:rPr lang="en-GB"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to be fair and impartial, ensuring that everyone is treated justly and receives what they need or deserve according to their individual circumstances.</a:t>
            </a:r>
            <a:r>
              <a:rPr lang="en-US"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628650" lvl="1" indent="-171450">
              <a:buFont typeface="Arial" panose="020B0604020202020204" pitchFamily="34" charset="0"/>
              <a:buChar char="•"/>
            </a:pPr>
            <a:r>
              <a:rPr lang="en-ZA" sz="1800" b="1" dirty="0">
                <a:effectLst/>
                <a:latin typeface="Calibri" panose="020F0502020204030204" pitchFamily="34" charset="0"/>
                <a:cs typeface="Times New Roman" panose="02020603050405020304" pitchFamily="18" charset="0"/>
              </a:rPr>
              <a:t>Legal reform </a:t>
            </a:r>
            <a:r>
              <a:rPr lang="en-ZA" sz="1800" dirty="0">
                <a:effectLst/>
                <a:latin typeface="Calibri" panose="020F0502020204030204" pitchFamily="34" charset="0"/>
                <a:cs typeface="Times New Roman" panose="02020603050405020304" pitchFamily="18" charset="0"/>
              </a:rPr>
              <a:t>could </a:t>
            </a:r>
            <a:r>
              <a:rPr lang="en-ZA" sz="1800" dirty="0">
                <a:effectLst/>
                <a:latin typeface="Calibri" panose="020F0502020204030204" pitchFamily="34" charset="0"/>
                <a:ea typeface="Calibri" panose="020F0502020204030204" pitchFamily="34" charset="0"/>
                <a:cs typeface="Times New Roman" panose="02020603050405020304" pitchFamily="18" charset="0"/>
              </a:rPr>
              <a:t>promote gender equality, protect individuals from discrimination, and ensure equal opportunities in all aspects of life, including the workplace and family. This will provide a basis for addressing and preventing discrimination.</a:t>
            </a:r>
          </a:p>
          <a:p>
            <a:pPr marL="628650" lvl="1" indent="-171450">
              <a:buFont typeface="Arial" panose="020B0604020202020204" pitchFamily="34" charset="0"/>
              <a:buChar char="•"/>
            </a:pPr>
            <a:r>
              <a:rPr lang="en-ZA" sz="1800" dirty="0">
                <a:effectLst/>
                <a:latin typeface="Calibri" panose="020F0502020204030204" pitchFamily="34" charset="0"/>
                <a:ea typeface="Calibri" panose="020F0502020204030204" pitchFamily="34" charset="0"/>
                <a:cs typeface="Times New Roman" panose="02020603050405020304" pitchFamily="18" charset="0"/>
              </a:rPr>
              <a:t>If </a:t>
            </a:r>
            <a:r>
              <a:rPr lang="en-ZA" sz="1800" b="1" dirty="0">
                <a:effectLst/>
                <a:latin typeface="Calibri" panose="020F0502020204030204" pitchFamily="34" charset="0"/>
                <a:ea typeface="Calibri" panose="020F0502020204030204" pitchFamily="34" charset="0"/>
                <a:cs typeface="Times New Roman" panose="02020603050405020304" pitchFamily="18" charset="0"/>
              </a:rPr>
              <a:t>workplaces</a:t>
            </a:r>
            <a:r>
              <a:rPr lang="en-ZA" sz="1800" dirty="0">
                <a:effectLst/>
                <a:latin typeface="Calibri" panose="020F0502020204030204" pitchFamily="34" charset="0"/>
                <a:ea typeface="Calibri" panose="020F0502020204030204" pitchFamily="34" charset="0"/>
                <a:cs typeface="Times New Roman" panose="02020603050405020304" pitchFamily="18" charset="0"/>
              </a:rPr>
              <a:t> adopt and enforce gender-inclusive policies, such as equal pay measures, flexible working arrangements, and anti-discrimination policies. This will foster a culture of fairness and equality. </a:t>
            </a:r>
          </a:p>
          <a:p>
            <a:pPr marL="628650" lvl="1" indent="-171450">
              <a:buFont typeface="Arial" panose="020B0604020202020204" pitchFamily="34" charset="0"/>
              <a:buChar char="•"/>
            </a:pPr>
            <a:r>
              <a:rPr lang="en-ZA" sz="1800" b="1" dirty="0">
                <a:effectLst/>
                <a:latin typeface="Calibri" panose="020F0502020204030204" pitchFamily="34" charset="0"/>
                <a:ea typeface="Calibri" panose="020F0502020204030204" pitchFamily="34" charset="0"/>
                <a:cs typeface="Times New Roman" panose="02020603050405020304" pitchFamily="18" charset="0"/>
              </a:rPr>
              <a:t>Empower programmes </a:t>
            </a:r>
            <a:r>
              <a:rPr lang="en-ZA" sz="1800" dirty="0">
                <a:effectLst/>
                <a:latin typeface="Calibri" panose="020F0502020204030204" pitchFamily="34" charset="0"/>
                <a:ea typeface="Calibri" panose="020F0502020204030204" pitchFamily="34" charset="0"/>
                <a:cs typeface="Times New Roman" panose="02020603050405020304" pitchFamily="18" charset="0"/>
              </a:rPr>
              <a:t>should empower women economically, socially, and politically. This includes initiatives to enhance women's education, job skills, and leadership capabilities, which will lead to a more balanced distribution of power.</a:t>
            </a:r>
          </a:p>
          <a:p>
            <a:pPr marL="628650" lvl="1" indent="-171450">
              <a:buFont typeface="Arial" panose="020B0604020202020204" pitchFamily="34" charset="0"/>
              <a:buChar char="•"/>
            </a:pPr>
            <a:r>
              <a:rPr lang="en-ZA" sz="1800" dirty="0">
                <a:effectLst/>
                <a:latin typeface="Calibri" panose="020F0502020204030204" pitchFamily="34" charset="0"/>
                <a:ea typeface="Calibri" panose="020F0502020204030204" pitchFamily="34" charset="0"/>
                <a:cs typeface="Times New Roman" panose="02020603050405020304" pitchFamily="18" charset="0"/>
              </a:rPr>
              <a:t>There should be an increase in the </a:t>
            </a:r>
            <a:r>
              <a:rPr lang="en-ZA" sz="1800" b="1" dirty="0">
                <a:effectLst/>
                <a:latin typeface="Calibri" panose="020F0502020204030204" pitchFamily="34" charset="0"/>
                <a:ea typeface="Calibri" panose="020F0502020204030204" pitchFamily="34" charset="0"/>
                <a:cs typeface="Times New Roman" panose="02020603050405020304" pitchFamily="18" charset="0"/>
              </a:rPr>
              <a:t>representation of women in leadership </a:t>
            </a:r>
            <a:r>
              <a:rPr lang="en-ZA" sz="1800" dirty="0">
                <a:effectLst/>
                <a:latin typeface="Calibri" panose="020F0502020204030204" pitchFamily="34" charset="0"/>
                <a:ea typeface="Calibri" panose="020F0502020204030204" pitchFamily="34" charset="0"/>
                <a:cs typeface="Times New Roman" panose="02020603050405020304" pitchFamily="18" charset="0"/>
              </a:rPr>
              <a:t>positions across various sectors, including government, business, and academia. This will reflect a broader range of perspectives and experiences which challenges existing power imbalances.</a:t>
            </a:r>
          </a:p>
          <a:p>
            <a:pPr marL="628650" lvl="1" indent="-1714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628650" lvl="1" indent="-171450">
              <a:buFont typeface="Arial" panose="020B0604020202020204" pitchFamily="34" charset="0"/>
              <a:buChar char="•"/>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Good to know:</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2800" b="0" i="0" dirty="0">
                <a:solidFill>
                  <a:srgbClr val="374151"/>
                </a:solidFill>
                <a:effectLst/>
                <a:latin typeface="Söhne"/>
              </a:rPr>
              <a:t>Introduce learners to the concept of </a:t>
            </a:r>
            <a:r>
              <a:rPr lang="en-GB" sz="2800" b="0" i="0" dirty="0" err="1">
                <a:solidFill>
                  <a:srgbClr val="374151"/>
                </a:solidFill>
                <a:effectLst/>
                <a:latin typeface="Söhne"/>
              </a:rPr>
              <a:t>ESG</a:t>
            </a:r>
            <a:r>
              <a:rPr lang="en-GB" sz="2800" b="0" i="0" dirty="0">
                <a:solidFill>
                  <a:srgbClr val="374151"/>
                </a:solidFill>
                <a:effectLst/>
                <a:latin typeface="Söhne"/>
              </a:rPr>
              <a:t>, which stands for Environmental, Social, and Governance criteria. </a:t>
            </a:r>
            <a:r>
              <a:rPr lang="en-GB" sz="2800" b="0" i="0" dirty="0" err="1">
                <a:solidFill>
                  <a:srgbClr val="374151"/>
                </a:solidFill>
                <a:effectLst/>
                <a:latin typeface="Söhne"/>
              </a:rPr>
              <a:t>ESG</a:t>
            </a:r>
            <a:r>
              <a:rPr lang="en-GB" sz="2800" b="0" i="0" dirty="0">
                <a:solidFill>
                  <a:srgbClr val="374151"/>
                </a:solidFill>
                <a:effectLst/>
                <a:latin typeface="Söhne"/>
              </a:rPr>
              <a:t> provides a framework for stakeholders to assess how well an organisation is addressing risks and opportunities in these areas. By focusing on the last four bullet points, organisations can enhance their adherence to the social and governance aspects of </a:t>
            </a:r>
            <a:r>
              <a:rPr lang="en-GB" sz="2800" b="0" i="0" dirty="0" err="1">
                <a:solidFill>
                  <a:srgbClr val="374151"/>
                </a:solidFill>
                <a:effectLst/>
                <a:latin typeface="Söhne"/>
              </a:rPr>
              <a:t>ESG</a:t>
            </a:r>
            <a:r>
              <a:rPr lang="en-GB" sz="2800" b="0" i="0" dirty="0">
                <a:solidFill>
                  <a:srgbClr val="374151"/>
                </a:solidFill>
                <a:effectLst/>
                <a:latin typeface="Söhne"/>
              </a:rPr>
              <a:t>, thereby becoming more attractive to investors who prioritise sustainability. Given South Africa's history of social inequality and environmental issues, </a:t>
            </a:r>
            <a:r>
              <a:rPr lang="en-GB" sz="2800" b="0" i="0" dirty="0" err="1">
                <a:solidFill>
                  <a:srgbClr val="374151"/>
                </a:solidFill>
                <a:effectLst/>
                <a:latin typeface="Söhne"/>
              </a:rPr>
              <a:t>ESG</a:t>
            </a:r>
            <a:r>
              <a:rPr lang="en-GB" sz="2800" b="0" i="0" dirty="0">
                <a:solidFill>
                  <a:srgbClr val="374151"/>
                </a:solidFill>
                <a:effectLst/>
                <a:latin typeface="Söhne"/>
              </a:rPr>
              <a:t> is particularly crucial in this context and is gaining popularity as a guiding framework.</a:t>
            </a:r>
          </a:p>
          <a:p>
            <a:pPr marL="457200" lvl="1" indent="0">
              <a:buFont typeface="Arial" panose="020B0604020202020204" pitchFamily="34" charset="0"/>
              <a:buNone/>
            </a:pPr>
            <a:endParaRPr lang="en-GB" sz="2800" b="0" i="0" dirty="0">
              <a:solidFill>
                <a:srgbClr val="374151"/>
              </a:solidFill>
              <a:effectLst/>
              <a:latin typeface="Söhne"/>
              <a:ea typeface="Calibri" panose="020F0502020204030204" pitchFamily="34" charset="0"/>
              <a:cs typeface="Times New Roman" panose="02020603050405020304" pitchFamily="18" charset="0"/>
            </a:endParaRPr>
          </a:p>
          <a:p>
            <a:pPr marL="628650" lvl="1" indent="-171450">
              <a:buFont typeface="Arial" panose="020B0604020202020204" pitchFamily="34" charset="0"/>
              <a:buChar char="•"/>
            </a:pPr>
            <a:r>
              <a:rPr lang="en-ZA" sz="1800" b="1" dirty="0">
                <a:effectLst/>
                <a:latin typeface="Calibri" panose="020F0502020204030204" pitchFamily="34" charset="0"/>
                <a:ea typeface="Calibri" panose="020F0502020204030204" pitchFamily="34" charset="0"/>
                <a:cs typeface="Times New Roman" panose="02020603050405020304" pitchFamily="18" charset="0"/>
              </a:rPr>
              <a:t>Communities should be engaged in conversations </a:t>
            </a:r>
            <a:r>
              <a:rPr lang="en-ZA" sz="1800" dirty="0">
                <a:effectLst/>
                <a:latin typeface="Calibri" panose="020F0502020204030204" pitchFamily="34" charset="0"/>
                <a:ea typeface="Calibri" panose="020F0502020204030204" pitchFamily="34" charset="0"/>
                <a:cs typeface="Times New Roman" panose="02020603050405020304" pitchFamily="18" charset="0"/>
              </a:rPr>
              <a:t>about gender equality, encouraging dialogue that challenges traditional beliefs and promotes inclusive attitudes. This will create a supportive environment for change at both individual and community levels.</a:t>
            </a:r>
          </a:p>
          <a:p>
            <a:pPr marL="628650" lvl="1" indent="-171450">
              <a:buFont typeface="Arial" panose="020B0604020202020204" pitchFamily="34" charset="0"/>
              <a:buChar char="•"/>
            </a:pPr>
            <a:r>
              <a:rPr lang="en-ZA" sz="1800" b="1" dirty="0">
                <a:effectLst/>
                <a:latin typeface="Calibri" panose="020F0502020204030204" pitchFamily="34" charset="0"/>
                <a:ea typeface="Calibri" panose="020F0502020204030204" pitchFamily="34" charset="0"/>
                <a:cs typeface="Times New Roman" panose="02020603050405020304" pitchFamily="18" charset="0"/>
              </a:rPr>
              <a:t>Media literacy </a:t>
            </a:r>
            <a:r>
              <a:rPr lang="en-ZA" sz="1800" dirty="0">
                <a:effectLst/>
                <a:latin typeface="Calibri" panose="020F0502020204030204" pitchFamily="34" charset="0"/>
                <a:ea typeface="Calibri" panose="020F0502020204030204" pitchFamily="34" charset="0"/>
                <a:cs typeface="Times New Roman" panose="02020603050405020304" pitchFamily="18" charset="0"/>
              </a:rPr>
              <a:t>programmes can teach individuals, especially young people, to critically analyse and challenge gender stereotypes portrayed in the media. This will lead to more informed and conscious media consumption.</a:t>
            </a:r>
          </a:p>
          <a:p>
            <a:pPr marL="628650" lvl="1" indent="-171450">
              <a:buFont typeface="Arial" panose="020B0604020202020204" pitchFamily="34" charset="0"/>
              <a:buChar char="•"/>
            </a:pPr>
            <a:r>
              <a:rPr lang="en-ZA" sz="1800" dirty="0">
                <a:effectLst/>
                <a:latin typeface="Calibri" panose="020F0502020204030204" pitchFamily="34" charset="0"/>
                <a:ea typeface="Calibri" panose="020F0502020204030204" pitchFamily="34" charset="0"/>
                <a:cs typeface="Times New Roman" panose="02020603050405020304" pitchFamily="18" charset="0"/>
              </a:rPr>
              <a:t>Encourage the involvement of </a:t>
            </a:r>
            <a:r>
              <a:rPr lang="en-ZA" sz="1800" b="1" dirty="0">
                <a:effectLst/>
                <a:latin typeface="Calibri" panose="020F0502020204030204" pitchFamily="34" charset="0"/>
                <a:ea typeface="Calibri" panose="020F0502020204030204" pitchFamily="34" charset="0"/>
                <a:cs typeface="Times New Roman" panose="02020603050405020304" pitchFamily="18" charset="0"/>
              </a:rPr>
              <a:t>men and boys as allies </a:t>
            </a:r>
            <a:r>
              <a:rPr lang="en-ZA" sz="1800" dirty="0">
                <a:effectLst/>
                <a:latin typeface="Calibri" panose="020F0502020204030204" pitchFamily="34" charset="0"/>
                <a:ea typeface="Calibri" panose="020F0502020204030204" pitchFamily="34" charset="0"/>
                <a:cs typeface="Times New Roman" panose="02020603050405020304" pitchFamily="18" charset="0"/>
              </a:rPr>
              <a:t>in the fight for gender equality. Programmes that promote positive masculinity and challenge toxic masculinity can contribute to changing societal attitudes. This can lead to a collaborative environment where men contribute to dismantling gender stereotypes and advocating for gender equality.</a:t>
            </a:r>
          </a:p>
        </p:txBody>
      </p:sp>
      <p:sp>
        <p:nvSpPr>
          <p:cNvPr id="4" name="Slide Number Placeholder 3"/>
          <p:cNvSpPr>
            <a:spLocks noGrp="1"/>
          </p:cNvSpPr>
          <p:nvPr>
            <p:ph type="sldNum" sz="quarter" idx="5"/>
          </p:nvPr>
        </p:nvSpPr>
        <p:spPr/>
        <p:txBody>
          <a:bodyPr/>
          <a:lstStyle/>
          <a:p>
            <a:fld id="{2620391C-3378-47C5-B7E6-97B38D48A2DE}" type="slidenum">
              <a:rPr lang="en-US" smtClean="0"/>
              <a:t>3</a:t>
            </a:fld>
            <a:endParaRPr lang="en-US"/>
          </a:p>
        </p:txBody>
      </p:sp>
    </p:spTree>
    <p:extLst>
      <p:ext uri="{BB962C8B-B14F-4D97-AF65-F5344CB8AC3E}">
        <p14:creationId xmlns:p14="http://schemas.microsoft.com/office/powerpoint/2010/main" val="413971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Presentation &amp; Activity (Part 2) (5 min)</a:t>
            </a:r>
          </a:p>
          <a:p>
            <a:endParaRPr lang="en-GB" dirty="0"/>
          </a:p>
          <a:p>
            <a:pPr marL="171450" indent="-171450">
              <a:buFont typeface="Arial" panose="020B0604020202020204" pitchFamily="34" charset="0"/>
              <a:buChar char="•"/>
            </a:pPr>
            <a:r>
              <a:rPr lang="en-GB" dirty="0"/>
              <a:t>Explain that </a:t>
            </a:r>
            <a:r>
              <a:rPr lang="en-ZA" sz="1800" dirty="0">
                <a:effectLst/>
                <a:latin typeface="Calibri" panose="020F0502020204030204" pitchFamily="34" charset="0"/>
                <a:ea typeface="Calibri" panose="020F0502020204030204" pitchFamily="34" charset="0"/>
                <a:cs typeface="Times New Roman" panose="02020603050405020304" pitchFamily="18" charset="0"/>
              </a:rPr>
              <a:t>GBV awareness campaigns play a crucial role in reducing and preventing GBV by addressing various aspects of the issue</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p>
          <a:p>
            <a:pPr marL="171450" indent="-171450">
              <a:buFont typeface="Arial" panose="020B0604020202020204" pitchFamily="34" charset="0"/>
              <a:buChar char="•"/>
            </a:pPr>
            <a:r>
              <a:rPr lang="en-GB" sz="1800" dirty="0">
                <a:effectLst/>
                <a:latin typeface="Calibri" panose="020F0502020204030204" pitchFamily="34" charset="0"/>
                <a:cs typeface="Times New Roman" panose="02020603050405020304" pitchFamily="18" charset="0"/>
              </a:rPr>
              <a:t>While watching the video on 16 Days of Activism for No Violence Against Women and Children, they should try and identify the roles that GBV campaigns play in addressing the issue. </a:t>
            </a:r>
          </a:p>
          <a:p>
            <a:pPr marL="171450" indent="-171450">
              <a:buFont typeface="Arial" panose="020B0604020202020204" pitchFamily="34" charset="0"/>
              <a:buChar char="•"/>
            </a:pPr>
            <a:r>
              <a:rPr lang="en-GB" sz="1800" dirty="0">
                <a:effectLst/>
                <a:latin typeface="Calibri" panose="020F0502020204030204" pitchFamily="34" charset="0"/>
                <a:cs typeface="Times New Roman" panose="02020603050405020304" pitchFamily="18" charset="0"/>
              </a:rPr>
              <a:t>Ask for feedback from the learners. Allow them to brainstorm other roles that were not mentioned in the video. During this discussion, learner should note their answers in </a:t>
            </a:r>
            <a:r>
              <a:rPr lang="en-ZA" sz="1800" b="1" dirty="0">
                <a:solidFill>
                  <a:srgbClr val="000000"/>
                </a:solidFill>
                <a:effectLst/>
                <a:latin typeface="Calibri" panose="020F0502020204030204" pitchFamily="34" charset="0"/>
                <a:ea typeface="Arial" panose="020B0604020202020204" pitchFamily="34" charset="0"/>
              </a:rPr>
              <a:t>Question 1.2 </a:t>
            </a:r>
            <a:r>
              <a:rPr lang="en-ZA" sz="1800" dirty="0">
                <a:solidFill>
                  <a:srgbClr val="000000"/>
                </a:solidFill>
                <a:effectLst/>
                <a:latin typeface="Calibri" panose="020F0502020204030204" pitchFamily="34" charset="0"/>
                <a:ea typeface="Arial" panose="020B0604020202020204" pitchFamily="34" charset="0"/>
              </a:rPr>
              <a:t>of </a:t>
            </a:r>
            <a:r>
              <a:rPr lang="en-ZA" sz="1800" b="1" i="1" dirty="0">
                <a:solidFill>
                  <a:srgbClr val="000000"/>
                </a:solidFill>
                <a:effectLst/>
                <a:latin typeface="Calibri" panose="020F0502020204030204" pitchFamily="34" charset="0"/>
                <a:ea typeface="Arial" panose="020B0604020202020204" pitchFamily="34" charset="0"/>
              </a:rPr>
              <a:t>Activity 1</a:t>
            </a:r>
            <a:r>
              <a:rPr lang="en-ZA" sz="1800" b="1" dirty="0">
                <a:solidFill>
                  <a:srgbClr val="000000"/>
                </a:solidFill>
                <a:effectLst/>
                <a:latin typeface="Calibri" panose="020F0502020204030204" pitchFamily="34" charset="0"/>
                <a:ea typeface="Arial" panose="020B0604020202020204" pitchFamily="34" charset="0"/>
              </a:rPr>
              <a:t> </a:t>
            </a:r>
            <a:r>
              <a:rPr lang="en-ZA" sz="1800" dirty="0">
                <a:solidFill>
                  <a:srgbClr val="000000"/>
                </a:solidFill>
                <a:effectLst/>
                <a:latin typeface="Calibri" panose="020F0502020204030204" pitchFamily="34" charset="0"/>
                <a:ea typeface="Arial" panose="020B0604020202020204" pitchFamily="34" charset="0"/>
              </a:rPr>
              <a:t>(</a:t>
            </a:r>
            <a:r>
              <a:rPr lang="en-ZA" sz="1800" b="1" i="1" u="sng" dirty="0">
                <a:solidFill>
                  <a:srgbClr val="000000"/>
                </a:solidFill>
                <a:effectLst/>
                <a:latin typeface="Calibri" panose="020F0502020204030204" pitchFamily="34" charset="0"/>
                <a:ea typeface="Arial" panose="020B0604020202020204" pitchFamily="34" charset="0"/>
              </a:rPr>
              <a:t>Lesson 4 – Worksheet</a:t>
            </a:r>
            <a:r>
              <a:rPr lang="en-ZA" sz="1800" dirty="0">
                <a:solidFill>
                  <a:srgbClr val="000000"/>
                </a:solidFill>
                <a:effectLst/>
                <a:latin typeface="Calibri" panose="020F0502020204030204" pitchFamily="34" charset="0"/>
                <a:ea typeface="Arial" panose="020B0604020202020204" pitchFamily="34" charset="0"/>
              </a:rPr>
              <a:t>).</a:t>
            </a:r>
          </a:p>
          <a:p>
            <a:pPr marL="171450" indent="-171450">
              <a:buFont typeface="Arial" panose="020B0604020202020204" pitchFamily="34" charset="0"/>
              <a:buChar char="•"/>
            </a:pPr>
            <a:r>
              <a:rPr lang="en-GB" sz="1800" dirty="0">
                <a:effectLst/>
                <a:latin typeface="Calibri" panose="020F0502020204030204" pitchFamily="34" charset="0"/>
                <a:cs typeface="Times New Roman" panose="02020603050405020304" pitchFamily="18" charset="0"/>
              </a:rPr>
              <a:t>Note to learners that there are two other GBV campaigns on page 12 of their </a:t>
            </a:r>
            <a:r>
              <a:rPr lang="en-GB" sz="1800" b="1" i="1" u="sng" dirty="0">
                <a:effectLst/>
                <a:latin typeface="Calibri" panose="020F0502020204030204" pitchFamily="34" charset="0"/>
                <a:cs typeface="Times New Roman" panose="02020603050405020304" pitchFamily="18" charset="0"/>
              </a:rPr>
              <a:t>Content Summary</a:t>
            </a:r>
            <a:r>
              <a:rPr lang="en-GB" sz="1800" b="1" i="1" u="none" dirty="0">
                <a:effectLst/>
                <a:latin typeface="Calibri" panose="020F0502020204030204" pitchFamily="34" charset="0"/>
                <a:cs typeface="Times New Roman" panose="02020603050405020304" pitchFamily="18" charset="0"/>
              </a:rPr>
              <a:t> </a:t>
            </a:r>
            <a:r>
              <a:rPr lang="en-GB" sz="1800" dirty="0">
                <a:effectLst/>
                <a:latin typeface="Calibri" panose="020F0502020204030204" pitchFamily="34" charset="0"/>
                <a:cs typeface="Times New Roman" panose="02020603050405020304" pitchFamily="18" charset="0"/>
              </a:rPr>
              <a:t>(which will be handed out later) that they can explore in their own time.</a:t>
            </a:r>
            <a:endParaRPr lang="en-US" dirty="0"/>
          </a:p>
        </p:txBody>
      </p:sp>
      <p:sp>
        <p:nvSpPr>
          <p:cNvPr id="4" name="Slide Number Placeholder 3"/>
          <p:cNvSpPr>
            <a:spLocks noGrp="1"/>
          </p:cNvSpPr>
          <p:nvPr>
            <p:ph type="sldNum" sz="quarter" idx="5"/>
          </p:nvPr>
        </p:nvSpPr>
        <p:spPr/>
        <p:txBody>
          <a:bodyPr/>
          <a:lstStyle/>
          <a:p>
            <a:fld id="{2620391C-3378-47C5-B7E6-97B38D48A2DE}" type="slidenum">
              <a:rPr lang="en-US" smtClean="0"/>
              <a:t>4</a:t>
            </a:fld>
            <a:endParaRPr lang="en-US"/>
          </a:p>
        </p:txBody>
      </p:sp>
    </p:spTree>
    <p:extLst>
      <p:ext uri="{BB962C8B-B14F-4D97-AF65-F5344CB8AC3E}">
        <p14:creationId xmlns:p14="http://schemas.microsoft.com/office/powerpoint/2010/main" val="1376733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Presentation &amp; Activity (Part 3) (1 min)</a:t>
            </a:r>
          </a:p>
          <a:p>
            <a:endParaRPr lang="en-GB" dirty="0"/>
          </a:p>
          <a:p>
            <a:pPr marL="171450" indent="-171450">
              <a:buFont typeface="Arial" panose="020B0604020202020204" pitchFamily="34" charset="0"/>
              <a:buChar char="•"/>
            </a:pPr>
            <a:r>
              <a:rPr lang="en-GB" dirty="0"/>
              <a:t>Explain that there are also education and support programmes that help address, prevent and reduce GBV. These programmes can be governmental or private. In the next two slides two such programmes will be discussed in a bit more detail.</a:t>
            </a:r>
            <a:endParaRPr lang="en-US" dirty="0"/>
          </a:p>
        </p:txBody>
      </p:sp>
      <p:sp>
        <p:nvSpPr>
          <p:cNvPr id="4" name="Slide Number Placeholder 3"/>
          <p:cNvSpPr>
            <a:spLocks noGrp="1"/>
          </p:cNvSpPr>
          <p:nvPr>
            <p:ph type="sldNum" sz="quarter" idx="5"/>
          </p:nvPr>
        </p:nvSpPr>
        <p:spPr/>
        <p:txBody>
          <a:bodyPr/>
          <a:lstStyle/>
          <a:p>
            <a:fld id="{2620391C-3378-47C5-B7E6-97B38D48A2DE}" type="slidenum">
              <a:rPr lang="en-US" smtClean="0"/>
              <a:t>5</a:t>
            </a:fld>
            <a:endParaRPr lang="en-US"/>
          </a:p>
        </p:txBody>
      </p:sp>
    </p:spTree>
    <p:extLst>
      <p:ext uri="{BB962C8B-B14F-4D97-AF65-F5344CB8AC3E}">
        <p14:creationId xmlns:p14="http://schemas.microsoft.com/office/powerpoint/2010/main" val="2049834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Presentation &amp; Activity (Part 3) (5 min)</a:t>
            </a:r>
          </a:p>
          <a:p>
            <a:endParaRPr lang="en-GB" dirty="0"/>
          </a:p>
          <a:p>
            <a:pPr marL="171450" indent="-171450">
              <a:buFont typeface="Arial" panose="020B0604020202020204" pitchFamily="34" charset="0"/>
              <a:buChar char="•"/>
            </a:pPr>
            <a:r>
              <a:rPr lang="en-GB" dirty="0"/>
              <a:t>Throughout the discussion of this slide, learners should complete </a:t>
            </a:r>
            <a:r>
              <a:rPr lang="en-ZA" sz="1800" b="1" dirty="0">
                <a:solidFill>
                  <a:srgbClr val="000000"/>
                </a:solidFill>
                <a:effectLst/>
                <a:latin typeface="Calibri" panose="020F0502020204030204" pitchFamily="34" charset="0"/>
                <a:ea typeface="Arial" panose="020B0604020202020204" pitchFamily="34" charset="0"/>
              </a:rPr>
              <a:t>Question 1.3</a:t>
            </a:r>
            <a:r>
              <a:rPr lang="en-ZA" sz="1800" dirty="0">
                <a:solidFill>
                  <a:srgbClr val="000000"/>
                </a:solidFill>
                <a:effectLst/>
                <a:latin typeface="Calibri" panose="020F0502020204030204" pitchFamily="34" charset="0"/>
                <a:ea typeface="Arial" panose="020B0604020202020204" pitchFamily="34" charset="0"/>
              </a:rPr>
              <a:t> of </a:t>
            </a:r>
            <a:r>
              <a:rPr lang="en-ZA" sz="1800" b="1" dirty="0">
                <a:solidFill>
                  <a:srgbClr val="000000"/>
                </a:solidFill>
                <a:effectLst/>
                <a:latin typeface="Calibri" panose="020F0502020204030204" pitchFamily="34" charset="0"/>
                <a:ea typeface="Arial" panose="020B0604020202020204" pitchFamily="34" charset="0"/>
              </a:rPr>
              <a:t>Activity 1</a:t>
            </a:r>
            <a:r>
              <a:rPr lang="en-ZA" sz="1800" dirty="0">
                <a:solidFill>
                  <a:srgbClr val="000000"/>
                </a:solidFill>
                <a:effectLst/>
                <a:latin typeface="Calibri" panose="020F0502020204030204" pitchFamily="34" charset="0"/>
                <a:ea typeface="Arial" panose="020B0604020202020204" pitchFamily="34" charset="0"/>
              </a:rPr>
              <a:t> (</a:t>
            </a:r>
            <a:r>
              <a:rPr lang="en-ZA" sz="1800" b="1" i="1" u="sng" dirty="0">
                <a:solidFill>
                  <a:srgbClr val="000000"/>
                </a:solidFill>
                <a:effectLst/>
                <a:latin typeface="Calibri" panose="020F0502020204030204" pitchFamily="34" charset="0"/>
                <a:ea typeface="Arial" panose="020B0604020202020204" pitchFamily="34" charset="0"/>
              </a:rPr>
              <a:t>Lesson 4 – Worksheet</a:t>
            </a:r>
            <a:r>
              <a:rPr lang="en-ZA" sz="1800" dirty="0">
                <a:solidFill>
                  <a:srgbClr val="000000"/>
                </a:solidFill>
                <a:effectLst/>
                <a:latin typeface="Calibri" panose="020F0502020204030204" pitchFamily="34" charset="0"/>
                <a:ea typeface="Arial" panose="020B0604020202020204" pitchFamily="34" charset="0"/>
              </a:rPr>
              <a:t>). </a:t>
            </a:r>
          </a:p>
          <a:p>
            <a:pPr marL="171450" indent="-171450">
              <a:buFont typeface="Arial" panose="020B0604020202020204" pitchFamily="34" charset="0"/>
              <a:buChar char="•"/>
            </a:pPr>
            <a:r>
              <a:rPr lang="en-GB" dirty="0"/>
              <a:t>Ask learners what they think the aims of CSE would be before revealing the correct answer on the slide.</a:t>
            </a:r>
          </a:p>
          <a:p>
            <a:pPr marL="171450" indent="-171450">
              <a:buFont typeface="Arial" panose="020B0604020202020204" pitchFamily="34" charset="0"/>
              <a:buChar char="•"/>
            </a:pPr>
            <a:r>
              <a:rPr lang="en-GB" dirty="0"/>
              <a:t>Ask learners to give examples of the “knowledge, skills and attitudes” that would be taught through CSE before revealing the answers.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2620391C-3378-47C5-B7E6-97B38D48A2DE}" type="slidenum">
              <a:rPr lang="en-US" smtClean="0"/>
              <a:t>6</a:t>
            </a:fld>
            <a:endParaRPr lang="en-US"/>
          </a:p>
        </p:txBody>
      </p:sp>
    </p:spTree>
    <p:extLst>
      <p:ext uri="{BB962C8B-B14F-4D97-AF65-F5344CB8AC3E}">
        <p14:creationId xmlns:p14="http://schemas.microsoft.com/office/powerpoint/2010/main" val="499844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Presentation &amp; Activity (Part 3) (5 min)</a:t>
            </a:r>
          </a:p>
          <a:p>
            <a:endParaRPr lang="en-GB" dirty="0"/>
          </a:p>
          <a:p>
            <a:pPr marL="171450" indent="-171450">
              <a:buFont typeface="Arial" panose="020B0604020202020204" pitchFamily="34" charset="0"/>
              <a:buChar char="•"/>
            </a:pPr>
            <a:r>
              <a:rPr lang="en-GB" dirty="0"/>
              <a:t>Briefly discuss the functions of private GBV support organisations using POWA as an example.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800" kern="100" dirty="0">
                <a:effectLst/>
                <a:latin typeface="Calibri" panose="020F0502020204030204" pitchFamily="34" charset="0"/>
                <a:ea typeface="Calibri" panose="020F0502020204030204" pitchFamily="34" charset="0"/>
                <a:cs typeface="Times New Roman" panose="02020603050405020304" pitchFamily="18" charset="0"/>
              </a:rPr>
              <a:t>POWA is a South African, feminist, women’s rights organisation established in 1979. They provide free counselling, sheltering, skills development opportunities, legal services, sector capacity building and strengthening as well as public awareness and education to assist abused women. POWA also engages in advocacy to ensure the realisation of women’s rights and thereby improve women’s quality of life.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dirty="0"/>
              <a:t>Note to learners that they can read more about what this </a:t>
            </a:r>
            <a:r>
              <a:rPr lang="en-US" dirty="0" err="1"/>
              <a:t>organisation</a:t>
            </a:r>
            <a:r>
              <a:rPr lang="en-US" dirty="0"/>
              <a:t> offers in their </a:t>
            </a:r>
            <a:r>
              <a:rPr lang="en-US" b="1" i="1" u="sng" dirty="0"/>
              <a:t>Content Summary</a:t>
            </a:r>
            <a:r>
              <a:rPr lang="en-US" dirty="0"/>
              <a:t>.</a:t>
            </a:r>
          </a:p>
          <a:p>
            <a:pPr marL="171450" indent="-171450">
              <a:buFont typeface="Arial" panose="020B0604020202020204" pitchFamily="34" charset="0"/>
              <a:buChar char="•"/>
            </a:pPr>
            <a:r>
              <a:rPr lang="en-US" dirty="0"/>
              <a:t>Hand out the </a:t>
            </a:r>
            <a:r>
              <a:rPr lang="en-US" b="1" i="1" u="sng" dirty="0"/>
              <a:t>Content Summary</a:t>
            </a:r>
            <a:r>
              <a:rPr lang="en-US" dirty="0"/>
              <a:t>, and note the following additional information that they can consult in their own time:</a:t>
            </a:r>
          </a:p>
          <a:p>
            <a:pPr marL="628650" lvl="1" indent="-171450">
              <a:buFont typeface="Arial" panose="020B0604020202020204" pitchFamily="34" charset="0"/>
              <a:buChar char="•"/>
            </a:pPr>
            <a:r>
              <a:rPr lang="en-US" dirty="0"/>
              <a:t>QR-code to </a:t>
            </a:r>
            <a:r>
              <a:rPr lang="en-US" dirty="0" err="1"/>
              <a:t>organisations</a:t>
            </a:r>
            <a:r>
              <a:rPr lang="en-US" dirty="0"/>
              <a:t> that provide social and legal support to GBV survivors (page 13)</a:t>
            </a:r>
          </a:p>
          <a:p>
            <a:pPr marL="628650" lvl="1" indent="-171450">
              <a:buFont typeface="Arial" panose="020B0604020202020204" pitchFamily="34" charset="0"/>
              <a:buChar char="•"/>
            </a:pPr>
            <a:r>
              <a:rPr lang="en-US" dirty="0"/>
              <a:t>Emergency contact numbers (page 13)</a:t>
            </a:r>
          </a:p>
          <a:p>
            <a:pPr marL="628650" lvl="1" indent="-171450">
              <a:buFont typeface="Arial" panose="020B0604020202020204" pitchFamily="34" charset="0"/>
              <a:buChar char="•"/>
            </a:pPr>
            <a:r>
              <a:rPr lang="en-US" dirty="0"/>
              <a:t>A guide to helping survivors of GBV (page 15)</a:t>
            </a:r>
            <a:endParaRPr lang="en-GB" dirty="0"/>
          </a:p>
        </p:txBody>
      </p:sp>
      <p:sp>
        <p:nvSpPr>
          <p:cNvPr id="4" name="Slide Number Placeholder 3"/>
          <p:cNvSpPr>
            <a:spLocks noGrp="1"/>
          </p:cNvSpPr>
          <p:nvPr>
            <p:ph type="sldNum" sz="quarter" idx="5"/>
          </p:nvPr>
        </p:nvSpPr>
        <p:spPr/>
        <p:txBody>
          <a:bodyPr/>
          <a:lstStyle/>
          <a:p>
            <a:fld id="{2620391C-3378-47C5-B7E6-97B38D48A2DE}" type="slidenum">
              <a:rPr lang="en-US" smtClean="0"/>
              <a:t>7</a:t>
            </a:fld>
            <a:endParaRPr lang="en-US"/>
          </a:p>
        </p:txBody>
      </p:sp>
    </p:spTree>
    <p:extLst>
      <p:ext uri="{BB962C8B-B14F-4D97-AF65-F5344CB8AC3E}">
        <p14:creationId xmlns:p14="http://schemas.microsoft.com/office/powerpoint/2010/main" val="651057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Informal Assessment (9 min)</a:t>
            </a:r>
          </a:p>
          <a:p>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rgbClr val="000000"/>
                </a:solidFill>
                <a:effectLst/>
                <a:latin typeface="Calibri" panose="020F0502020204030204" pitchFamily="34" charset="0"/>
                <a:ea typeface="Arial" panose="020B0604020202020204" pitchFamily="34" charset="0"/>
                <a:cs typeface="Noto Sans Symbols"/>
              </a:rPr>
              <a:t>Learners can start completing the </a:t>
            </a:r>
            <a:r>
              <a:rPr lang="en-ZA" sz="1800" dirty="0">
                <a:solidFill>
                  <a:srgbClr val="000000"/>
                </a:solidFill>
                <a:effectLst/>
                <a:latin typeface="Calibri" panose="020F0502020204030204" pitchFamily="34" charset="0"/>
                <a:ea typeface="Arial" panose="020B0604020202020204" pitchFamily="34" charset="0"/>
              </a:rPr>
              <a:t>Informal Assessment </a:t>
            </a:r>
            <a:r>
              <a:rPr lang="en-ZA" sz="1800" b="1" i="1" dirty="0">
                <a:solidFill>
                  <a:srgbClr val="000000"/>
                </a:solidFill>
                <a:effectLst/>
                <a:latin typeface="Calibri" panose="020F0502020204030204" pitchFamily="34" charset="0"/>
                <a:ea typeface="Arial" panose="020B0604020202020204" pitchFamily="34" charset="0"/>
              </a:rPr>
              <a:t>Activity 2</a:t>
            </a:r>
            <a:r>
              <a:rPr lang="en-ZA" sz="1800" dirty="0">
                <a:solidFill>
                  <a:srgbClr val="000000"/>
                </a:solidFill>
                <a:effectLst/>
                <a:latin typeface="Calibri" panose="020F0502020204030204" pitchFamily="34" charset="0"/>
                <a:ea typeface="Arial" panose="020B0604020202020204" pitchFamily="34" charset="0"/>
              </a:rPr>
              <a:t> (</a:t>
            </a:r>
            <a:r>
              <a:rPr lang="en-ZA" sz="1800" b="1" i="1" u="sng" dirty="0">
                <a:solidFill>
                  <a:srgbClr val="000000"/>
                </a:solidFill>
                <a:effectLst/>
                <a:latin typeface="Calibri" panose="020F0502020204030204" pitchFamily="34" charset="0"/>
                <a:ea typeface="Arial" panose="020B0604020202020204" pitchFamily="34" charset="0"/>
              </a:rPr>
              <a:t>Lesson 4 – Worksheet</a:t>
            </a:r>
            <a:r>
              <a:rPr lang="en-ZA" sz="1800" i="1" dirty="0">
                <a:solidFill>
                  <a:srgbClr val="000000"/>
                </a:solidFill>
                <a:effectLst/>
                <a:latin typeface="Calibri" panose="020F0502020204030204" pitchFamily="34" charset="0"/>
                <a:ea typeface="Arial" panose="020B0604020202020204" pitchFamily="34" charset="0"/>
              </a:rPr>
              <a:t>)</a:t>
            </a:r>
            <a:r>
              <a:rPr lang="en-ZA" sz="1800" dirty="0">
                <a:solidFill>
                  <a:srgbClr val="000000"/>
                </a:solidFill>
                <a:effectLst/>
                <a:latin typeface="Calibri" panose="020F0502020204030204" pitchFamily="34" charset="0"/>
                <a:ea typeface="Arial" panose="020B0604020202020204" pitchFamily="34" charset="0"/>
              </a:rPr>
              <a:t> </a:t>
            </a:r>
            <a:r>
              <a:rPr lang="en-GB" sz="1200" dirty="0">
                <a:solidFill>
                  <a:srgbClr val="000000"/>
                </a:solidFill>
                <a:effectLst/>
                <a:latin typeface="Calibri" panose="020F0502020204030204" pitchFamily="34" charset="0"/>
                <a:ea typeface="Arial" panose="020B0604020202020204" pitchFamily="34" charset="0"/>
                <a:cs typeface="Noto Sans Symbols"/>
              </a:rPr>
              <a:t>for the remainder of the lesson, but they will not have sufficient time to complete the activity. Assign the activity as </a:t>
            </a:r>
            <a:r>
              <a:rPr lang="en-GB" sz="1200" b="1" dirty="0">
                <a:solidFill>
                  <a:srgbClr val="000000"/>
                </a:solidFill>
                <a:effectLst/>
                <a:highlight>
                  <a:srgbClr val="FFFF00"/>
                </a:highlight>
                <a:latin typeface="Calibri" panose="020F0502020204030204" pitchFamily="34" charset="0"/>
                <a:ea typeface="Arial" panose="020B0604020202020204" pitchFamily="34" charset="0"/>
                <a:cs typeface="Noto Sans Symbols"/>
              </a:rPr>
              <a:t>homework</a:t>
            </a:r>
            <a:r>
              <a:rPr lang="en-GB" sz="1200" dirty="0">
                <a:solidFill>
                  <a:srgbClr val="000000"/>
                </a:solidFill>
                <a:effectLst/>
                <a:latin typeface="Calibri" panose="020F0502020204030204" pitchFamily="34" charset="0"/>
                <a:ea typeface="Arial" panose="020B0604020202020204" pitchFamily="34" charset="0"/>
                <a:cs typeface="Noto Sans Symbols"/>
              </a:rPr>
              <a:t>. Learners can use their </a:t>
            </a:r>
            <a:r>
              <a:rPr lang="en-GB" sz="1200" b="1" i="1" u="sng" dirty="0">
                <a:solidFill>
                  <a:srgbClr val="000000"/>
                </a:solidFill>
                <a:effectLst/>
                <a:latin typeface="Calibri" panose="020F0502020204030204" pitchFamily="34" charset="0"/>
                <a:ea typeface="Arial" panose="020B0604020202020204" pitchFamily="34" charset="0"/>
                <a:cs typeface="Noto Sans Symbols"/>
              </a:rPr>
              <a:t>Content Summary</a:t>
            </a:r>
            <a:r>
              <a:rPr lang="en-GB" sz="1200" dirty="0">
                <a:solidFill>
                  <a:srgbClr val="000000"/>
                </a:solidFill>
                <a:effectLst/>
                <a:latin typeface="Calibri" panose="020F0502020204030204" pitchFamily="34" charset="0"/>
                <a:ea typeface="Arial" panose="020B0604020202020204" pitchFamily="34" charset="0"/>
                <a:cs typeface="Noto Sans Symbols"/>
              </a:rPr>
              <a:t> to answer the questions which are based on the entire lesson series on GBV. It is vital for learners to practise answering these test-type questions.</a:t>
            </a:r>
            <a:r>
              <a:rPr lang="en-ZA" sz="1800" i="1">
                <a:solidFill>
                  <a:srgbClr val="000000"/>
                </a:solidFill>
                <a:effectLst/>
                <a:latin typeface="Calibri" panose="020F0502020204030204" pitchFamily="34" charset="0"/>
                <a:ea typeface="Arial" panose="020B0604020202020204" pitchFamily="34" charset="0"/>
              </a:rPr>
              <a:t> Answers available on</a:t>
            </a:r>
            <a:r>
              <a:rPr lang="en-ZA" sz="1800">
                <a:solidFill>
                  <a:srgbClr val="000000"/>
                </a:solidFill>
                <a:effectLst/>
                <a:latin typeface="Calibri" panose="020F0502020204030204" pitchFamily="34" charset="0"/>
                <a:ea typeface="Arial" panose="020B0604020202020204" pitchFamily="34" charset="0"/>
              </a:rPr>
              <a:t> </a:t>
            </a:r>
            <a:r>
              <a:rPr lang="en-ZA" sz="1800" b="1" i="1" u="sng">
                <a:solidFill>
                  <a:srgbClr val="000000"/>
                </a:solidFill>
                <a:effectLst/>
                <a:latin typeface="Calibri" panose="020F0502020204030204" pitchFamily="34" charset="0"/>
                <a:ea typeface="Arial" panose="020B0604020202020204" pitchFamily="34" charset="0"/>
              </a:rPr>
              <a:t>Lesson 4 – Worksheet MEMO</a:t>
            </a:r>
            <a:r>
              <a:rPr lang="en-ZA" sz="1800" i="1">
                <a:solidFill>
                  <a:srgbClr val="000000"/>
                </a:solidFill>
                <a:effectLst/>
                <a:latin typeface="Calibri" panose="020F0502020204030204" pitchFamily="34" charset="0"/>
                <a:ea typeface="Arial" panose="020B0604020202020204" pitchFamily="34" charset="0"/>
              </a:rPr>
              <a:t> which can be shared with learners at the beginning of the next lesson.</a:t>
            </a:r>
            <a:endParaRPr lang="en-US" dirty="0"/>
          </a:p>
        </p:txBody>
      </p:sp>
      <p:sp>
        <p:nvSpPr>
          <p:cNvPr id="4" name="Slide Number Placeholder 3"/>
          <p:cNvSpPr>
            <a:spLocks noGrp="1"/>
          </p:cNvSpPr>
          <p:nvPr>
            <p:ph type="sldNum" sz="quarter" idx="5"/>
          </p:nvPr>
        </p:nvSpPr>
        <p:spPr/>
        <p:txBody>
          <a:bodyPr/>
          <a:lstStyle/>
          <a:p>
            <a:fld id="{2620391C-3378-47C5-B7E6-97B38D48A2DE}" type="slidenum">
              <a:rPr lang="en-US" smtClean="0"/>
              <a:t>8</a:t>
            </a:fld>
            <a:endParaRPr lang="en-US"/>
          </a:p>
        </p:txBody>
      </p:sp>
    </p:spTree>
    <p:extLst>
      <p:ext uri="{BB962C8B-B14F-4D97-AF65-F5344CB8AC3E}">
        <p14:creationId xmlns:p14="http://schemas.microsoft.com/office/powerpoint/2010/main" val="3875898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hyperlink" Target="https://www.youtube.com/watch?v=LZCaEjKymJg&amp;t=92s" TargetMode="Externa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jpeg"/><Relationship Id="rId5" Type="http://schemas.microsoft.com/office/2007/relationships/hdphoto" Target="../media/hdphoto1.wdp"/><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AutoShape 3"/>
          <p:cNvSpPr/>
          <p:nvPr/>
        </p:nvSpPr>
        <p:spPr>
          <a:xfrm>
            <a:off x="1028700" y="9777645"/>
            <a:ext cx="16230600" cy="0"/>
          </a:xfrm>
          <a:prstGeom prst="line">
            <a:avLst/>
          </a:prstGeom>
          <a:ln w="19050" cap="rnd">
            <a:solidFill>
              <a:srgbClr val="403E3A"/>
            </a:solidFill>
            <a:prstDash val="solid"/>
            <a:headEnd type="none" w="sm" len="sm"/>
            <a:tailEnd type="none" w="sm" len="sm"/>
          </a:ln>
        </p:spPr>
        <p:txBody>
          <a:bodyPr/>
          <a:lstStyle/>
          <a:p>
            <a:endParaRPr lang="en-US"/>
          </a:p>
        </p:txBody>
      </p:sp>
      <p:pic>
        <p:nvPicPr>
          <p:cNvPr id="13" name="Picture 12" descr="A logo with a person in the middle&#10;&#10;Description automatically generated">
            <a:extLst>
              <a:ext uri="{FF2B5EF4-FFF2-40B4-BE49-F238E27FC236}">
                <a16:creationId xmlns:a16="http://schemas.microsoft.com/office/drawing/2014/main" id="{BA2BFDE1-4F5D-5E1E-ACB7-0BAABC5686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5827" y="0"/>
            <a:ext cx="2732174" cy="947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descr="A logo with a person in the middle&#10;&#10;Description automatically generated">
            <a:extLst>
              <a:ext uri="{FF2B5EF4-FFF2-40B4-BE49-F238E27FC236}">
                <a16:creationId xmlns:a16="http://schemas.microsoft.com/office/drawing/2014/main" id="{47D0BCF5-BC2E-5070-798B-1093594EB7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5827" y="0"/>
            <a:ext cx="2732174" cy="947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9" descr="A logo with a person in the middle&#10;&#10;Description automatically generated">
            <a:extLst>
              <a:ext uri="{FF2B5EF4-FFF2-40B4-BE49-F238E27FC236}">
                <a16:creationId xmlns:a16="http://schemas.microsoft.com/office/drawing/2014/main" id="{F7E07E43-18E8-F6D2-5B6A-6BC58F802E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5827" y="0"/>
            <a:ext cx="2732174" cy="947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pPr algn="ctr">
              <a:lnSpc>
                <a:spcPts val="7730"/>
              </a:lnSpc>
            </a:pPr>
            <a:endParaRPr lang="en-US" sz="1800" dirty="0">
              <a:solidFill>
                <a:srgbClr val="C16240"/>
              </a:solidFill>
              <a:latin typeface="Antonio Bold"/>
            </a:endParaRPr>
          </a:p>
        </p:txBody>
      </p:sp>
      <p:sp>
        <p:nvSpPr>
          <p:cNvPr id="9" name="TextBox 9"/>
          <p:cNvSpPr txBox="1"/>
          <p:nvPr/>
        </p:nvSpPr>
        <p:spPr>
          <a:xfrm>
            <a:off x="2552700" y="990195"/>
            <a:ext cx="13182599" cy="1166986"/>
          </a:xfrm>
          <a:prstGeom prst="rect">
            <a:avLst/>
          </a:prstGeom>
        </p:spPr>
        <p:txBody>
          <a:bodyPr wrap="square" lIns="0" tIns="0" rIns="0" bIns="0" rtlCol="0" anchor="t">
            <a:spAutoFit/>
          </a:bodyPr>
          <a:lstStyle/>
          <a:p>
            <a:pPr algn="ctr">
              <a:lnSpc>
                <a:spcPts val="9073"/>
              </a:lnSpc>
            </a:pPr>
            <a:r>
              <a:rPr lang="en-US" sz="7890" dirty="0">
                <a:solidFill>
                  <a:srgbClr val="C16240"/>
                </a:solidFill>
                <a:latin typeface="Antonio Bold"/>
              </a:rPr>
              <a:t>GBV Awareness Campaigns</a:t>
            </a:r>
          </a:p>
        </p:txBody>
      </p:sp>
      <p:pic>
        <p:nvPicPr>
          <p:cNvPr id="10" name="Picture 9" descr="A logo with a person in the middle&#10;&#10;Description automatically generated">
            <a:extLst>
              <a:ext uri="{FF2B5EF4-FFF2-40B4-BE49-F238E27FC236}">
                <a16:creationId xmlns:a16="http://schemas.microsoft.com/office/drawing/2014/main" id="{658382BD-1238-0EDD-C644-15AC851F4A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5827" y="0"/>
            <a:ext cx="2732174" cy="947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4AF30700-656E-6FDF-B27B-71EFB301AC6E}"/>
              </a:ext>
            </a:extLst>
          </p:cNvPr>
          <p:cNvSpPr txBox="1"/>
          <p:nvPr/>
        </p:nvSpPr>
        <p:spPr>
          <a:xfrm>
            <a:off x="1524000" y="8507999"/>
            <a:ext cx="15544800" cy="1151084"/>
          </a:xfrm>
          <a:prstGeom prst="rect">
            <a:avLst/>
          </a:prstGeom>
          <a:noFill/>
        </p:spPr>
        <p:txBody>
          <a:bodyPr wrap="square" rtlCol="0">
            <a:spAutoFit/>
          </a:bodyPr>
          <a:lstStyle/>
          <a:p>
            <a:pPr>
              <a:lnSpc>
                <a:spcPct val="200000"/>
              </a:lnSpc>
            </a:pPr>
            <a:r>
              <a:rPr lang="en-US" sz="4000" dirty="0">
                <a:hlinkClick r:id="rId5"/>
              </a:rPr>
              <a:t>https://www.youtube.com/watch?v=LZCaEjKymJg&amp;t=92s</a:t>
            </a:r>
            <a:r>
              <a:rPr lang="en-US" sz="4000" dirty="0"/>
              <a:t> (1 min 38 sec) </a:t>
            </a:r>
          </a:p>
        </p:txBody>
      </p:sp>
      <p:sp>
        <p:nvSpPr>
          <p:cNvPr id="4" name="TextBox 6">
            <a:extLst>
              <a:ext uri="{FF2B5EF4-FFF2-40B4-BE49-F238E27FC236}">
                <a16:creationId xmlns:a16="http://schemas.microsoft.com/office/drawing/2014/main" id="{12FD9D9B-AECA-D55B-1F0F-E553E4A27F31}"/>
              </a:ext>
            </a:extLst>
          </p:cNvPr>
          <p:cNvSpPr txBox="1"/>
          <p:nvPr/>
        </p:nvSpPr>
        <p:spPr>
          <a:xfrm>
            <a:off x="3581400" y="8039100"/>
            <a:ext cx="10972800" cy="992066"/>
          </a:xfrm>
          <a:prstGeom prst="rect">
            <a:avLst/>
          </a:prstGeom>
        </p:spPr>
        <p:txBody>
          <a:bodyPr wrap="square" lIns="0" tIns="0" rIns="0" bIns="0" rtlCol="0" anchor="t">
            <a:spAutoFit/>
          </a:bodyPr>
          <a:lstStyle/>
          <a:p>
            <a:pPr algn="ctr">
              <a:lnSpc>
                <a:spcPts val="7730"/>
              </a:lnSpc>
            </a:pPr>
            <a:r>
              <a:rPr lang="en-GB" sz="7888" dirty="0">
                <a:solidFill>
                  <a:srgbClr val="C16240"/>
                </a:solidFill>
                <a:latin typeface="Antonio Bold"/>
              </a:rPr>
              <a:t>WATCH THIS VIDEO</a:t>
            </a:r>
            <a:endParaRPr lang="en-US" sz="7888" dirty="0">
              <a:solidFill>
                <a:srgbClr val="C16240"/>
              </a:solidFill>
              <a:latin typeface="Antonio Bold"/>
            </a:endParaRPr>
          </a:p>
        </p:txBody>
      </p:sp>
      <p:pic>
        <p:nvPicPr>
          <p:cNvPr id="6" name="Picture 5">
            <a:extLst>
              <a:ext uri="{FF2B5EF4-FFF2-40B4-BE49-F238E27FC236}">
                <a16:creationId xmlns:a16="http://schemas.microsoft.com/office/drawing/2014/main" id="{6EA245F8-813C-90C6-D403-91BF141F4387}"/>
              </a:ext>
            </a:extLst>
          </p:cNvPr>
          <p:cNvPicPr>
            <a:picLocks noChangeAspect="1"/>
          </p:cNvPicPr>
          <p:nvPr/>
        </p:nvPicPr>
        <p:blipFill rotWithShape="1">
          <a:blip r:embed="rId6"/>
          <a:srcRect r="50000"/>
          <a:stretch/>
        </p:blipFill>
        <p:spPr>
          <a:xfrm>
            <a:off x="4495800" y="2291941"/>
            <a:ext cx="9144000" cy="51435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B69EA32-3C44-B087-DD77-3382590C83DC}"/>
            </a:ext>
          </a:extLst>
        </p:cNvPr>
        <p:cNvGrpSpPr/>
        <p:nvPr/>
      </p:nvGrpSpPr>
      <p:grpSpPr>
        <a:xfrm>
          <a:off x="0" y="0"/>
          <a:ext cx="0" cy="0"/>
          <a:chOff x="0" y="0"/>
          <a:chExt cx="0" cy="0"/>
        </a:xfrm>
      </p:grpSpPr>
      <p:pic>
        <p:nvPicPr>
          <p:cNvPr id="10" name="Picture 9" descr="A logo with a person in the middle&#10;&#10;Description automatically generated">
            <a:extLst>
              <a:ext uri="{FF2B5EF4-FFF2-40B4-BE49-F238E27FC236}">
                <a16:creationId xmlns:a16="http://schemas.microsoft.com/office/drawing/2014/main" id="{F3857F9C-8C33-FADE-8751-60C1A9090E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5827" y="0"/>
            <a:ext cx="2732174" cy="947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445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endParaRPr lang="en-US"/>
          </a:p>
        </p:txBody>
      </p:sp>
      <p:pic>
        <p:nvPicPr>
          <p:cNvPr id="28" name="Picture 27" descr="Teacher pointing at pupils">
            <a:extLst>
              <a:ext uri="{FF2B5EF4-FFF2-40B4-BE49-F238E27FC236}">
                <a16:creationId xmlns:a16="http://schemas.microsoft.com/office/drawing/2014/main" id="{60356EC3-6008-F2E9-A1E1-7B174AAB8B9B}"/>
              </a:ext>
            </a:extLst>
          </p:cNvPr>
          <p:cNvPicPr>
            <a:picLocks noChangeAspect="1"/>
          </p:cNvPicPr>
          <p:nvPr/>
        </p:nvPicPr>
        <p:blipFill>
          <a:blip r:embed="rId4">
            <a:alphaModFix amt="20000"/>
            <a:duotone>
              <a:prstClr val="black"/>
              <a:srgbClr val="D9C3A5">
                <a:tint val="50000"/>
                <a:satMod val="180000"/>
              </a:srgbClr>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1" y="0"/>
            <a:ext cx="18288000" cy="10287000"/>
          </a:xfrm>
          <a:prstGeom prst="rect">
            <a:avLst/>
          </a:prstGeom>
        </p:spPr>
      </p:pic>
      <p:sp>
        <p:nvSpPr>
          <p:cNvPr id="5" name="TextBox 5"/>
          <p:cNvSpPr txBox="1"/>
          <p:nvPr/>
        </p:nvSpPr>
        <p:spPr>
          <a:xfrm>
            <a:off x="836439" y="6720762"/>
            <a:ext cx="15165561" cy="3055388"/>
          </a:xfrm>
          <a:prstGeom prst="rect">
            <a:avLst/>
          </a:prstGeom>
        </p:spPr>
        <p:txBody>
          <a:bodyPr wrap="square" lIns="0" tIns="0" rIns="0" bIns="0" rtlCol="0" anchor="t">
            <a:spAutoFit/>
          </a:bodyPr>
          <a:lstStyle/>
          <a:p>
            <a:pPr marL="571500" indent="-571500" algn="just">
              <a:lnSpc>
                <a:spcPts val="6143"/>
              </a:lnSpc>
              <a:buFont typeface="Arial" panose="020B0604020202020204" pitchFamily="34" charset="0"/>
              <a:buChar char="•"/>
            </a:pPr>
            <a:r>
              <a:rPr lang="en-GB" sz="3600" dirty="0">
                <a:latin typeface="Calibri (MS)"/>
              </a:rPr>
              <a:t>To ensure that learners do not get confusing and misleading messages on sex, sexuality, gender and relationships. </a:t>
            </a:r>
          </a:p>
          <a:p>
            <a:pPr marL="571500" indent="-571500" algn="just">
              <a:lnSpc>
                <a:spcPts val="6143"/>
              </a:lnSpc>
              <a:buFont typeface="Arial" panose="020B0604020202020204" pitchFamily="34" charset="0"/>
              <a:buChar char="•"/>
            </a:pPr>
            <a:r>
              <a:rPr lang="en-GB" sz="3600" dirty="0">
                <a:latin typeface="Calibri (MS)"/>
              </a:rPr>
              <a:t>To provide individuals with knowledge, skills, and attitudes that contribute to healthier relationships, communication, and understanding of consent. </a:t>
            </a:r>
            <a:endParaRPr lang="en-US" sz="3600" dirty="0">
              <a:latin typeface="Calibri (MS)"/>
            </a:endParaRPr>
          </a:p>
        </p:txBody>
      </p:sp>
      <p:sp>
        <p:nvSpPr>
          <p:cNvPr id="6" name="TextBox 6"/>
          <p:cNvSpPr txBox="1"/>
          <p:nvPr/>
        </p:nvSpPr>
        <p:spPr>
          <a:xfrm>
            <a:off x="870031" y="5728696"/>
            <a:ext cx="14293769" cy="992066"/>
          </a:xfrm>
          <a:prstGeom prst="rect">
            <a:avLst/>
          </a:prstGeom>
        </p:spPr>
        <p:txBody>
          <a:bodyPr wrap="square" lIns="0" tIns="0" rIns="0" bIns="0" rtlCol="0" anchor="t">
            <a:spAutoFit/>
          </a:bodyPr>
          <a:lstStyle/>
          <a:p>
            <a:pPr>
              <a:lnSpc>
                <a:spcPts val="7730"/>
              </a:lnSpc>
            </a:pPr>
            <a:r>
              <a:rPr lang="en-GB" sz="7888" spc="-441" dirty="0">
                <a:solidFill>
                  <a:srgbClr val="C16240"/>
                </a:solidFill>
                <a:latin typeface="Antonio Bold"/>
              </a:rPr>
              <a:t>Comprehensive Sexuality Education (CSE)</a:t>
            </a:r>
            <a:endParaRPr lang="en-US" sz="7888" spc="-441" dirty="0">
              <a:solidFill>
                <a:srgbClr val="C16240"/>
              </a:solidFill>
              <a:latin typeface="Antonio Bold"/>
            </a:endParaRPr>
          </a:p>
        </p:txBody>
      </p:sp>
      <p:pic>
        <p:nvPicPr>
          <p:cNvPr id="7" name="Picture 6" descr="A logo with a person in the middle&#10;&#10;Description automatically generated">
            <a:extLst>
              <a:ext uri="{FF2B5EF4-FFF2-40B4-BE49-F238E27FC236}">
                <a16:creationId xmlns:a16="http://schemas.microsoft.com/office/drawing/2014/main" id="{E59403ED-6D5D-9B70-05F4-AE3B2E1ACA3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555827" y="0"/>
            <a:ext cx="2732174" cy="947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Arrow Connector 14">
            <a:extLst>
              <a:ext uri="{FF2B5EF4-FFF2-40B4-BE49-F238E27FC236}">
                <a16:creationId xmlns:a16="http://schemas.microsoft.com/office/drawing/2014/main" id="{C29E8A69-D046-BD95-69A3-D1830013B41F}"/>
              </a:ext>
            </a:extLst>
          </p:cNvPr>
          <p:cNvCxnSpPr>
            <a:cxnSpLocks/>
          </p:cNvCxnSpPr>
          <p:nvPr/>
        </p:nvCxnSpPr>
        <p:spPr>
          <a:xfrm flipH="1" flipV="1">
            <a:off x="2590800" y="4558304"/>
            <a:ext cx="3282113" cy="900805"/>
          </a:xfrm>
          <a:prstGeom prst="straightConnector1">
            <a:avLst/>
          </a:prstGeom>
          <a:ln>
            <a:solidFill>
              <a:srgbClr val="C1624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07277A1-E441-C572-0BAD-3862C49C21CF}"/>
              </a:ext>
            </a:extLst>
          </p:cNvPr>
          <p:cNvSpPr txBox="1"/>
          <p:nvPr/>
        </p:nvSpPr>
        <p:spPr>
          <a:xfrm>
            <a:off x="53313" y="3302301"/>
            <a:ext cx="3048000" cy="1569660"/>
          </a:xfrm>
          <a:prstGeom prst="rect">
            <a:avLst/>
          </a:prstGeom>
          <a:noFill/>
        </p:spPr>
        <p:txBody>
          <a:bodyPr wrap="square" rtlCol="0">
            <a:spAutoFit/>
          </a:bodyPr>
          <a:lstStyle/>
          <a:p>
            <a:pPr algn="ctr"/>
            <a:r>
              <a:rPr lang="en-GB" sz="3200" dirty="0">
                <a:solidFill>
                  <a:srgbClr val="C16240"/>
                </a:solidFill>
              </a:rPr>
              <a:t>Teaches Importance of Consent</a:t>
            </a:r>
            <a:endParaRPr lang="en-US" sz="3200" dirty="0">
              <a:solidFill>
                <a:srgbClr val="C16240"/>
              </a:solidFill>
            </a:endParaRPr>
          </a:p>
        </p:txBody>
      </p:sp>
      <p:cxnSp>
        <p:nvCxnSpPr>
          <p:cNvPr id="17" name="Straight Arrow Connector 16">
            <a:extLst>
              <a:ext uri="{FF2B5EF4-FFF2-40B4-BE49-F238E27FC236}">
                <a16:creationId xmlns:a16="http://schemas.microsoft.com/office/drawing/2014/main" id="{0F57195A-74AE-6195-3975-D766BD1EC29E}"/>
              </a:ext>
            </a:extLst>
          </p:cNvPr>
          <p:cNvCxnSpPr>
            <a:cxnSpLocks/>
          </p:cNvCxnSpPr>
          <p:nvPr/>
        </p:nvCxnSpPr>
        <p:spPr>
          <a:xfrm flipH="1" flipV="1">
            <a:off x="2266548" y="2490515"/>
            <a:ext cx="3565509" cy="2968594"/>
          </a:xfrm>
          <a:prstGeom prst="straightConnector1">
            <a:avLst/>
          </a:prstGeom>
          <a:ln>
            <a:solidFill>
              <a:srgbClr val="C1624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E57DF07-152F-04AE-A463-8048BC2E870F}"/>
              </a:ext>
            </a:extLst>
          </p:cNvPr>
          <p:cNvSpPr txBox="1"/>
          <p:nvPr/>
        </p:nvSpPr>
        <p:spPr>
          <a:xfrm>
            <a:off x="-9852" y="816667"/>
            <a:ext cx="3048000" cy="1569660"/>
          </a:xfrm>
          <a:prstGeom prst="rect">
            <a:avLst/>
          </a:prstGeom>
          <a:noFill/>
        </p:spPr>
        <p:txBody>
          <a:bodyPr wrap="square" rtlCol="0">
            <a:spAutoFit/>
          </a:bodyPr>
          <a:lstStyle/>
          <a:p>
            <a:pPr algn="ctr"/>
            <a:r>
              <a:rPr lang="en-GB" sz="3200" dirty="0">
                <a:solidFill>
                  <a:srgbClr val="C16240"/>
                </a:solidFill>
              </a:rPr>
              <a:t>Challenges Traditional Gender Roles</a:t>
            </a:r>
            <a:endParaRPr lang="en-US" sz="3200" dirty="0">
              <a:solidFill>
                <a:srgbClr val="C16240"/>
              </a:solidFill>
            </a:endParaRPr>
          </a:p>
        </p:txBody>
      </p:sp>
      <p:cxnSp>
        <p:nvCxnSpPr>
          <p:cNvPr id="22" name="Straight Arrow Connector 21">
            <a:extLst>
              <a:ext uri="{FF2B5EF4-FFF2-40B4-BE49-F238E27FC236}">
                <a16:creationId xmlns:a16="http://schemas.microsoft.com/office/drawing/2014/main" id="{04B98158-EA3A-279C-91E8-A090635C0272}"/>
              </a:ext>
            </a:extLst>
          </p:cNvPr>
          <p:cNvCxnSpPr>
            <a:cxnSpLocks/>
          </p:cNvCxnSpPr>
          <p:nvPr/>
        </p:nvCxnSpPr>
        <p:spPr>
          <a:xfrm flipH="1" flipV="1">
            <a:off x="4587999" y="1790700"/>
            <a:ext cx="1244058" cy="3668409"/>
          </a:xfrm>
          <a:prstGeom prst="straightConnector1">
            <a:avLst/>
          </a:prstGeom>
          <a:ln>
            <a:solidFill>
              <a:srgbClr val="C1624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A662501-8B62-C5EF-4D15-0A6C9FDFE7B1}"/>
              </a:ext>
            </a:extLst>
          </p:cNvPr>
          <p:cNvSpPr txBox="1"/>
          <p:nvPr/>
        </p:nvSpPr>
        <p:spPr>
          <a:xfrm>
            <a:off x="2895600" y="578689"/>
            <a:ext cx="3987365" cy="1077218"/>
          </a:xfrm>
          <a:prstGeom prst="rect">
            <a:avLst/>
          </a:prstGeom>
          <a:noFill/>
        </p:spPr>
        <p:txBody>
          <a:bodyPr wrap="square" rtlCol="0">
            <a:spAutoFit/>
          </a:bodyPr>
          <a:lstStyle/>
          <a:p>
            <a:pPr algn="ctr"/>
            <a:r>
              <a:rPr lang="en-GB" sz="3200" dirty="0">
                <a:solidFill>
                  <a:srgbClr val="C16240"/>
                </a:solidFill>
              </a:rPr>
              <a:t>Emphasises Effective Communication Skills</a:t>
            </a:r>
            <a:endParaRPr lang="en-US" sz="3200" dirty="0">
              <a:solidFill>
                <a:srgbClr val="C16240"/>
              </a:solidFill>
            </a:endParaRPr>
          </a:p>
        </p:txBody>
      </p:sp>
      <p:cxnSp>
        <p:nvCxnSpPr>
          <p:cNvPr id="29" name="Straight Arrow Connector 28">
            <a:extLst>
              <a:ext uri="{FF2B5EF4-FFF2-40B4-BE49-F238E27FC236}">
                <a16:creationId xmlns:a16="http://schemas.microsoft.com/office/drawing/2014/main" id="{E2324D11-A94E-07B6-6DDD-8DF9301DE340}"/>
              </a:ext>
            </a:extLst>
          </p:cNvPr>
          <p:cNvCxnSpPr>
            <a:cxnSpLocks/>
          </p:cNvCxnSpPr>
          <p:nvPr/>
        </p:nvCxnSpPr>
        <p:spPr>
          <a:xfrm flipV="1">
            <a:off x="5791201" y="1826769"/>
            <a:ext cx="1850962" cy="3632340"/>
          </a:xfrm>
          <a:prstGeom prst="straightConnector1">
            <a:avLst/>
          </a:prstGeom>
          <a:ln>
            <a:solidFill>
              <a:srgbClr val="C1624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513EDD47-ACFB-36DC-E818-1F2843DD3DF9}"/>
              </a:ext>
            </a:extLst>
          </p:cNvPr>
          <p:cNvSpPr txBox="1"/>
          <p:nvPr/>
        </p:nvSpPr>
        <p:spPr>
          <a:xfrm>
            <a:off x="7086600" y="634570"/>
            <a:ext cx="5716174" cy="1077218"/>
          </a:xfrm>
          <a:prstGeom prst="rect">
            <a:avLst/>
          </a:prstGeom>
          <a:noFill/>
        </p:spPr>
        <p:txBody>
          <a:bodyPr wrap="square" rtlCol="0">
            <a:spAutoFit/>
          </a:bodyPr>
          <a:lstStyle/>
          <a:p>
            <a:pPr algn="ctr"/>
            <a:r>
              <a:rPr lang="en-GB" sz="3200" dirty="0">
                <a:solidFill>
                  <a:srgbClr val="C16240"/>
                </a:solidFill>
              </a:rPr>
              <a:t>Education Around Sexual &amp; Reproductive Health</a:t>
            </a:r>
            <a:endParaRPr lang="en-US" sz="3200" dirty="0">
              <a:solidFill>
                <a:srgbClr val="C16240"/>
              </a:solidFill>
            </a:endParaRPr>
          </a:p>
        </p:txBody>
      </p:sp>
      <p:cxnSp>
        <p:nvCxnSpPr>
          <p:cNvPr id="35" name="Straight Arrow Connector 34">
            <a:extLst>
              <a:ext uri="{FF2B5EF4-FFF2-40B4-BE49-F238E27FC236}">
                <a16:creationId xmlns:a16="http://schemas.microsoft.com/office/drawing/2014/main" id="{B4CBB95C-02BE-6525-AAD3-A2036935BB5A}"/>
              </a:ext>
            </a:extLst>
          </p:cNvPr>
          <p:cNvCxnSpPr>
            <a:cxnSpLocks/>
          </p:cNvCxnSpPr>
          <p:nvPr/>
        </p:nvCxnSpPr>
        <p:spPr>
          <a:xfrm flipV="1">
            <a:off x="5832056" y="2857500"/>
            <a:ext cx="3620216" cy="2601609"/>
          </a:xfrm>
          <a:prstGeom prst="straightConnector1">
            <a:avLst/>
          </a:prstGeom>
          <a:ln>
            <a:solidFill>
              <a:srgbClr val="C16240"/>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E87A601C-4A15-7CBE-B2F0-F30C8571EEB8}"/>
              </a:ext>
            </a:extLst>
          </p:cNvPr>
          <p:cNvSpPr txBox="1"/>
          <p:nvPr/>
        </p:nvSpPr>
        <p:spPr>
          <a:xfrm>
            <a:off x="8849113" y="2064960"/>
            <a:ext cx="5455920" cy="1077218"/>
          </a:xfrm>
          <a:prstGeom prst="rect">
            <a:avLst/>
          </a:prstGeom>
          <a:noFill/>
        </p:spPr>
        <p:txBody>
          <a:bodyPr wrap="square" rtlCol="0">
            <a:spAutoFit/>
          </a:bodyPr>
          <a:lstStyle/>
          <a:p>
            <a:pPr algn="ctr"/>
            <a:r>
              <a:rPr lang="en-GB" sz="3200" dirty="0">
                <a:solidFill>
                  <a:srgbClr val="C16240"/>
                </a:solidFill>
              </a:rPr>
              <a:t>Builds Self-esteem and Empowerment</a:t>
            </a:r>
            <a:endParaRPr lang="en-US" sz="3200" dirty="0">
              <a:solidFill>
                <a:srgbClr val="C16240"/>
              </a:solidFill>
            </a:endParaRPr>
          </a:p>
        </p:txBody>
      </p:sp>
      <p:cxnSp>
        <p:nvCxnSpPr>
          <p:cNvPr id="13" name="Straight Arrow Connector 12">
            <a:extLst>
              <a:ext uri="{FF2B5EF4-FFF2-40B4-BE49-F238E27FC236}">
                <a16:creationId xmlns:a16="http://schemas.microsoft.com/office/drawing/2014/main" id="{1922B12C-6DA8-F7D8-907C-02155BE9C05D}"/>
              </a:ext>
            </a:extLst>
          </p:cNvPr>
          <p:cNvCxnSpPr>
            <a:cxnSpLocks/>
          </p:cNvCxnSpPr>
          <p:nvPr/>
        </p:nvCxnSpPr>
        <p:spPr>
          <a:xfrm flipV="1">
            <a:off x="5832055" y="4558304"/>
            <a:ext cx="4236489" cy="900805"/>
          </a:xfrm>
          <a:prstGeom prst="straightConnector1">
            <a:avLst/>
          </a:prstGeom>
          <a:ln>
            <a:solidFill>
              <a:srgbClr val="C1624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D49EE1E-0F58-1693-217F-803DC0DCBDF7}"/>
              </a:ext>
            </a:extLst>
          </p:cNvPr>
          <p:cNvSpPr txBox="1"/>
          <p:nvPr/>
        </p:nvSpPr>
        <p:spPr>
          <a:xfrm>
            <a:off x="9530045" y="3899247"/>
            <a:ext cx="5455920" cy="1077218"/>
          </a:xfrm>
          <a:prstGeom prst="rect">
            <a:avLst/>
          </a:prstGeom>
          <a:noFill/>
        </p:spPr>
        <p:txBody>
          <a:bodyPr wrap="square" rtlCol="0">
            <a:spAutoFit/>
          </a:bodyPr>
          <a:lstStyle/>
          <a:p>
            <a:pPr algn="ctr"/>
            <a:r>
              <a:rPr lang="en-GB" sz="3200" dirty="0">
                <a:solidFill>
                  <a:srgbClr val="C16240"/>
                </a:solidFill>
              </a:rPr>
              <a:t>Helps Recognise Signs of Abusive Behaviour</a:t>
            </a:r>
            <a:endParaRPr lang="en-US" sz="3200" dirty="0">
              <a:solidFill>
                <a:srgbClr val="C1624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P spid="18" grpId="0"/>
      <p:bldP spid="23" grpId="0"/>
      <p:bldP spid="30" grpId="0"/>
      <p:bldP spid="36"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BB403A32-328A-AA95-91F6-12E7AB859801}"/>
            </a:ext>
          </a:extLst>
        </p:cNvPr>
        <p:cNvGrpSpPr/>
        <p:nvPr/>
      </p:nvGrpSpPr>
      <p:grpSpPr>
        <a:xfrm>
          <a:off x="0" y="0"/>
          <a:ext cx="0" cy="0"/>
          <a:chOff x="0" y="0"/>
          <a:chExt cx="0" cy="0"/>
        </a:xfrm>
      </p:grpSpPr>
    </p:spTree>
    <p:extLst>
      <p:ext uri="{BB962C8B-B14F-4D97-AF65-F5344CB8AC3E}">
        <p14:creationId xmlns:p14="http://schemas.microsoft.com/office/powerpoint/2010/main" val="3851120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Picture 7" descr="A logo with a person in the middle&#10;&#10;Description automatically generated">
            <a:extLst>
              <a:ext uri="{FF2B5EF4-FFF2-40B4-BE49-F238E27FC236}">
                <a16:creationId xmlns:a16="http://schemas.microsoft.com/office/drawing/2014/main" id="{C0D36C1B-DA96-3688-3490-1DB44771F5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5827" y="0"/>
            <a:ext cx="2732174" cy="947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453</TotalTime>
  <Words>1241</Words>
  <Application>Microsoft Office PowerPoint</Application>
  <PresentationFormat>Custom</PresentationFormat>
  <Paragraphs>72</Paragraphs>
  <Slides>8</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Arial</vt:lpstr>
      <vt:lpstr>Calibri (MS)</vt:lpstr>
      <vt:lpstr>Söhne</vt:lpstr>
      <vt:lpstr>Calibri</vt:lpstr>
      <vt:lpstr>Antonio Bold</vt:lpstr>
      <vt:lpstr>Aptos</vt:lpstr>
      <vt:lpstr>Noto Sans Symbols</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 11 GBV T2 Lesson 1</dc:title>
  <dc:creator>HP</dc:creator>
  <cp:lastModifiedBy>Andrea Hufkie</cp:lastModifiedBy>
  <cp:revision>9</cp:revision>
  <dcterms:created xsi:type="dcterms:W3CDTF">2006-08-16T00:00:00Z</dcterms:created>
  <dcterms:modified xsi:type="dcterms:W3CDTF">2024-03-06T16:55:24Z</dcterms:modified>
  <dc:identifier>DAF755iWZuw</dc:identifier>
</cp:coreProperties>
</file>