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72" r:id="rId10"/>
    <p:sldId id="264" r:id="rId11"/>
    <p:sldId id="265" r:id="rId12"/>
  </p:sldIdLst>
  <p:sldSz cx="18288000" cy="10287000"/>
  <p:notesSz cx="6858000" cy="9144000"/>
  <p:embeddedFontLst>
    <p:embeddedFont>
      <p:font typeface="DM Sans" pitchFamily="2" charset="0"/>
      <p:regular r:id="rId14"/>
      <p:bold r:id="rId15"/>
      <p:italic r:id="rId16"/>
      <p:boldItalic r:id="rId17"/>
    </p:embeddedFont>
    <p:embeddedFont>
      <p:font typeface="Poppins" panose="00000500000000000000" pitchFamily="2" charset="0"/>
      <p:regular r:id="rId18"/>
      <p:bold r:id="rId19"/>
      <p:italic r:id="rId20"/>
      <p:boldItalic r:id="rId21"/>
    </p:embeddedFont>
    <p:embeddedFont>
      <p:font typeface="Poppins Bold" panose="00000800000000000000"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8DB5DF-8020-4189-87FE-29F5AB3BCB19}" v="9" dt="2024-02-21T07:46:54.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66214" autoAdjust="0"/>
  </p:normalViewPr>
  <p:slideViewPr>
    <p:cSldViewPr>
      <p:cViewPr varScale="1">
        <p:scale>
          <a:sx n="47" d="100"/>
          <a:sy n="47" d="100"/>
        </p:scale>
        <p:origin x="193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828DB5DF-8020-4189-87FE-29F5AB3BCB19}"/>
    <pc:docChg chg="undo custSel modSld">
      <pc:chgData name="Hp Unit" userId="86ec350514542ee1" providerId="LiveId" clId="{828DB5DF-8020-4189-87FE-29F5AB3BCB19}" dt="2024-02-21T07:48:30.052" v="193" actId="29295"/>
      <pc:docMkLst>
        <pc:docMk/>
      </pc:docMkLst>
      <pc:sldChg chg="addSp delSp modSp mod">
        <pc:chgData name="Hp Unit" userId="86ec350514542ee1" providerId="LiveId" clId="{828DB5DF-8020-4189-87FE-29F5AB3BCB19}" dt="2024-02-09T06:16:18.695" v="26" actId="29295"/>
        <pc:sldMkLst>
          <pc:docMk/>
          <pc:sldMk cId="0" sldId="257"/>
        </pc:sldMkLst>
        <pc:picChg chg="add del mod">
          <ac:chgData name="Hp Unit" userId="86ec350514542ee1" providerId="LiveId" clId="{828DB5DF-8020-4189-87FE-29F5AB3BCB19}" dt="2024-02-09T06:06:14.501" v="1" actId="478"/>
          <ac:picMkLst>
            <pc:docMk/>
            <pc:sldMk cId="0" sldId="257"/>
            <ac:picMk id="20" creationId="{4BF88B93-ECCB-689C-8F99-7D92124E0703}"/>
          </ac:picMkLst>
        </pc:picChg>
        <pc:picChg chg="del">
          <ac:chgData name="Hp Unit" userId="86ec350514542ee1" providerId="LiveId" clId="{828DB5DF-8020-4189-87FE-29F5AB3BCB19}" dt="2024-02-09T06:07:22.185" v="5" actId="478"/>
          <ac:picMkLst>
            <pc:docMk/>
            <pc:sldMk cId="0" sldId="257"/>
            <ac:picMk id="21" creationId="{69EF40A3-1E1C-2430-A8CE-B42984AB34F6}"/>
          </ac:picMkLst>
        </pc:picChg>
        <pc:picChg chg="add del mod ord modCrop">
          <ac:chgData name="Hp Unit" userId="86ec350514542ee1" providerId="LiveId" clId="{828DB5DF-8020-4189-87FE-29F5AB3BCB19}" dt="2024-02-09T06:07:51.739" v="9" actId="478"/>
          <ac:picMkLst>
            <pc:docMk/>
            <pc:sldMk cId="0" sldId="257"/>
            <ac:picMk id="23" creationId="{A422E291-FEE9-05D7-91C7-0A08372A291F}"/>
          </ac:picMkLst>
        </pc:picChg>
        <pc:picChg chg="add mod ord modCrop">
          <ac:chgData name="Hp Unit" userId="86ec350514542ee1" providerId="LiveId" clId="{828DB5DF-8020-4189-87FE-29F5AB3BCB19}" dt="2024-02-09T06:16:18.695" v="26" actId="29295"/>
          <ac:picMkLst>
            <pc:docMk/>
            <pc:sldMk cId="0" sldId="257"/>
            <ac:picMk id="25" creationId="{81777303-967E-BFC4-27D0-EC73D732DE1A}"/>
          </ac:picMkLst>
        </pc:picChg>
      </pc:sldChg>
      <pc:sldChg chg="modSp mod">
        <pc:chgData name="Hp Unit" userId="86ec350514542ee1" providerId="LiveId" clId="{828DB5DF-8020-4189-87FE-29F5AB3BCB19}" dt="2024-02-09T06:23:35.912" v="38" actId="1076"/>
        <pc:sldMkLst>
          <pc:docMk/>
          <pc:sldMk cId="0" sldId="258"/>
        </pc:sldMkLst>
        <pc:picChg chg="mod ord">
          <ac:chgData name="Hp Unit" userId="86ec350514542ee1" providerId="LiveId" clId="{828DB5DF-8020-4189-87FE-29F5AB3BCB19}" dt="2024-02-09T06:23:35.912" v="38" actId="1076"/>
          <ac:picMkLst>
            <pc:docMk/>
            <pc:sldMk cId="0" sldId="258"/>
            <ac:picMk id="28" creationId="{267124B0-2E4E-F0FA-C8A8-C58757A71762}"/>
          </ac:picMkLst>
        </pc:picChg>
      </pc:sldChg>
      <pc:sldChg chg="modNotesTx">
        <pc:chgData name="Hp Unit" userId="86ec350514542ee1" providerId="LiveId" clId="{828DB5DF-8020-4189-87FE-29F5AB3BCB19}" dt="2024-02-09T06:29:49.980" v="62" actId="114"/>
        <pc:sldMkLst>
          <pc:docMk/>
          <pc:sldMk cId="0" sldId="259"/>
        </pc:sldMkLst>
      </pc:sldChg>
      <pc:sldChg chg="addSp delSp modSp mod modNotesTx">
        <pc:chgData name="Hp Unit" userId="86ec350514542ee1" providerId="LiveId" clId="{828DB5DF-8020-4189-87FE-29F5AB3BCB19}" dt="2024-02-21T07:48:30.052" v="193" actId="29295"/>
        <pc:sldMkLst>
          <pc:docMk/>
          <pc:sldMk cId="0" sldId="260"/>
        </pc:sldMkLst>
        <pc:spChg chg="del">
          <ac:chgData name="Hp Unit" userId="86ec350514542ee1" providerId="LiveId" clId="{828DB5DF-8020-4189-87FE-29F5AB3BCB19}" dt="2024-02-12T13:05:00.472" v="145" actId="478"/>
          <ac:spMkLst>
            <pc:docMk/>
            <pc:sldMk cId="0" sldId="260"/>
            <ac:spMk id="2" creationId="{00000000-0000-0000-0000-000000000000}"/>
          </ac:spMkLst>
        </pc:spChg>
        <pc:picChg chg="add del mod">
          <ac:chgData name="Hp Unit" userId="86ec350514542ee1" providerId="LiveId" clId="{828DB5DF-8020-4189-87FE-29F5AB3BCB19}" dt="2024-02-21T07:46:24.272" v="177" actId="478"/>
          <ac:picMkLst>
            <pc:docMk/>
            <pc:sldMk cId="0" sldId="260"/>
            <ac:picMk id="2" creationId="{32439642-ED08-8837-5735-7EF1279D2303}"/>
          </ac:picMkLst>
        </pc:picChg>
        <pc:picChg chg="add del mod">
          <ac:chgData name="Hp Unit" userId="86ec350514542ee1" providerId="LiveId" clId="{828DB5DF-8020-4189-87FE-29F5AB3BCB19}" dt="2024-02-12T13:05:03.063" v="147" actId="478"/>
          <ac:picMkLst>
            <pc:docMk/>
            <pc:sldMk cId="0" sldId="260"/>
            <ac:picMk id="20" creationId="{73C3FD30-E3F4-D9B8-1B9D-16CB3057BD86}"/>
          </ac:picMkLst>
        </pc:picChg>
        <pc:picChg chg="add mod ord">
          <ac:chgData name="Hp Unit" userId="86ec350514542ee1" providerId="LiveId" clId="{828DB5DF-8020-4189-87FE-29F5AB3BCB19}" dt="2024-02-21T07:48:30.052" v="193" actId="29295"/>
          <ac:picMkLst>
            <pc:docMk/>
            <pc:sldMk cId="0" sldId="260"/>
            <ac:picMk id="21" creationId="{9D4BB630-A96B-D6AC-41CA-0F2B5983911F}"/>
          </ac:picMkLst>
        </pc:picChg>
        <pc:picChg chg="add del mod ord modCrop">
          <ac:chgData name="Hp Unit" userId="86ec350514542ee1" providerId="LiveId" clId="{828DB5DF-8020-4189-87FE-29F5AB3BCB19}" dt="2024-02-21T07:46:19.018" v="175" actId="478"/>
          <ac:picMkLst>
            <pc:docMk/>
            <pc:sldMk cId="0" sldId="260"/>
            <ac:picMk id="22" creationId="{11335C75-47A0-43E5-14BE-BCE7C1B94A02}"/>
          </ac:picMkLst>
        </pc:picChg>
      </pc:sldChg>
      <pc:sldChg chg="modNotesTx">
        <pc:chgData name="Hp Unit" userId="86ec350514542ee1" providerId="LiveId" clId="{828DB5DF-8020-4189-87FE-29F5AB3BCB19}" dt="2024-02-09T06:31:07.421" v="115" actId="114"/>
        <pc:sldMkLst>
          <pc:docMk/>
          <pc:sldMk cId="0" sldId="261"/>
        </pc:sldMkLst>
      </pc:sldChg>
      <pc:sldChg chg="addSp delSp modSp mod">
        <pc:chgData name="Hp Unit" userId="86ec350514542ee1" providerId="LiveId" clId="{828DB5DF-8020-4189-87FE-29F5AB3BCB19}" dt="2024-02-12T13:20:23.435" v="174" actId="1076"/>
        <pc:sldMkLst>
          <pc:docMk/>
          <pc:sldMk cId="0" sldId="263"/>
        </pc:sldMkLst>
        <pc:spChg chg="del">
          <ac:chgData name="Hp Unit" userId="86ec350514542ee1" providerId="LiveId" clId="{828DB5DF-8020-4189-87FE-29F5AB3BCB19}" dt="2024-02-12T13:14:29.671" v="158" actId="478"/>
          <ac:spMkLst>
            <pc:docMk/>
            <pc:sldMk cId="0" sldId="263"/>
            <ac:spMk id="58" creationId="{00000000-0000-0000-0000-000000000000}"/>
          </ac:spMkLst>
        </pc:spChg>
        <pc:spChg chg="del">
          <ac:chgData name="Hp Unit" userId="86ec350514542ee1" providerId="LiveId" clId="{828DB5DF-8020-4189-87FE-29F5AB3BCB19}" dt="2024-02-12T13:19:56.672" v="166" actId="478"/>
          <ac:spMkLst>
            <pc:docMk/>
            <pc:sldMk cId="0" sldId="263"/>
            <ac:spMk id="60" creationId="{00000000-0000-0000-0000-000000000000}"/>
          </ac:spMkLst>
        </pc:spChg>
        <pc:picChg chg="add mod">
          <ac:chgData name="Hp Unit" userId="86ec350514542ee1" providerId="LiveId" clId="{828DB5DF-8020-4189-87FE-29F5AB3BCB19}" dt="2024-02-12T13:19:53.969" v="165" actId="1076"/>
          <ac:picMkLst>
            <pc:docMk/>
            <pc:sldMk cId="0" sldId="263"/>
            <ac:picMk id="68" creationId="{22661F9F-A3DB-E787-9F50-C3EA3BBF7A96}"/>
          </ac:picMkLst>
        </pc:picChg>
        <pc:picChg chg="add mod">
          <ac:chgData name="Hp Unit" userId="86ec350514542ee1" providerId="LiveId" clId="{828DB5DF-8020-4189-87FE-29F5AB3BCB19}" dt="2024-02-12T13:20:23.435" v="174" actId="1076"/>
          <ac:picMkLst>
            <pc:docMk/>
            <pc:sldMk cId="0" sldId="263"/>
            <ac:picMk id="70" creationId="{9C8D94B1-90C7-A473-231E-71EF328CC7AC}"/>
          </ac:picMkLst>
        </pc:picChg>
      </pc:sldChg>
      <pc:sldChg chg="modNotesTx">
        <pc:chgData name="Hp Unit" userId="86ec350514542ee1" providerId="LiveId" clId="{828DB5DF-8020-4189-87FE-29F5AB3BCB19}" dt="2024-02-09T06:33:13.769" v="144" actId="114"/>
        <pc:sldMkLst>
          <pc:docMk/>
          <pc:sldMk cId="0" sldId="265"/>
        </pc:sldMkLst>
      </pc:sldChg>
      <pc:sldChg chg="modNotesTx">
        <pc:chgData name="Hp Unit" userId="86ec350514542ee1" providerId="LiveId" clId="{828DB5DF-8020-4189-87FE-29F5AB3BCB19}" dt="2024-02-09T06:32:29.206" v="131" actId="20577"/>
        <pc:sldMkLst>
          <pc:docMk/>
          <pc:sldMk cId="1965719933"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C40B2-03FC-4780-ABBE-55609696B1A2}"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96CFD-0092-47A1-B436-55C747ECD259}" type="slidenum">
              <a:rPr lang="en-US" smtClean="0"/>
              <a:t>‹#›</a:t>
            </a:fld>
            <a:endParaRPr lang="en-US"/>
          </a:p>
        </p:txBody>
      </p:sp>
    </p:spTree>
    <p:extLst>
      <p:ext uri="{BB962C8B-B14F-4D97-AF65-F5344CB8AC3E}">
        <p14:creationId xmlns:p14="http://schemas.microsoft.com/office/powerpoint/2010/main" val="271752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t>
            </a:r>
          </a:p>
          <a:p>
            <a:endParaRPr lang="en-GB" dirty="0"/>
          </a:p>
          <a:p>
            <a:r>
              <a:rPr lang="en-GB" dirty="0"/>
              <a:t>Greet learners. Allow learners to settle down and get their learning materials ready.</a:t>
            </a:r>
            <a:endParaRPr lang="en-US" dirty="0"/>
          </a:p>
          <a:p>
            <a:endParaRPr lang="en-US" dirty="0"/>
          </a:p>
        </p:txBody>
      </p:sp>
      <p:sp>
        <p:nvSpPr>
          <p:cNvPr id="4" name="Slide Number Placeholder 3"/>
          <p:cNvSpPr>
            <a:spLocks noGrp="1"/>
          </p:cNvSpPr>
          <p:nvPr>
            <p:ph type="sldNum" sz="quarter" idx="5"/>
          </p:nvPr>
        </p:nvSpPr>
        <p:spPr/>
        <p:txBody>
          <a:bodyPr/>
          <a:lstStyle/>
          <a:p>
            <a:fld id="{12796CFD-0092-47A1-B436-55C747ECD259}" type="slidenum">
              <a:rPr lang="en-US" smtClean="0"/>
              <a:t>1</a:t>
            </a:fld>
            <a:endParaRPr lang="en-US"/>
          </a:p>
        </p:txBody>
      </p:sp>
    </p:spTree>
    <p:extLst>
      <p:ext uri="{BB962C8B-B14F-4D97-AF65-F5344CB8AC3E}">
        <p14:creationId xmlns:p14="http://schemas.microsoft.com/office/powerpoint/2010/main" val="107541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 Discussion (3 min) </a:t>
            </a:r>
          </a:p>
          <a:p>
            <a:endParaRPr lang="en-GB" dirty="0"/>
          </a:p>
          <a:p>
            <a:pPr marL="171450" indent="-171450">
              <a:buFont typeface="Arial" panose="020B0604020202020204" pitchFamily="34" charset="0"/>
              <a:buChar char="•"/>
            </a:pPr>
            <a:r>
              <a:rPr lang="en-GB" sz="1800" dirty="0">
                <a:solidFill>
                  <a:srgbClr val="000000"/>
                </a:solidFill>
                <a:effectLst/>
                <a:latin typeface="Calibri" panose="020F0502020204030204" pitchFamily="34" charset="0"/>
                <a:ea typeface="Arial" panose="020B0604020202020204" pitchFamily="34" charset="0"/>
              </a:rPr>
              <a:t>Ask learners to think of activities that they could do instead of using substances. They could also include the benefit of the activity. (This allows them to practise formulating statement and qualifier answers. See first answer as an example below.)</a:t>
            </a:r>
          </a:p>
          <a:p>
            <a:pPr marL="171450" indent="-171450">
              <a:buFont typeface="Arial" panose="020B0604020202020204" pitchFamily="34" charset="0"/>
              <a:buChar char="•"/>
            </a:pPr>
            <a:r>
              <a:rPr lang="en-GB" dirty="0"/>
              <a:t>Answers may include the following:</a:t>
            </a:r>
          </a:p>
          <a:p>
            <a:pPr marL="742950" lvl="1" indent="-285750">
              <a:lnSpc>
                <a:spcPct val="115000"/>
              </a:lnSpc>
              <a:spcAft>
                <a:spcPts val="800"/>
              </a:spcAft>
              <a:buFont typeface="Arial" panose="020B0604020202020204" pitchFamily="34" charset="0"/>
              <a:buChar char="•"/>
            </a:pPr>
            <a:r>
              <a:rPr lang="en-GB" sz="1800" kern="100" dirty="0">
                <a:effectLst/>
                <a:latin typeface="Arial" panose="020B0604020202020204" pitchFamily="34" charset="0"/>
                <a:ea typeface="Calibri" panose="020F0502020204030204" pitchFamily="34" charset="0"/>
              </a:rPr>
              <a:t>Participating in </a:t>
            </a:r>
            <a:r>
              <a:rPr lang="en-GB" sz="1800" b="1" kern="100" dirty="0">
                <a:effectLst/>
                <a:latin typeface="Arial" panose="020B0604020202020204" pitchFamily="34" charset="0"/>
                <a:ea typeface="Calibri" panose="020F0502020204030204" pitchFamily="34" charset="0"/>
              </a:rPr>
              <a:t>sport and exercise</a:t>
            </a:r>
            <a:r>
              <a:rPr lang="en-GB" sz="1800" kern="100" dirty="0">
                <a:effectLst/>
                <a:latin typeface="Arial" panose="020B0604020202020204" pitchFamily="34" charset="0"/>
                <a:ea typeface="Calibri" panose="020F0502020204030204" pitchFamily="34" charset="0"/>
              </a:rPr>
              <a:t> promotes physical health and helps stress reduction.</a:t>
            </a:r>
            <a:endParaRPr lang="en-US" sz="1800" kern="100" dirty="0">
              <a:effectLst/>
              <a:latin typeface="Arial" panose="020B0604020202020204" pitchFamily="34" charset="0"/>
              <a:ea typeface="Calibri" panose="020F0502020204030204" pitchFamily="34" charset="0"/>
            </a:endParaRPr>
          </a:p>
          <a:p>
            <a:pPr marL="742950" lvl="1" indent="-285750">
              <a:lnSpc>
                <a:spcPct val="115000"/>
              </a:lnSpc>
              <a:spcAft>
                <a:spcPts val="800"/>
              </a:spcAft>
              <a:buFont typeface="Arial" panose="020B0604020202020204" pitchFamily="34" charset="0"/>
              <a:buChar char="•"/>
            </a:pPr>
            <a:r>
              <a:rPr lang="en-GB" sz="1800" kern="100" dirty="0">
                <a:effectLst/>
                <a:latin typeface="Arial" panose="020B0604020202020204" pitchFamily="34" charset="0"/>
                <a:ea typeface="Calibri" panose="020F0502020204030204" pitchFamily="34" charset="0"/>
              </a:rPr>
              <a:t>Pursue </a:t>
            </a:r>
            <a:r>
              <a:rPr lang="en-GB" sz="1800" b="1" kern="100" dirty="0">
                <a:effectLst/>
                <a:latin typeface="Arial" panose="020B0604020202020204" pitchFamily="34" charset="0"/>
                <a:ea typeface="Calibri" panose="020F0502020204030204" pitchFamily="34" charset="0"/>
              </a:rPr>
              <a:t>creative hobbies</a:t>
            </a:r>
            <a:r>
              <a:rPr lang="en-GB" sz="1800" kern="100" dirty="0">
                <a:effectLst/>
                <a:latin typeface="Arial" panose="020B0604020202020204" pitchFamily="34" charset="0"/>
                <a:ea typeface="Calibri" panose="020F0502020204030204" pitchFamily="34" charset="0"/>
              </a:rPr>
              <a:t> such as drawing, painting, writing and music to express yourself.</a:t>
            </a:r>
            <a:endParaRPr lang="en-US" sz="1800" kern="100" dirty="0">
              <a:effectLst/>
              <a:latin typeface="Arial" panose="020B0604020202020204" pitchFamily="34" charset="0"/>
              <a:ea typeface="Calibri" panose="020F0502020204030204" pitchFamily="34" charset="0"/>
            </a:endParaRPr>
          </a:p>
          <a:p>
            <a:pPr marL="742950" lvl="1" indent="-285750">
              <a:lnSpc>
                <a:spcPct val="115000"/>
              </a:lnSpc>
              <a:spcAft>
                <a:spcPts val="800"/>
              </a:spcAft>
              <a:buFont typeface="Arial" panose="020B0604020202020204" pitchFamily="34" charset="0"/>
              <a:buChar char="•"/>
            </a:pPr>
            <a:r>
              <a:rPr lang="en-GB" sz="1800" kern="100" dirty="0">
                <a:effectLst/>
                <a:latin typeface="Arial" panose="020B0604020202020204" pitchFamily="34" charset="0"/>
                <a:ea typeface="Calibri" panose="020F0502020204030204" pitchFamily="34" charset="0"/>
              </a:rPr>
              <a:t>Being a part of </a:t>
            </a:r>
            <a:r>
              <a:rPr lang="en-GB" sz="1800" b="1" kern="100" dirty="0">
                <a:effectLst/>
                <a:latin typeface="Arial" panose="020B0604020202020204" pitchFamily="34" charset="0"/>
                <a:ea typeface="Calibri" panose="020F0502020204030204" pitchFamily="34" charset="0"/>
              </a:rPr>
              <a:t>clubs</a:t>
            </a:r>
            <a:r>
              <a:rPr lang="en-GB" sz="1800" kern="100" dirty="0">
                <a:effectLst/>
                <a:latin typeface="Arial" panose="020B0604020202020204" pitchFamily="34" charset="0"/>
                <a:ea typeface="Calibri" panose="020F0502020204030204" pitchFamily="34" charset="0"/>
              </a:rPr>
              <a:t> allows you to socialise, build friendships and develop a sense of belonging.</a:t>
            </a:r>
            <a:endParaRPr lang="en-US" sz="1800" kern="100" dirty="0">
              <a:effectLst/>
              <a:latin typeface="Arial" panose="020B0604020202020204" pitchFamily="34" charset="0"/>
              <a:ea typeface="Calibri" panose="020F0502020204030204" pitchFamily="34" charset="0"/>
            </a:endParaRPr>
          </a:p>
          <a:p>
            <a:pPr marL="742950" lvl="1" indent="-285750">
              <a:lnSpc>
                <a:spcPct val="115000"/>
              </a:lnSpc>
              <a:spcAft>
                <a:spcPts val="800"/>
              </a:spcAft>
              <a:buFont typeface="Arial" panose="020B0604020202020204" pitchFamily="34" charset="0"/>
              <a:buChar char="•"/>
            </a:pPr>
            <a:r>
              <a:rPr lang="en-GB" sz="1800" kern="100" dirty="0">
                <a:effectLst/>
                <a:latin typeface="Arial" panose="020B0604020202020204" pitchFamily="34" charset="0"/>
                <a:ea typeface="Calibri" panose="020F0502020204030204" pitchFamily="34" charset="0"/>
              </a:rPr>
              <a:t>Getting involved in </a:t>
            </a:r>
            <a:r>
              <a:rPr lang="en-GB" sz="1800" b="1" kern="100" dirty="0">
                <a:effectLst/>
                <a:latin typeface="Arial" panose="020B0604020202020204" pitchFamily="34" charset="0"/>
                <a:ea typeface="Calibri" panose="020F0502020204030204" pitchFamily="34" charset="0"/>
              </a:rPr>
              <a:t>volunteer work</a:t>
            </a:r>
            <a:r>
              <a:rPr lang="en-GB" sz="1800" kern="100" dirty="0">
                <a:effectLst/>
                <a:latin typeface="Arial" panose="020B0604020202020204" pitchFamily="34" charset="0"/>
                <a:ea typeface="Calibri" panose="020F0502020204030204" pitchFamily="34" charset="0"/>
              </a:rPr>
              <a:t> provides you with a sense of purpose and accomplishment.</a:t>
            </a:r>
            <a:endParaRPr lang="en-US" sz="1800" kern="100" dirty="0">
              <a:effectLst/>
              <a:latin typeface="Arial" panose="020B0604020202020204" pitchFamily="34" charset="0"/>
              <a:ea typeface="Calibri" panose="020F0502020204030204" pitchFamily="34" charset="0"/>
            </a:endParaRPr>
          </a:p>
          <a:p>
            <a:pPr marL="742950" lvl="1" indent="-285750">
              <a:lnSpc>
                <a:spcPct val="115000"/>
              </a:lnSpc>
              <a:spcAft>
                <a:spcPts val="800"/>
              </a:spcAft>
              <a:buFont typeface="Arial" panose="020B0604020202020204" pitchFamily="34" charset="0"/>
              <a:buChar char="•"/>
            </a:pPr>
            <a:r>
              <a:rPr lang="en-GB" sz="1800" kern="100" dirty="0">
                <a:effectLst/>
                <a:latin typeface="Arial" panose="020B0604020202020204" pitchFamily="34" charset="0"/>
                <a:ea typeface="Calibri" panose="020F0502020204030204" pitchFamily="34" charset="0"/>
              </a:rPr>
              <a:t>Spending time with friends in </a:t>
            </a:r>
            <a:r>
              <a:rPr lang="en-GB" sz="1800" b="1" kern="100" dirty="0">
                <a:effectLst/>
                <a:latin typeface="Arial" panose="020B0604020202020204" pitchFamily="34" charset="0"/>
                <a:ea typeface="Calibri" panose="020F0502020204030204" pitchFamily="34" charset="0"/>
              </a:rPr>
              <a:t>activities that do not involve substances</a:t>
            </a:r>
            <a:r>
              <a:rPr lang="en-GB" sz="1800" kern="100" dirty="0">
                <a:effectLst/>
                <a:latin typeface="Arial" panose="020B0604020202020204" pitchFamily="34" charset="0"/>
                <a:ea typeface="Calibri" panose="020F0502020204030204" pitchFamily="34" charset="0"/>
              </a:rPr>
              <a:t>, such as going to the movies, playing games, or doing outdoor activities.</a:t>
            </a:r>
            <a:endParaRPr lang="en-US" sz="1800" b="0" kern="100" dirty="0">
              <a:effectLst/>
              <a:latin typeface="Arial" panose="020B0604020202020204" pitchFamily="34" charset="0"/>
              <a:ea typeface="Calibri" panose="020F0502020204030204" pitchFamily="34" charset="0"/>
            </a:endParaRPr>
          </a:p>
          <a:p>
            <a:pPr marL="742950" lvl="1" indent="-285750">
              <a:lnSpc>
                <a:spcPct val="115000"/>
              </a:lnSpc>
              <a:spcAft>
                <a:spcPts val="800"/>
              </a:spcAft>
              <a:buFont typeface="Arial" panose="020B0604020202020204" pitchFamily="34" charset="0"/>
              <a:buChar char="•"/>
            </a:pPr>
            <a:r>
              <a:rPr lang="en-GB" sz="1800" b="1" dirty="0">
                <a:effectLst/>
                <a:latin typeface="Arial" panose="020B0604020202020204" pitchFamily="34" charset="0"/>
                <a:ea typeface="Calibri" panose="020F0502020204030204" pitchFamily="34" charset="0"/>
              </a:rPr>
              <a:t>Think critically about the media</a:t>
            </a:r>
            <a:r>
              <a:rPr lang="en-GB" sz="1800" dirty="0">
                <a:effectLst/>
                <a:latin typeface="Arial" panose="020B0604020202020204" pitchFamily="34" charset="0"/>
                <a:ea typeface="Calibri" panose="020F0502020204030204" pitchFamily="34" charset="0"/>
              </a:rPr>
              <a:t> that you consume; don't accept everything you see as the truth.</a:t>
            </a:r>
            <a:endParaRPr lang="en-US" dirty="0"/>
          </a:p>
          <a:p>
            <a:endParaRPr lang="en-US" dirty="0"/>
          </a:p>
        </p:txBody>
      </p:sp>
      <p:sp>
        <p:nvSpPr>
          <p:cNvPr id="4" name="Slide Number Placeholder 3"/>
          <p:cNvSpPr>
            <a:spLocks noGrp="1"/>
          </p:cNvSpPr>
          <p:nvPr>
            <p:ph type="sldNum" sz="quarter" idx="5"/>
          </p:nvPr>
        </p:nvSpPr>
        <p:spPr/>
        <p:txBody>
          <a:bodyPr/>
          <a:lstStyle/>
          <a:p>
            <a:fld id="{12796CFD-0092-47A1-B436-55C747ECD259}" type="slidenum">
              <a:rPr lang="en-US" smtClean="0"/>
              <a:t>10</a:t>
            </a:fld>
            <a:endParaRPr lang="en-US"/>
          </a:p>
        </p:txBody>
      </p:sp>
    </p:spTree>
    <p:extLst>
      <p:ext uri="{BB962C8B-B14F-4D97-AF65-F5344CB8AC3E}">
        <p14:creationId xmlns:p14="http://schemas.microsoft.com/office/powerpoint/2010/main" val="248547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(7 min)</a:t>
            </a:r>
          </a:p>
          <a:p>
            <a:endParaRPr lang="en-GB" dirty="0"/>
          </a:p>
          <a:p>
            <a:pPr marL="171450" indent="-171450">
              <a:buFont typeface="Arial" panose="020B0604020202020204" pitchFamily="34" charset="0"/>
              <a:buChar char="•"/>
            </a:pPr>
            <a:r>
              <a:rPr lang="en-GB" dirty="0"/>
              <a:t>Wrap-up the lesson and ask learners to think about what they have learnt in this lesson.</a:t>
            </a:r>
          </a:p>
          <a:p>
            <a:pPr marL="171450" indent="-171450">
              <a:buFont typeface="Arial" panose="020B0604020202020204" pitchFamily="34" charset="0"/>
              <a:buChar char="•"/>
            </a:pPr>
            <a:r>
              <a:rPr lang="en-GB" dirty="0"/>
              <a:t>Learners complete the reflection activity in (</a:t>
            </a:r>
            <a:r>
              <a:rPr lang="en-GB" b="1" i="1" dirty="0"/>
              <a:t>Activity 2</a:t>
            </a:r>
            <a:r>
              <a:rPr lang="en-GB" b="0" dirty="0"/>
              <a:t>) (</a:t>
            </a:r>
            <a:r>
              <a:rPr lang="en-GB" b="1" i="1" u="sng" dirty="0"/>
              <a:t>Lesson 2 – Worksheet</a:t>
            </a:r>
            <a:r>
              <a:rPr lang="en-GB"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effectLst/>
                <a:latin typeface="Calibri" panose="020F0502020204030204" pitchFamily="34" charset="0"/>
                <a:ea typeface="Calibri" panose="020F0502020204030204" pitchFamily="34" charset="0"/>
              </a:rPr>
              <a:t>Learners are given a scenario where they are invited to use substances</a:t>
            </a:r>
            <a:r>
              <a:rPr lang="en-GB" sz="1200" baseline="0" dirty="0">
                <a:solidFill>
                  <a:srgbClr val="000000"/>
                </a:solidFill>
                <a:effectLst/>
                <a:latin typeface="Calibri" panose="020F0502020204030204" pitchFamily="34" charset="0"/>
                <a:ea typeface="Calibri" panose="020F0502020204030204" pitchFamily="34" charset="0"/>
              </a:rPr>
              <a:t> and </a:t>
            </a:r>
            <a:r>
              <a:rPr lang="en-GB" sz="1200" dirty="0">
                <a:solidFill>
                  <a:srgbClr val="000000"/>
                </a:solidFill>
                <a:effectLst/>
                <a:latin typeface="Calibri" panose="020F0502020204030204" pitchFamily="34" charset="0"/>
                <a:ea typeface="Calibri" panose="020F0502020204030204" pitchFamily="34" charset="0"/>
              </a:rPr>
              <a:t>they need to complete a personal plan to avoid this substance usage. They will use decision-making skills to determine whether this is the right choice for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effectLst/>
                <a:latin typeface="Calibri" panose="020F0502020204030204" pitchFamily="34" charset="0"/>
                <a:ea typeface="Times New Roman" panose="02020603050405020304" pitchFamily="18" charset="0"/>
              </a:rPr>
              <a:t>Learners need to complete this activity for HOMEWORK if they run out of time in class.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2796CFD-0092-47A1-B436-55C747ECD259}" type="slidenum">
              <a:rPr lang="en-US" smtClean="0"/>
              <a:t>11</a:t>
            </a:fld>
            <a:endParaRPr lang="en-US"/>
          </a:p>
        </p:txBody>
      </p:sp>
    </p:spTree>
    <p:extLst>
      <p:ext uri="{BB962C8B-B14F-4D97-AF65-F5344CB8AC3E}">
        <p14:creationId xmlns:p14="http://schemas.microsoft.com/office/powerpoint/2010/main" val="168377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(3 min)</a:t>
            </a:r>
          </a:p>
          <a:p>
            <a:endParaRPr lang="en-GB" dirty="0"/>
          </a:p>
          <a:p>
            <a:pPr marL="171450" indent="-171450">
              <a:buFont typeface="Arial" panose="020B0604020202020204" pitchFamily="34" charset="0"/>
              <a:buChar char="•"/>
            </a:pPr>
            <a:r>
              <a:rPr lang="en-GB" dirty="0"/>
              <a:t>Ask learners to recall some of the social factors that contribute to substance abuse that they identified in the previous lesson.</a:t>
            </a:r>
          </a:p>
          <a:p>
            <a:pPr marL="171450" indent="-171450">
              <a:buFont typeface="Arial" panose="020B0604020202020204" pitchFamily="34" charset="0"/>
              <a:buChar char="•"/>
            </a:pPr>
            <a:r>
              <a:rPr lang="en-GB" dirty="0"/>
              <a:t>Today’s focus will be: </a:t>
            </a:r>
            <a:r>
              <a:rPr lang="en-GB" sz="1200" b="1" kern="100" dirty="0">
                <a:effectLst/>
                <a:latin typeface="Arial" panose="020B0604020202020204" pitchFamily="34" charset="0"/>
                <a:ea typeface="Calibri" panose="020F0502020204030204" pitchFamily="34" charset="0"/>
              </a:rPr>
              <a:t>Appropriate behaviour to stop and avoid substance abuse: refusal and decision-making skills.</a:t>
            </a:r>
          </a:p>
          <a:p>
            <a:endParaRPr lang="en-US" dirty="0"/>
          </a:p>
        </p:txBody>
      </p:sp>
      <p:sp>
        <p:nvSpPr>
          <p:cNvPr id="4" name="Slide Number Placeholder 3"/>
          <p:cNvSpPr>
            <a:spLocks noGrp="1"/>
          </p:cNvSpPr>
          <p:nvPr>
            <p:ph type="sldNum" sz="quarter" idx="5"/>
          </p:nvPr>
        </p:nvSpPr>
        <p:spPr/>
        <p:txBody>
          <a:bodyPr/>
          <a:lstStyle/>
          <a:p>
            <a:fld id="{12796CFD-0092-47A1-B436-55C747ECD259}" type="slidenum">
              <a:rPr lang="en-US" smtClean="0"/>
              <a:t>2</a:t>
            </a:fld>
            <a:endParaRPr lang="en-US"/>
          </a:p>
        </p:txBody>
      </p:sp>
    </p:spTree>
    <p:extLst>
      <p:ext uri="{BB962C8B-B14F-4D97-AF65-F5344CB8AC3E}">
        <p14:creationId xmlns:p14="http://schemas.microsoft.com/office/powerpoint/2010/main" val="212914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 Activity (2 min)</a:t>
            </a:r>
          </a:p>
          <a:p>
            <a:endParaRPr lang="en-GB" dirty="0"/>
          </a:p>
          <a:p>
            <a:pPr marL="171450" indent="-171450">
              <a:buFont typeface="Arial" panose="020B0604020202020204" pitchFamily="34" charset="0"/>
              <a:buChar char="•"/>
            </a:pPr>
            <a:r>
              <a:rPr lang="en-GB" dirty="0"/>
              <a:t>Now that learners understand how social factors can contribute to substance abuse, explain to them that three areas we looked at in the previous lesson can also contribute to the </a:t>
            </a:r>
            <a:r>
              <a:rPr lang="en-GB" b="1" dirty="0"/>
              <a:t>prevention of substance abuse.</a:t>
            </a:r>
          </a:p>
          <a:p>
            <a:pPr marL="171450" indent="-171450">
              <a:buFont typeface="Arial" panose="020B0604020202020204" pitchFamily="34" charset="0"/>
              <a:buChar char="•"/>
            </a:pPr>
            <a:r>
              <a:rPr lang="en-GB" b="0" dirty="0"/>
              <a:t>Learners will brainstorm behaviours that the media, community and school can apply to help protect teenagers against substance abuse.</a:t>
            </a:r>
          </a:p>
          <a:p>
            <a:pPr marL="171450" indent="-171450">
              <a:buFont typeface="Arial" panose="020B0604020202020204" pitchFamily="34" charset="0"/>
              <a:buChar char="•"/>
            </a:pPr>
            <a:r>
              <a:rPr lang="en-GB" b="0" dirty="0"/>
              <a:t>Later in the lesson, learners will look at how their personal behaviour can protect them against substance abuse.  </a:t>
            </a:r>
          </a:p>
          <a:p>
            <a:endParaRPr lang="en-US" dirty="0"/>
          </a:p>
        </p:txBody>
      </p:sp>
      <p:sp>
        <p:nvSpPr>
          <p:cNvPr id="4" name="Slide Number Placeholder 3"/>
          <p:cNvSpPr>
            <a:spLocks noGrp="1"/>
          </p:cNvSpPr>
          <p:nvPr>
            <p:ph type="sldNum" sz="quarter" idx="5"/>
          </p:nvPr>
        </p:nvSpPr>
        <p:spPr/>
        <p:txBody>
          <a:bodyPr/>
          <a:lstStyle/>
          <a:p>
            <a:fld id="{12796CFD-0092-47A1-B436-55C747ECD259}" type="slidenum">
              <a:rPr lang="en-US" smtClean="0"/>
              <a:t>3</a:t>
            </a:fld>
            <a:endParaRPr lang="en-US"/>
          </a:p>
        </p:txBody>
      </p:sp>
    </p:spTree>
    <p:extLst>
      <p:ext uri="{BB962C8B-B14F-4D97-AF65-F5344CB8AC3E}">
        <p14:creationId xmlns:p14="http://schemas.microsoft.com/office/powerpoint/2010/main" val="190905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 Activity (5 min)</a:t>
            </a:r>
          </a:p>
          <a:p>
            <a:endParaRPr lang="en-GB" dirty="0"/>
          </a:p>
          <a:p>
            <a:pPr marL="171450" indent="-171450">
              <a:buFont typeface="Arial" panose="020B0604020202020204" pitchFamily="34" charset="0"/>
              <a:buChar char="•"/>
            </a:pPr>
            <a:r>
              <a:rPr lang="en-GB" b="0" dirty="0"/>
              <a:t>Learners study the </a:t>
            </a:r>
            <a:r>
              <a:rPr lang="en-ZA" sz="1200" dirty="0">
                <a:effectLst/>
                <a:latin typeface="Calibri" panose="020F0502020204030204" pitchFamily="34" charset="0"/>
                <a:ea typeface="Times New Roman" panose="02020603050405020304" pitchFamily="18" charset="0"/>
              </a:rPr>
              <a:t>statistics from a recent study done by Equal Education</a:t>
            </a:r>
            <a:r>
              <a:rPr lang="en-GB" sz="1200" dirty="0">
                <a:effectLst/>
                <a:latin typeface="Calibri" panose="020F0502020204030204" pitchFamily="34" charset="0"/>
                <a:ea typeface="Times New Roman" panose="02020603050405020304" pitchFamily="18" charset="0"/>
              </a:rPr>
              <a:t>. </a:t>
            </a:r>
          </a:p>
          <a:p>
            <a:pPr marL="171450" indent="-171450">
              <a:buFont typeface="Arial" panose="020B0604020202020204" pitchFamily="34" charset="0"/>
              <a:buChar char="•"/>
            </a:pPr>
            <a:r>
              <a:rPr lang="en-GB" sz="1200" b="0" dirty="0">
                <a:effectLst/>
                <a:latin typeface="Calibri" panose="020F0502020204030204" pitchFamily="34" charset="0"/>
              </a:rPr>
              <a:t>In pairs, learners need to brainstorm </a:t>
            </a:r>
            <a:r>
              <a:rPr lang="en-ZA" sz="1200" dirty="0">
                <a:effectLst/>
                <a:latin typeface="Calibri" panose="020F0502020204030204" pitchFamily="34" charset="0"/>
                <a:ea typeface="Times New Roman" panose="02020603050405020304" pitchFamily="18" charset="0"/>
              </a:rPr>
              <a:t>FOUR ways in which SCHOOLS can stop or prevent substance abuse amongst teenagers – </a:t>
            </a:r>
            <a:r>
              <a:rPr lang="en-ZA" sz="1200" b="1" dirty="0">
                <a:effectLst/>
                <a:latin typeface="Calibri" panose="020F0502020204030204" pitchFamily="34" charset="0"/>
                <a:ea typeface="Times New Roman" panose="02020603050405020304" pitchFamily="18" charset="0"/>
              </a:rPr>
              <a:t>Question 1 </a:t>
            </a:r>
            <a:r>
              <a:rPr lang="en-ZA" sz="1200" b="0" dirty="0">
                <a:effectLst/>
                <a:latin typeface="Calibri" panose="020F0502020204030204" pitchFamily="34" charset="0"/>
                <a:ea typeface="Times New Roman" panose="02020603050405020304" pitchFamily="18" charset="0"/>
              </a:rPr>
              <a:t>in (</a:t>
            </a:r>
            <a:r>
              <a:rPr lang="en-ZA" sz="1200" b="1" i="1" dirty="0">
                <a:effectLst/>
                <a:latin typeface="Calibri" panose="020F0502020204030204" pitchFamily="34" charset="0"/>
                <a:ea typeface="Times New Roman" panose="02020603050405020304" pitchFamily="18" charset="0"/>
              </a:rPr>
              <a:t>Activity 1</a:t>
            </a:r>
            <a:r>
              <a:rPr lang="en-ZA" sz="1200" b="0" i="0" dirty="0">
                <a:effectLst/>
                <a:latin typeface="Calibri" panose="020F0502020204030204" pitchFamily="34" charset="0"/>
                <a:ea typeface="Times New Roman" panose="02020603050405020304" pitchFamily="18" charset="0"/>
              </a:rPr>
              <a:t>) (</a:t>
            </a:r>
            <a:r>
              <a:rPr lang="en-ZA" sz="1200" b="1" i="1" u="sng" dirty="0">
                <a:effectLst/>
                <a:latin typeface="Calibri" panose="020F0502020204030204" pitchFamily="34" charset="0"/>
                <a:ea typeface="Times New Roman" panose="02020603050405020304" pitchFamily="18" charset="0"/>
              </a:rPr>
              <a:t>Lesson 2 Worksheet</a:t>
            </a:r>
            <a:r>
              <a:rPr lang="en-ZA"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b="0" dirty="0"/>
              <a:t>Ask for immediate feedback from learners, and then move on to the next slide.</a:t>
            </a:r>
          </a:p>
          <a:p>
            <a:pPr marL="171450" indent="-171450">
              <a:buFont typeface="Arial" panose="020B0604020202020204" pitchFamily="34" charset="0"/>
              <a:buChar char="•"/>
            </a:pPr>
            <a:r>
              <a:rPr lang="en-GB" b="0" dirty="0"/>
              <a:t>Possible answers available in </a:t>
            </a:r>
            <a:r>
              <a:rPr lang="en-GB" b="1" i="1" u="sng" dirty="0"/>
              <a:t>Lesson 2 – Worksheet MEMO</a:t>
            </a:r>
            <a:r>
              <a:rPr lang="en-GB" b="0" dirty="0"/>
              <a:t>.</a:t>
            </a:r>
          </a:p>
          <a:p>
            <a:endParaRPr lang="en-US" dirty="0"/>
          </a:p>
        </p:txBody>
      </p:sp>
      <p:sp>
        <p:nvSpPr>
          <p:cNvPr id="4" name="Slide Number Placeholder 3"/>
          <p:cNvSpPr>
            <a:spLocks noGrp="1"/>
          </p:cNvSpPr>
          <p:nvPr>
            <p:ph type="sldNum" sz="quarter" idx="5"/>
          </p:nvPr>
        </p:nvSpPr>
        <p:spPr/>
        <p:txBody>
          <a:bodyPr/>
          <a:lstStyle/>
          <a:p>
            <a:fld id="{12796CFD-0092-47A1-B436-55C747ECD259}" type="slidenum">
              <a:rPr lang="en-US" smtClean="0"/>
              <a:t>4</a:t>
            </a:fld>
            <a:endParaRPr lang="en-US"/>
          </a:p>
        </p:txBody>
      </p:sp>
    </p:spTree>
    <p:extLst>
      <p:ext uri="{BB962C8B-B14F-4D97-AF65-F5344CB8AC3E}">
        <p14:creationId xmlns:p14="http://schemas.microsoft.com/office/powerpoint/2010/main" val="406332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 Activity (5 min)</a:t>
            </a:r>
          </a:p>
          <a:p>
            <a:endParaRPr lang="en-GB" dirty="0"/>
          </a:p>
          <a:p>
            <a:pPr marL="171450" indent="-171450">
              <a:buFont typeface="Arial" panose="020B0604020202020204" pitchFamily="34" charset="0"/>
              <a:buChar char="•"/>
            </a:pPr>
            <a:r>
              <a:rPr lang="en-GB" b="0" dirty="0"/>
              <a:t>Read through the extract with learners.</a:t>
            </a:r>
            <a:endParaRPr lang="en-GB" sz="1200" dirty="0">
              <a:effectLst/>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GB" sz="1200" b="0" dirty="0">
                <a:effectLst/>
                <a:latin typeface="Calibri" panose="020F0502020204030204" pitchFamily="34" charset="0"/>
              </a:rPr>
              <a:t>In pairs, learners need to brainstorm </a:t>
            </a:r>
            <a:r>
              <a:rPr lang="en-ZA" sz="1200" dirty="0">
                <a:effectLst/>
                <a:latin typeface="Calibri" panose="020F0502020204030204" pitchFamily="34" charset="0"/>
                <a:ea typeface="Times New Roman" panose="02020603050405020304" pitchFamily="18" charset="0"/>
              </a:rPr>
              <a:t>FOUR ways in which COMMUNITIES can stop or prevent substance abuse amongst teenagers – </a:t>
            </a:r>
            <a:r>
              <a:rPr lang="en-ZA" sz="1200" b="1" dirty="0">
                <a:effectLst/>
                <a:latin typeface="Calibri" panose="020F0502020204030204" pitchFamily="34" charset="0"/>
                <a:ea typeface="Times New Roman" panose="02020603050405020304" pitchFamily="18" charset="0"/>
              </a:rPr>
              <a:t>Question 2 </a:t>
            </a:r>
            <a:r>
              <a:rPr lang="en-ZA" sz="1200" b="0" dirty="0">
                <a:effectLst/>
                <a:latin typeface="Calibri" panose="020F0502020204030204" pitchFamily="34" charset="0"/>
                <a:ea typeface="Times New Roman" panose="02020603050405020304" pitchFamily="18" charset="0"/>
              </a:rPr>
              <a:t>in (</a:t>
            </a:r>
            <a:r>
              <a:rPr lang="en-ZA" sz="1200" b="1" i="0" dirty="0">
                <a:effectLst/>
                <a:latin typeface="Calibri" panose="020F0502020204030204" pitchFamily="34" charset="0"/>
                <a:ea typeface="Times New Roman" panose="02020603050405020304" pitchFamily="18" charset="0"/>
              </a:rPr>
              <a:t>Activity 1</a:t>
            </a:r>
            <a:r>
              <a:rPr lang="en-ZA" sz="1200" b="0" i="0" dirty="0">
                <a:effectLst/>
                <a:latin typeface="Calibri" panose="020F0502020204030204" pitchFamily="34" charset="0"/>
                <a:ea typeface="Times New Roman" panose="02020603050405020304" pitchFamily="18" charset="0"/>
              </a:rPr>
              <a:t>) (</a:t>
            </a:r>
            <a:r>
              <a:rPr lang="en-ZA" sz="1200" b="1" i="1" u="sng" dirty="0">
                <a:effectLst/>
                <a:latin typeface="Calibri" panose="020F0502020204030204" pitchFamily="34" charset="0"/>
                <a:ea typeface="Times New Roman" panose="02020603050405020304" pitchFamily="18" charset="0"/>
              </a:rPr>
              <a:t>Lesson 2 – Worksheet</a:t>
            </a:r>
            <a:r>
              <a:rPr lang="en-ZA"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b="0" dirty="0"/>
              <a:t>Ask for immediate feedback from learners, and then move on to the next slide.</a:t>
            </a:r>
          </a:p>
          <a:p>
            <a:pPr marL="171450" indent="-171450">
              <a:buFont typeface="Arial" panose="020B0604020202020204" pitchFamily="34" charset="0"/>
              <a:buChar char="•"/>
            </a:pPr>
            <a:r>
              <a:rPr lang="en-GB" b="0" dirty="0"/>
              <a:t>Possible answers available in </a:t>
            </a:r>
            <a:r>
              <a:rPr lang="en-GB" b="1" i="1" u="sng" dirty="0"/>
              <a:t>Lesson 2 – Worksheet MEMO</a:t>
            </a:r>
            <a:r>
              <a:rPr lang="en-GB" b="0" dirty="0"/>
              <a:t>.</a:t>
            </a:r>
          </a:p>
          <a:p>
            <a:endParaRPr lang="en-US" dirty="0"/>
          </a:p>
        </p:txBody>
      </p:sp>
      <p:sp>
        <p:nvSpPr>
          <p:cNvPr id="4" name="Slide Number Placeholder 3"/>
          <p:cNvSpPr>
            <a:spLocks noGrp="1"/>
          </p:cNvSpPr>
          <p:nvPr>
            <p:ph type="sldNum" sz="quarter" idx="5"/>
          </p:nvPr>
        </p:nvSpPr>
        <p:spPr/>
        <p:txBody>
          <a:bodyPr/>
          <a:lstStyle/>
          <a:p>
            <a:fld id="{12796CFD-0092-47A1-B436-55C747ECD259}" type="slidenum">
              <a:rPr lang="en-US" smtClean="0"/>
              <a:t>5</a:t>
            </a:fld>
            <a:endParaRPr lang="en-US"/>
          </a:p>
        </p:txBody>
      </p:sp>
    </p:spTree>
    <p:extLst>
      <p:ext uri="{BB962C8B-B14F-4D97-AF65-F5344CB8AC3E}">
        <p14:creationId xmlns:p14="http://schemas.microsoft.com/office/powerpoint/2010/main" val="1066021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Pair Activity (5 min)</a:t>
            </a:r>
          </a:p>
          <a:p>
            <a:pPr marL="0" indent="0">
              <a:buFont typeface="Arial" panose="020B0604020202020204" pitchFamily="34" charset="0"/>
              <a:buNone/>
            </a:pPr>
            <a:endParaRPr lang="en-GB" b="0" dirty="0"/>
          </a:p>
          <a:p>
            <a:pPr marL="171450" indent="-171450">
              <a:buFont typeface="Arial" panose="020B0604020202020204" pitchFamily="34" charset="0"/>
              <a:buChar char="•"/>
            </a:pPr>
            <a:r>
              <a:rPr lang="en-GB" b="0" dirty="0"/>
              <a:t>Read through the extract with learners.</a:t>
            </a:r>
            <a:endParaRPr lang="en-GB" sz="1200" dirty="0">
              <a:effectLst/>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GB" sz="1200" b="0" dirty="0">
                <a:effectLst/>
                <a:latin typeface="Calibri" panose="020F0502020204030204" pitchFamily="34" charset="0"/>
              </a:rPr>
              <a:t>In pairs, learners need to brainstorm </a:t>
            </a:r>
            <a:r>
              <a:rPr lang="en-ZA" sz="1200" dirty="0">
                <a:effectLst/>
                <a:latin typeface="Calibri" panose="020F0502020204030204" pitchFamily="34" charset="0"/>
                <a:ea typeface="Times New Roman" panose="02020603050405020304" pitchFamily="18" charset="0"/>
              </a:rPr>
              <a:t>FOUR ways in which THE MEDIA can stop or prevent substance abuse amongst teenagers – </a:t>
            </a:r>
            <a:r>
              <a:rPr lang="en-ZA" sz="1200" b="1" dirty="0">
                <a:effectLst/>
                <a:latin typeface="Calibri" panose="020F0502020204030204" pitchFamily="34" charset="0"/>
                <a:ea typeface="Times New Roman" panose="02020603050405020304" pitchFamily="18" charset="0"/>
              </a:rPr>
              <a:t>Question 3 </a:t>
            </a:r>
            <a:r>
              <a:rPr lang="en-ZA" sz="1200" b="0" dirty="0">
                <a:effectLst/>
                <a:latin typeface="Calibri" panose="020F0502020204030204" pitchFamily="34" charset="0"/>
                <a:ea typeface="Times New Roman" panose="02020603050405020304" pitchFamily="18" charset="0"/>
              </a:rPr>
              <a:t>in (</a:t>
            </a:r>
            <a:r>
              <a:rPr lang="en-ZA" sz="1200" b="1" i="1" dirty="0">
                <a:effectLst/>
                <a:latin typeface="Calibri" panose="020F0502020204030204" pitchFamily="34" charset="0"/>
                <a:ea typeface="Times New Roman" panose="02020603050405020304" pitchFamily="18" charset="0"/>
              </a:rPr>
              <a:t>Activity 1</a:t>
            </a:r>
            <a:r>
              <a:rPr lang="en-ZA" sz="1200" b="0" i="0" dirty="0">
                <a:effectLst/>
                <a:latin typeface="Calibri" panose="020F0502020204030204" pitchFamily="34" charset="0"/>
                <a:ea typeface="Times New Roman" panose="02020603050405020304" pitchFamily="18" charset="0"/>
              </a:rPr>
              <a:t>) (</a:t>
            </a:r>
            <a:r>
              <a:rPr lang="en-ZA" sz="1200" b="1" i="1" u="sng" dirty="0">
                <a:effectLst/>
                <a:latin typeface="Calibri" panose="020F0502020204030204" pitchFamily="34" charset="0"/>
                <a:ea typeface="Times New Roman" panose="02020603050405020304" pitchFamily="18" charset="0"/>
              </a:rPr>
              <a:t>Lesson 2 – Worksheet</a:t>
            </a:r>
            <a:r>
              <a:rPr lang="en-ZA"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b="0" dirty="0"/>
              <a:t>Ask for immediate feedback from learners, and then move on to the next slide.</a:t>
            </a:r>
          </a:p>
          <a:p>
            <a:pPr marL="171450" indent="-171450">
              <a:buFont typeface="Arial" panose="020B0604020202020204" pitchFamily="34" charset="0"/>
              <a:buChar char="•"/>
            </a:pPr>
            <a:r>
              <a:rPr lang="en-GB" b="0" dirty="0"/>
              <a:t>Possible answers available in </a:t>
            </a:r>
            <a:r>
              <a:rPr lang="en-GB" b="1" i="1" u="sng" dirty="0"/>
              <a:t>Lesson 2 – Worksheet MEMO</a:t>
            </a:r>
            <a:r>
              <a:rPr lang="en-GB" b="0" dirty="0"/>
              <a:t>.</a:t>
            </a:r>
          </a:p>
          <a:p>
            <a:endParaRPr lang="en-US" dirty="0"/>
          </a:p>
        </p:txBody>
      </p:sp>
      <p:sp>
        <p:nvSpPr>
          <p:cNvPr id="4" name="Slide Number Placeholder 3"/>
          <p:cNvSpPr>
            <a:spLocks noGrp="1"/>
          </p:cNvSpPr>
          <p:nvPr>
            <p:ph type="sldNum" sz="quarter" idx="5"/>
          </p:nvPr>
        </p:nvSpPr>
        <p:spPr/>
        <p:txBody>
          <a:bodyPr/>
          <a:lstStyle/>
          <a:p>
            <a:fld id="{12796CFD-0092-47A1-B436-55C747ECD259}" type="slidenum">
              <a:rPr lang="en-US" smtClean="0"/>
              <a:t>6</a:t>
            </a:fld>
            <a:endParaRPr lang="en-US"/>
          </a:p>
        </p:txBody>
      </p:sp>
    </p:spTree>
    <p:extLst>
      <p:ext uri="{BB962C8B-B14F-4D97-AF65-F5344CB8AC3E}">
        <p14:creationId xmlns:p14="http://schemas.microsoft.com/office/powerpoint/2010/main" val="108967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(2 min)</a:t>
            </a:r>
          </a:p>
          <a:p>
            <a:endParaRPr lang="en-GB" dirty="0"/>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rPr>
              <a:t>Explain to the learners that although they are surrounded by social factors that can motivate them to use substances, it's important to understand that </a:t>
            </a:r>
            <a:r>
              <a:rPr lang="en-GB" sz="1200" u="sng" dirty="0">
                <a:effectLst/>
                <a:latin typeface="Arial" panose="020B0604020202020204" pitchFamily="34" charset="0"/>
                <a:ea typeface="Calibri" panose="020F0502020204030204" pitchFamily="34" charset="0"/>
              </a:rPr>
              <a:t>the decision to participate in such behaviours is ultimately up to them</a:t>
            </a:r>
            <a:r>
              <a:rPr lang="en-GB" sz="1200" dirty="0">
                <a:effectLst/>
                <a:latin typeface="Arial" panose="020B0604020202020204" pitchFamily="34" charset="0"/>
                <a:ea typeface="Calibri" panose="020F0502020204030204" pitchFamily="34" charset="0"/>
              </a:rPr>
              <a:t>. </a:t>
            </a:r>
          </a:p>
          <a:p>
            <a:pPr marL="171450" indent="-171450">
              <a:buFont typeface="Arial" panose="020B0604020202020204" pitchFamily="34" charset="0"/>
              <a:buChar char="•"/>
            </a:pPr>
            <a:r>
              <a:rPr lang="en-GB" sz="1200" kern="100" dirty="0">
                <a:effectLst/>
                <a:latin typeface="Arial" panose="020B0604020202020204" pitchFamily="34" charset="0"/>
                <a:ea typeface="Calibri" panose="020F0502020204030204" pitchFamily="34" charset="0"/>
              </a:rPr>
              <a:t>Many teenagers don’t want to use drugs or alcohol, but they struggle to turn down their friends. They’re worried their friends will think they’re “not cool” or the worst, “not want to be friends anymore”.  </a:t>
            </a:r>
          </a:p>
          <a:p>
            <a:pPr marL="171450" indent="-171450">
              <a:buFont typeface="Arial" panose="020B0604020202020204" pitchFamily="34" charset="0"/>
              <a:buChar char="•"/>
            </a:pPr>
            <a:r>
              <a:rPr lang="en-GB" sz="1200" kern="100" dirty="0">
                <a:effectLst/>
                <a:latin typeface="Arial" panose="020B0604020202020204" pitchFamily="34" charset="0"/>
                <a:ea typeface="Calibri" panose="020F0502020204030204" pitchFamily="34" charset="0"/>
              </a:rPr>
              <a:t>Ask learners if they can explain the difference between positive and negative peer pressure. (</a:t>
            </a:r>
            <a:r>
              <a:rPr lang="en-GB" sz="1200" b="1" kern="100" dirty="0">
                <a:effectLst/>
                <a:latin typeface="Arial" panose="020B0604020202020204" pitchFamily="34" charset="0"/>
                <a:ea typeface="Calibri" panose="020F0502020204030204" pitchFamily="34" charset="0"/>
              </a:rPr>
              <a:t>Negative peer pressure </a:t>
            </a:r>
            <a:r>
              <a:rPr lang="en-GB" sz="1200" kern="1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When friends make you feel like you have to do something to fit in. </a:t>
            </a:r>
            <a:r>
              <a:rPr lang="en-GB" sz="1800" b="1" dirty="0">
                <a:effectLst/>
                <a:latin typeface="Arial" panose="020B0604020202020204" pitchFamily="34" charset="0"/>
                <a:ea typeface="Calibri" panose="020F0502020204030204" pitchFamily="34" charset="0"/>
              </a:rPr>
              <a:t>Positive peer pressure </a:t>
            </a:r>
            <a:r>
              <a:rPr lang="en-GB" sz="1800" dirty="0">
                <a:effectLst/>
                <a:latin typeface="Arial" panose="020B0604020202020204" pitchFamily="34" charset="0"/>
                <a:ea typeface="Calibri" panose="020F0502020204030204" pitchFamily="34" charset="0"/>
              </a:rPr>
              <a:t>- when your friends encourage you not to use substances because they care about your health and well-being.)</a:t>
            </a:r>
            <a:endParaRPr lang="en-US" sz="1200" kern="100" dirty="0">
              <a:effectLst/>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r>
              <a:rPr lang="en-GB" sz="1200" kern="100" dirty="0">
                <a:effectLst/>
                <a:latin typeface="Arial" panose="020B0604020202020204" pitchFamily="34" charset="0"/>
                <a:ea typeface="Calibri" panose="020F0502020204030204" pitchFamily="34" charset="0"/>
              </a:rPr>
              <a:t>To manage these situations, they can use </a:t>
            </a:r>
            <a:r>
              <a:rPr lang="en-GB" sz="1200" b="1" kern="100" dirty="0">
                <a:effectLst/>
                <a:latin typeface="Arial" panose="020B0604020202020204" pitchFamily="34" charset="0"/>
                <a:ea typeface="Calibri" panose="020F0502020204030204" pitchFamily="34" charset="0"/>
              </a:rPr>
              <a:t>refusal</a:t>
            </a:r>
            <a:r>
              <a:rPr lang="en-GB" sz="1200" kern="100" dirty="0">
                <a:effectLst/>
                <a:latin typeface="Arial" panose="020B0604020202020204" pitchFamily="34" charset="0"/>
                <a:ea typeface="Calibri" panose="020F0502020204030204" pitchFamily="34" charset="0"/>
              </a:rPr>
              <a:t> and </a:t>
            </a:r>
            <a:r>
              <a:rPr lang="en-GB" sz="1200" b="1" kern="100" dirty="0">
                <a:effectLst/>
                <a:latin typeface="Arial" panose="020B0604020202020204" pitchFamily="34" charset="0"/>
                <a:ea typeface="Calibri" panose="020F0502020204030204" pitchFamily="34" charset="0"/>
              </a:rPr>
              <a:t>decision-making skills</a:t>
            </a:r>
            <a:r>
              <a:rPr lang="en-GB" sz="1200" kern="100" dirty="0">
                <a:effectLst/>
                <a:latin typeface="Arial" panose="020B0604020202020204" pitchFamily="34" charset="0"/>
                <a:ea typeface="Calibri" panose="020F0502020204030204" pitchFamily="34" charset="0"/>
              </a:rPr>
              <a:t> to either avoid or stop substance use and abuse. </a:t>
            </a:r>
            <a:r>
              <a:rPr lang="en-GB" sz="1200" i="0" kern="100" dirty="0">
                <a:effectLst/>
                <a:latin typeface="Arial" panose="020B0604020202020204" pitchFamily="34" charset="0"/>
                <a:ea typeface="Calibri" panose="020F0502020204030204" pitchFamily="34" charset="0"/>
              </a:rPr>
              <a:t>(Explain these two terms – make sure that learners know what assertive means - being </a:t>
            </a:r>
            <a:r>
              <a:rPr lang="en-GB" sz="1200" b="1" i="0" kern="100" dirty="0">
                <a:effectLst/>
                <a:latin typeface="Arial" panose="020B0604020202020204" pitchFamily="34" charset="0"/>
                <a:ea typeface="Calibri" panose="020F0502020204030204" pitchFamily="34" charset="0"/>
              </a:rPr>
              <a:t>assertive</a:t>
            </a:r>
            <a:r>
              <a:rPr lang="en-GB" sz="1200" i="0" kern="100" dirty="0">
                <a:effectLst/>
                <a:latin typeface="Arial" panose="020B0604020202020204" pitchFamily="34" charset="0"/>
                <a:ea typeface="Calibri" panose="020F0502020204030204" pitchFamily="34" charset="0"/>
              </a:rPr>
              <a:t> is </a:t>
            </a:r>
            <a:r>
              <a:rPr lang="en-GB" sz="1800" i="0" dirty="0">
                <a:solidFill>
                  <a:srgbClr val="000000"/>
                </a:solidFill>
                <a:effectLst/>
                <a:latin typeface="Arial" panose="020B0604020202020204" pitchFamily="34" charset="0"/>
                <a:ea typeface="Calibri" panose="020F0502020204030204" pitchFamily="34" charset="0"/>
              </a:rPr>
              <a:t>being confident, honest and respectful without being hurtful or mean.</a:t>
            </a:r>
            <a:r>
              <a:rPr lang="en-GB" sz="1200" i="0" kern="100" dirty="0">
                <a:effectLst/>
                <a:latin typeface="Arial" panose="020B0604020202020204" pitchFamily="34" charset="0"/>
                <a:ea typeface="Calibri" panose="020F0502020204030204" pitchFamily="34" charset="0"/>
              </a:rPr>
              <a:t>)</a:t>
            </a:r>
            <a:endParaRPr lang="en-US" sz="1200" i="0" kern="1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2796CFD-0092-47A1-B436-55C747ECD259}" type="slidenum">
              <a:rPr lang="en-US" smtClean="0"/>
              <a:t>7</a:t>
            </a:fld>
            <a:endParaRPr lang="en-US"/>
          </a:p>
        </p:txBody>
      </p:sp>
    </p:spTree>
    <p:extLst>
      <p:ext uri="{BB962C8B-B14F-4D97-AF65-F5344CB8AC3E}">
        <p14:creationId xmlns:p14="http://schemas.microsoft.com/office/powerpoint/2010/main" val="353072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Teaching (4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1" kern="100" dirty="0">
                <a:effectLst/>
                <a:latin typeface="Arial" panose="020B0604020202020204" pitchFamily="34" charset="0"/>
                <a:ea typeface="Calibri" panose="020F0502020204030204" pitchFamily="34" charset="0"/>
              </a:rPr>
              <a:t>Decision-making skills: </a:t>
            </a:r>
            <a:r>
              <a:rPr lang="en-ZA" sz="1800" kern="100" dirty="0">
                <a:effectLst/>
                <a:latin typeface="Arial" panose="020B0604020202020204" pitchFamily="34" charset="0"/>
                <a:ea typeface="Calibri" panose="020F0502020204030204" pitchFamily="34" charset="0"/>
              </a:rPr>
              <a:t>Being able to make smart decisions is important, especially when it comes to substances. It helps you make choices that keep you safe and healthy. Before you think about using substances, there are important things to think about to make the right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Arial" panose="020B0604020202020204" pitchFamily="34" charset="0"/>
                <a:ea typeface="Calibri" panose="020F0502020204030204" pitchFamily="34" charset="0"/>
              </a:rPr>
              <a:t>Talk through the following things that learners should consider before making the decision to engage in substance use</a:t>
            </a:r>
            <a:r>
              <a:rPr lang="en-US" sz="1800" kern="100" dirty="0">
                <a:effectLst/>
                <a:latin typeface="Arial" panose="020B0604020202020204" pitchFamily="34" charset="0"/>
                <a:ea typeface="Calibri" panose="020F0502020204030204" pitchFamily="34" charset="0"/>
              </a:rPr>
              <a:t> – make sure to focus on the explanation of bolded terminology.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effectLst/>
                <a:latin typeface="Arial" panose="020B0604020202020204" pitchFamily="34" charset="0"/>
                <a:ea typeface="Calibri" panose="020F0502020204030204" pitchFamily="34" charset="0"/>
              </a:rPr>
              <a:t>Think before you act:</a:t>
            </a:r>
            <a:r>
              <a:rPr lang="en-GB" sz="1800" dirty="0">
                <a:effectLst/>
                <a:latin typeface="Arial" panose="020B0604020202020204" pitchFamily="34" charset="0"/>
                <a:ea typeface="Calibri" panose="020F0502020204030204" pitchFamily="34" charset="0"/>
              </a:rPr>
              <a:t> Think about the potential outcomes. Ask yourself, "What might happen if I use this substance?" Consider the immediate effects, such as </a:t>
            </a:r>
            <a:r>
              <a:rPr lang="en-GB" sz="1800" b="1" dirty="0">
                <a:effectLst/>
                <a:latin typeface="Arial" panose="020B0604020202020204" pitchFamily="34" charset="0"/>
                <a:ea typeface="Calibri" panose="020F0502020204030204" pitchFamily="34" charset="0"/>
              </a:rPr>
              <a:t>impairment </a:t>
            </a:r>
            <a:r>
              <a:rPr lang="en-GB" sz="1800" b="0" i="1" dirty="0">
                <a:effectLst/>
                <a:latin typeface="Arial" panose="020B0604020202020204" pitchFamily="34" charset="0"/>
                <a:ea typeface="Calibri" panose="020F0502020204030204" pitchFamily="34" charset="0"/>
              </a:rPr>
              <a:t>(</a:t>
            </a:r>
            <a:r>
              <a:rPr lang="en-GB" sz="1800" i="1" dirty="0">
                <a:solidFill>
                  <a:srgbClr val="000000"/>
                </a:solidFill>
                <a:effectLst/>
                <a:latin typeface="Arial" panose="020B0604020202020204" pitchFamily="34" charset="0"/>
                <a:ea typeface="Calibri" panose="020F0502020204030204" pitchFamily="34" charset="0"/>
              </a:rPr>
              <a:t>loss of function or ability, mental or physical</a:t>
            </a:r>
            <a:r>
              <a:rPr lang="en-GB" sz="1800" i="0" dirty="0">
                <a:solidFill>
                  <a:schemeClr val="tx1"/>
                </a:solidFill>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 and the long-term consequences like addiction, health issues and strained relationships. Thinking before you act can help you avoid making choices that you might later regret.</a:t>
            </a:r>
            <a:endParaRPr lang="en-US" sz="1800" kern="1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effectLst/>
                <a:latin typeface="Arial" panose="020B0604020202020204" pitchFamily="34" charset="0"/>
                <a:ea typeface="Calibri" panose="020F0502020204030204" pitchFamily="34" charset="0"/>
              </a:rPr>
              <a:t>Gather Information: </a:t>
            </a:r>
            <a:r>
              <a:rPr lang="en-GB" sz="1800" dirty="0">
                <a:effectLst/>
                <a:latin typeface="Arial" panose="020B0604020202020204" pitchFamily="34" charset="0"/>
                <a:ea typeface="Calibri" panose="020F0502020204030204" pitchFamily="34" charset="0"/>
              </a:rPr>
              <a:t>Make informed choices by gathering information about the substance you might encounter. Understand their effects on the body and mind. Educate (emphasise this important skill/strategy) yourself about </a:t>
            </a:r>
            <a:r>
              <a:rPr lang="en-GB" sz="1800" b="1" dirty="0">
                <a:effectLst/>
                <a:latin typeface="Arial" panose="020B0604020202020204" pitchFamily="34" charset="0"/>
                <a:ea typeface="Calibri" panose="020F0502020204030204" pitchFamily="34" charset="0"/>
              </a:rPr>
              <a:t>addiction</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a:t>
            </a:r>
            <a:r>
              <a:rPr lang="en-GB" sz="1800" i="1" kern="100" dirty="0">
                <a:solidFill>
                  <a:srgbClr val="000000"/>
                </a:solidFill>
                <a:effectLst/>
                <a:latin typeface="Arial" panose="020B0604020202020204" pitchFamily="34" charset="0"/>
                <a:ea typeface="Calibri" panose="020F0502020204030204" pitchFamily="34" charset="0"/>
              </a:rPr>
              <a:t>when your body obsessively craves a substance) </a:t>
            </a:r>
            <a:r>
              <a:rPr lang="en-GB" sz="1800" dirty="0">
                <a:effectLst/>
                <a:latin typeface="Arial" panose="020B0604020202020204" pitchFamily="34" charset="0"/>
                <a:ea typeface="Calibri" panose="020F0502020204030204" pitchFamily="34" charset="0"/>
              </a:rPr>
              <a:t>and recognise that even a single use can lead to </a:t>
            </a:r>
            <a:r>
              <a:rPr lang="en-GB" sz="1800" b="1" dirty="0">
                <a:effectLst/>
                <a:latin typeface="Arial" panose="020B0604020202020204" pitchFamily="34" charset="0"/>
                <a:ea typeface="Calibri" panose="020F0502020204030204" pitchFamily="34" charset="0"/>
              </a:rPr>
              <a:t>dependency</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a:t>
            </a:r>
            <a:r>
              <a:rPr lang="en-GB" sz="1800" i="1" kern="100" dirty="0">
                <a:solidFill>
                  <a:srgbClr val="000000"/>
                </a:solidFill>
                <a:effectLst/>
                <a:latin typeface="Arial" panose="020B0604020202020204" pitchFamily="34" charset="0"/>
                <a:ea typeface="Calibri" panose="020F0502020204030204" pitchFamily="34" charset="0"/>
              </a:rPr>
              <a:t>when a person is physically dependant on a substance for day-to-day functioning) </a:t>
            </a:r>
            <a:r>
              <a:rPr lang="en-GB" sz="1800" dirty="0">
                <a:effectLst/>
                <a:latin typeface="Arial" panose="020B0604020202020204" pitchFamily="34" charset="0"/>
                <a:ea typeface="Calibri" panose="020F0502020204030204" pitchFamily="34" charset="0"/>
              </a:rPr>
              <a:t>for some substances. Seek reliable sources of information, such as educational websites, books or conversations with trusted adults.</a:t>
            </a:r>
            <a:endParaRPr lang="en-US" sz="1800" kern="1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effectLst/>
                <a:latin typeface="Arial" panose="020B0604020202020204" pitchFamily="34" charset="0"/>
                <a:ea typeface="Calibri" panose="020F0502020204030204" pitchFamily="34" charset="0"/>
              </a:rPr>
              <a:t>Identify your values: </a:t>
            </a:r>
            <a:r>
              <a:rPr lang="en-GB" sz="1800" dirty="0">
                <a:effectLst/>
                <a:latin typeface="Arial" panose="020B0604020202020204" pitchFamily="34" charset="0"/>
                <a:ea typeface="Calibri" panose="020F0502020204030204" pitchFamily="34" charset="0"/>
              </a:rPr>
              <a:t>Consider what is important to you, such as your health, relationships, academic or sports goals, and your </a:t>
            </a:r>
            <a:r>
              <a:rPr lang="en-GB" sz="1800" b="1" dirty="0">
                <a:effectLst/>
                <a:latin typeface="Arial" panose="020B0604020202020204" pitchFamily="34" charset="0"/>
                <a:ea typeface="Calibri" panose="020F0502020204030204" pitchFamily="34" charset="0"/>
              </a:rPr>
              <a:t>moral principles </a:t>
            </a:r>
            <a:r>
              <a:rPr lang="en-GB" sz="1800" b="0" i="1" dirty="0">
                <a:effectLst/>
                <a:latin typeface="Arial" panose="020B0604020202020204" pitchFamily="34" charset="0"/>
                <a:ea typeface="Calibri" panose="020F0502020204030204" pitchFamily="34" charset="0"/>
              </a:rPr>
              <a:t>(</a:t>
            </a:r>
            <a:r>
              <a:rPr lang="en-GB" sz="1800" i="1" kern="100" dirty="0">
                <a:solidFill>
                  <a:srgbClr val="000000"/>
                </a:solidFill>
                <a:effectLst/>
                <a:latin typeface="Arial" panose="020B0604020202020204" pitchFamily="34" charset="0"/>
                <a:ea typeface="Calibri" panose="020F0502020204030204" pitchFamily="34" charset="0"/>
              </a:rPr>
              <a:t>guidelines that people live by to make sure they are doing the right thing)</a:t>
            </a:r>
            <a:r>
              <a:rPr lang="en-GB" sz="1800" dirty="0">
                <a:effectLst/>
                <a:latin typeface="Arial" panose="020B0604020202020204" pitchFamily="34" charset="0"/>
                <a:ea typeface="Calibri" panose="020F0502020204030204" pitchFamily="34" charset="0"/>
              </a:rPr>
              <a:t>. Understand how substance use aligns with or contradicts your values. For instance, if you want to be a great sportsperson, recognise how substance use may </a:t>
            </a:r>
            <a:r>
              <a:rPr lang="en-GB" sz="1800" b="1" dirty="0">
                <a:effectLst/>
                <a:latin typeface="Arial" panose="020B0604020202020204" pitchFamily="34" charset="0"/>
                <a:ea typeface="Calibri" panose="020F0502020204030204" pitchFamily="34" charset="0"/>
              </a:rPr>
              <a:t>compromise</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a:t>
            </a:r>
            <a:r>
              <a:rPr lang="en-GB" sz="1800" i="1" kern="100" dirty="0">
                <a:solidFill>
                  <a:srgbClr val="000000"/>
                </a:solidFill>
                <a:effectLst/>
                <a:latin typeface="Arial" panose="020B0604020202020204" pitchFamily="34" charset="0"/>
                <a:ea typeface="Calibri" panose="020F0502020204030204" pitchFamily="34" charset="0"/>
              </a:rPr>
              <a:t>to bring into danger by foolish or reckless behaviour) </a:t>
            </a:r>
            <a:r>
              <a:rPr lang="en-GB" sz="1800" dirty="0">
                <a:effectLst/>
                <a:latin typeface="Arial" panose="020B0604020202020204" pitchFamily="34" charset="0"/>
                <a:ea typeface="Calibri" panose="020F0502020204030204" pitchFamily="34" charset="0"/>
              </a:rPr>
              <a:t>that value. Your values should guide your choices when faced with the temptation of substance use.</a:t>
            </a:r>
            <a:endParaRPr lang="en-US" sz="1800" kern="1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effectLst/>
                <a:latin typeface="Arial" panose="020B0604020202020204" pitchFamily="34" charset="0"/>
                <a:ea typeface="Calibri" panose="020F0502020204030204" pitchFamily="34" charset="0"/>
              </a:rPr>
              <a:t>Set goals: </a:t>
            </a:r>
            <a:r>
              <a:rPr lang="en-GB" sz="1800" dirty="0">
                <a:effectLst/>
                <a:latin typeface="Arial" panose="020B0604020202020204" pitchFamily="34" charset="0"/>
                <a:ea typeface="Calibri" panose="020F0502020204030204" pitchFamily="34" charset="0"/>
              </a:rPr>
              <a:t>Establish clear and achievable goals for yourself, whether they relate to your education, sports or personal development. Recognise that substance abuse can hinder your progress towards these goals. Prioritise your </a:t>
            </a:r>
            <a:r>
              <a:rPr lang="en-GB" sz="1800" b="1" dirty="0">
                <a:effectLst/>
                <a:latin typeface="Arial" panose="020B0604020202020204" pitchFamily="34" charset="0"/>
                <a:ea typeface="Calibri" panose="020F0502020204030204" pitchFamily="34" charset="0"/>
              </a:rPr>
              <a:t>aspirations</a:t>
            </a:r>
            <a:r>
              <a:rPr lang="en-GB" sz="1800" dirty="0">
                <a:effectLst/>
                <a:latin typeface="Arial" panose="020B0604020202020204" pitchFamily="34" charset="0"/>
                <a:ea typeface="Calibri" panose="020F0502020204030204" pitchFamily="34" charset="0"/>
              </a:rPr>
              <a:t> </a:t>
            </a:r>
            <a:r>
              <a:rPr lang="en-GB" sz="1800" i="1" dirty="0">
                <a:effectLst/>
                <a:latin typeface="Arial" panose="020B0604020202020204" pitchFamily="34" charset="0"/>
                <a:ea typeface="Calibri" panose="020F0502020204030204" pitchFamily="34" charset="0"/>
              </a:rPr>
              <a:t>(</a:t>
            </a:r>
            <a:r>
              <a:rPr lang="en-GB" sz="1800" i="1" kern="100" dirty="0">
                <a:solidFill>
                  <a:srgbClr val="000000"/>
                </a:solidFill>
                <a:effectLst/>
                <a:latin typeface="Arial" panose="020B0604020202020204" pitchFamily="34" charset="0"/>
                <a:ea typeface="Calibri" panose="020F0502020204030204" pitchFamily="34" charset="0"/>
              </a:rPr>
              <a:t>a strong hope or ambition to achieve great things) </a:t>
            </a:r>
            <a:r>
              <a:rPr lang="en-GB" sz="1800" dirty="0">
                <a:effectLst/>
                <a:latin typeface="Arial" panose="020B0604020202020204" pitchFamily="34" charset="0"/>
                <a:ea typeface="Calibri" panose="020F0502020204030204" pitchFamily="34" charset="0"/>
              </a:rPr>
              <a:t>over temporary pleasure. Avoiding substance use is an important step toward personal growth and success. </a:t>
            </a:r>
            <a:endParaRPr lang="en-GB" dirty="0"/>
          </a:p>
          <a:p>
            <a:endParaRPr lang="en-US" dirty="0"/>
          </a:p>
        </p:txBody>
      </p:sp>
      <p:sp>
        <p:nvSpPr>
          <p:cNvPr id="4" name="Slide Number Placeholder 3"/>
          <p:cNvSpPr>
            <a:spLocks noGrp="1"/>
          </p:cNvSpPr>
          <p:nvPr>
            <p:ph type="sldNum" sz="quarter" idx="5"/>
          </p:nvPr>
        </p:nvSpPr>
        <p:spPr/>
        <p:txBody>
          <a:bodyPr/>
          <a:lstStyle/>
          <a:p>
            <a:fld id="{12796CFD-0092-47A1-B436-55C747ECD259}" type="slidenum">
              <a:rPr lang="en-US" smtClean="0"/>
              <a:t>8</a:t>
            </a:fld>
            <a:endParaRPr lang="en-US"/>
          </a:p>
        </p:txBody>
      </p:sp>
    </p:spTree>
    <p:extLst>
      <p:ext uri="{BB962C8B-B14F-4D97-AF65-F5344CB8AC3E}">
        <p14:creationId xmlns:p14="http://schemas.microsoft.com/office/powerpoint/2010/main" val="304595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(4 min)</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00" dirty="0">
                <a:effectLst/>
                <a:latin typeface="Arial" panose="020B0604020202020204" pitchFamily="34" charset="0"/>
                <a:ea typeface="Calibri" panose="020F0502020204030204" pitchFamily="34" charset="0"/>
              </a:rPr>
              <a:t>Assertive refusal skills: </a:t>
            </a:r>
            <a:r>
              <a:rPr lang="en-GB" sz="1800" kern="100" dirty="0">
                <a:effectLst/>
                <a:latin typeface="Arial" panose="020B0604020202020204" pitchFamily="34" charset="0"/>
                <a:ea typeface="Calibri" panose="020F0502020204030204" pitchFamily="34" charset="0"/>
              </a:rPr>
              <a:t>When you find yourself in a situation where you feel pressured to participate in substance use, you need to practice </a:t>
            </a:r>
            <a:r>
              <a:rPr lang="en-GB" sz="1800" b="1" kern="100" dirty="0">
                <a:effectLst/>
                <a:latin typeface="Arial" panose="020B0604020202020204" pitchFamily="34" charset="0"/>
                <a:ea typeface="Calibri" panose="020F0502020204030204" pitchFamily="34" charset="0"/>
              </a:rPr>
              <a:t>assertive</a:t>
            </a:r>
            <a:r>
              <a:rPr lang="en-GB" sz="1800" kern="100" dirty="0">
                <a:effectLst/>
                <a:latin typeface="Arial" panose="020B0604020202020204" pitchFamily="34" charset="0"/>
                <a:ea typeface="Calibri" panose="020F0502020204030204" pitchFamily="34" charset="0"/>
              </a:rPr>
              <a:t> and respectful ways to decline without feeling uncomfortable. Here are a few planned responses you can use in such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rial" panose="020B0604020202020204" pitchFamily="34" charset="0"/>
                <a:ea typeface="Calibri" panose="020F0502020204030204" pitchFamily="34" charset="0"/>
              </a:rPr>
              <a:t>Learners can read through the table of example responses.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rial" panose="020B0604020202020204" pitchFamily="34" charset="0"/>
                <a:ea typeface="Calibri" panose="020F0502020204030204" pitchFamily="34" charset="0"/>
              </a:rPr>
              <a:t>You don’t need to read every response. Simply highlight a few of the responses.</a:t>
            </a:r>
            <a:endParaRPr lang="en-US" sz="1800" kern="100" dirty="0">
              <a:effectLst/>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r>
              <a:rPr lang="en-GB" sz="1800" dirty="0">
                <a:solidFill>
                  <a:srgbClr val="000000"/>
                </a:solidFill>
                <a:effectLst/>
                <a:latin typeface="Calibri" panose="020F0502020204030204" pitchFamily="34" charset="0"/>
                <a:ea typeface="Arial" panose="020B0604020202020204" pitchFamily="34" charset="0"/>
              </a:rPr>
              <a:t>Remind learners that they covered such refusal skills briefly in an activity in </a:t>
            </a:r>
            <a:r>
              <a:rPr lang="en-GB" sz="1800" b="1" dirty="0">
                <a:solidFill>
                  <a:srgbClr val="000000"/>
                </a:solidFill>
                <a:effectLst/>
                <a:latin typeface="Calibri" panose="020F0502020204030204" pitchFamily="34" charset="0"/>
                <a:ea typeface="Arial" panose="020B0604020202020204" pitchFamily="34" charset="0"/>
              </a:rPr>
              <a:t>Term 1 Week 7-9 </a:t>
            </a:r>
            <a:r>
              <a:rPr lang="en-GB" sz="1800" dirty="0">
                <a:solidFill>
                  <a:srgbClr val="000000"/>
                </a:solidFill>
                <a:effectLst/>
                <a:latin typeface="Calibri" panose="020F0502020204030204" pitchFamily="34" charset="0"/>
                <a:ea typeface="Arial" panose="020B0604020202020204" pitchFamily="34" charset="0"/>
              </a:rPr>
              <a:t>on</a:t>
            </a:r>
            <a:r>
              <a:rPr lang="en-GB" sz="1800" b="1" dirty="0">
                <a:solidFill>
                  <a:srgbClr val="000000"/>
                </a:solidFill>
                <a:effectLst/>
                <a:latin typeface="Calibri" panose="020F0502020204030204" pitchFamily="34" charset="0"/>
                <a:ea typeface="Arial" panose="020B0604020202020204" pitchFamily="34" charset="0"/>
              </a:rPr>
              <a:t> Relationships</a:t>
            </a:r>
            <a:r>
              <a:rPr lang="en-GB" sz="1800" dirty="0">
                <a:solidFill>
                  <a:srgbClr val="000000"/>
                </a:solidFill>
                <a:effectLst/>
                <a:latin typeface="Calibri" panose="020F0502020204030204" pitchFamily="34" charset="0"/>
                <a:ea typeface="Arial" panose="020B0604020202020204" pitchFamily="34" charset="0"/>
              </a:rPr>
              <a:t>. This is an expansion on that. Ask learners if anyone can recall the activity and expand on it a little.</a:t>
            </a:r>
            <a:endParaRPr lang="en-US" dirty="0"/>
          </a:p>
        </p:txBody>
      </p:sp>
      <p:sp>
        <p:nvSpPr>
          <p:cNvPr id="4" name="Slide Number Placeholder 3"/>
          <p:cNvSpPr>
            <a:spLocks noGrp="1"/>
          </p:cNvSpPr>
          <p:nvPr>
            <p:ph type="sldNum" sz="quarter" idx="5"/>
          </p:nvPr>
        </p:nvSpPr>
        <p:spPr/>
        <p:txBody>
          <a:bodyPr/>
          <a:lstStyle/>
          <a:p>
            <a:fld id="{2B693823-3F11-46F3-A4D8-A944340C7598}" type="slidenum">
              <a:rPr lang="en-US" smtClean="0"/>
              <a:t>9</a:t>
            </a:fld>
            <a:endParaRPr lang="en-US"/>
          </a:p>
        </p:txBody>
      </p:sp>
    </p:spTree>
    <p:extLst>
      <p:ext uri="{BB962C8B-B14F-4D97-AF65-F5344CB8AC3E}">
        <p14:creationId xmlns:p14="http://schemas.microsoft.com/office/powerpoint/2010/main" val="1898658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33862" y="851615"/>
            <a:ext cx="6672858" cy="9017375"/>
          </a:xfrm>
          <a:custGeom>
            <a:avLst/>
            <a:gdLst/>
            <a:ahLst/>
            <a:cxnLst/>
            <a:rect l="l" t="t" r="r" b="b"/>
            <a:pathLst>
              <a:path w="6672858" h="9017375">
                <a:moveTo>
                  <a:pt x="0" y="0"/>
                </a:moveTo>
                <a:lnTo>
                  <a:pt x="6672858" y="0"/>
                </a:lnTo>
                <a:lnTo>
                  <a:pt x="6672858" y="9017375"/>
                </a:lnTo>
                <a:lnTo>
                  <a:pt x="0" y="90173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0" y="849607"/>
            <a:ext cx="10362184" cy="8359121"/>
            <a:chOff x="0" y="0"/>
            <a:chExt cx="2889128" cy="2201579"/>
          </a:xfrm>
        </p:grpSpPr>
        <p:sp>
          <p:nvSpPr>
            <p:cNvPr id="4" name="Freeform 4"/>
            <p:cNvSpPr/>
            <p:nvPr/>
          </p:nvSpPr>
          <p:spPr>
            <a:xfrm>
              <a:off x="0" y="0"/>
              <a:ext cx="2889128" cy="2201579"/>
            </a:xfrm>
            <a:custGeom>
              <a:avLst/>
              <a:gdLst/>
              <a:ahLst/>
              <a:cxnLst/>
              <a:rect l="l" t="t" r="r" b="b"/>
              <a:pathLst>
                <a:path w="2889128" h="2201579">
                  <a:moveTo>
                    <a:pt x="35994" y="0"/>
                  </a:moveTo>
                  <a:lnTo>
                    <a:pt x="2853135" y="0"/>
                  </a:lnTo>
                  <a:cubicBezTo>
                    <a:pt x="2873013" y="0"/>
                    <a:pt x="2889128" y="16115"/>
                    <a:pt x="2889128" y="35994"/>
                  </a:cubicBezTo>
                  <a:lnTo>
                    <a:pt x="2889128" y="2165585"/>
                  </a:lnTo>
                  <a:cubicBezTo>
                    <a:pt x="2889128" y="2175131"/>
                    <a:pt x="2885336" y="2184287"/>
                    <a:pt x="2878586" y="2191037"/>
                  </a:cubicBezTo>
                  <a:cubicBezTo>
                    <a:pt x="2871836" y="2197787"/>
                    <a:pt x="2862680" y="2201579"/>
                    <a:pt x="2853135" y="2201579"/>
                  </a:cubicBezTo>
                  <a:lnTo>
                    <a:pt x="35994" y="2201579"/>
                  </a:lnTo>
                  <a:cubicBezTo>
                    <a:pt x="26448" y="2201579"/>
                    <a:pt x="17292" y="2197787"/>
                    <a:pt x="10542" y="2191037"/>
                  </a:cubicBezTo>
                  <a:cubicBezTo>
                    <a:pt x="3792" y="2184287"/>
                    <a:pt x="0" y="2175131"/>
                    <a:pt x="0" y="2165585"/>
                  </a:cubicBezTo>
                  <a:lnTo>
                    <a:pt x="0" y="35994"/>
                  </a:lnTo>
                  <a:cubicBezTo>
                    <a:pt x="0" y="26448"/>
                    <a:pt x="3792" y="17292"/>
                    <a:pt x="10542" y="10542"/>
                  </a:cubicBezTo>
                  <a:cubicBezTo>
                    <a:pt x="17292" y="3792"/>
                    <a:pt x="26448" y="0"/>
                    <a:pt x="35994" y="0"/>
                  </a:cubicBezTo>
                  <a:close/>
                </a:path>
              </a:pathLst>
            </a:custGeom>
            <a:solidFill>
              <a:srgbClr val="2D2932"/>
            </a:solidFill>
          </p:spPr>
          <p:txBody>
            <a:bodyPr/>
            <a:lstStyle/>
            <a:p>
              <a:endParaRPr lang="en-US"/>
            </a:p>
          </p:txBody>
        </p:sp>
        <p:sp>
          <p:nvSpPr>
            <p:cNvPr id="5" name="TextBox 5"/>
            <p:cNvSpPr txBox="1"/>
            <p:nvPr/>
          </p:nvSpPr>
          <p:spPr>
            <a:xfrm>
              <a:off x="0" y="-57150"/>
              <a:ext cx="2889128" cy="2258729"/>
            </a:xfrm>
            <a:prstGeom prst="rect">
              <a:avLst/>
            </a:prstGeom>
          </p:spPr>
          <p:txBody>
            <a:bodyPr lIns="50800" tIns="50800" rIns="50800" bIns="50800" rtlCol="0" anchor="ctr"/>
            <a:lstStyle/>
            <a:p>
              <a:pPr algn="ctr">
                <a:lnSpc>
                  <a:spcPts val="2659"/>
                </a:lnSpc>
                <a:spcBef>
                  <a:spcPct val="0"/>
                </a:spcBef>
              </a:pPr>
              <a:endParaRPr/>
            </a:p>
          </p:txBody>
        </p:sp>
      </p:grpSp>
      <p:sp>
        <p:nvSpPr>
          <p:cNvPr id="6" name="AutoShape 6"/>
          <p:cNvSpPr/>
          <p:nvPr/>
        </p:nvSpPr>
        <p:spPr>
          <a:xfrm>
            <a:off x="-95898" y="1719650"/>
            <a:ext cx="10458082"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a:off x="8562218" y="1099528"/>
            <a:ext cx="1247155" cy="300908"/>
            <a:chOff x="0" y="0"/>
            <a:chExt cx="1662874" cy="401211"/>
          </a:xfrm>
        </p:grpSpPr>
        <p:grpSp>
          <p:nvGrpSpPr>
            <p:cNvPr id="8" name="Group 8"/>
            <p:cNvGrpSpPr/>
            <p:nvPr/>
          </p:nvGrpSpPr>
          <p:grpSpPr>
            <a:xfrm>
              <a:off x="1261663" y="0"/>
              <a:ext cx="401211" cy="4012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BB"/>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29769" y="0"/>
              <a:ext cx="401211" cy="4012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BB"/>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0" y="0"/>
              <a:ext cx="401211" cy="4012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BB"/>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7" name="TextBox 17"/>
          <p:cNvSpPr txBox="1"/>
          <p:nvPr/>
        </p:nvSpPr>
        <p:spPr>
          <a:xfrm>
            <a:off x="724272" y="4328132"/>
            <a:ext cx="8817741" cy="3114310"/>
          </a:xfrm>
          <a:prstGeom prst="rect">
            <a:avLst/>
          </a:prstGeom>
        </p:spPr>
        <p:txBody>
          <a:bodyPr lIns="0" tIns="0" rIns="0" bIns="0" rtlCol="0" anchor="t">
            <a:spAutoFit/>
          </a:bodyPr>
          <a:lstStyle/>
          <a:p>
            <a:pPr algn="ctr">
              <a:lnSpc>
                <a:spcPts val="7928"/>
              </a:lnSpc>
            </a:pPr>
            <a:r>
              <a:rPr lang="en-US" sz="7623">
                <a:solidFill>
                  <a:srgbClr val="FFFFFF"/>
                </a:solidFill>
                <a:latin typeface="Poppins Bold"/>
              </a:rPr>
              <a:t>Behaviour to </a:t>
            </a:r>
          </a:p>
          <a:p>
            <a:pPr algn="ctr">
              <a:lnSpc>
                <a:spcPts val="7928"/>
              </a:lnSpc>
            </a:pPr>
            <a:r>
              <a:rPr lang="en-US" sz="7623">
                <a:solidFill>
                  <a:srgbClr val="FFFFFF"/>
                </a:solidFill>
                <a:latin typeface="Poppins Bold"/>
              </a:rPr>
              <a:t>Stop and Avoid Substance Abuse</a:t>
            </a:r>
          </a:p>
        </p:txBody>
      </p:sp>
      <p:sp>
        <p:nvSpPr>
          <p:cNvPr id="18" name="TextBox 18"/>
          <p:cNvSpPr txBox="1"/>
          <p:nvPr/>
        </p:nvSpPr>
        <p:spPr>
          <a:xfrm>
            <a:off x="1028700" y="2709919"/>
            <a:ext cx="8115300" cy="1092540"/>
          </a:xfrm>
          <a:prstGeom prst="rect">
            <a:avLst/>
          </a:prstGeom>
        </p:spPr>
        <p:txBody>
          <a:bodyPr lIns="0" tIns="0" rIns="0" bIns="0" rtlCol="0" anchor="t">
            <a:spAutoFit/>
          </a:bodyPr>
          <a:lstStyle/>
          <a:p>
            <a:pPr algn="ctr">
              <a:lnSpc>
                <a:spcPts val="4925"/>
              </a:lnSpc>
            </a:pPr>
            <a:r>
              <a:rPr lang="en-US" sz="3648">
                <a:solidFill>
                  <a:srgbClr val="FFFFFF"/>
                </a:solidFill>
                <a:latin typeface="Poppins Bold"/>
              </a:rPr>
              <a:t>Grade 8</a:t>
            </a:r>
          </a:p>
          <a:p>
            <a:pPr algn="ctr">
              <a:lnSpc>
                <a:spcPts val="3575"/>
              </a:lnSpc>
            </a:pPr>
            <a:r>
              <a:rPr lang="en-US" sz="2648">
                <a:solidFill>
                  <a:srgbClr val="FFFFFF"/>
                </a:solidFill>
                <a:latin typeface="Poppins"/>
              </a:rPr>
              <a:t>Health, Social &amp; Environmental Responsibility</a:t>
            </a:r>
          </a:p>
        </p:txBody>
      </p:sp>
      <p:sp>
        <p:nvSpPr>
          <p:cNvPr id="19" name="TextBox 19"/>
          <p:cNvSpPr txBox="1"/>
          <p:nvPr/>
        </p:nvSpPr>
        <p:spPr>
          <a:xfrm>
            <a:off x="2571558" y="7937742"/>
            <a:ext cx="5123170" cy="381160"/>
          </a:xfrm>
          <a:prstGeom prst="rect">
            <a:avLst/>
          </a:prstGeom>
        </p:spPr>
        <p:txBody>
          <a:bodyPr lIns="0" tIns="0" rIns="0" bIns="0" rtlCol="0" anchor="t">
            <a:spAutoFit/>
          </a:bodyPr>
          <a:lstStyle/>
          <a:p>
            <a:pPr algn="ctr">
              <a:lnSpc>
                <a:spcPts val="2754"/>
              </a:lnSpc>
            </a:pPr>
            <a:r>
              <a:rPr lang="en-US" sz="2648">
                <a:solidFill>
                  <a:srgbClr val="FFFFFF"/>
                </a:solidFill>
                <a:latin typeface="Poppins"/>
              </a:rPr>
              <a:t>Term 2: Lesson 2</a:t>
            </a:r>
          </a:p>
        </p:txBody>
      </p:sp>
      <p:pic>
        <p:nvPicPr>
          <p:cNvPr id="20" name="Picture 19" descr="A logo with a person in the middle&#10;&#10;Description automatically generated">
            <a:extLst>
              <a:ext uri="{FF2B5EF4-FFF2-40B4-BE49-F238E27FC236}">
                <a16:creationId xmlns:a16="http://schemas.microsoft.com/office/drawing/2014/main" id="{C14B10EB-A918-9388-A30B-44D1DE3D8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0110" y="1104900"/>
            <a:ext cx="16192635" cy="5704404"/>
            <a:chOff x="0" y="0"/>
            <a:chExt cx="4264727" cy="1502394"/>
          </a:xfrm>
        </p:grpSpPr>
        <p:sp>
          <p:nvSpPr>
            <p:cNvPr id="3" name="Freeform 3"/>
            <p:cNvSpPr/>
            <p:nvPr/>
          </p:nvSpPr>
          <p:spPr>
            <a:xfrm>
              <a:off x="0" y="0"/>
              <a:ext cx="4264727" cy="1502395"/>
            </a:xfrm>
            <a:custGeom>
              <a:avLst/>
              <a:gdLst/>
              <a:ahLst/>
              <a:cxnLst/>
              <a:rect l="l" t="t" r="r" b="b"/>
              <a:pathLst>
                <a:path w="4264727" h="1502395">
                  <a:moveTo>
                    <a:pt x="24384" y="0"/>
                  </a:moveTo>
                  <a:lnTo>
                    <a:pt x="4240343" y="0"/>
                  </a:lnTo>
                  <a:cubicBezTo>
                    <a:pt x="4253810" y="0"/>
                    <a:pt x="4264727" y="10917"/>
                    <a:pt x="4264727" y="24384"/>
                  </a:cubicBezTo>
                  <a:lnTo>
                    <a:pt x="4264727" y="1478011"/>
                  </a:lnTo>
                  <a:cubicBezTo>
                    <a:pt x="4264727" y="1484478"/>
                    <a:pt x="4262158" y="1490680"/>
                    <a:pt x="4257585" y="1495253"/>
                  </a:cubicBezTo>
                  <a:cubicBezTo>
                    <a:pt x="4253012" y="1499826"/>
                    <a:pt x="4246810" y="1502395"/>
                    <a:pt x="4240343" y="1502395"/>
                  </a:cubicBezTo>
                  <a:lnTo>
                    <a:pt x="24384" y="1502395"/>
                  </a:lnTo>
                  <a:cubicBezTo>
                    <a:pt x="10917" y="1502395"/>
                    <a:pt x="0" y="1491478"/>
                    <a:pt x="0" y="1478011"/>
                  </a:cubicBezTo>
                  <a:lnTo>
                    <a:pt x="0" y="24384"/>
                  </a:lnTo>
                  <a:cubicBezTo>
                    <a:pt x="0" y="10917"/>
                    <a:pt x="10917" y="0"/>
                    <a:pt x="24384" y="0"/>
                  </a:cubicBezTo>
                  <a:close/>
                </a:path>
              </a:pathLst>
            </a:custGeom>
            <a:solidFill>
              <a:srgbClr val="2D2932"/>
            </a:solidFill>
          </p:spPr>
          <p:txBody>
            <a:bodyPr/>
            <a:lstStyle/>
            <a:p>
              <a:endParaRPr lang="en-US"/>
            </a:p>
          </p:txBody>
        </p:sp>
        <p:sp>
          <p:nvSpPr>
            <p:cNvPr id="4" name="TextBox 4"/>
            <p:cNvSpPr txBox="1"/>
            <p:nvPr/>
          </p:nvSpPr>
          <p:spPr>
            <a:xfrm>
              <a:off x="0" y="-57150"/>
              <a:ext cx="4264727" cy="155954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0" y="9441967"/>
            <a:ext cx="18288000" cy="845034"/>
            <a:chOff x="0" y="0"/>
            <a:chExt cx="5183651" cy="804305"/>
          </a:xfrm>
        </p:grpSpPr>
        <p:sp>
          <p:nvSpPr>
            <p:cNvPr id="6" name="Freeform 6"/>
            <p:cNvSpPr/>
            <p:nvPr/>
          </p:nvSpPr>
          <p:spPr>
            <a:xfrm>
              <a:off x="0" y="0"/>
              <a:ext cx="5183651" cy="804305"/>
            </a:xfrm>
            <a:custGeom>
              <a:avLst/>
              <a:gdLst/>
              <a:ahLst/>
              <a:cxnLst/>
              <a:rect l="l" t="t" r="r" b="b"/>
              <a:pathLst>
                <a:path w="5183651" h="804305">
                  <a:moveTo>
                    <a:pt x="0" y="0"/>
                  </a:moveTo>
                  <a:lnTo>
                    <a:pt x="5183651" y="0"/>
                  </a:lnTo>
                  <a:lnTo>
                    <a:pt x="5183651" y="804305"/>
                  </a:lnTo>
                  <a:lnTo>
                    <a:pt x="0" y="804305"/>
                  </a:lnTo>
                  <a:close/>
                </a:path>
              </a:pathLst>
            </a:custGeom>
            <a:solidFill>
              <a:srgbClr val="FFE9BB"/>
            </a:solidFill>
          </p:spPr>
          <p:txBody>
            <a:bodyPr/>
            <a:lstStyle/>
            <a:p>
              <a:endParaRPr lang="en-US"/>
            </a:p>
          </p:txBody>
        </p:sp>
        <p:sp>
          <p:nvSpPr>
            <p:cNvPr id="7" name="TextBox 7"/>
            <p:cNvSpPr txBox="1"/>
            <p:nvPr/>
          </p:nvSpPr>
          <p:spPr>
            <a:xfrm>
              <a:off x="0" y="-57150"/>
              <a:ext cx="5183651" cy="86145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5284855" y="4451004"/>
            <a:ext cx="7038678" cy="5874096"/>
          </a:xfrm>
          <a:custGeom>
            <a:avLst/>
            <a:gdLst/>
            <a:ahLst/>
            <a:cxnLst/>
            <a:rect l="l" t="t" r="r" b="b"/>
            <a:pathLst>
              <a:path w="7038678" h="5874096">
                <a:moveTo>
                  <a:pt x="0" y="0"/>
                </a:moveTo>
                <a:lnTo>
                  <a:pt x="7038677" y="0"/>
                </a:lnTo>
                <a:lnTo>
                  <a:pt x="7038677" y="5874096"/>
                </a:lnTo>
                <a:lnTo>
                  <a:pt x="0" y="58740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AutoShape 9"/>
          <p:cNvSpPr/>
          <p:nvPr/>
        </p:nvSpPr>
        <p:spPr>
          <a:xfrm>
            <a:off x="1052145" y="1974943"/>
            <a:ext cx="16215630"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10" name="Group 10"/>
          <p:cNvGrpSpPr/>
          <p:nvPr/>
        </p:nvGrpSpPr>
        <p:grpSpPr>
          <a:xfrm>
            <a:off x="1741908" y="1400617"/>
            <a:ext cx="1247155" cy="300908"/>
            <a:chOff x="0" y="0"/>
            <a:chExt cx="1662874" cy="401211"/>
          </a:xfrm>
        </p:grpSpPr>
        <p:grpSp>
          <p:nvGrpSpPr>
            <p:cNvPr id="11" name="Group 11"/>
            <p:cNvGrpSpPr/>
            <p:nvPr/>
          </p:nvGrpSpPr>
          <p:grpSpPr>
            <a:xfrm>
              <a:off x="1261663" y="0"/>
              <a:ext cx="401211" cy="4012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29769" y="0"/>
              <a:ext cx="401211" cy="4012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0" y="0"/>
              <a:ext cx="401211" cy="40121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0" name="TextBox 20"/>
          <p:cNvSpPr txBox="1"/>
          <p:nvPr/>
        </p:nvSpPr>
        <p:spPr>
          <a:xfrm>
            <a:off x="2393651" y="2542502"/>
            <a:ext cx="13585553" cy="1639680"/>
          </a:xfrm>
          <a:prstGeom prst="rect">
            <a:avLst/>
          </a:prstGeom>
        </p:spPr>
        <p:txBody>
          <a:bodyPr lIns="0" tIns="0" rIns="0" bIns="0" rtlCol="0" anchor="t">
            <a:spAutoFit/>
          </a:bodyPr>
          <a:lstStyle/>
          <a:p>
            <a:pPr marL="0" lvl="0" indent="0" algn="ctr">
              <a:lnSpc>
                <a:spcPts val="6273"/>
              </a:lnSpc>
            </a:pPr>
            <a:r>
              <a:rPr lang="en-US" sz="5362">
                <a:solidFill>
                  <a:srgbClr val="FFFFFF"/>
                </a:solidFill>
                <a:latin typeface="Poppins Bold"/>
              </a:rPr>
              <a:t>Practical ways to stop and avoid substance use</a:t>
            </a:r>
          </a:p>
        </p:txBody>
      </p:sp>
      <p:pic>
        <p:nvPicPr>
          <p:cNvPr id="21" name="Picture 20" descr="A logo with a person in the middle&#10;&#10;Description automatically generated">
            <a:extLst>
              <a:ext uri="{FF2B5EF4-FFF2-40B4-BE49-F238E27FC236}">
                <a16:creationId xmlns:a16="http://schemas.microsoft.com/office/drawing/2014/main" id="{E6574C60-4BFC-8C15-C3A7-6A1E01B21D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5826" y="-8792"/>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34537"/>
            <a:ext cx="18288000" cy="1352464"/>
            <a:chOff x="0" y="0"/>
            <a:chExt cx="5183651" cy="937949"/>
          </a:xfrm>
        </p:grpSpPr>
        <p:sp>
          <p:nvSpPr>
            <p:cNvPr id="3" name="Freeform 3"/>
            <p:cNvSpPr/>
            <p:nvPr/>
          </p:nvSpPr>
          <p:spPr>
            <a:xfrm>
              <a:off x="0" y="0"/>
              <a:ext cx="5183651" cy="937949"/>
            </a:xfrm>
            <a:custGeom>
              <a:avLst/>
              <a:gdLst/>
              <a:ahLst/>
              <a:cxnLst/>
              <a:rect l="l" t="t" r="r" b="b"/>
              <a:pathLst>
                <a:path w="5183651" h="937949">
                  <a:moveTo>
                    <a:pt x="0" y="0"/>
                  </a:moveTo>
                  <a:lnTo>
                    <a:pt x="5183651" y="0"/>
                  </a:lnTo>
                  <a:lnTo>
                    <a:pt x="5183651" y="937949"/>
                  </a:lnTo>
                  <a:lnTo>
                    <a:pt x="0" y="937949"/>
                  </a:lnTo>
                  <a:close/>
                </a:path>
              </a:pathLst>
            </a:custGeom>
            <a:solidFill>
              <a:srgbClr val="FFE9BB"/>
            </a:solidFill>
          </p:spPr>
          <p:txBody>
            <a:bodyPr/>
            <a:lstStyle/>
            <a:p>
              <a:endParaRPr lang="en-US"/>
            </a:p>
          </p:txBody>
        </p:sp>
        <p:sp>
          <p:nvSpPr>
            <p:cNvPr id="4" name="TextBox 4"/>
            <p:cNvSpPr txBox="1"/>
            <p:nvPr/>
          </p:nvSpPr>
          <p:spPr>
            <a:xfrm>
              <a:off x="0" y="-57150"/>
              <a:ext cx="5183651" cy="99509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644201" y="3318141"/>
            <a:ext cx="8999599" cy="6479711"/>
          </a:xfrm>
          <a:custGeom>
            <a:avLst/>
            <a:gdLst/>
            <a:ahLst/>
            <a:cxnLst/>
            <a:rect l="l" t="t" r="r" b="b"/>
            <a:pathLst>
              <a:path w="8999599" h="6479711">
                <a:moveTo>
                  <a:pt x="0" y="0"/>
                </a:moveTo>
                <a:lnTo>
                  <a:pt x="8999598" y="0"/>
                </a:lnTo>
                <a:lnTo>
                  <a:pt x="8999598" y="6479711"/>
                </a:lnTo>
                <a:lnTo>
                  <a:pt x="0" y="64797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2710172" y="792152"/>
            <a:ext cx="12867655" cy="3160132"/>
          </a:xfrm>
          <a:prstGeom prst="rect">
            <a:avLst/>
          </a:prstGeom>
        </p:spPr>
        <p:txBody>
          <a:bodyPr lIns="0" tIns="0" rIns="0" bIns="0" rtlCol="0" anchor="t">
            <a:spAutoFit/>
          </a:bodyPr>
          <a:lstStyle/>
          <a:p>
            <a:pPr marL="0" lvl="0" indent="0" algn="ctr">
              <a:lnSpc>
                <a:spcPts val="8246"/>
              </a:lnSpc>
              <a:spcBef>
                <a:spcPct val="0"/>
              </a:spcBef>
            </a:pPr>
            <a:r>
              <a:rPr lang="en-US" sz="7928">
                <a:solidFill>
                  <a:srgbClr val="2D2932"/>
                </a:solidFill>
                <a:latin typeface="Poppins Bold"/>
              </a:rPr>
              <a:t>Reflect on Today's Lesson</a:t>
            </a:r>
          </a:p>
        </p:txBody>
      </p:sp>
      <p:pic>
        <p:nvPicPr>
          <p:cNvPr id="7" name="Picture 6" descr="A logo with a person in the middle&#10;&#10;Description automatically generated">
            <a:extLst>
              <a:ext uri="{FF2B5EF4-FFF2-40B4-BE49-F238E27FC236}">
                <a16:creationId xmlns:a16="http://schemas.microsoft.com/office/drawing/2014/main" id="{0E5A1689-6920-6588-8C86-71AC404B6C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erson giving a glass of liquid to another person&#10;&#10;Description automatically generated">
            <a:extLst>
              <a:ext uri="{FF2B5EF4-FFF2-40B4-BE49-F238E27FC236}">
                <a16:creationId xmlns:a16="http://schemas.microsoft.com/office/drawing/2014/main" id="{81777303-967E-BFC4-27D0-EC73D732DE1A}"/>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24052" t="16621" r="7721" b="15888"/>
          <a:stretch/>
        </p:blipFill>
        <p:spPr>
          <a:xfrm>
            <a:off x="0" y="-1"/>
            <a:ext cx="10591800" cy="10477493"/>
          </a:xfrm>
          <a:prstGeom prst="rect">
            <a:avLst/>
          </a:prstGeom>
        </p:spPr>
      </p:pic>
      <p:grpSp>
        <p:nvGrpSpPr>
          <p:cNvPr id="3" name="Group 3"/>
          <p:cNvGrpSpPr/>
          <p:nvPr/>
        </p:nvGrpSpPr>
        <p:grpSpPr>
          <a:xfrm>
            <a:off x="6980615" y="1068218"/>
            <a:ext cx="10946761" cy="8359121"/>
            <a:chOff x="0" y="0"/>
            <a:chExt cx="2883097" cy="2201579"/>
          </a:xfrm>
        </p:grpSpPr>
        <p:sp>
          <p:nvSpPr>
            <p:cNvPr id="4" name="Freeform 4"/>
            <p:cNvSpPr/>
            <p:nvPr/>
          </p:nvSpPr>
          <p:spPr>
            <a:xfrm>
              <a:off x="0" y="0"/>
              <a:ext cx="2883097" cy="2201579"/>
            </a:xfrm>
            <a:custGeom>
              <a:avLst/>
              <a:gdLst/>
              <a:ahLst/>
              <a:cxnLst/>
              <a:rect l="l" t="t" r="r" b="b"/>
              <a:pathLst>
                <a:path w="2883097" h="2201579">
                  <a:moveTo>
                    <a:pt x="36069" y="0"/>
                  </a:moveTo>
                  <a:lnTo>
                    <a:pt x="2847029" y="0"/>
                  </a:lnTo>
                  <a:cubicBezTo>
                    <a:pt x="2856595" y="0"/>
                    <a:pt x="2865769" y="3800"/>
                    <a:pt x="2872533" y="10564"/>
                  </a:cubicBezTo>
                  <a:cubicBezTo>
                    <a:pt x="2879297" y="17329"/>
                    <a:pt x="2883097" y="26503"/>
                    <a:pt x="2883097" y="36069"/>
                  </a:cubicBezTo>
                  <a:lnTo>
                    <a:pt x="2883097" y="2165510"/>
                  </a:lnTo>
                  <a:cubicBezTo>
                    <a:pt x="2883097" y="2185430"/>
                    <a:pt x="2866949" y="2201579"/>
                    <a:pt x="2847029" y="2201579"/>
                  </a:cubicBezTo>
                  <a:lnTo>
                    <a:pt x="36069" y="2201579"/>
                  </a:lnTo>
                  <a:cubicBezTo>
                    <a:pt x="26503" y="2201579"/>
                    <a:pt x="17329" y="2197779"/>
                    <a:pt x="10564" y="2191015"/>
                  </a:cubicBezTo>
                  <a:cubicBezTo>
                    <a:pt x="3800" y="2184250"/>
                    <a:pt x="0" y="2175076"/>
                    <a:pt x="0" y="2165510"/>
                  </a:cubicBezTo>
                  <a:lnTo>
                    <a:pt x="0" y="36069"/>
                  </a:lnTo>
                  <a:cubicBezTo>
                    <a:pt x="0" y="26503"/>
                    <a:pt x="3800" y="17329"/>
                    <a:pt x="10564" y="10564"/>
                  </a:cubicBezTo>
                  <a:cubicBezTo>
                    <a:pt x="17329" y="3800"/>
                    <a:pt x="26503" y="0"/>
                    <a:pt x="36069" y="0"/>
                  </a:cubicBezTo>
                  <a:close/>
                </a:path>
              </a:pathLst>
            </a:custGeom>
            <a:solidFill>
              <a:srgbClr val="EC5961"/>
            </a:solidFill>
          </p:spPr>
          <p:txBody>
            <a:bodyPr/>
            <a:lstStyle/>
            <a:p>
              <a:endParaRPr lang="en-US"/>
            </a:p>
          </p:txBody>
        </p:sp>
        <p:sp>
          <p:nvSpPr>
            <p:cNvPr id="5" name="TextBox 5"/>
            <p:cNvSpPr txBox="1"/>
            <p:nvPr/>
          </p:nvSpPr>
          <p:spPr>
            <a:xfrm>
              <a:off x="0" y="-57150"/>
              <a:ext cx="2883097" cy="2258729"/>
            </a:xfrm>
            <a:prstGeom prst="rect">
              <a:avLst/>
            </a:prstGeom>
          </p:spPr>
          <p:txBody>
            <a:bodyPr lIns="50800" tIns="50800" rIns="50800" bIns="50800" rtlCol="0" anchor="ctr"/>
            <a:lstStyle/>
            <a:p>
              <a:pPr algn="ctr">
                <a:lnSpc>
                  <a:spcPts val="2659"/>
                </a:lnSpc>
                <a:spcBef>
                  <a:spcPct val="0"/>
                </a:spcBef>
              </a:pPr>
              <a:endParaRPr/>
            </a:p>
          </p:txBody>
        </p:sp>
      </p:grpSp>
      <p:sp>
        <p:nvSpPr>
          <p:cNvPr id="6" name="AutoShape 6"/>
          <p:cNvSpPr/>
          <p:nvPr/>
        </p:nvSpPr>
        <p:spPr>
          <a:xfrm>
            <a:off x="6942650" y="1938261"/>
            <a:ext cx="10984726"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a:off x="7632413" y="1363935"/>
            <a:ext cx="1247155" cy="300908"/>
            <a:chOff x="0" y="0"/>
            <a:chExt cx="1662874" cy="401211"/>
          </a:xfrm>
        </p:grpSpPr>
        <p:grpSp>
          <p:nvGrpSpPr>
            <p:cNvPr id="8" name="Group 8"/>
            <p:cNvGrpSpPr/>
            <p:nvPr/>
          </p:nvGrpSpPr>
          <p:grpSpPr>
            <a:xfrm>
              <a:off x="1261663" y="0"/>
              <a:ext cx="401211" cy="4012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29769" y="0"/>
              <a:ext cx="401211" cy="4012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0" y="0"/>
              <a:ext cx="401211" cy="4012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7" name="TextBox 17"/>
          <p:cNvSpPr txBox="1"/>
          <p:nvPr/>
        </p:nvSpPr>
        <p:spPr>
          <a:xfrm>
            <a:off x="7632413" y="2605016"/>
            <a:ext cx="9814088" cy="1130804"/>
          </a:xfrm>
          <a:prstGeom prst="rect">
            <a:avLst/>
          </a:prstGeom>
        </p:spPr>
        <p:txBody>
          <a:bodyPr lIns="0" tIns="0" rIns="0" bIns="0" rtlCol="0" anchor="t">
            <a:spAutoFit/>
          </a:bodyPr>
          <a:lstStyle/>
          <a:p>
            <a:pPr algn="ctr">
              <a:lnSpc>
                <a:spcPts val="8073"/>
              </a:lnSpc>
            </a:pPr>
            <a:r>
              <a:rPr lang="en-US" sz="7762">
                <a:solidFill>
                  <a:srgbClr val="FFFFFF"/>
                </a:solidFill>
                <a:latin typeface="Poppins Bold"/>
              </a:rPr>
              <a:t>What will we learn?</a:t>
            </a:r>
          </a:p>
        </p:txBody>
      </p:sp>
      <p:sp>
        <p:nvSpPr>
          <p:cNvPr id="18" name="TextBox 18"/>
          <p:cNvSpPr txBox="1"/>
          <p:nvPr/>
        </p:nvSpPr>
        <p:spPr>
          <a:xfrm>
            <a:off x="7320912" y="3907265"/>
            <a:ext cx="10374927" cy="4744889"/>
          </a:xfrm>
          <a:prstGeom prst="rect">
            <a:avLst/>
          </a:prstGeom>
        </p:spPr>
        <p:txBody>
          <a:bodyPr lIns="0" tIns="0" rIns="0" bIns="0" rtlCol="0" anchor="t">
            <a:spAutoFit/>
          </a:bodyPr>
          <a:lstStyle/>
          <a:p>
            <a:pPr marL="658240" lvl="1" indent="-329120">
              <a:lnSpc>
                <a:spcPts val="3719"/>
              </a:lnSpc>
              <a:buFont typeface="Arial"/>
              <a:buChar char="•"/>
            </a:pPr>
            <a:r>
              <a:rPr lang="en-ZA" sz="3048" dirty="0">
                <a:solidFill>
                  <a:srgbClr val="FFFFFF"/>
                </a:solidFill>
                <a:latin typeface="Poppins"/>
              </a:rPr>
              <a:t>Social factors that contribute to substance abuse including community and media. </a:t>
            </a:r>
          </a:p>
          <a:p>
            <a:pPr marL="658240" lvl="1" indent="-329120">
              <a:lnSpc>
                <a:spcPts val="3719"/>
              </a:lnSpc>
              <a:buFont typeface="Arial"/>
              <a:buChar char="•"/>
            </a:pPr>
            <a:r>
              <a:rPr lang="en-ZA" sz="3048" dirty="0">
                <a:solidFill>
                  <a:srgbClr val="FFFFFF"/>
                </a:solidFill>
                <a:latin typeface="Poppins Bold"/>
              </a:rPr>
              <a:t>Appropriate behaviour to stop and avoid substance abuse: Refusal and decision-making skills.</a:t>
            </a:r>
          </a:p>
          <a:p>
            <a:pPr marL="658240" lvl="1" indent="-329120">
              <a:lnSpc>
                <a:spcPts val="3719"/>
              </a:lnSpc>
              <a:buFont typeface="Arial"/>
              <a:buChar char="•"/>
            </a:pPr>
            <a:r>
              <a:rPr lang="en-ZA" sz="3048" dirty="0">
                <a:solidFill>
                  <a:srgbClr val="FFFFFF"/>
                </a:solidFill>
                <a:latin typeface="Poppins"/>
              </a:rPr>
              <a:t>Long and short-term consequences of substance abuse: Link to crime, violence and educational outcomes. </a:t>
            </a:r>
          </a:p>
          <a:p>
            <a:pPr marL="658240" lvl="1" indent="-329120">
              <a:lnSpc>
                <a:spcPts val="3719"/>
              </a:lnSpc>
              <a:buFont typeface="Arial"/>
              <a:buChar char="•"/>
            </a:pPr>
            <a:r>
              <a:rPr lang="en-ZA" sz="3048" dirty="0">
                <a:solidFill>
                  <a:srgbClr val="FFFFFF"/>
                </a:solidFill>
                <a:latin typeface="Poppins"/>
              </a:rPr>
              <a:t>Rehabilitation options: Where to find help, care and support. </a:t>
            </a:r>
          </a:p>
        </p:txBody>
      </p:sp>
      <p:pic>
        <p:nvPicPr>
          <p:cNvPr id="19" name="Picture 18" descr="A logo with a person in the middle&#10;&#10;Description automatically generated">
            <a:extLst>
              <a:ext uri="{FF2B5EF4-FFF2-40B4-BE49-F238E27FC236}">
                <a16:creationId xmlns:a16="http://schemas.microsoft.com/office/drawing/2014/main" id="{49BB1E77-A68A-66B6-E7A1-9746A8B53C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close-up of a hand with a no written on it&#10;&#10;Description automatically generated">
            <a:extLst>
              <a:ext uri="{FF2B5EF4-FFF2-40B4-BE49-F238E27FC236}">
                <a16:creationId xmlns:a16="http://schemas.microsoft.com/office/drawing/2014/main" id="{267124B0-2E4E-F0FA-C8A8-C58757A7176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660949" y="0"/>
            <a:ext cx="7023034" cy="10538668"/>
          </a:xfrm>
          <a:prstGeom prst="rect">
            <a:avLst/>
          </a:prstGeom>
        </p:spPr>
      </p:pic>
      <p:grpSp>
        <p:nvGrpSpPr>
          <p:cNvPr id="2" name="Group 2"/>
          <p:cNvGrpSpPr/>
          <p:nvPr/>
        </p:nvGrpSpPr>
        <p:grpSpPr>
          <a:xfrm>
            <a:off x="1028700" y="1028700"/>
            <a:ext cx="16230600" cy="3433766"/>
            <a:chOff x="0" y="0"/>
            <a:chExt cx="4274726" cy="904366"/>
          </a:xfrm>
        </p:grpSpPr>
        <p:sp>
          <p:nvSpPr>
            <p:cNvPr id="3" name="Freeform 3"/>
            <p:cNvSpPr/>
            <p:nvPr/>
          </p:nvSpPr>
          <p:spPr>
            <a:xfrm>
              <a:off x="0" y="0"/>
              <a:ext cx="4274726" cy="904366"/>
            </a:xfrm>
            <a:custGeom>
              <a:avLst/>
              <a:gdLst/>
              <a:ahLst/>
              <a:cxnLst/>
              <a:rect l="l" t="t" r="r" b="b"/>
              <a:pathLst>
                <a:path w="4274726" h="904366">
                  <a:moveTo>
                    <a:pt x="24327" y="0"/>
                  </a:moveTo>
                  <a:lnTo>
                    <a:pt x="4250399" y="0"/>
                  </a:lnTo>
                  <a:cubicBezTo>
                    <a:pt x="4263834" y="0"/>
                    <a:pt x="4274726" y="10891"/>
                    <a:pt x="4274726" y="24327"/>
                  </a:cubicBezTo>
                  <a:lnTo>
                    <a:pt x="4274726" y="880040"/>
                  </a:lnTo>
                  <a:cubicBezTo>
                    <a:pt x="4274726" y="886492"/>
                    <a:pt x="4272163" y="892679"/>
                    <a:pt x="4267601" y="897241"/>
                  </a:cubicBezTo>
                  <a:cubicBezTo>
                    <a:pt x="4263039" y="901803"/>
                    <a:pt x="4256851" y="904366"/>
                    <a:pt x="4250399" y="904366"/>
                  </a:cubicBezTo>
                  <a:lnTo>
                    <a:pt x="24327" y="904366"/>
                  </a:lnTo>
                  <a:cubicBezTo>
                    <a:pt x="10891" y="904366"/>
                    <a:pt x="0" y="893475"/>
                    <a:pt x="0" y="880040"/>
                  </a:cubicBezTo>
                  <a:lnTo>
                    <a:pt x="0" y="24327"/>
                  </a:lnTo>
                  <a:cubicBezTo>
                    <a:pt x="0" y="10891"/>
                    <a:pt x="10891" y="0"/>
                    <a:pt x="24327" y="0"/>
                  </a:cubicBezTo>
                  <a:close/>
                </a:path>
              </a:pathLst>
            </a:custGeom>
            <a:solidFill>
              <a:srgbClr val="2D2932"/>
            </a:solidFill>
          </p:spPr>
          <p:txBody>
            <a:bodyPr/>
            <a:lstStyle/>
            <a:p>
              <a:endParaRPr lang="en-US"/>
            </a:p>
          </p:txBody>
        </p:sp>
        <p:sp>
          <p:nvSpPr>
            <p:cNvPr id="4" name="TextBox 4"/>
            <p:cNvSpPr txBox="1"/>
            <p:nvPr/>
          </p:nvSpPr>
          <p:spPr>
            <a:xfrm>
              <a:off x="0" y="-57150"/>
              <a:ext cx="4274726" cy="96151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29927" y="1324416"/>
            <a:ext cx="1247155" cy="300908"/>
            <a:chOff x="0" y="0"/>
            <a:chExt cx="1662874" cy="401211"/>
          </a:xfrm>
        </p:grpSpPr>
        <p:grpSp>
          <p:nvGrpSpPr>
            <p:cNvPr id="6" name="Group 6"/>
            <p:cNvGrpSpPr/>
            <p:nvPr/>
          </p:nvGrpSpPr>
          <p:grpSpPr>
            <a:xfrm>
              <a:off x="1261663" y="0"/>
              <a:ext cx="401211" cy="40121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29769" y="0"/>
              <a:ext cx="401211" cy="40121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0" y="0"/>
              <a:ext cx="401211" cy="40121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5" name="AutoShape 15"/>
          <p:cNvSpPr/>
          <p:nvPr/>
        </p:nvSpPr>
        <p:spPr>
          <a:xfrm>
            <a:off x="1028700" y="1769222"/>
            <a:ext cx="1621563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TextBox 16"/>
          <p:cNvSpPr txBox="1"/>
          <p:nvPr/>
        </p:nvSpPr>
        <p:spPr>
          <a:xfrm>
            <a:off x="1443660" y="2203543"/>
            <a:ext cx="15619151" cy="1531440"/>
          </a:xfrm>
          <a:prstGeom prst="rect">
            <a:avLst/>
          </a:prstGeom>
        </p:spPr>
        <p:txBody>
          <a:bodyPr lIns="0" tIns="0" rIns="0" bIns="0" rtlCol="0" anchor="t">
            <a:spAutoFit/>
          </a:bodyPr>
          <a:lstStyle/>
          <a:p>
            <a:pPr algn="ctr">
              <a:lnSpc>
                <a:spcPts val="5743"/>
              </a:lnSpc>
            </a:pPr>
            <a:r>
              <a:rPr lang="en-US" sz="5522">
                <a:solidFill>
                  <a:srgbClr val="FFFFFF"/>
                </a:solidFill>
                <a:latin typeface="Poppins Bold"/>
              </a:rPr>
              <a:t>How can Substance Abuse be </a:t>
            </a:r>
          </a:p>
          <a:p>
            <a:pPr marL="0" lvl="0" indent="0" algn="ctr">
              <a:lnSpc>
                <a:spcPts val="5743"/>
              </a:lnSpc>
              <a:spcBef>
                <a:spcPct val="0"/>
              </a:spcBef>
            </a:pPr>
            <a:r>
              <a:rPr lang="en-US" sz="5522">
                <a:solidFill>
                  <a:srgbClr val="FFFFFF"/>
                </a:solidFill>
                <a:latin typeface="Poppins Bold"/>
              </a:rPr>
              <a:t>Stopped or Avoided?</a:t>
            </a:r>
          </a:p>
        </p:txBody>
      </p:sp>
      <p:sp>
        <p:nvSpPr>
          <p:cNvPr id="17" name="Freeform 17"/>
          <p:cNvSpPr/>
          <p:nvPr/>
        </p:nvSpPr>
        <p:spPr>
          <a:xfrm rot="-10800000">
            <a:off x="5796305" y="4125507"/>
            <a:ext cx="6327639" cy="5512956"/>
          </a:xfrm>
          <a:custGeom>
            <a:avLst/>
            <a:gdLst/>
            <a:ahLst/>
            <a:cxnLst/>
            <a:rect l="l" t="t" r="r" b="b"/>
            <a:pathLst>
              <a:path w="6327639" h="5512956">
                <a:moveTo>
                  <a:pt x="0" y="0"/>
                </a:moveTo>
                <a:lnTo>
                  <a:pt x="6327639" y="0"/>
                </a:lnTo>
                <a:lnTo>
                  <a:pt x="6327639" y="5512956"/>
                </a:lnTo>
                <a:lnTo>
                  <a:pt x="0" y="55129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8960125" y="5338151"/>
            <a:ext cx="5093228" cy="25466"/>
          </a:xfrm>
          <a:custGeom>
            <a:avLst/>
            <a:gdLst/>
            <a:ahLst/>
            <a:cxnLst/>
            <a:rect l="l" t="t" r="r" b="b"/>
            <a:pathLst>
              <a:path w="5093228" h="25466">
                <a:moveTo>
                  <a:pt x="0" y="0"/>
                </a:moveTo>
                <a:lnTo>
                  <a:pt x="5093228" y="0"/>
                </a:lnTo>
                <a:lnTo>
                  <a:pt x="5093228" y="25466"/>
                </a:lnTo>
                <a:lnTo>
                  <a:pt x="0" y="254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TextBox 19"/>
          <p:cNvSpPr txBox="1"/>
          <p:nvPr/>
        </p:nvSpPr>
        <p:spPr>
          <a:xfrm>
            <a:off x="11582401" y="9032886"/>
            <a:ext cx="2393462" cy="611386"/>
          </a:xfrm>
          <a:prstGeom prst="rect">
            <a:avLst/>
          </a:prstGeom>
        </p:spPr>
        <p:txBody>
          <a:bodyPr wrap="square" lIns="0" tIns="0" rIns="0" bIns="0" rtlCol="0" anchor="t">
            <a:spAutoFit/>
          </a:bodyPr>
          <a:lstStyle/>
          <a:p>
            <a:pPr algn="ctr">
              <a:lnSpc>
                <a:spcPts val="4986"/>
              </a:lnSpc>
            </a:pPr>
            <a:r>
              <a:rPr lang="en-US" sz="3561" dirty="0">
                <a:solidFill>
                  <a:srgbClr val="000000"/>
                </a:solidFill>
                <a:latin typeface="DM Sans"/>
              </a:rPr>
              <a:t>PERSONAL</a:t>
            </a:r>
          </a:p>
        </p:txBody>
      </p:sp>
      <p:sp>
        <p:nvSpPr>
          <p:cNvPr id="20" name="TextBox 20"/>
          <p:cNvSpPr txBox="1"/>
          <p:nvPr/>
        </p:nvSpPr>
        <p:spPr>
          <a:xfrm>
            <a:off x="12134739" y="7625110"/>
            <a:ext cx="1841123" cy="592909"/>
          </a:xfrm>
          <a:prstGeom prst="rect">
            <a:avLst/>
          </a:prstGeom>
        </p:spPr>
        <p:txBody>
          <a:bodyPr lIns="0" tIns="0" rIns="0" bIns="0" rtlCol="0" anchor="t">
            <a:spAutoFit/>
          </a:bodyPr>
          <a:lstStyle/>
          <a:p>
            <a:pPr algn="ctr">
              <a:lnSpc>
                <a:spcPts val="4986"/>
              </a:lnSpc>
            </a:pPr>
            <a:r>
              <a:rPr lang="en-US" sz="3561" dirty="0">
                <a:solidFill>
                  <a:srgbClr val="000000"/>
                </a:solidFill>
                <a:latin typeface="DM Sans"/>
              </a:rPr>
              <a:t>SCHOOL</a:t>
            </a:r>
          </a:p>
        </p:txBody>
      </p:sp>
      <p:sp>
        <p:nvSpPr>
          <p:cNvPr id="21" name="TextBox 21"/>
          <p:cNvSpPr txBox="1"/>
          <p:nvPr/>
        </p:nvSpPr>
        <p:spPr>
          <a:xfrm>
            <a:off x="11301044" y="6172680"/>
            <a:ext cx="2674818" cy="592910"/>
          </a:xfrm>
          <a:prstGeom prst="rect">
            <a:avLst/>
          </a:prstGeom>
        </p:spPr>
        <p:txBody>
          <a:bodyPr lIns="0" tIns="0" rIns="0" bIns="0" rtlCol="0" anchor="t">
            <a:spAutoFit/>
          </a:bodyPr>
          <a:lstStyle/>
          <a:p>
            <a:pPr algn="ctr">
              <a:lnSpc>
                <a:spcPts val="4986"/>
              </a:lnSpc>
            </a:pPr>
            <a:r>
              <a:rPr lang="en-US" sz="3561" dirty="0">
                <a:solidFill>
                  <a:srgbClr val="000000"/>
                </a:solidFill>
                <a:latin typeface="DM Sans"/>
              </a:rPr>
              <a:t>COMMUNITY</a:t>
            </a:r>
          </a:p>
        </p:txBody>
      </p:sp>
      <p:sp>
        <p:nvSpPr>
          <p:cNvPr id="22" name="TextBox 22"/>
          <p:cNvSpPr txBox="1"/>
          <p:nvPr/>
        </p:nvSpPr>
        <p:spPr>
          <a:xfrm>
            <a:off x="12617386" y="4727844"/>
            <a:ext cx="1358477" cy="592909"/>
          </a:xfrm>
          <a:prstGeom prst="rect">
            <a:avLst/>
          </a:prstGeom>
        </p:spPr>
        <p:txBody>
          <a:bodyPr lIns="0" tIns="0" rIns="0" bIns="0" rtlCol="0" anchor="t">
            <a:spAutoFit/>
          </a:bodyPr>
          <a:lstStyle/>
          <a:p>
            <a:pPr algn="ctr">
              <a:lnSpc>
                <a:spcPts val="4986"/>
              </a:lnSpc>
            </a:pPr>
            <a:r>
              <a:rPr lang="en-US" sz="3561">
                <a:solidFill>
                  <a:srgbClr val="000000"/>
                </a:solidFill>
                <a:latin typeface="DM Sans"/>
              </a:rPr>
              <a:t>MEDIA</a:t>
            </a:r>
          </a:p>
        </p:txBody>
      </p:sp>
      <p:sp>
        <p:nvSpPr>
          <p:cNvPr id="23" name="Freeform 23"/>
          <p:cNvSpPr/>
          <p:nvPr/>
        </p:nvSpPr>
        <p:spPr>
          <a:xfrm>
            <a:off x="8960125" y="6784777"/>
            <a:ext cx="5093228" cy="25466"/>
          </a:xfrm>
          <a:custGeom>
            <a:avLst/>
            <a:gdLst/>
            <a:ahLst/>
            <a:cxnLst/>
            <a:rect l="l" t="t" r="r" b="b"/>
            <a:pathLst>
              <a:path w="5093228" h="25466">
                <a:moveTo>
                  <a:pt x="0" y="0"/>
                </a:moveTo>
                <a:lnTo>
                  <a:pt x="5093228" y="0"/>
                </a:lnTo>
                <a:lnTo>
                  <a:pt x="5093228" y="25466"/>
                </a:lnTo>
                <a:lnTo>
                  <a:pt x="0" y="254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a:off x="8960125" y="8225232"/>
            <a:ext cx="5067131" cy="25336"/>
          </a:xfrm>
          <a:custGeom>
            <a:avLst/>
            <a:gdLst/>
            <a:ahLst/>
            <a:cxnLst/>
            <a:rect l="l" t="t" r="r" b="b"/>
            <a:pathLst>
              <a:path w="5067131" h="25336">
                <a:moveTo>
                  <a:pt x="0" y="0"/>
                </a:moveTo>
                <a:lnTo>
                  <a:pt x="5067131" y="0"/>
                </a:lnTo>
                <a:lnTo>
                  <a:pt x="5067131" y="25336"/>
                </a:lnTo>
                <a:lnTo>
                  <a:pt x="0" y="253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Freeform 25"/>
          <p:cNvSpPr/>
          <p:nvPr/>
        </p:nvSpPr>
        <p:spPr>
          <a:xfrm>
            <a:off x="8960125" y="9625795"/>
            <a:ext cx="5067131" cy="25336"/>
          </a:xfrm>
          <a:custGeom>
            <a:avLst/>
            <a:gdLst/>
            <a:ahLst/>
            <a:cxnLst/>
            <a:rect l="l" t="t" r="r" b="b"/>
            <a:pathLst>
              <a:path w="5067131" h="25336">
                <a:moveTo>
                  <a:pt x="0" y="0"/>
                </a:moveTo>
                <a:lnTo>
                  <a:pt x="5067131" y="0"/>
                </a:lnTo>
                <a:lnTo>
                  <a:pt x="5067131" y="25336"/>
                </a:lnTo>
                <a:lnTo>
                  <a:pt x="0" y="253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26" name="Picture 25" descr="A logo with a person in the middle&#10;&#10;Description automatically generated">
            <a:extLst>
              <a:ext uri="{FF2B5EF4-FFF2-40B4-BE49-F238E27FC236}">
                <a16:creationId xmlns:a16="http://schemas.microsoft.com/office/drawing/2014/main" id="{92F366DC-5EB4-10D3-213C-F69C82D558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576351"/>
            <a:ext cx="18288000" cy="1710650"/>
            <a:chOff x="0" y="0"/>
            <a:chExt cx="5183651" cy="804305"/>
          </a:xfrm>
        </p:grpSpPr>
        <p:sp>
          <p:nvSpPr>
            <p:cNvPr id="3" name="Freeform 3"/>
            <p:cNvSpPr/>
            <p:nvPr/>
          </p:nvSpPr>
          <p:spPr>
            <a:xfrm>
              <a:off x="0" y="0"/>
              <a:ext cx="5183651" cy="804305"/>
            </a:xfrm>
            <a:custGeom>
              <a:avLst/>
              <a:gdLst/>
              <a:ahLst/>
              <a:cxnLst/>
              <a:rect l="l" t="t" r="r" b="b"/>
              <a:pathLst>
                <a:path w="5183651" h="804305">
                  <a:moveTo>
                    <a:pt x="0" y="0"/>
                  </a:moveTo>
                  <a:lnTo>
                    <a:pt x="5183651" y="0"/>
                  </a:lnTo>
                  <a:lnTo>
                    <a:pt x="5183651" y="804305"/>
                  </a:lnTo>
                  <a:lnTo>
                    <a:pt x="0" y="804305"/>
                  </a:lnTo>
                  <a:close/>
                </a:path>
              </a:pathLst>
            </a:custGeom>
            <a:solidFill>
              <a:srgbClr val="000000"/>
            </a:solidFill>
          </p:spPr>
          <p:txBody>
            <a:bodyPr/>
            <a:lstStyle/>
            <a:p>
              <a:endParaRPr lang="en-US"/>
            </a:p>
          </p:txBody>
        </p:sp>
        <p:sp>
          <p:nvSpPr>
            <p:cNvPr id="4" name="TextBox 4"/>
            <p:cNvSpPr txBox="1"/>
            <p:nvPr/>
          </p:nvSpPr>
          <p:spPr>
            <a:xfrm>
              <a:off x="0" y="-57150"/>
              <a:ext cx="5183651" cy="86145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51974" y="2099753"/>
            <a:ext cx="6502714" cy="4887027"/>
            <a:chOff x="0" y="0"/>
            <a:chExt cx="1712649" cy="1287118"/>
          </a:xfrm>
        </p:grpSpPr>
        <p:sp>
          <p:nvSpPr>
            <p:cNvPr id="6" name="Freeform 6"/>
            <p:cNvSpPr/>
            <p:nvPr/>
          </p:nvSpPr>
          <p:spPr>
            <a:xfrm>
              <a:off x="0" y="0"/>
              <a:ext cx="1712649" cy="1287118"/>
            </a:xfrm>
            <a:custGeom>
              <a:avLst/>
              <a:gdLst/>
              <a:ahLst/>
              <a:cxnLst/>
              <a:rect l="l" t="t" r="r" b="b"/>
              <a:pathLst>
                <a:path w="1712649" h="1287118">
                  <a:moveTo>
                    <a:pt x="60719" y="0"/>
                  </a:moveTo>
                  <a:lnTo>
                    <a:pt x="1651930" y="0"/>
                  </a:lnTo>
                  <a:cubicBezTo>
                    <a:pt x="1668034" y="0"/>
                    <a:pt x="1683478" y="6397"/>
                    <a:pt x="1694865" y="17784"/>
                  </a:cubicBezTo>
                  <a:cubicBezTo>
                    <a:pt x="1706252" y="29171"/>
                    <a:pt x="1712649" y="44615"/>
                    <a:pt x="1712649" y="60719"/>
                  </a:cubicBezTo>
                  <a:lnTo>
                    <a:pt x="1712649" y="1226399"/>
                  </a:lnTo>
                  <a:cubicBezTo>
                    <a:pt x="1712649" y="1259934"/>
                    <a:pt x="1685464" y="1287118"/>
                    <a:pt x="1651930" y="1287118"/>
                  </a:cubicBezTo>
                  <a:lnTo>
                    <a:pt x="60719" y="1287118"/>
                  </a:lnTo>
                  <a:cubicBezTo>
                    <a:pt x="27185" y="1287118"/>
                    <a:pt x="0" y="1259934"/>
                    <a:pt x="0" y="1226399"/>
                  </a:cubicBezTo>
                  <a:lnTo>
                    <a:pt x="0" y="60719"/>
                  </a:lnTo>
                  <a:cubicBezTo>
                    <a:pt x="0" y="27185"/>
                    <a:pt x="27185" y="0"/>
                    <a:pt x="60719" y="0"/>
                  </a:cubicBezTo>
                  <a:close/>
                </a:path>
              </a:pathLst>
            </a:custGeom>
            <a:solidFill>
              <a:srgbClr val="EC5961"/>
            </a:solidFill>
          </p:spPr>
          <p:txBody>
            <a:bodyPr/>
            <a:lstStyle/>
            <a:p>
              <a:endParaRPr lang="en-US"/>
            </a:p>
          </p:txBody>
        </p:sp>
        <p:sp>
          <p:nvSpPr>
            <p:cNvPr id="7" name="TextBox 7"/>
            <p:cNvSpPr txBox="1"/>
            <p:nvPr/>
          </p:nvSpPr>
          <p:spPr>
            <a:xfrm>
              <a:off x="0" y="-57150"/>
              <a:ext cx="1712649" cy="1344268"/>
            </a:xfrm>
            <a:prstGeom prst="rect">
              <a:avLst/>
            </a:prstGeom>
          </p:spPr>
          <p:txBody>
            <a:bodyPr lIns="50800" tIns="50800" rIns="50800" bIns="50800" rtlCol="0" anchor="ctr"/>
            <a:lstStyle/>
            <a:p>
              <a:pPr algn="ctr">
                <a:lnSpc>
                  <a:spcPts val="2659"/>
                </a:lnSpc>
                <a:spcBef>
                  <a:spcPct val="0"/>
                </a:spcBef>
              </a:pPr>
              <a:endParaRPr/>
            </a:p>
          </p:txBody>
        </p:sp>
      </p:grpSp>
      <p:sp>
        <p:nvSpPr>
          <p:cNvPr id="8" name="AutoShape 8"/>
          <p:cNvSpPr/>
          <p:nvPr/>
        </p:nvSpPr>
        <p:spPr>
          <a:xfrm flipV="1">
            <a:off x="482569" y="2969796"/>
            <a:ext cx="6448494" cy="0"/>
          </a:xfrm>
          <a:prstGeom prst="line">
            <a:avLst/>
          </a:prstGeom>
          <a:ln w="38100" cap="flat">
            <a:solidFill>
              <a:srgbClr val="2D2932"/>
            </a:solidFill>
            <a:prstDash val="solid"/>
            <a:headEnd type="none" w="sm" len="sm"/>
            <a:tailEnd type="none" w="sm" len="sm"/>
          </a:ln>
        </p:spPr>
        <p:txBody>
          <a:bodyPr/>
          <a:lstStyle/>
          <a:p>
            <a:endParaRPr lang="en-US"/>
          </a:p>
        </p:txBody>
      </p:sp>
      <p:sp>
        <p:nvSpPr>
          <p:cNvPr id="9" name="AutoShape 9"/>
          <p:cNvSpPr/>
          <p:nvPr/>
        </p:nvSpPr>
        <p:spPr>
          <a:xfrm>
            <a:off x="-2006882" y="7224906"/>
            <a:ext cx="6448494"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10" name="Group 10"/>
          <p:cNvGrpSpPr/>
          <p:nvPr/>
        </p:nvGrpSpPr>
        <p:grpSpPr>
          <a:xfrm>
            <a:off x="991577" y="2427274"/>
            <a:ext cx="980184" cy="236494"/>
            <a:chOff x="0" y="0"/>
            <a:chExt cx="1306912" cy="315326"/>
          </a:xfrm>
        </p:grpSpPr>
        <p:grpSp>
          <p:nvGrpSpPr>
            <p:cNvPr id="11" name="Group 11"/>
            <p:cNvGrpSpPr/>
            <p:nvPr/>
          </p:nvGrpSpPr>
          <p:grpSpPr>
            <a:xfrm>
              <a:off x="991586" y="0"/>
              <a:ext cx="315326" cy="31532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2932"/>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94958" y="0"/>
              <a:ext cx="315326" cy="31532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2932"/>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0" y="0"/>
              <a:ext cx="315326" cy="31532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2932"/>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0" name="Freeform 20"/>
          <p:cNvSpPr/>
          <p:nvPr/>
        </p:nvSpPr>
        <p:spPr>
          <a:xfrm>
            <a:off x="8191633" y="615136"/>
            <a:ext cx="9067667" cy="9077073"/>
          </a:xfrm>
          <a:custGeom>
            <a:avLst/>
            <a:gdLst/>
            <a:ahLst/>
            <a:cxnLst/>
            <a:rect l="l" t="t" r="r" b="b"/>
            <a:pathLst>
              <a:path w="9067667" h="9077073">
                <a:moveTo>
                  <a:pt x="0" y="0"/>
                </a:moveTo>
                <a:lnTo>
                  <a:pt x="9067667" y="0"/>
                </a:lnTo>
                <a:lnTo>
                  <a:pt x="9067667" y="9077073"/>
                </a:lnTo>
                <a:lnTo>
                  <a:pt x="0" y="9077073"/>
                </a:lnTo>
                <a:lnTo>
                  <a:pt x="0" y="0"/>
                </a:lnTo>
                <a:close/>
              </a:path>
            </a:pathLst>
          </a:custGeom>
          <a:blipFill>
            <a:blip r:embed="rId3"/>
            <a:stretch>
              <a:fillRect/>
            </a:stretch>
          </a:blipFill>
        </p:spPr>
        <p:txBody>
          <a:bodyPr/>
          <a:lstStyle/>
          <a:p>
            <a:endParaRPr lang="en-US"/>
          </a:p>
        </p:txBody>
      </p:sp>
      <p:sp>
        <p:nvSpPr>
          <p:cNvPr id="21" name="TextBox 21"/>
          <p:cNvSpPr txBox="1"/>
          <p:nvPr/>
        </p:nvSpPr>
        <p:spPr>
          <a:xfrm>
            <a:off x="1217365" y="4162202"/>
            <a:ext cx="4971933" cy="1105354"/>
          </a:xfrm>
          <a:prstGeom prst="rect">
            <a:avLst/>
          </a:prstGeom>
        </p:spPr>
        <p:txBody>
          <a:bodyPr lIns="0" tIns="0" rIns="0" bIns="0" rtlCol="0" anchor="t">
            <a:spAutoFit/>
          </a:bodyPr>
          <a:lstStyle/>
          <a:p>
            <a:pPr algn="ctr">
              <a:lnSpc>
                <a:spcPts val="7823"/>
              </a:lnSpc>
            </a:pPr>
            <a:r>
              <a:rPr lang="en-US" sz="7522">
                <a:solidFill>
                  <a:srgbClr val="FFFFFF"/>
                </a:solidFill>
                <a:latin typeface="Poppins Bold"/>
              </a:rPr>
              <a:t>School</a:t>
            </a:r>
          </a:p>
        </p:txBody>
      </p:sp>
      <p:pic>
        <p:nvPicPr>
          <p:cNvPr id="22" name="Picture 21" descr="A logo with a person in the middle&#10;&#10;Description automatically generated">
            <a:extLst>
              <a:ext uri="{FF2B5EF4-FFF2-40B4-BE49-F238E27FC236}">
                <a16:creationId xmlns:a16="http://schemas.microsoft.com/office/drawing/2014/main" id="{65598256-FC35-973D-A272-096D2A9A9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everal shoes from a wire&#10;&#10;Description automatically generated">
            <a:extLst>
              <a:ext uri="{FF2B5EF4-FFF2-40B4-BE49-F238E27FC236}">
                <a16:creationId xmlns:a16="http://schemas.microsoft.com/office/drawing/2014/main" id="{9D4BB630-A96B-D6AC-41CA-0F2B5983911F}"/>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1254933" y="2593333"/>
            <a:ext cx="7033068" cy="5598163"/>
          </a:xfrm>
          <a:prstGeom prst="roundRect">
            <a:avLst>
              <a:gd name="adj" fmla="val 8594"/>
            </a:avLst>
          </a:prstGeom>
          <a:solidFill>
            <a:srgbClr val="FFFFFF">
              <a:shade val="85000"/>
            </a:srgbClr>
          </a:solidFill>
          <a:ln>
            <a:noFill/>
          </a:ln>
          <a:effectLst/>
        </p:spPr>
      </p:pic>
      <p:grpSp>
        <p:nvGrpSpPr>
          <p:cNvPr id="3" name="Group 3"/>
          <p:cNvGrpSpPr/>
          <p:nvPr/>
        </p:nvGrpSpPr>
        <p:grpSpPr>
          <a:xfrm>
            <a:off x="678129" y="1028700"/>
            <a:ext cx="10946761" cy="8359121"/>
            <a:chOff x="0" y="0"/>
            <a:chExt cx="2883097" cy="2201579"/>
          </a:xfrm>
        </p:grpSpPr>
        <p:sp>
          <p:nvSpPr>
            <p:cNvPr id="4" name="Freeform 4"/>
            <p:cNvSpPr/>
            <p:nvPr/>
          </p:nvSpPr>
          <p:spPr>
            <a:xfrm>
              <a:off x="0" y="0"/>
              <a:ext cx="2883097" cy="2201579"/>
            </a:xfrm>
            <a:custGeom>
              <a:avLst/>
              <a:gdLst/>
              <a:ahLst/>
              <a:cxnLst/>
              <a:rect l="l" t="t" r="r" b="b"/>
              <a:pathLst>
                <a:path w="2883097" h="2201579">
                  <a:moveTo>
                    <a:pt x="36069" y="0"/>
                  </a:moveTo>
                  <a:lnTo>
                    <a:pt x="2847029" y="0"/>
                  </a:lnTo>
                  <a:cubicBezTo>
                    <a:pt x="2856595" y="0"/>
                    <a:pt x="2865769" y="3800"/>
                    <a:pt x="2872533" y="10564"/>
                  </a:cubicBezTo>
                  <a:cubicBezTo>
                    <a:pt x="2879297" y="17329"/>
                    <a:pt x="2883097" y="26503"/>
                    <a:pt x="2883097" y="36069"/>
                  </a:cubicBezTo>
                  <a:lnTo>
                    <a:pt x="2883097" y="2165510"/>
                  </a:lnTo>
                  <a:cubicBezTo>
                    <a:pt x="2883097" y="2185430"/>
                    <a:pt x="2866949" y="2201579"/>
                    <a:pt x="2847029" y="2201579"/>
                  </a:cubicBezTo>
                  <a:lnTo>
                    <a:pt x="36069" y="2201579"/>
                  </a:lnTo>
                  <a:cubicBezTo>
                    <a:pt x="26503" y="2201579"/>
                    <a:pt x="17329" y="2197779"/>
                    <a:pt x="10564" y="2191015"/>
                  </a:cubicBezTo>
                  <a:cubicBezTo>
                    <a:pt x="3800" y="2184250"/>
                    <a:pt x="0" y="2175076"/>
                    <a:pt x="0" y="2165510"/>
                  </a:cubicBezTo>
                  <a:lnTo>
                    <a:pt x="0" y="36069"/>
                  </a:lnTo>
                  <a:cubicBezTo>
                    <a:pt x="0" y="26503"/>
                    <a:pt x="3800" y="17329"/>
                    <a:pt x="10564" y="10564"/>
                  </a:cubicBezTo>
                  <a:cubicBezTo>
                    <a:pt x="17329" y="3800"/>
                    <a:pt x="26503" y="0"/>
                    <a:pt x="36069" y="0"/>
                  </a:cubicBezTo>
                  <a:close/>
                </a:path>
              </a:pathLst>
            </a:custGeom>
            <a:solidFill>
              <a:srgbClr val="2D2932"/>
            </a:solidFill>
          </p:spPr>
          <p:txBody>
            <a:bodyPr/>
            <a:lstStyle/>
            <a:p>
              <a:endParaRPr lang="en-US"/>
            </a:p>
          </p:txBody>
        </p:sp>
        <p:sp>
          <p:nvSpPr>
            <p:cNvPr id="5" name="TextBox 5"/>
            <p:cNvSpPr txBox="1"/>
            <p:nvPr/>
          </p:nvSpPr>
          <p:spPr>
            <a:xfrm>
              <a:off x="0" y="-57150"/>
              <a:ext cx="2883097" cy="2258729"/>
            </a:xfrm>
            <a:prstGeom prst="rect">
              <a:avLst/>
            </a:prstGeom>
          </p:spPr>
          <p:txBody>
            <a:bodyPr lIns="50800" tIns="50800" rIns="50800" bIns="50800" rtlCol="0" anchor="ctr"/>
            <a:lstStyle/>
            <a:p>
              <a:pPr algn="ctr">
                <a:lnSpc>
                  <a:spcPts val="2659"/>
                </a:lnSpc>
                <a:spcBef>
                  <a:spcPct val="0"/>
                </a:spcBef>
              </a:pPr>
              <a:endParaRPr/>
            </a:p>
          </p:txBody>
        </p:sp>
      </p:grpSp>
      <p:sp>
        <p:nvSpPr>
          <p:cNvPr id="6" name="AutoShape 6"/>
          <p:cNvSpPr/>
          <p:nvPr/>
        </p:nvSpPr>
        <p:spPr>
          <a:xfrm>
            <a:off x="640164" y="1898743"/>
            <a:ext cx="10984726"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a:off x="1066800" y="1324416"/>
            <a:ext cx="1247155" cy="300908"/>
            <a:chOff x="0" y="0"/>
            <a:chExt cx="1662874" cy="401211"/>
          </a:xfrm>
        </p:grpSpPr>
        <p:grpSp>
          <p:nvGrpSpPr>
            <p:cNvPr id="8" name="Group 8"/>
            <p:cNvGrpSpPr/>
            <p:nvPr/>
          </p:nvGrpSpPr>
          <p:grpSpPr>
            <a:xfrm>
              <a:off x="1261663" y="0"/>
              <a:ext cx="401211" cy="4012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29769" y="0"/>
              <a:ext cx="401211" cy="4012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0" y="0"/>
              <a:ext cx="401211" cy="4012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7" name="TextBox 17"/>
          <p:cNvSpPr txBox="1"/>
          <p:nvPr/>
        </p:nvSpPr>
        <p:spPr>
          <a:xfrm>
            <a:off x="1028700" y="2203543"/>
            <a:ext cx="9415699" cy="807540"/>
          </a:xfrm>
          <a:prstGeom prst="rect">
            <a:avLst/>
          </a:prstGeom>
        </p:spPr>
        <p:txBody>
          <a:bodyPr lIns="0" tIns="0" rIns="0" bIns="0" rtlCol="0" anchor="t">
            <a:spAutoFit/>
          </a:bodyPr>
          <a:lstStyle/>
          <a:p>
            <a:pPr marL="0" lvl="0" indent="0">
              <a:lnSpc>
                <a:spcPts val="5743"/>
              </a:lnSpc>
              <a:spcBef>
                <a:spcPct val="0"/>
              </a:spcBef>
            </a:pPr>
            <a:r>
              <a:rPr lang="en-US" sz="5522">
                <a:solidFill>
                  <a:srgbClr val="FFFFFF"/>
                </a:solidFill>
                <a:latin typeface="Poppins Bold"/>
              </a:rPr>
              <a:t>Community</a:t>
            </a:r>
          </a:p>
        </p:txBody>
      </p:sp>
      <p:sp>
        <p:nvSpPr>
          <p:cNvPr id="18" name="TextBox 18"/>
          <p:cNvSpPr txBox="1"/>
          <p:nvPr/>
        </p:nvSpPr>
        <p:spPr>
          <a:xfrm>
            <a:off x="1028700" y="3201582"/>
            <a:ext cx="10226232" cy="5944236"/>
          </a:xfrm>
          <a:prstGeom prst="rect">
            <a:avLst/>
          </a:prstGeom>
        </p:spPr>
        <p:txBody>
          <a:bodyPr lIns="0" tIns="0" rIns="0" bIns="0" rtlCol="0" anchor="t">
            <a:spAutoFit/>
          </a:bodyPr>
          <a:lstStyle/>
          <a:p>
            <a:pPr>
              <a:lnSpc>
                <a:spcPts val="3639"/>
              </a:lnSpc>
            </a:pPr>
            <a:r>
              <a:rPr lang="en-ZA" sz="2599" dirty="0">
                <a:solidFill>
                  <a:srgbClr val="FFFFFF"/>
                </a:solidFill>
                <a:latin typeface="Poppins Bold"/>
              </a:rPr>
              <a:t>UNENGAGED AND UNINVOLVED</a:t>
            </a:r>
          </a:p>
          <a:p>
            <a:pPr>
              <a:lnSpc>
                <a:spcPts val="3639"/>
              </a:lnSpc>
            </a:pPr>
            <a:r>
              <a:rPr lang="en-ZA" sz="2599" dirty="0">
                <a:solidFill>
                  <a:srgbClr val="FFFFFF"/>
                </a:solidFill>
                <a:latin typeface="Poppins"/>
              </a:rPr>
              <a:t>Studies in South Africa have repeatedly shown the link between young people who have nothing to do and troubled social behaviour, including drug abuse and violence. </a:t>
            </a:r>
          </a:p>
          <a:p>
            <a:pPr>
              <a:lnSpc>
                <a:spcPts val="3639"/>
              </a:lnSpc>
            </a:pPr>
            <a:endParaRPr lang="en-ZA" sz="2599" dirty="0">
              <a:solidFill>
                <a:srgbClr val="FFFFFF"/>
              </a:solidFill>
              <a:latin typeface="Poppins"/>
            </a:endParaRPr>
          </a:p>
          <a:p>
            <a:pPr>
              <a:lnSpc>
                <a:spcPts val="3639"/>
              </a:lnSpc>
            </a:pPr>
            <a:r>
              <a:rPr lang="en-ZA" sz="2599" dirty="0">
                <a:solidFill>
                  <a:srgbClr val="FFFFFF"/>
                </a:solidFill>
                <a:latin typeface="Poppins"/>
              </a:rPr>
              <a:t>A former gang member from </a:t>
            </a:r>
            <a:r>
              <a:rPr lang="en-ZA" sz="2599" dirty="0" err="1">
                <a:solidFill>
                  <a:srgbClr val="FFFFFF"/>
                </a:solidFill>
                <a:latin typeface="Poppins"/>
              </a:rPr>
              <a:t>Bophelong</a:t>
            </a:r>
            <a:r>
              <a:rPr lang="en-ZA" sz="2599" dirty="0">
                <a:solidFill>
                  <a:srgbClr val="FFFFFF"/>
                </a:solidFill>
                <a:latin typeface="Poppins"/>
              </a:rPr>
              <a:t> in Gauteng indicated:</a:t>
            </a:r>
          </a:p>
          <a:p>
            <a:pPr>
              <a:lnSpc>
                <a:spcPts val="3639"/>
              </a:lnSpc>
            </a:pPr>
            <a:endParaRPr lang="en-ZA" sz="2599" dirty="0">
              <a:solidFill>
                <a:srgbClr val="FFFFFF"/>
              </a:solidFill>
              <a:latin typeface="Poppins"/>
            </a:endParaRPr>
          </a:p>
          <a:p>
            <a:pPr>
              <a:lnSpc>
                <a:spcPts val="3639"/>
              </a:lnSpc>
            </a:pPr>
            <a:r>
              <a:rPr lang="en-ZA" sz="2599" dirty="0">
                <a:solidFill>
                  <a:srgbClr val="FFFFFF"/>
                </a:solidFill>
                <a:latin typeface="Poppins"/>
              </a:rPr>
              <a:t>“Our homes are too small; they are suffocating us. There are no facilities for young people in this area, young people have nothing to do… We need facilities or else we join gangs and do drugs just to forget about our circumstances.”</a:t>
            </a:r>
          </a:p>
          <a:p>
            <a:pPr>
              <a:lnSpc>
                <a:spcPts val="3639"/>
              </a:lnSpc>
              <a:spcBef>
                <a:spcPct val="0"/>
              </a:spcBef>
            </a:pPr>
            <a:endParaRPr lang="en-US" sz="2599" dirty="0">
              <a:solidFill>
                <a:srgbClr val="FFFFFF"/>
              </a:solidFill>
              <a:latin typeface="Poppins"/>
            </a:endParaRPr>
          </a:p>
        </p:txBody>
      </p:sp>
      <p:pic>
        <p:nvPicPr>
          <p:cNvPr id="19" name="Picture 18" descr="A logo with a person in the middle&#10;&#10;Description automatically generated">
            <a:extLst>
              <a:ext uri="{FF2B5EF4-FFF2-40B4-BE49-F238E27FC236}">
                <a16:creationId xmlns:a16="http://schemas.microsoft.com/office/drawing/2014/main" id="{1722D0B1-8D86-C4C8-9A32-BB14CAEB6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38945" y="947448"/>
            <a:ext cx="10210855" cy="9072852"/>
            <a:chOff x="0" y="0"/>
            <a:chExt cx="2639106" cy="2308312"/>
          </a:xfrm>
        </p:grpSpPr>
        <p:sp>
          <p:nvSpPr>
            <p:cNvPr id="3" name="Freeform 3"/>
            <p:cNvSpPr/>
            <p:nvPr/>
          </p:nvSpPr>
          <p:spPr>
            <a:xfrm>
              <a:off x="0" y="0"/>
              <a:ext cx="2639106" cy="2308312"/>
            </a:xfrm>
            <a:custGeom>
              <a:avLst/>
              <a:gdLst/>
              <a:ahLst/>
              <a:cxnLst/>
              <a:rect l="l" t="t" r="r" b="b"/>
              <a:pathLst>
                <a:path w="2639106" h="2308312">
                  <a:moveTo>
                    <a:pt x="39404" y="0"/>
                  </a:moveTo>
                  <a:lnTo>
                    <a:pt x="2599702" y="0"/>
                  </a:lnTo>
                  <a:cubicBezTo>
                    <a:pt x="2621464" y="0"/>
                    <a:pt x="2639106" y="17642"/>
                    <a:pt x="2639106" y="39404"/>
                  </a:cubicBezTo>
                  <a:lnTo>
                    <a:pt x="2639106" y="2268908"/>
                  </a:lnTo>
                  <a:cubicBezTo>
                    <a:pt x="2639106" y="2279359"/>
                    <a:pt x="2634954" y="2289381"/>
                    <a:pt x="2627565" y="2296771"/>
                  </a:cubicBezTo>
                  <a:cubicBezTo>
                    <a:pt x="2620175" y="2304160"/>
                    <a:pt x="2610153" y="2308312"/>
                    <a:pt x="2599702" y="2308312"/>
                  </a:cubicBezTo>
                  <a:lnTo>
                    <a:pt x="39404" y="2308312"/>
                  </a:lnTo>
                  <a:cubicBezTo>
                    <a:pt x="17642" y="2308312"/>
                    <a:pt x="0" y="2290670"/>
                    <a:pt x="0" y="2268908"/>
                  </a:cubicBezTo>
                  <a:lnTo>
                    <a:pt x="0" y="39404"/>
                  </a:lnTo>
                  <a:cubicBezTo>
                    <a:pt x="0" y="28953"/>
                    <a:pt x="4151" y="18931"/>
                    <a:pt x="11541" y="11541"/>
                  </a:cubicBezTo>
                  <a:cubicBezTo>
                    <a:pt x="18931" y="4151"/>
                    <a:pt x="28953" y="0"/>
                    <a:pt x="39404" y="0"/>
                  </a:cubicBezTo>
                  <a:close/>
                </a:path>
              </a:pathLst>
            </a:custGeom>
            <a:solidFill>
              <a:srgbClr val="BE7CCA"/>
            </a:solidFill>
          </p:spPr>
          <p:txBody>
            <a:bodyPr/>
            <a:lstStyle/>
            <a:p>
              <a:endParaRPr lang="en-US"/>
            </a:p>
          </p:txBody>
        </p:sp>
        <p:sp>
          <p:nvSpPr>
            <p:cNvPr id="4" name="TextBox 4"/>
            <p:cNvSpPr txBox="1"/>
            <p:nvPr/>
          </p:nvSpPr>
          <p:spPr>
            <a:xfrm>
              <a:off x="0" y="-57150"/>
              <a:ext cx="2639106" cy="2365462"/>
            </a:xfrm>
            <a:prstGeom prst="rect">
              <a:avLst/>
            </a:prstGeom>
          </p:spPr>
          <p:txBody>
            <a:bodyPr lIns="50800" tIns="50800" rIns="50800" bIns="50800" rtlCol="0" anchor="ctr"/>
            <a:lstStyle/>
            <a:p>
              <a:pPr algn="ctr">
                <a:lnSpc>
                  <a:spcPts val="2659"/>
                </a:lnSpc>
                <a:spcBef>
                  <a:spcPct val="0"/>
                </a:spcBef>
              </a:pPr>
              <a:endParaRPr/>
            </a:p>
          </p:txBody>
        </p:sp>
      </p:grpSp>
      <p:sp>
        <p:nvSpPr>
          <p:cNvPr id="5" name="AutoShape 5"/>
          <p:cNvSpPr/>
          <p:nvPr/>
        </p:nvSpPr>
        <p:spPr>
          <a:xfrm>
            <a:off x="7162800" y="1769222"/>
            <a:ext cx="10984726"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6" name="Group 6"/>
          <p:cNvGrpSpPr/>
          <p:nvPr/>
        </p:nvGrpSpPr>
        <p:grpSpPr>
          <a:xfrm>
            <a:off x="7620000" y="1194896"/>
            <a:ext cx="1247155" cy="300908"/>
            <a:chOff x="0" y="0"/>
            <a:chExt cx="1662874" cy="401211"/>
          </a:xfrm>
        </p:grpSpPr>
        <p:grpSp>
          <p:nvGrpSpPr>
            <p:cNvPr id="7" name="Group 7"/>
            <p:cNvGrpSpPr/>
            <p:nvPr/>
          </p:nvGrpSpPr>
          <p:grpSpPr>
            <a:xfrm>
              <a:off x="1261663" y="0"/>
              <a:ext cx="401211" cy="40121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29769" y="0"/>
              <a:ext cx="401211" cy="40121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0" y="0"/>
              <a:ext cx="401211" cy="40121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16" name="Freeform 16"/>
          <p:cNvSpPr/>
          <p:nvPr/>
        </p:nvSpPr>
        <p:spPr>
          <a:xfrm>
            <a:off x="989931" y="1209001"/>
            <a:ext cx="5897746" cy="8229600"/>
          </a:xfrm>
          <a:custGeom>
            <a:avLst/>
            <a:gdLst/>
            <a:ahLst/>
            <a:cxnLst/>
            <a:rect l="l" t="t" r="r" b="b"/>
            <a:pathLst>
              <a:path w="5897746" h="8229600">
                <a:moveTo>
                  <a:pt x="0" y="0"/>
                </a:moveTo>
                <a:lnTo>
                  <a:pt x="5897746" y="0"/>
                </a:lnTo>
                <a:lnTo>
                  <a:pt x="5897746" y="8229600"/>
                </a:lnTo>
                <a:lnTo>
                  <a:pt x="0" y="8229600"/>
                </a:lnTo>
                <a:lnTo>
                  <a:pt x="0" y="0"/>
                </a:lnTo>
                <a:close/>
              </a:path>
            </a:pathLst>
          </a:custGeom>
          <a:blipFill>
            <a:blip r:embed="rId3"/>
            <a:stretch>
              <a:fillRect/>
            </a:stretch>
          </a:blipFill>
        </p:spPr>
        <p:txBody>
          <a:bodyPr/>
          <a:lstStyle/>
          <a:p>
            <a:endParaRPr lang="en-US"/>
          </a:p>
        </p:txBody>
      </p:sp>
      <p:sp>
        <p:nvSpPr>
          <p:cNvPr id="17" name="TextBox 17"/>
          <p:cNvSpPr txBox="1"/>
          <p:nvPr/>
        </p:nvSpPr>
        <p:spPr>
          <a:xfrm>
            <a:off x="8754828" y="2074022"/>
            <a:ext cx="6988588" cy="1059475"/>
          </a:xfrm>
          <a:prstGeom prst="rect">
            <a:avLst/>
          </a:prstGeom>
        </p:spPr>
        <p:txBody>
          <a:bodyPr lIns="0" tIns="0" rIns="0" bIns="0" rtlCol="0" anchor="t">
            <a:spAutoFit/>
          </a:bodyPr>
          <a:lstStyle/>
          <a:p>
            <a:pPr marL="0" lvl="0" indent="0" algn="ctr">
              <a:lnSpc>
                <a:spcPts val="7425"/>
              </a:lnSpc>
              <a:spcBef>
                <a:spcPct val="0"/>
              </a:spcBef>
            </a:pPr>
            <a:r>
              <a:rPr lang="en-US" sz="7139">
                <a:solidFill>
                  <a:srgbClr val="FFFFFF"/>
                </a:solidFill>
                <a:latin typeface="Poppins Bold"/>
              </a:rPr>
              <a:t>Media</a:t>
            </a:r>
          </a:p>
        </p:txBody>
      </p:sp>
      <p:sp>
        <p:nvSpPr>
          <p:cNvPr id="18" name="TextBox 18"/>
          <p:cNvSpPr txBox="1"/>
          <p:nvPr/>
        </p:nvSpPr>
        <p:spPr>
          <a:xfrm>
            <a:off x="7516107" y="3132280"/>
            <a:ext cx="9466031" cy="6517362"/>
          </a:xfrm>
          <a:prstGeom prst="rect">
            <a:avLst/>
          </a:prstGeom>
        </p:spPr>
        <p:txBody>
          <a:bodyPr lIns="0" tIns="0" rIns="0" bIns="0" rtlCol="0" anchor="t">
            <a:spAutoFit/>
          </a:bodyPr>
          <a:lstStyle/>
          <a:p>
            <a:pPr algn="just">
              <a:lnSpc>
                <a:spcPts val="3359"/>
              </a:lnSpc>
              <a:spcBef>
                <a:spcPct val="0"/>
              </a:spcBef>
            </a:pPr>
            <a:r>
              <a:rPr lang="en-ZA" sz="2399" dirty="0">
                <a:solidFill>
                  <a:srgbClr val="FFFFFF"/>
                </a:solidFill>
                <a:latin typeface="Poppins Bold"/>
              </a:rPr>
              <a:t>GEN Z MIRROR CELEBRITY SMOKING HABITS</a:t>
            </a:r>
          </a:p>
          <a:p>
            <a:pPr algn="just">
              <a:lnSpc>
                <a:spcPts val="3359"/>
              </a:lnSpc>
              <a:spcBef>
                <a:spcPct val="0"/>
              </a:spcBef>
            </a:pPr>
            <a:r>
              <a:rPr lang="en-ZA" sz="2399" dirty="0">
                <a:solidFill>
                  <a:srgbClr val="FFFFFF"/>
                </a:solidFill>
                <a:latin typeface="Poppins"/>
              </a:rPr>
              <a:t>The apparent increase in smoking among Generation Z is likely a combination of celebrity influence and a care-free outlook on life. Guardian writer, Alaina Demopoulos, recently wrote about the increasing number of young celebrities photographed smoking.   </a:t>
            </a:r>
          </a:p>
          <a:p>
            <a:pPr algn="just">
              <a:lnSpc>
                <a:spcPts val="3359"/>
              </a:lnSpc>
              <a:spcBef>
                <a:spcPct val="0"/>
              </a:spcBef>
            </a:pPr>
            <a:endParaRPr lang="en-ZA" sz="2399" dirty="0">
              <a:solidFill>
                <a:srgbClr val="FFFFFF"/>
              </a:solidFill>
              <a:latin typeface="Poppins"/>
            </a:endParaRPr>
          </a:p>
          <a:p>
            <a:pPr algn="just">
              <a:lnSpc>
                <a:spcPts val="3359"/>
              </a:lnSpc>
              <a:spcBef>
                <a:spcPct val="0"/>
              </a:spcBef>
            </a:pPr>
            <a:r>
              <a:rPr lang="en-ZA" sz="2399" dirty="0">
                <a:solidFill>
                  <a:srgbClr val="FFFFFF"/>
                </a:solidFill>
                <a:latin typeface="Poppins"/>
              </a:rPr>
              <a:t>She noted one photo of actress Anya Taylor-Joy (from the Netflix series, The Queen's Gambit) drinking coffee and smoking on a footpath, which was described as "iconic". Another Tweet featuring influencer Kylie Jenner said, "heroin chic and skinny is back in". </a:t>
            </a:r>
          </a:p>
          <a:p>
            <a:pPr algn="just">
              <a:lnSpc>
                <a:spcPts val="3359"/>
              </a:lnSpc>
              <a:spcBef>
                <a:spcPct val="0"/>
              </a:spcBef>
            </a:pPr>
            <a:endParaRPr lang="en-ZA" sz="2399" dirty="0">
              <a:solidFill>
                <a:srgbClr val="FFFFFF"/>
              </a:solidFill>
              <a:latin typeface="Poppins"/>
            </a:endParaRPr>
          </a:p>
          <a:p>
            <a:pPr algn="just">
              <a:lnSpc>
                <a:spcPts val="3359"/>
              </a:lnSpc>
              <a:spcBef>
                <a:spcPct val="0"/>
              </a:spcBef>
            </a:pPr>
            <a:r>
              <a:rPr lang="en-ZA" sz="2399" dirty="0">
                <a:solidFill>
                  <a:srgbClr val="FFFFFF"/>
                </a:solidFill>
                <a:latin typeface="Poppins"/>
              </a:rPr>
              <a:t>Young fans now want to "project this sort of party girl, early 2000s image".</a:t>
            </a:r>
          </a:p>
        </p:txBody>
      </p:sp>
      <p:pic>
        <p:nvPicPr>
          <p:cNvPr id="19" name="Picture 18" descr="A logo with a person in the middle&#10;&#10;Description automatically generated">
            <a:extLst>
              <a:ext uri="{FF2B5EF4-FFF2-40B4-BE49-F238E27FC236}">
                <a16:creationId xmlns:a16="http://schemas.microsoft.com/office/drawing/2014/main" id="{41534E54-D9F0-629B-A7F1-7379DAA11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89553" y="1028700"/>
            <a:ext cx="7905191" cy="5941041"/>
            <a:chOff x="0" y="0"/>
            <a:chExt cx="1712649" cy="1287118"/>
          </a:xfrm>
        </p:grpSpPr>
        <p:sp>
          <p:nvSpPr>
            <p:cNvPr id="3" name="Freeform 3"/>
            <p:cNvSpPr/>
            <p:nvPr/>
          </p:nvSpPr>
          <p:spPr>
            <a:xfrm>
              <a:off x="0" y="0"/>
              <a:ext cx="1712649" cy="1287118"/>
            </a:xfrm>
            <a:custGeom>
              <a:avLst/>
              <a:gdLst/>
              <a:ahLst/>
              <a:cxnLst/>
              <a:rect l="l" t="t" r="r" b="b"/>
              <a:pathLst>
                <a:path w="1712649" h="1287118">
                  <a:moveTo>
                    <a:pt x="49947" y="0"/>
                  </a:moveTo>
                  <a:lnTo>
                    <a:pt x="1662702" y="0"/>
                  </a:lnTo>
                  <a:cubicBezTo>
                    <a:pt x="1675949" y="0"/>
                    <a:pt x="1688653" y="5262"/>
                    <a:pt x="1698020" y="14629"/>
                  </a:cubicBezTo>
                  <a:cubicBezTo>
                    <a:pt x="1707387" y="23996"/>
                    <a:pt x="1712649" y="36700"/>
                    <a:pt x="1712649" y="49947"/>
                  </a:cubicBezTo>
                  <a:lnTo>
                    <a:pt x="1712649" y="1237172"/>
                  </a:lnTo>
                  <a:cubicBezTo>
                    <a:pt x="1712649" y="1250418"/>
                    <a:pt x="1707387" y="1263123"/>
                    <a:pt x="1698020" y="1272489"/>
                  </a:cubicBezTo>
                  <a:cubicBezTo>
                    <a:pt x="1688653" y="1281856"/>
                    <a:pt x="1675949" y="1287118"/>
                    <a:pt x="1662702" y="1287118"/>
                  </a:cubicBezTo>
                  <a:lnTo>
                    <a:pt x="49947" y="1287118"/>
                  </a:lnTo>
                  <a:cubicBezTo>
                    <a:pt x="36700" y="1287118"/>
                    <a:pt x="23996" y="1281856"/>
                    <a:pt x="14629" y="1272489"/>
                  </a:cubicBezTo>
                  <a:cubicBezTo>
                    <a:pt x="5262" y="1263123"/>
                    <a:pt x="0" y="1250418"/>
                    <a:pt x="0" y="1237172"/>
                  </a:cubicBezTo>
                  <a:lnTo>
                    <a:pt x="0" y="49947"/>
                  </a:lnTo>
                  <a:cubicBezTo>
                    <a:pt x="0" y="36700"/>
                    <a:pt x="5262" y="23996"/>
                    <a:pt x="14629" y="14629"/>
                  </a:cubicBezTo>
                  <a:cubicBezTo>
                    <a:pt x="23996" y="5262"/>
                    <a:pt x="36700" y="0"/>
                    <a:pt x="49947" y="0"/>
                  </a:cubicBezTo>
                  <a:close/>
                </a:path>
              </a:pathLst>
            </a:custGeom>
            <a:solidFill>
              <a:srgbClr val="FFE9BB"/>
            </a:solidFill>
          </p:spPr>
          <p:txBody>
            <a:bodyPr/>
            <a:lstStyle/>
            <a:p>
              <a:endParaRPr lang="en-US"/>
            </a:p>
          </p:txBody>
        </p:sp>
        <p:sp>
          <p:nvSpPr>
            <p:cNvPr id="4" name="TextBox 4"/>
            <p:cNvSpPr txBox="1"/>
            <p:nvPr/>
          </p:nvSpPr>
          <p:spPr>
            <a:xfrm>
              <a:off x="0" y="-57150"/>
              <a:ext cx="1712649" cy="134426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893255" y="1028700"/>
            <a:ext cx="7905191" cy="5941041"/>
            <a:chOff x="0" y="0"/>
            <a:chExt cx="1712649" cy="1287118"/>
          </a:xfrm>
        </p:grpSpPr>
        <p:sp>
          <p:nvSpPr>
            <p:cNvPr id="6" name="Freeform 6"/>
            <p:cNvSpPr/>
            <p:nvPr/>
          </p:nvSpPr>
          <p:spPr>
            <a:xfrm>
              <a:off x="0" y="0"/>
              <a:ext cx="1712649" cy="1287118"/>
            </a:xfrm>
            <a:custGeom>
              <a:avLst/>
              <a:gdLst/>
              <a:ahLst/>
              <a:cxnLst/>
              <a:rect l="l" t="t" r="r" b="b"/>
              <a:pathLst>
                <a:path w="1712649" h="1287118">
                  <a:moveTo>
                    <a:pt x="49947" y="0"/>
                  </a:moveTo>
                  <a:lnTo>
                    <a:pt x="1662702" y="0"/>
                  </a:lnTo>
                  <a:cubicBezTo>
                    <a:pt x="1675949" y="0"/>
                    <a:pt x="1688653" y="5262"/>
                    <a:pt x="1698020" y="14629"/>
                  </a:cubicBezTo>
                  <a:cubicBezTo>
                    <a:pt x="1707387" y="23996"/>
                    <a:pt x="1712649" y="36700"/>
                    <a:pt x="1712649" y="49947"/>
                  </a:cubicBezTo>
                  <a:lnTo>
                    <a:pt x="1712649" y="1237172"/>
                  </a:lnTo>
                  <a:cubicBezTo>
                    <a:pt x="1712649" y="1250418"/>
                    <a:pt x="1707387" y="1263123"/>
                    <a:pt x="1698020" y="1272489"/>
                  </a:cubicBezTo>
                  <a:cubicBezTo>
                    <a:pt x="1688653" y="1281856"/>
                    <a:pt x="1675949" y="1287118"/>
                    <a:pt x="1662702" y="1287118"/>
                  </a:cubicBezTo>
                  <a:lnTo>
                    <a:pt x="49947" y="1287118"/>
                  </a:lnTo>
                  <a:cubicBezTo>
                    <a:pt x="36700" y="1287118"/>
                    <a:pt x="23996" y="1281856"/>
                    <a:pt x="14629" y="1272489"/>
                  </a:cubicBezTo>
                  <a:cubicBezTo>
                    <a:pt x="5262" y="1263123"/>
                    <a:pt x="0" y="1250418"/>
                    <a:pt x="0" y="1237172"/>
                  </a:cubicBezTo>
                  <a:lnTo>
                    <a:pt x="0" y="49947"/>
                  </a:lnTo>
                  <a:cubicBezTo>
                    <a:pt x="0" y="36700"/>
                    <a:pt x="5262" y="23996"/>
                    <a:pt x="14629" y="14629"/>
                  </a:cubicBezTo>
                  <a:cubicBezTo>
                    <a:pt x="23996" y="5262"/>
                    <a:pt x="36700" y="0"/>
                    <a:pt x="49947" y="0"/>
                  </a:cubicBezTo>
                  <a:close/>
                </a:path>
              </a:pathLst>
            </a:custGeom>
            <a:solidFill>
              <a:srgbClr val="2D2932"/>
            </a:solidFill>
          </p:spPr>
          <p:txBody>
            <a:bodyPr/>
            <a:lstStyle/>
            <a:p>
              <a:endParaRPr lang="en-US"/>
            </a:p>
          </p:txBody>
        </p:sp>
        <p:sp>
          <p:nvSpPr>
            <p:cNvPr id="7" name="TextBox 7"/>
            <p:cNvSpPr txBox="1"/>
            <p:nvPr/>
          </p:nvSpPr>
          <p:spPr>
            <a:xfrm>
              <a:off x="0" y="-57150"/>
              <a:ext cx="1712649" cy="134426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3802794" y="4875983"/>
            <a:ext cx="7534327" cy="5411017"/>
          </a:xfrm>
          <a:custGeom>
            <a:avLst/>
            <a:gdLst/>
            <a:ahLst/>
            <a:cxnLst/>
            <a:rect l="l" t="t" r="r" b="b"/>
            <a:pathLst>
              <a:path w="7534327" h="5411017">
                <a:moveTo>
                  <a:pt x="0" y="0"/>
                </a:moveTo>
                <a:lnTo>
                  <a:pt x="7534327" y="0"/>
                </a:lnTo>
                <a:lnTo>
                  <a:pt x="7534327" y="5411017"/>
                </a:lnTo>
                <a:lnTo>
                  <a:pt x="0" y="54110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AutoShape 9"/>
          <p:cNvSpPr/>
          <p:nvPr/>
        </p:nvSpPr>
        <p:spPr>
          <a:xfrm flipV="1">
            <a:off x="9526747" y="2086390"/>
            <a:ext cx="7839277" cy="0"/>
          </a:xfrm>
          <a:prstGeom prst="line">
            <a:avLst/>
          </a:prstGeom>
          <a:ln w="47625" cap="flat">
            <a:solidFill>
              <a:srgbClr val="2D2932"/>
            </a:solidFill>
            <a:prstDash val="solid"/>
            <a:headEnd type="none" w="sm" len="sm"/>
            <a:tailEnd type="none" w="sm" len="sm"/>
          </a:ln>
        </p:spPr>
        <p:txBody>
          <a:bodyPr/>
          <a:lstStyle/>
          <a:p>
            <a:endParaRPr lang="en-US"/>
          </a:p>
        </p:txBody>
      </p:sp>
      <p:sp>
        <p:nvSpPr>
          <p:cNvPr id="10" name="AutoShape 10"/>
          <p:cNvSpPr/>
          <p:nvPr/>
        </p:nvSpPr>
        <p:spPr>
          <a:xfrm>
            <a:off x="930449" y="2086390"/>
            <a:ext cx="7839277" cy="0"/>
          </a:xfrm>
          <a:prstGeom prst="line">
            <a:avLst/>
          </a:prstGeom>
          <a:ln w="47625" cap="flat">
            <a:solidFill>
              <a:srgbClr val="FFFFFF"/>
            </a:solidFill>
            <a:prstDash val="solid"/>
            <a:headEnd type="none" w="sm" len="sm"/>
            <a:tailEnd type="none" w="sm" len="sm"/>
          </a:ln>
        </p:spPr>
        <p:txBody>
          <a:bodyPr/>
          <a:lstStyle/>
          <a:p>
            <a:endParaRPr lang="en-US"/>
          </a:p>
        </p:txBody>
      </p:sp>
      <p:grpSp>
        <p:nvGrpSpPr>
          <p:cNvPr id="11" name="Group 11"/>
          <p:cNvGrpSpPr/>
          <p:nvPr/>
        </p:nvGrpSpPr>
        <p:grpSpPr>
          <a:xfrm>
            <a:off x="9982200" y="1426859"/>
            <a:ext cx="1191586" cy="287500"/>
            <a:chOff x="0" y="0"/>
            <a:chExt cx="1588781" cy="383334"/>
          </a:xfrm>
        </p:grpSpPr>
        <p:grpSp>
          <p:nvGrpSpPr>
            <p:cNvPr id="12" name="Group 12"/>
            <p:cNvGrpSpPr/>
            <p:nvPr/>
          </p:nvGrpSpPr>
          <p:grpSpPr>
            <a:xfrm>
              <a:off x="1205447" y="0"/>
              <a:ext cx="383334" cy="3833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2932"/>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15" name="Group 15"/>
            <p:cNvGrpSpPr/>
            <p:nvPr/>
          </p:nvGrpSpPr>
          <p:grpSpPr>
            <a:xfrm>
              <a:off x="601708" y="0"/>
              <a:ext cx="383334" cy="38333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2932"/>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18" name="Group 18"/>
            <p:cNvGrpSpPr/>
            <p:nvPr/>
          </p:nvGrpSpPr>
          <p:grpSpPr>
            <a:xfrm>
              <a:off x="0" y="0"/>
              <a:ext cx="383334" cy="38333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2932"/>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grpSp>
        <p:nvGrpSpPr>
          <p:cNvPr id="21" name="Group 21"/>
          <p:cNvGrpSpPr/>
          <p:nvPr/>
        </p:nvGrpSpPr>
        <p:grpSpPr>
          <a:xfrm>
            <a:off x="1371600" y="1426859"/>
            <a:ext cx="1191586" cy="287500"/>
            <a:chOff x="0" y="0"/>
            <a:chExt cx="1588781" cy="383334"/>
          </a:xfrm>
        </p:grpSpPr>
        <p:grpSp>
          <p:nvGrpSpPr>
            <p:cNvPr id="22" name="Group 22"/>
            <p:cNvGrpSpPr/>
            <p:nvPr/>
          </p:nvGrpSpPr>
          <p:grpSpPr>
            <a:xfrm>
              <a:off x="1205447" y="0"/>
              <a:ext cx="383334" cy="38333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BB"/>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25" name="Group 25"/>
            <p:cNvGrpSpPr/>
            <p:nvPr/>
          </p:nvGrpSpPr>
          <p:grpSpPr>
            <a:xfrm>
              <a:off x="601708" y="0"/>
              <a:ext cx="383334" cy="383334"/>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BB"/>
              </a:solidFill>
            </p:spPr>
            <p:txBody>
              <a:bodyPr/>
              <a:lstStyle/>
              <a:p>
                <a:endParaRPr lang="en-US"/>
              </a:p>
            </p:txBody>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28" name="Group 28"/>
            <p:cNvGrpSpPr/>
            <p:nvPr/>
          </p:nvGrpSpPr>
          <p:grpSpPr>
            <a:xfrm>
              <a:off x="0" y="0"/>
              <a:ext cx="383334" cy="383334"/>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9BB"/>
              </a:solidFill>
            </p:spPr>
            <p:txBody>
              <a:bodyPr/>
              <a:lstStyle/>
              <a:p>
                <a:endParaRPr lang="en-US"/>
              </a:p>
            </p:txBody>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sp>
        <p:nvSpPr>
          <p:cNvPr id="31" name="TextBox 31"/>
          <p:cNvSpPr txBox="1"/>
          <p:nvPr/>
        </p:nvSpPr>
        <p:spPr>
          <a:xfrm>
            <a:off x="1579411" y="2845262"/>
            <a:ext cx="6541354" cy="577081"/>
          </a:xfrm>
          <a:prstGeom prst="rect">
            <a:avLst/>
          </a:prstGeom>
        </p:spPr>
        <p:txBody>
          <a:bodyPr lIns="0" tIns="0" rIns="0" bIns="0" rtlCol="0" anchor="t">
            <a:spAutoFit/>
          </a:bodyPr>
          <a:lstStyle/>
          <a:p>
            <a:pPr marL="0" lvl="0" indent="0" algn="ctr">
              <a:lnSpc>
                <a:spcPts val="4495"/>
              </a:lnSpc>
              <a:spcBef>
                <a:spcPct val="0"/>
              </a:spcBef>
            </a:pPr>
            <a:r>
              <a:rPr lang="en-US" sz="4322" dirty="0">
                <a:solidFill>
                  <a:srgbClr val="FFFFFF"/>
                </a:solidFill>
                <a:latin typeface="Poppins Bold"/>
              </a:rPr>
              <a:t>Decision-Making Skills</a:t>
            </a:r>
          </a:p>
        </p:txBody>
      </p:sp>
      <p:sp>
        <p:nvSpPr>
          <p:cNvPr id="32" name="TextBox 32"/>
          <p:cNvSpPr txBox="1"/>
          <p:nvPr/>
        </p:nvSpPr>
        <p:spPr>
          <a:xfrm>
            <a:off x="10261160" y="2800627"/>
            <a:ext cx="6467012" cy="611657"/>
          </a:xfrm>
          <a:prstGeom prst="rect">
            <a:avLst/>
          </a:prstGeom>
        </p:spPr>
        <p:txBody>
          <a:bodyPr lIns="0" tIns="0" rIns="0" bIns="0" rtlCol="0" anchor="t">
            <a:spAutoFit/>
          </a:bodyPr>
          <a:lstStyle/>
          <a:p>
            <a:pPr marL="0" lvl="0" indent="0" algn="ctr">
              <a:lnSpc>
                <a:spcPts val="4492"/>
              </a:lnSpc>
              <a:spcBef>
                <a:spcPct val="0"/>
              </a:spcBef>
            </a:pPr>
            <a:r>
              <a:rPr lang="en-US" sz="4320">
                <a:solidFill>
                  <a:srgbClr val="2D2932"/>
                </a:solidFill>
                <a:latin typeface="Poppins Bold"/>
              </a:rPr>
              <a:t>Assertive Refusal Skills</a:t>
            </a:r>
          </a:p>
        </p:txBody>
      </p:sp>
      <p:sp>
        <p:nvSpPr>
          <p:cNvPr id="33" name="TextBox 33"/>
          <p:cNvSpPr txBox="1"/>
          <p:nvPr/>
        </p:nvSpPr>
        <p:spPr>
          <a:xfrm>
            <a:off x="10720983" y="3589274"/>
            <a:ext cx="5714060" cy="2539606"/>
          </a:xfrm>
          <a:prstGeom prst="rect">
            <a:avLst/>
          </a:prstGeom>
        </p:spPr>
        <p:txBody>
          <a:bodyPr wrap="square" lIns="0" tIns="0" rIns="0" bIns="0" rtlCol="0" anchor="t">
            <a:spAutoFit/>
          </a:bodyPr>
          <a:lstStyle/>
          <a:p>
            <a:pPr algn="ctr">
              <a:lnSpc>
                <a:spcPts val="4018"/>
              </a:lnSpc>
              <a:spcBef>
                <a:spcPct val="0"/>
              </a:spcBef>
            </a:pPr>
            <a:r>
              <a:rPr lang="en-US" sz="2870" dirty="0">
                <a:solidFill>
                  <a:srgbClr val="000000"/>
                </a:solidFill>
                <a:latin typeface="Poppins"/>
              </a:rPr>
              <a:t>Strategies to say “no” in a </a:t>
            </a:r>
            <a:r>
              <a:rPr lang="en-US" sz="2870" b="1" dirty="0">
                <a:solidFill>
                  <a:srgbClr val="000000"/>
                </a:solidFill>
                <a:latin typeface="Poppins"/>
              </a:rPr>
              <a:t>confident, honest and respectful way </a:t>
            </a:r>
            <a:r>
              <a:rPr lang="en-US" sz="2870" dirty="0">
                <a:solidFill>
                  <a:srgbClr val="000000"/>
                </a:solidFill>
                <a:latin typeface="Poppins"/>
              </a:rPr>
              <a:t>when a person is being pressured to do something they don’t want to.</a:t>
            </a:r>
          </a:p>
        </p:txBody>
      </p:sp>
      <p:sp>
        <p:nvSpPr>
          <p:cNvPr id="34" name="TextBox 34"/>
          <p:cNvSpPr txBox="1"/>
          <p:nvPr/>
        </p:nvSpPr>
        <p:spPr>
          <a:xfrm>
            <a:off x="2304322" y="3625730"/>
            <a:ext cx="5091532" cy="1517770"/>
          </a:xfrm>
          <a:prstGeom prst="rect">
            <a:avLst/>
          </a:prstGeom>
        </p:spPr>
        <p:txBody>
          <a:bodyPr lIns="0" tIns="0" rIns="0" bIns="0" rtlCol="0" anchor="t">
            <a:spAutoFit/>
          </a:bodyPr>
          <a:lstStyle/>
          <a:p>
            <a:pPr marL="0" lvl="0" indent="0" algn="ctr">
              <a:lnSpc>
                <a:spcPts val="4018"/>
              </a:lnSpc>
              <a:spcBef>
                <a:spcPct val="0"/>
              </a:spcBef>
            </a:pPr>
            <a:r>
              <a:rPr lang="en-US" sz="2870">
                <a:solidFill>
                  <a:srgbClr val="FFFFFF"/>
                </a:solidFill>
                <a:latin typeface="Poppins"/>
              </a:rPr>
              <a:t>Abilities that help you to choose solutions to challenges.</a:t>
            </a:r>
          </a:p>
        </p:txBody>
      </p:sp>
      <p:pic>
        <p:nvPicPr>
          <p:cNvPr id="35" name="Picture 34" descr="A logo with a person in the middle&#10;&#10;Description automatically generated">
            <a:extLst>
              <a:ext uri="{FF2B5EF4-FFF2-40B4-BE49-F238E27FC236}">
                <a16:creationId xmlns:a16="http://schemas.microsoft.com/office/drawing/2014/main" id="{85B715D9-5326-66B8-223B-D2C974E1A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0352" y="1529558"/>
            <a:ext cx="3928105" cy="2952114"/>
            <a:chOff x="0" y="0"/>
            <a:chExt cx="1712649" cy="1287118"/>
          </a:xfrm>
        </p:grpSpPr>
        <p:sp>
          <p:nvSpPr>
            <p:cNvPr id="3" name="Freeform 3"/>
            <p:cNvSpPr/>
            <p:nvPr/>
          </p:nvSpPr>
          <p:spPr>
            <a:xfrm>
              <a:off x="0" y="0"/>
              <a:ext cx="1712649" cy="1287118"/>
            </a:xfrm>
            <a:custGeom>
              <a:avLst/>
              <a:gdLst/>
              <a:ahLst/>
              <a:cxnLst/>
              <a:rect l="l" t="t" r="r" b="b"/>
              <a:pathLst>
                <a:path w="1712649" h="1287118">
                  <a:moveTo>
                    <a:pt x="100516" y="0"/>
                  </a:moveTo>
                  <a:lnTo>
                    <a:pt x="1612133" y="0"/>
                  </a:lnTo>
                  <a:cubicBezTo>
                    <a:pt x="1638791" y="0"/>
                    <a:pt x="1664358" y="10590"/>
                    <a:pt x="1683208" y="29440"/>
                  </a:cubicBezTo>
                  <a:cubicBezTo>
                    <a:pt x="1702059" y="48291"/>
                    <a:pt x="1712649" y="73858"/>
                    <a:pt x="1712649" y="100516"/>
                  </a:cubicBezTo>
                  <a:lnTo>
                    <a:pt x="1712649" y="1186602"/>
                  </a:lnTo>
                  <a:cubicBezTo>
                    <a:pt x="1712649" y="1242116"/>
                    <a:pt x="1667646" y="1287118"/>
                    <a:pt x="1612133" y="1287118"/>
                  </a:cubicBezTo>
                  <a:lnTo>
                    <a:pt x="100516" y="1287118"/>
                  </a:lnTo>
                  <a:cubicBezTo>
                    <a:pt x="73858" y="1287118"/>
                    <a:pt x="48291" y="1276528"/>
                    <a:pt x="29440" y="1257678"/>
                  </a:cubicBezTo>
                  <a:cubicBezTo>
                    <a:pt x="10590" y="1238827"/>
                    <a:pt x="0" y="1213261"/>
                    <a:pt x="0" y="1186602"/>
                  </a:cubicBezTo>
                  <a:lnTo>
                    <a:pt x="0" y="100516"/>
                  </a:lnTo>
                  <a:cubicBezTo>
                    <a:pt x="0" y="73858"/>
                    <a:pt x="10590" y="48291"/>
                    <a:pt x="29440" y="29440"/>
                  </a:cubicBezTo>
                  <a:cubicBezTo>
                    <a:pt x="48291" y="10590"/>
                    <a:pt x="73858" y="0"/>
                    <a:pt x="100516" y="0"/>
                  </a:cubicBezTo>
                  <a:close/>
                </a:path>
              </a:pathLst>
            </a:custGeom>
            <a:solidFill>
              <a:srgbClr val="2D2932"/>
            </a:solidFill>
          </p:spPr>
          <p:txBody>
            <a:bodyPr/>
            <a:lstStyle/>
            <a:p>
              <a:endParaRPr lang="en-US"/>
            </a:p>
          </p:txBody>
        </p:sp>
        <p:sp>
          <p:nvSpPr>
            <p:cNvPr id="4" name="TextBox 4"/>
            <p:cNvSpPr txBox="1"/>
            <p:nvPr/>
          </p:nvSpPr>
          <p:spPr>
            <a:xfrm>
              <a:off x="0" y="-57150"/>
              <a:ext cx="1712649" cy="1344268"/>
            </a:xfrm>
            <a:prstGeom prst="rect">
              <a:avLst/>
            </a:prstGeom>
          </p:spPr>
          <p:txBody>
            <a:bodyPr lIns="50800" tIns="50800" rIns="50800" bIns="50800" rtlCol="0" anchor="ctr"/>
            <a:lstStyle/>
            <a:p>
              <a:pPr algn="ctr">
                <a:lnSpc>
                  <a:spcPts val="2659"/>
                </a:lnSpc>
                <a:spcBef>
                  <a:spcPct val="0"/>
                </a:spcBef>
              </a:pPr>
              <a:endParaRPr/>
            </a:p>
          </p:txBody>
        </p:sp>
      </p:grpSp>
      <p:sp>
        <p:nvSpPr>
          <p:cNvPr id="5" name="AutoShape 5"/>
          <p:cNvSpPr/>
          <p:nvPr/>
        </p:nvSpPr>
        <p:spPr>
          <a:xfrm>
            <a:off x="698833" y="2055126"/>
            <a:ext cx="3895352" cy="0"/>
          </a:xfrm>
          <a:prstGeom prst="line">
            <a:avLst/>
          </a:prstGeom>
          <a:ln w="19050" cap="flat">
            <a:solidFill>
              <a:srgbClr val="FFFFFF"/>
            </a:solidFill>
            <a:prstDash val="solid"/>
            <a:headEnd type="none" w="sm" len="sm"/>
            <a:tailEnd type="none" w="sm" len="sm"/>
          </a:ln>
        </p:spPr>
        <p:txBody>
          <a:bodyPr/>
          <a:lstStyle/>
          <a:p>
            <a:endParaRPr lang="en-US"/>
          </a:p>
        </p:txBody>
      </p:sp>
      <p:grpSp>
        <p:nvGrpSpPr>
          <p:cNvPr id="6" name="Group 6"/>
          <p:cNvGrpSpPr/>
          <p:nvPr/>
        </p:nvGrpSpPr>
        <p:grpSpPr>
          <a:xfrm>
            <a:off x="1006311" y="1727404"/>
            <a:ext cx="592101" cy="142860"/>
            <a:chOff x="0" y="0"/>
            <a:chExt cx="789468" cy="190479"/>
          </a:xfrm>
        </p:grpSpPr>
        <p:grpSp>
          <p:nvGrpSpPr>
            <p:cNvPr id="7" name="Group 7"/>
            <p:cNvGrpSpPr/>
            <p:nvPr/>
          </p:nvGrpSpPr>
          <p:grpSpPr>
            <a:xfrm>
              <a:off x="598989" y="0"/>
              <a:ext cx="190479" cy="19047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98990" y="0"/>
              <a:ext cx="190479" cy="19047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0" y="0"/>
              <a:ext cx="190479" cy="19047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6" name="Group 16"/>
          <p:cNvGrpSpPr/>
          <p:nvPr/>
        </p:nvGrpSpPr>
        <p:grpSpPr>
          <a:xfrm>
            <a:off x="5003380" y="1529558"/>
            <a:ext cx="3928105" cy="2952114"/>
            <a:chOff x="0" y="0"/>
            <a:chExt cx="1712649" cy="1287118"/>
          </a:xfrm>
        </p:grpSpPr>
        <p:sp>
          <p:nvSpPr>
            <p:cNvPr id="17" name="Freeform 17"/>
            <p:cNvSpPr/>
            <p:nvPr/>
          </p:nvSpPr>
          <p:spPr>
            <a:xfrm>
              <a:off x="0" y="0"/>
              <a:ext cx="1712649" cy="1287118"/>
            </a:xfrm>
            <a:custGeom>
              <a:avLst/>
              <a:gdLst/>
              <a:ahLst/>
              <a:cxnLst/>
              <a:rect l="l" t="t" r="r" b="b"/>
              <a:pathLst>
                <a:path w="1712649" h="1287118">
                  <a:moveTo>
                    <a:pt x="100516" y="0"/>
                  </a:moveTo>
                  <a:lnTo>
                    <a:pt x="1612133" y="0"/>
                  </a:lnTo>
                  <a:cubicBezTo>
                    <a:pt x="1638791" y="0"/>
                    <a:pt x="1664358" y="10590"/>
                    <a:pt x="1683208" y="29440"/>
                  </a:cubicBezTo>
                  <a:cubicBezTo>
                    <a:pt x="1702059" y="48291"/>
                    <a:pt x="1712649" y="73858"/>
                    <a:pt x="1712649" y="100516"/>
                  </a:cubicBezTo>
                  <a:lnTo>
                    <a:pt x="1712649" y="1186602"/>
                  </a:lnTo>
                  <a:cubicBezTo>
                    <a:pt x="1712649" y="1242116"/>
                    <a:pt x="1667646" y="1287118"/>
                    <a:pt x="1612133" y="1287118"/>
                  </a:cubicBezTo>
                  <a:lnTo>
                    <a:pt x="100516" y="1287118"/>
                  </a:lnTo>
                  <a:cubicBezTo>
                    <a:pt x="73858" y="1287118"/>
                    <a:pt x="48291" y="1276528"/>
                    <a:pt x="29440" y="1257678"/>
                  </a:cubicBezTo>
                  <a:cubicBezTo>
                    <a:pt x="10590" y="1238827"/>
                    <a:pt x="0" y="1213261"/>
                    <a:pt x="0" y="1186602"/>
                  </a:cubicBezTo>
                  <a:lnTo>
                    <a:pt x="0" y="100516"/>
                  </a:lnTo>
                  <a:cubicBezTo>
                    <a:pt x="0" y="73858"/>
                    <a:pt x="10590" y="48291"/>
                    <a:pt x="29440" y="29440"/>
                  </a:cubicBezTo>
                  <a:cubicBezTo>
                    <a:pt x="48291" y="10590"/>
                    <a:pt x="73858" y="0"/>
                    <a:pt x="100516" y="0"/>
                  </a:cubicBezTo>
                  <a:close/>
                </a:path>
              </a:pathLst>
            </a:custGeom>
            <a:solidFill>
              <a:srgbClr val="2D2932"/>
            </a:solidFill>
          </p:spPr>
          <p:txBody>
            <a:bodyPr/>
            <a:lstStyle/>
            <a:p>
              <a:endParaRPr lang="en-US"/>
            </a:p>
          </p:txBody>
        </p:sp>
        <p:sp>
          <p:nvSpPr>
            <p:cNvPr id="18" name="TextBox 18"/>
            <p:cNvSpPr txBox="1"/>
            <p:nvPr/>
          </p:nvSpPr>
          <p:spPr>
            <a:xfrm>
              <a:off x="0" y="-57150"/>
              <a:ext cx="1712649" cy="1344268"/>
            </a:xfrm>
            <a:prstGeom prst="rect">
              <a:avLst/>
            </a:prstGeom>
          </p:spPr>
          <p:txBody>
            <a:bodyPr lIns="50800" tIns="50800" rIns="50800" bIns="50800" rtlCol="0" anchor="ctr"/>
            <a:lstStyle/>
            <a:p>
              <a:pPr algn="ctr">
                <a:lnSpc>
                  <a:spcPts val="2659"/>
                </a:lnSpc>
                <a:spcBef>
                  <a:spcPct val="0"/>
                </a:spcBef>
              </a:pPr>
              <a:endParaRPr/>
            </a:p>
          </p:txBody>
        </p:sp>
      </p:grpSp>
      <p:sp>
        <p:nvSpPr>
          <p:cNvPr id="19" name="AutoShape 19"/>
          <p:cNvSpPr/>
          <p:nvPr/>
        </p:nvSpPr>
        <p:spPr>
          <a:xfrm>
            <a:off x="5021862" y="2055126"/>
            <a:ext cx="3895352" cy="0"/>
          </a:xfrm>
          <a:prstGeom prst="line">
            <a:avLst/>
          </a:prstGeom>
          <a:ln w="19050" cap="flat">
            <a:solidFill>
              <a:srgbClr val="FFFFFF"/>
            </a:solidFill>
            <a:prstDash val="solid"/>
            <a:headEnd type="none" w="sm" len="sm"/>
            <a:tailEnd type="none" w="sm" len="sm"/>
          </a:ln>
        </p:spPr>
        <p:txBody>
          <a:bodyPr/>
          <a:lstStyle/>
          <a:p>
            <a:endParaRPr lang="en-US"/>
          </a:p>
        </p:txBody>
      </p:sp>
      <p:grpSp>
        <p:nvGrpSpPr>
          <p:cNvPr id="20" name="Group 20"/>
          <p:cNvGrpSpPr/>
          <p:nvPr/>
        </p:nvGrpSpPr>
        <p:grpSpPr>
          <a:xfrm>
            <a:off x="5329339" y="1727404"/>
            <a:ext cx="592101" cy="142860"/>
            <a:chOff x="0" y="0"/>
            <a:chExt cx="789468" cy="190479"/>
          </a:xfrm>
        </p:grpSpPr>
        <p:grpSp>
          <p:nvGrpSpPr>
            <p:cNvPr id="21" name="Group 21"/>
            <p:cNvGrpSpPr/>
            <p:nvPr/>
          </p:nvGrpSpPr>
          <p:grpSpPr>
            <a:xfrm>
              <a:off x="598989" y="0"/>
              <a:ext cx="190479" cy="19047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298990" y="0"/>
              <a:ext cx="190479" cy="19047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0" y="0"/>
              <a:ext cx="190479" cy="190479"/>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30" name="Group 30"/>
          <p:cNvGrpSpPr/>
          <p:nvPr/>
        </p:nvGrpSpPr>
        <p:grpSpPr>
          <a:xfrm>
            <a:off x="9323971" y="1529558"/>
            <a:ext cx="3928105" cy="2952114"/>
            <a:chOff x="0" y="0"/>
            <a:chExt cx="1712649" cy="1287118"/>
          </a:xfrm>
        </p:grpSpPr>
        <p:sp>
          <p:nvSpPr>
            <p:cNvPr id="31" name="Freeform 31"/>
            <p:cNvSpPr/>
            <p:nvPr/>
          </p:nvSpPr>
          <p:spPr>
            <a:xfrm>
              <a:off x="0" y="0"/>
              <a:ext cx="1712649" cy="1287118"/>
            </a:xfrm>
            <a:custGeom>
              <a:avLst/>
              <a:gdLst/>
              <a:ahLst/>
              <a:cxnLst/>
              <a:rect l="l" t="t" r="r" b="b"/>
              <a:pathLst>
                <a:path w="1712649" h="1287118">
                  <a:moveTo>
                    <a:pt x="100516" y="0"/>
                  </a:moveTo>
                  <a:lnTo>
                    <a:pt x="1612133" y="0"/>
                  </a:lnTo>
                  <a:cubicBezTo>
                    <a:pt x="1638791" y="0"/>
                    <a:pt x="1664358" y="10590"/>
                    <a:pt x="1683208" y="29440"/>
                  </a:cubicBezTo>
                  <a:cubicBezTo>
                    <a:pt x="1702059" y="48291"/>
                    <a:pt x="1712649" y="73858"/>
                    <a:pt x="1712649" y="100516"/>
                  </a:cubicBezTo>
                  <a:lnTo>
                    <a:pt x="1712649" y="1186602"/>
                  </a:lnTo>
                  <a:cubicBezTo>
                    <a:pt x="1712649" y="1242116"/>
                    <a:pt x="1667646" y="1287118"/>
                    <a:pt x="1612133" y="1287118"/>
                  </a:cubicBezTo>
                  <a:lnTo>
                    <a:pt x="100516" y="1287118"/>
                  </a:lnTo>
                  <a:cubicBezTo>
                    <a:pt x="73858" y="1287118"/>
                    <a:pt x="48291" y="1276528"/>
                    <a:pt x="29440" y="1257678"/>
                  </a:cubicBezTo>
                  <a:cubicBezTo>
                    <a:pt x="10590" y="1238827"/>
                    <a:pt x="0" y="1213261"/>
                    <a:pt x="0" y="1186602"/>
                  </a:cubicBezTo>
                  <a:lnTo>
                    <a:pt x="0" y="100516"/>
                  </a:lnTo>
                  <a:cubicBezTo>
                    <a:pt x="0" y="73858"/>
                    <a:pt x="10590" y="48291"/>
                    <a:pt x="29440" y="29440"/>
                  </a:cubicBezTo>
                  <a:cubicBezTo>
                    <a:pt x="48291" y="10590"/>
                    <a:pt x="73858" y="0"/>
                    <a:pt x="100516" y="0"/>
                  </a:cubicBezTo>
                  <a:close/>
                </a:path>
              </a:pathLst>
            </a:custGeom>
            <a:solidFill>
              <a:srgbClr val="2D2932"/>
            </a:solidFill>
          </p:spPr>
          <p:txBody>
            <a:bodyPr/>
            <a:lstStyle/>
            <a:p>
              <a:endParaRPr lang="en-US"/>
            </a:p>
          </p:txBody>
        </p:sp>
        <p:sp>
          <p:nvSpPr>
            <p:cNvPr id="32" name="TextBox 32"/>
            <p:cNvSpPr txBox="1"/>
            <p:nvPr/>
          </p:nvSpPr>
          <p:spPr>
            <a:xfrm>
              <a:off x="0" y="-57150"/>
              <a:ext cx="1712649" cy="1344268"/>
            </a:xfrm>
            <a:prstGeom prst="rect">
              <a:avLst/>
            </a:prstGeom>
          </p:spPr>
          <p:txBody>
            <a:bodyPr lIns="50800" tIns="50800" rIns="50800" bIns="50800" rtlCol="0" anchor="ctr"/>
            <a:lstStyle/>
            <a:p>
              <a:pPr algn="ctr">
                <a:lnSpc>
                  <a:spcPts val="2659"/>
                </a:lnSpc>
                <a:spcBef>
                  <a:spcPct val="0"/>
                </a:spcBef>
              </a:pPr>
              <a:endParaRPr/>
            </a:p>
          </p:txBody>
        </p:sp>
      </p:grpSp>
      <p:sp>
        <p:nvSpPr>
          <p:cNvPr id="33" name="AutoShape 33"/>
          <p:cNvSpPr/>
          <p:nvPr/>
        </p:nvSpPr>
        <p:spPr>
          <a:xfrm>
            <a:off x="9342452" y="2055126"/>
            <a:ext cx="3895352" cy="0"/>
          </a:xfrm>
          <a:prstGeom prst="line">
            <a:avLst/>
          </a:prstGeom>
          <a:ln w="19050" cap="flat">
            <a:solidFill>
              <a:srgbClr val="FFFFFF"/>
            </a:solidFill>
            <a:prstDash val="solid"/>
            <a:headEnd type="none" w="sm" len="sm"/>
            <a:tailEnd type="none" w="sm" len="sm"/>
          </a:ln>
        </p:spPr>
        <p:txBody>
          <a:bodyPr/>
          <a:lstStyle/>
          <a:p>
            <a:endParaRPr lang="en-US"/>
          </a:p>
        </p:txBody>
      </p:sp>
      <p:grpSp>
        <p:nvGrpSpPr>
          <p:cNvPr id="34" name="Group 34"/>
          <p:cNvGrpSpPr/>
          <p:nvPr/>
        </p:nvGrpSpPr>
        <p:grpSpPr>
          <a:xfrm>
            <a:off x="9649929" y="1727404"/>
            <a:ext cx="592101" cy="142860"/>
            <a:chOff x="0" y="0"/>
            <a:chExt cx="789468" cy="190479"/>
          </a:xfrm>
        </p:grpSpPr>
        <p:grpSp>
          <p:nvGrpSpPr>
            <p:cNvPr id="35" name="Group 35"/>
            <p:cNvGrpSpPr/>
            <p:nvPr/>
          </p:nvGrpSpPr>
          <p:grpSpPr>
            <a:xfrm>
              <a:off x="598989" y="0"/>
              <a:ext cx="190479" cy="190479"/>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7" name="TextBox 3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298990" y="0"/>
              <a:ext cx="190479" cy="190479"/>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0" name="TextBox 4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0" y="0"/>
              <a:ext cx="190479" cy="190479"/>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3" name="TextBox 4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44" name="Group 44"/>
          <p:cNvGrpSpPr/>
          <p:nvPr/>
        </p:nvGrpSpPr>
        <p:grpSpPr>
          <a:xfrm>
            <a:off x="13644561" y="1529558"/>
            <a:ext cx="3928105" cy="2952114"/>
            <a:chOff x="0" y="0"/>
            <a:chExt cx="1712649" cy="1287118"/>
          </a:xfrm>
        </p:grpSpPr>
        <p:sp>
          <p:nvSpPr>
            <p:cNvPr id="45" name="Freeform 45"/>
            <p:cNvSpPr/>
            <p:nvPr/>
          </p:nvSpPr>
          <p:spPr>
            <a:xfrm>
              <a:off x="0" y="0"/>
              <a:ext cx="1712649" cy="1287118"/>
            </a:xfrm>
            <a:custGeom>
              <a:avLst/>
              <a:gdLst/>
              <a:ahLst/>
              <a:cxnLst/>
              <a:rect l="l" t="t" r="r" b="b"/>
              <a:pathLst>
                <a:path w="1712649" h="1287118">
                  <a:moveTo>
                    <a:pt x="100516" y="0"/>
                  </a:moveTo>
                  <a:lnTo>
                    <a:pt x="1612133" y="0"/>
                  </a:lnTo>
                  <a:cubicBezTo>
                    <a:pt x="1638791" y="0"/>
                    <a:pt x="1664358" y="10590"/>
                    <a:pt x="1683208" y="29440"/>
                  </a:cubicBezTo>
                  <a:cubicBezTo>
                    <a:pt x="1702059" y="48291"/>
                    <a:pt x="1712649" y="73858"/>
                    <a:pt x="1712649" y="100516"/>
                  </a:cubicBezTo>
                  <a:lnTo>
                    <a:pt x="1712649" y="1186602"/>
                  </a:lnTo>
                  <a:cubicBezTo>
                    <a:pt x="1712649" y="1242116"/>
                    <a:pt x="1667646" y="1287118"/>
                    <a:pt x="1612133" y="1287118"/>
                  </a:cubicBezTo>
                  <a:lnTo>
                    <a:pt x="100516" y="1287118"/>
                  </a:lnTo>
                  <a:cubicBezTo>
                    <a:pt x="73858" y="1287118"/>
                    <a:pt x="48291" y="1276528"/>
                    <a:pt x="29440" y="1257678"/>
                  </a:cubicBezTo>
                  <a:cubicBezTo>
                    <a:pt x="10590" y="1238827"/>
                    <a:pt x="0" y="1213261"/>
                    <a:pt x="0" y="1186602"/>
                  </a:cubicBezTo>
                  <a:lnTo>
                    <a:pt x="0" y="100516"/>
                  </a:lnTo>
                  <a:cubicBezTo>
                    <a:pt x="0" y="73858"/>
                    <a:pt x="10590" y="48291"/>
                    <a:pt x="29440" y="29440"/>
                  </a:cubicBezTo>
                  <a:cubicBezTo>
                    <a:pt x="48291" y="10590"/>
                    <a:pt x="73858" y="0"/>
                    <a:pt x="100516" y="0"/>
                  </a:cubicBezTo>
                  <a:close/>
                </a:path>
              </a:pathLst>
            </a:custGeom>
            <a:solidFill>
              <a:srgbClr val="2D2932"/>
            </a:solidFill>
          </p:spPr>
          <p:txBody>
            <a:bodyPr/>
            <a:lstStyle/>
            <a:p>
              <a:endParaRPr lang="en-US"/>
            </a:p>
          </p:txBody>
        </p:sp>
        <p:sp>
          <p:nvSpPr>
            <p:cNvPr id="46" name="TextBox 46"/>
            <p:cNvSpPr txBox="1"/>
            <p:nvPr/>
          </p:nvSpPr>
          <p:spPr>
            <a:xfrm>
              <a:off x="0" y="-57150"/>
              <a:ext cx="1712649" cy="1344268"/>
            </a:xfrm>
            <a:prstGeom prst="rect">
              <a:avLst/>
            </a:prstGeom>
          </p:spPr>
          <p:txBody>
            <a:bodyPr lIns="50800" tIns="50800" rIns="50800" bIns="50800" rtlCol="0" anchor="ctr"/>
            <a:lstStyle/>
            <a:p>
              <a:pPr algn="ctr">
                <a:lnSpc>
                  <a:spcPts val="2659"/>
                </a:lnSpc>
                <a:spcBef>
                  <a:spcPct val="0"/>
                </a:spcBef>
              </a:pPr>
              <a:endParaRPr/>
            </a:p>
          </p:txBody>
        </p:sp>
      </p:grpSp>
      <p:sp>
        <p:nvSpPr>
          <p:cNvPr id="47" name="AutoShape 47"/>
          <p:cNvSpPr/>
          <p:nvPr/>
        </p:nvSpPr>
        <p:spPr>
          <a:xfrm>
            <a:off x="13663043" y="2055126"/>
            <a:ext cx="3895352" cy="0"/>
          </a:xfrm>
          <a:prstGeom prst="line">
            <a:avLst/>
          </a:prstGeom>
          <a:ln w="19050" cap="flat">
            <a:solidFill>
              <a:srgbClr val="FFFFFF"/>
            </a:solidFill>
            <a:prstDash val="solid"/>
            <a:headEnd type="none" w="sm" len="sm"/>
            <a:tailEnd type="none" w="sm" len="sm"/>
          </a:ln>
        </p:spPr>
        <p:txBody>
          <a:bodyPr/>
          <a:lstStyle/>
          <a:p>
            <a:endParaRPr lang="en-US"/>
          </a:p>
        </p:txBody>
      </p:sp>
      <p:grpSp>
        <p:nvGrpSpPr>
          <p:cNvPr id="48" name="Group 48"/>
          <p:cNvGrpSpPr/>
          <p:nvPr/>
        </p:nvGrpSpPr>
        <p:grpSpPr>
          <a:xfrm>
            <a:off x="13970520" y="1727404"/>
            <a:ext cx="592101" cy="142860"/>
            <a:chOff x="0" y="0"/>
            <a:chExt cx="789468" cy="190479"/>
          </a:xfrm>
        </p:grpSpPr>
        <p:grpSp>
          <p:nvGrpSpPr>
            <p:cNvPr id="49" name="Group 49"/>
            <p:cNvGrpSpPr/>
            <p:nvPr/>
          </p:nvGrpSpPr>
          <p:grpSpPr>
            <a:xfrm>
              <a:off x="598989" y="0"/>
              <a:ext cx="190479" cy="190479"/>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51" name="TextBox 5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2" name="Group 52"/>
            <p:cNvGrpSpPr/>
            <p:nvPr/>
          </p:nvGrpSpPr>
          <p:grpSpPr>
            <a:xfrm>
              <a:off x="298990" y="0"/>
              <a:ext cx="190479" cy="190479"/>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54" name="TextBox 5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5" name="Group 55"/>
            <p:cNvGrpSpPr/>
            <p:nvPr/>
          </p:nvGrpSpPr>
          <p:grpSpPr>
            <a:xfrm>
              <a:off x="0" y="0"/>
              <a:ext cx="190479" cy="190479"/>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57" name="TextBox 5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59" name="Freeform 59"/>
          <p:cNvSpPr/>
          <p:nvPr/>
        </p:nvSpPr>
        <p:spPr>
          <a:xfrm>
            <a:off x="5318634" y="4967448"/>
            <a:ext cx="4005336" cy="4579907"/>
          </a:xfrm>
          <a:custGeom>
            <a:avLst/>
            <a:gdLst/>
            <a:ahLst/>
            <a:cxnLst/>
            <a:rect l="l" t="t" r="r" b="b"/>
            <a:pathLst>
              <a:path w="4005336" h="4579907">
                <a:moveTo>
                  <a:pt x="0" y="0"/>
                </a:moveTo>
                <a:lnTo>
                  <a:pt x="4005337" y="0"/>
                </a:lnTo>
                <a:lnTo>
                  <a:pt x="4005337" y="4579906"/>
                </a:lnTo>
                <a:lnTo>
                  <a:pt x="0" y="4579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1" name="Freeform 61"/>
          <p:cNvSpPr/>
          <p:nvPr/>
        </p:nvSpPr>
        <p:spPr>
          <a:xfrm>
            <a:off x="13970520" y="5211353"/>
            <a:ext cx="3288780" cy="4216385"/>
          </a:xfrm>
          <a:custGeom>
            <a:avLst/>
            <a:gdLst/>
            <a:ahLst/>
            <a:cxnLst/>
            <a:rect l="l" t="t" r="r" b="b"/>
            <a:pathLst>
              <a:path w="3288780" h="4216385">
                <a:moveTo>
                  <a:pt x="0" y="0"/>
                </a:moveTo>
                <a:lnTo>
                  <a:pt x="3288780" y="0"/>
                </a:lnTo>
                <a:lnTo>
                  <a:pt x="3288780" y="4216384"/>
                </a:lnTo>
                <a:lnTo>
                  <a:pt x="0" y="42163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2" name="TextBox 62"/>
          <p:cNvSpPr txBox="1"/>
          <p:nvPr/>
        </p:nvSpPr>
        <p:spPr>
          <a:xfrm>
            <a:off x="1334805" y="2569728"/>
            <a:ext cx="2623409" cy="1355482"/>
          </a:xfrm>
          <a:prstGeom prst="rect">
            <a:avLst/>
          </a:prstGeom>
        </p:spPr>
        <p:txBody>
          <a:bodyPr lIns="0" tIns="0" rIns="0" bIns="0" rtlCol="0" anchor="t">
            <a:spAutoFit/>
          </a:bodyPr>
          <a:lstStyle/>
          <a:p>
            <a:pPr marL="0" lvl="0" indent="0" algn="ctr">
              <a:lnSpc>
                <a:spcPts val="3448"/>
              </a:lnSpc>
              <a:spcBef>
                <a:spcPct val="0"/>
              </a:spcBef>
            </a:pPr>
            <a:r>
              <a:rPr lang="en-US" sz="3315">
                <a:solidFill>
                  <a:srgbClr val="FFFFFF"/>
                </a:solidFill>
                <a:latin typeface="Poppins Bold"/>
              </a:rPr>
              <a:t>Think Before You Act</a:t>
            </a:r>
          </a:p>
        </p:txBody>
      </p:sp>
      <p:sp>
        <p:nvSpPr>
          <p:cNvPr id="63" name="TextBox 63"/>
          <p:cNvSpPr txBox="1"/>
          <p:nvPr/>
        </p:nvSpPr>
        <p:spPr>
          <a:xfrm>
            <a:off x="5662337" y="2569728"/>
            <a:ext cx="2623409" cy="919764"/>
          </a:xfrm>
          <a:prstGeom prst="rect">
            <a:avLst/>
          </a:prstGeom>
        </p:spPr>
        <p:txBody>
          <a:bodyPr lIns="0" tIns="0" rIns="0" bIns="0" rtlCol="0" anchor="t">
            <a:spAutoFit/>
          </a:bodyPr>
          <a:lstStyle/>
          <a:p>
            <a:pPr marL="0" lvl="0" indent="0" algn="ctr">
              <a:lnSpc>
                <a:spcPts val="3448"/>
              </a:lnSpc>
              <a:spcBef>
                <a:spcPct val="0"/>
              </a:spcBef>
            </a:pPr>
            <a:r>
              <a:rPr lang="en-US" sz="3315">
                <a:solidFill>
                  <a:srgbClr val="FFFFFF"/>
                </a:solidFill>
                <a:latin typeface="Poppins Bold"/>
              </a:rPr>
              <a:t>Gather Information</a:t>
            </a:r>
          </a:p>
        </p:txBody>
      </p:sp>
      <p:sp>
        <p:nvSpPr>
          <p:cNvPr id="64" name="TextBox 64"/>
          <p:cNvSpPr txBox="1"/>
          <p:nvPr/>
        </p:nvSpPr>
        <p:spPr>
          <a:xfrm>
            <a:off x="9978424" y="2569728"/>
            <a:ext cx="2623409" cy="919764"/>
          </a:xfrm>
          <a:prstGeom prst="rect">
            <a:avLst/>
          </a:prstGeom>
        </p:spPr>
        <p:txBody>
          <a:bodyPr lIns="0" tIns="0" rIns="0" bIns="0" rtlCol="0" anchor="t">
            <a:spAutoFit/>
          </a:bodyPr>
          <a:lstStyle/>
          <a:p>
            <a:pPr marL="0" lvl="0" indent="0" algn="ctr">
              <a:lnSpc>
                <a:spcPts val="3448"/>
              </a:lnSpc>
              <a:spcBef>
                <a:spcPct val="0"/>
              </a:spcBef>
            </a:pPr>
            <a:r>
              <a:rPr lang="en-US" sz="3315">
                <a:solidFill>
                  <a:srgbClr val="FFFFFF"/>
                </a:solidFill>
                <a:latin typeface="Poppins Bold"/>
              </a:rPr>
              <a:t>Identify Your Values</a:t>
            </a:r>
          </a:p>
        </p:txBody>
      </p:sp>
      <p:sp>
        <p:nvSpPr>
          <p:cNvPr id="65" name="TextBox 65"/>
          <p:cNvSpPr txBox="1"/>
          <p:nvPr/>
        </p:nvSpPr>
        <p:spPr>
          <a:xfrm>
            <a:off x="14299014" y="2569728"/>
            <a:ext cx="2623409" cy="919764"/>
          </a:xfrm>
          <a:prstGeom prst="rect">
            <a:avLst/>
          </a:prstGeom>
        </p:spPr>
        <p:txBody>
          <a:bodyPr lIns="0" tIns="0" rIns="0" bIns="0" rtlCol="0" anchor="t">
            <a:spAutoFit/>
          </a:bodyPr>
          <a:lstStyle/>
          <a:p>
            <a:pPr algn="ctr">
              <a:lnSpc>
                <a:spcPts val="3448"/>
              </a:lnSpc>
            </a:pPr>
            <a:r>
              <a:rPr lang="en-US" sz="3315">
                <a:solidFill>
                  <a:srgbClr val="FFFFFF"/>
                </a:solidFill>
                <a:latin typeface="Poppins Bold"/>
              </a:rPr>
              <a:t>Set </a:t>
            </a:r>
          </a:p>
          <a:p>
            <a:pPr marL="0" lvl="0" indent="0" algn="ctr">
              <a:lnSpc>
                <a:spcPts val="3448"/>
              </a:lnSpc>
              <a:spcBef>
                <a:spcPct val="0"/>
              </a:spcBef>
            </a:pPr>
            <a:r>
              <a:rPr lang="en-US" sz="3315">
                <a:solidFill>
                  <a:srgbClr val="FFFFFF"/>
                </a:solidFill>
                <a:latin typeface="Poppins Bold"/>
              </a:rPr>
              <a:t>Goals</a:t>
            </a:r>
          </a:p>
        </p:txBody>
      </p:sp>
      <p:pic>
        <p:nvPicPr>
          <p:cNvPr id="66" name="Picture 65" descr="A logo with a person in the middle&#10;&#10;Description automatically generated">
            <a:extLst>
              <a:ext uri="{FF2B5EF4-FFF2-40B4-BE49-F238E27FC236}">
                <a16:creationId xmlns:a16="http://schemas.microsoft.com/office/drawing/2014/main" id="{75950793-E465-C688-51FB-2CCDBE74E9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A cartoon of a person with his finger in his mouth&#10;&#10;Description automatically generated">
            <a:extLst>
              <a:ext uri="{FF2B5EF4-FFF2-40B4-BE49-F238E27FC236}">
                <a16:creationId xmlns:a16="http://schemas.microsoft.com/office/drawing/2014/main" id="{22661F9F-A3DB-E787-9F50-C3EA3BBF7A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952" y="4823830"/>
            <a:ext cx="4991429" cy="4991429"/>
          </a:xfrm>
          <a:prstGeom prst="rect">
            <a:avLst/>
          </a:prstGeom>
        </p:spPr>
      </p:pic>
      <p:pic>
        <p:nvPicPr>
          <p:cNvPr id="70" name="Picture 69" descr="A logo of hands holding each other&#10;&#10;Description automatically generated">
            <a:extLst>
              <a:ext uri="{FF2B5EF4-FFF2-40B4-BE49-F238E27FC236}">
                <a16:creationId xmlns:a16="http://schemas.microsoft.com/office/drawing/2014/main" id="{9C8D94B1-90C7-A473-231E-71EF328CC7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5443" y="4893874"/>
            <a:ext cx="5055960" cy="50559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7D56C8AC-180A-0AE2-4598-692BAA213080}"/>
              </a:ext>
            </a:extLst>
          </p:cNvPr>
          <p:cNvGraphicFramePr>
            <a:graphicFrameLocks noGrp="1"/>
          </p:cNvGraphicFramePr>
          <p:nvPr>
            <p:extLst>
              <p:ext uri="{D42A27DB-BD31-4B8C-83A1-F6EECF244321}">
                <p14:modId xmlns:p14="http://schemas.microsoft.com/office/powerpoint/2010/main" val="3097486857"/>
              </p:ext>
            </p:extLst>
          </p:nvPr>
        </p:nvGraphicFramePr>
        <p:xfrm>
          <a:off x="670560" y="-38099"/>
          <a:ext cx="17007840" cy="10325097"/>
        </p:xfrm>
        <a:graphic>
          <a:graphicData uri="http://schemas.openxmlformats.org/drawingml/2006/table">
            <a:tbl>
              <a:tblPr firstRow="1" firstCol="1" bandRow="1"/>
              <a:tblGrid>
                <a:gridCol w="4603308">
                  <a:extLst>
                    <a:ext uri="{9D8B030D-6E8A-4147-A177-3AD203B41FA5}">
                      <a16:colId xmlns:a16="http://schemas.microsoft.com/office/drawing/2014/main" val="17775182"/>
                    </a:ext>
                  </a:extLst>
                </a:gridCol>
                <a:gridCol w="12404532">
                  <a:extLst>
                    <a:ext uri="{9D8B030D-6E8A-4147-A177-3AD203B41FA5}">
                      <a16:colId xmlns:a16="http://schemas.microsoft.com/office/drawing/2014/main" val="3173954408"/>
                    </a:ext>
                  </a:extLst>
                </a:gridCol>
              </a:tblGrid>
              <a:tr h="642042">
                <a:tc>
                  <a:txBody>
                    <a:bodyPr/>
                    <a:lstStyle/>
                    <a:p>
                      <a:pPr>
                        <a:lnSpc>
                          <a:spcPct val="115000"/>
                        </a:lnSpc>
                        <a:spcAft>
                          <a:spcPts val="800"/>
                        </a:spcAft>
                      </a:pPr>
                      <a:r>
                        <a:rPr lang="en-GB" sz="2400" b="1" kern="100" dirty="0">
                          <a:effectLst/>
                          <a:latin typeface="Poppins" panose="00000500000000000000" pitchFamily="2" charset="0"/>
                          <a:ea typeface="Calibri" panose="020F0502020204030204" pitchFamily="34" charset="0"/>
                          <a:cs typeface="Poppins" panose="00000500000000000000" pitchFamily="2" charset="0"/>
                        </a:rPr>
                        <a:t>Plan</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GB" sz="2400" b="1" kern="100" dirty="0">
                          <a:effectLst/>
                          <a:latin typeface="Poppins" panose="00000500000000000000" pitchFamily="2" charset="0"/>
                          <a:ea typeface="Calibri" panose="020F0502020204030204" pitchFamily="34" charset="0"/>
                          <a:cs typeface="Poppins" panose="00000500000000000000" pitchFamily="2" charset="0"/>
                        </a:rPr>
                        <a:t>Example Responses</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497064"/>
                  </a:ext>
                </a:extLst>
              </a:tr>
              <a:tr h="1075895">
                <a:tc>
                  <a:txBody>
                    <a:bodyPr/>
                    <a:lstStyle/>
                    <a:p>
                      <a:pPr>
                        <a:lnSpc>
                          <a:spcPct val="150000"/>
                        </a:lnSpc>
                        <a:spcAft>
                          <a:spcPts val="800"/>
                        </a:spcAft>
                      </a:pPr>
                      <a:r>
                        <a:rPr lang="en-GB" sz="2400" b="1"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Give an Excuse</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EA2"/>
                    </a:solidFill>
                  </a:tcPr>
                </a:tc>
                <a:tc>
                  <a:txBody>
                    <a:bodyPr/>
                    <a:lstStyle/>
                    <a:p>
                      <a:pPr marL="342900" lvl="0" indent="-342900">
                        <a:lnSpc>
                          <a:spcPct val="150000"/>
                        </a:lnSpc>
                        <a:buSzPts val="1000"/>
                        <a:buFont typeface="Symbol" panose="05050102010706020507" pitchFamily="18" charset="2"/>
                        <a:buChar char=""/>
                      </a:pPr>
                      <a:r>
                        <a:rPr lang="en-GB" sz="24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"I can’t stay; I have to go help my dad with something."</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50000"/>
                        </a:lnSpc>
                        <a:spcAft>
                          <a:spcPts val="800"/>
                        </a:spcAft>
                        <a:buSzPts val="1000"/>
                        <a:buFont typeface="Symbol" panose="05050102010706020507" pitchFamily="18" charset="2"/>
                        <a:buChar char=""/>
                      </a:pPr>
                      <a:r>
                        <a:rPr lang="en-GB" sz="24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"That stuff makes me sick."</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EA2"/>
                    </a:solidFill>
                  </a:tcPr>
                </a:tc>
                <a:extLst>
                  <a:ext uri="{0D108BD9-81ED-4DB2-BD59-A6C34878D82A}">
                    <a16:rowId xmlns:a16="http://schemas.microsoft.com/office/drawing/2014/main" val="1032421537"/>
                  </a:ext>
                </a:extLst>
              </a:tr>
              <a:tr h="1075895">
                <a:tc>
                  <a:txBody>
                    <a:bodyPr/>
                    <a:lstStyle/>
                    <a:p>
                      <a:pPr>
                        <a:lnSpc>
                          <a:spcPct val="150000"/>
                        </a:lnSpc>
                        <a:spcAft>
                          <a:spcPts val="800"/>
                        </a:spcAft>
                      </a:pPr>
                      <a:r>
                        <a:rPr lang="en-GB" sz="2400" b="1" kern="100">
                          <a:effectLst/>
                          <a:latin typeface="Poppins" panose="00000500000000000000" pitchFamily="2" charset="0"/>
                          <a:ea typeface="Calibri" panose="020F0502020204030204" pitchFamily="34" charset="0"/>
                          <a:cs typeface="Poppins" panose="00000500000000000000" pitchFamily="2" charset="0"/>
                        </a:rPr>
                        <a:t>Firm but Polite Refusal</a:t>
                      </a:r>
                      <a:endParaRPr lang="en-US" sz="2400" kern="10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buSzPts val="1000"/>
                        <a:buFont typeface="Symbol" panose="05050102010706020507" pitchFamily="18" charset="2"/>
                        <a:buChar char=""/>
                      </a:pPr>
                      <a:r>
                        <a:rPr lang="en-GB" sz="2400" kern="100" dirty="0">
                          <a:effectLst/>
                          <a:latin typeface="Poppins" panose="00000500000000000000" pitchFamily="2" charset="0"/>
                          <a:ea typeface="Calibri" panose="020F0502020204030204" pitchFamily="34" charset="0"/>
                          <a:cs typeface="Poppins" panose="00000500000000000000" pitchFamily="2" charset="0"/>
                        </a:rPr>
                        <a:t>"No, thanks. I'm not into that."</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50000"/>
                        </a:lnSpc>
                        <a:spcAft>
                          <a:spcPts val="800"/>
                        </a:spcAft>
                        <a:buSzPts val="1000"/>
                        <a:buFont typeface="Symbol" panose="05050102010706020507" pitchFamily="18" charset="2"/>
                        <a:buChar char=""/>
                      </a:pPr>
                      <a:r>
                        <a:rPr lang="en-GB" sz="2400" kern="100" dirty="0">
                          <a:effectLst/>
                          <a:latin typeface="Poppins" panose="00000500000000000000" pitchFamily="2" charset="0"/>
                          <a:ea typeface="Calibri" panose="020F0502020204030204" pitchFamily="34" charset="0"/>
                          <a:cs typeface="Poppins" panose="00000500000000000000" pitchFamily="2" charset="0"/>
                        </a:rPr>
                        <a:t>"I'm good, but thanks for offering."</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009344"/>
                  </a:ext>
                </a:extLst>
              </a:tr>
              <a:tr h="1075895">
                <a:tc>
                  <a:txBody>
                    <a:bodyPr/>
                    <a:lstStyle/>
                    <a:p>
                      <a:pPr>
                        <a:lnSpc>
                          <a:spcPct val="150000"/>
                        </a:lnSpc>
                        <a:spcAft>
                          <a:spcPts val="800"/>
                        </a:spcAft>
                      </a:pPr>
                      <a:r>
                        <a:rPr lang="en-GB" sz="2400" b="1"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Deflect with Humour</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EA2"/>
                    </a:solidFill>
                  </a:tcPr>
                </a:tc>
                <a:tc>
                  <a:txBody>
                    <a:bodyPr/>
                    <a:lstStyle/>
                    <a:p>
                      <a:pPr marL="342900" lvl="0" indent="-342900">
                        <a:lnSpc>
                          <a:spcPct val="150000"/>
                        </a:lnSpc>
                        <a:buSzPts val="1000"/>
                        <a:buFont typeface="Symbol" panose="05050102010706020507" pitchFamily="18" charset="2"/>
                        <a:buChar char=""/>
                      </a:pPr>
                      <a:r>
                        <a:rPr lang="en-GB" sz="24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"No thanks, I need all the brain cells I can get."</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50000"/>
                        </a:lnSpc>
                        <a:spcAft>
                          <a:spcPts val="800"/>
                        </a:spcAft>
                        <a:buSzPts val="1000"/>
                        <a:buFont typeface="Symbol" panose="05050102010706020507" pitchFamily="18" charset="2"/>
                        <a:buChar char=""/>
                      </a:pPr>
                      <a:r>
                        <a:rPr lang="en-GB" sz="24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"Doesn’t that stuff stunt your growth? I’m too short already!"</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EA2"/>
                    </a:solidFill>
                  </a:tcPr>
                </a:tc>
                <a:extLst>
                  <a:ext uri="{0D108BD9-81ED-4DB2-BD59-A6C34878D82A}">
                    <a16:rowId xmlns:a16="http://schemas.microsoft.com/office/drawing/2014/main" val="1261077362"/>
                  </a:ext>
                </a:extLst>
              </a:tr>
              <a:tr h="1075895">
                <a:tc>
                  <a:txBody>
                    <a:bodyPr/>
                    <a:lstStyle/>
                    <a:p>
                      <a:pPr>
                        <a:lnSpc>
                          <a:spcPct val="150000"/>
                        </a:lnSpc>
                        <a:spcAft>
                          <a:spcPts val="800"/>
                        </a:spcAft>
                      </a:pPr>
                      <a:r>
                        <a:rPr lang="en-GB" sz="2400" b="1" kern="100" dirty="0">
                          <a:effectLst/>
                          <a:latin typeface="Poppins" panose="00000500000000000000" pitchFamily="2" charset="0"/>
                          <a:ea typeface="Calibri" panose="020F0502020204030204" pitchFamily="34" charset="0"/>
                          <a:cs typeface="Poppins" panose="00000500000000000000" pitchFamily="2" charset="0"/>
                        </a:rPr>
                        <a:t>Focus on Goals</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buSzPts val="1000"/>
                        <a:buFont typeface="Symbol" panose="05050102010706020507" pitchFamily="18" charset="2"/>
                        <a:buChar char=""/>
                      </a:pPr>
                      <a:r>
                        <a:rPr lang="en-GB" sz="2400" kern="100" dirty="0">
                          <a:effectLst/>
                          <a:latin typeface="Poppins" panose="00000500000000000000" pitchFamily="2" charset="0"/>
                          <a:ea typeface="Calibri" panose="020F0502020204030204" pitchFamily="34" charset="0"/>
                          <a:cs typeface="Poppins" panose="00000500000000000000" pitchFamily="2" charset="0"/>
                        </a:rPr>
                        <a:t>"I'm working towards my academic goals, so I can't risk it."</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50000"/>
                        </a:lnSpc>
                        <a:spcAft>
                          <a:spcPts val="800"/>
                        </a:spcAft>
                        <a:buSzPts val="1000"/>
                        <a:buFont typeface="Symbol" panose="05050102010706020507" pitchFamily="18" charset="2"/>
                        <a:buChar char=""/>
                      </a:pPr>
                      <a:r>
                        <a:rPr lang="en-GB" sz="2400" kern="100" dirty="0">
                          <a:effectLst/>
                          <a:latin typeface="Poppins" panose="00000500000000000000" pitchFamily="2" charset="0"/>
                          <a:ea typeface="Calibri" panose="020F0502020204030204" pitchFamily="34" charset="0"/>
                          <a:cs typeface="Poppins" panose="00000500000000000000" pitchFamily="2" charset="0"/>
                        </a:rPr>
                        <a:t>"I want to stay healthy for the soccer finals coming up."</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499328"/>
                  </a:ext>
                </a:extLst>
              </a:tr>
              <a:tr h="1075895">
                <a:tc>
                  <a:txBody>
                    <a:bodyPr/>
                    <a:lstStyle/>
                    <a:p>
                      <a:pPr>
                        <a:lnSpc>
                          <a:spcPct val="150000"/>
                        </a:lnSpc>
                        <a:spcAft>
                          <a:spcPts val="800"/>
                        </a:spcAft>
                      </a:pPr>
                      <a:r>
                        <a:rPr lang="en-GB" sz="2400" b="1"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Express Personal Values</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EA2"/>
                    </a:solidFill>
                  </a:tcPr>
                </a:tc>
                <a:tc>
                  <a:txBody>
                    <a:bodyPr/>
                    <a:lstStyle/>
                    <a:p>
                      <a:pPr marL="342900" lvl="0" indent="-342900">
                        <a:lnSpc>
                          <a:spcPct val="150000"/>
                        </a:lnSpc>
                        <a:buSzPts val="1000"/>
                        <a:buFont typeface="Symbol" panose="05050102010706020507" pitchFamily="18" charset="2"/>
                        <a:buChar char=""/>
                      </a:pPr>
                      <a:r>
                        <a:rPr lang="en-GB" sz="24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"I don't believe in using [substance], it goes against my values."</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50000"/>
                        </a:lnSpc>
                        <a:spcAft>
                          <a:spcPts val="800"/>
                        </a:spcAft>
                        <a:buSzPts val="1000"/>
                        <a:buFont typeface="Symbol" panose="05050102010706020507" pitchFamily="18" charset="2"/>
                        <a:buChar char=""/>
                      </a:pPr>
                      <a:r>
                        <a:rPr lang="en-GB" sz="24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"I have other ways to have fun that don't involve [substance]."</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EA2"/>
                    </a:solidFill>
                  </a:tcPr>
                </a:tc>
                <a:extLst>
                  <a:ext uri="{0D108BD9-81ED-4DB2-BD59-A6C34878D82A}">
                    <a16:rowId xmlns:a16="http://schemas.microsoft.com/office/drawing/2014/main" val="1593858595"/>
                  </a:ext>
                </a:extLst>
              </a:tr>
              <a:tr h="1075895">
                <a:tc>
                  <a:txBody>
                    <a:bodyPr/>
                    <a:lstStyle/>
                    <a:p>
                      <a:pPr>
                        <a:lnSpc>
                          <a:spcPct val="150000"/>
                        </a:lnSpc>
                        <a:spcAft>
                          <a:spcPts val="800"/>
                        </a:spcAft>
                      </a:pPr>
                      <a:r>
                        <a:rPr lang="en-GB" sz="2400" b="1" kern="100" dirty="0">
                          <a:effectLst/>
                          <a:latin typeface="Poppins" panose="00000500000000000000" pitchFamily="2" charset="0"/>
                          <a:ea typeface="Calibri" panose="020F0502020204030204" pitchFamily="34" charset="0"/>
                          <a:cs typeface="Poppins" panose="00000500000000000000" pitchFamily="2" charset="0"/>
                        </a:rPr>
                        <a:t>Offer Alternatives</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buSzPts val="1000"/>
                        <a:buFont typeface="Symbol" panose="05050102010706020507" pitchFamily="18" charset="2"/>
                        <a:buChar char=""/>
                      </a:pPr>
                      <a:r>
                        <a:rPr lang="en-GB" sz="2400" kern="100" dirty="0">
                          <a:effectLst/>
                          <a:latin typeface="Poppins" panose="00000500000000000000" pitchFamily="2" charset="0"/>
                          <a:ea typeface="Calibri" panose="020F0502020204030204" pitchFamily="34" charset="0"/>
                          <a:cs typeface="Poppins" panose="00000500000000000000" pitchFamily="2" charset="0"/>
                        </a:rPr>
                        <a:t>"I’m good. </a:t>
                      </a:r>
                      <a:r>
                        <a:rPr lang="en-GB" sz="2400" kern="100" dirty="0" err="1">
                          <a:effectLst/>
                          <a:latin typeface="Poppins" panose="00000500000000000000" pitchFamily="2" charset="0"/>
                          <a:ea typeface="Calibri" panose="020F0502020204030204" pitchFamily="34" charset="0"/>
                          <a:cs typeface="Poppins" panose="00000500000000000000" pitchFamily="2" charset="0"/>
                        </a:rPr>
                        <a:t>Wanna</a:t>
                      </a:r>
                      <a:r>
                        <a:rPr lang="en-GB" sz="2400" kern="100" dirty="0">
                          <a:effectLst/>
                          <a:latin typeface="Poppins" panose="00000500000000000000" pitchFamily="2" charset="0"/>
                          <a:ea typeface="Calibri" panose="020F0502020204030204" pitchFamily="34" charset="0"/>
                          <a:cs typeface="Poppins" panose="00000500000000000000" pitchFamily="2" charset="0"/>
                        </a:rPr>
                        <a:t> go play some rugby?"</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50000"/>
                        </a:lnSpc>
                        <a:spcAft>
                          <a:spcPts val="800"/>
                        </a:spcAft>
                        <a:buSzPts val="1000"/>
                        <a:buFont typeface="Symbol" panose="05050102010706020507" pitchFamily="18" charset="2"/>
                        <a:buChar char=""/>
                      </a:pPr>
                      <a:r>
                        <a:rPr lang="en-GB" sz="2400" kern="100" dirty="0">
                          <a:effectLst/>
                          <a:latin typeface="Poppins" panose="00000500000000000000" pitchFamily="2" charset="0"/>
                          <a:ea typeface="Calibri" panose="020F0502020204030204" pitchFamily="34" charset="0"/>
                          <a:cs typeface="Poppins" panose="00000500000000000000" pitchFamily="2" charset="0"/>
                        </a:rPr>
                        <a:t>"No thanks. Let’s go grab some food.“</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435310"/>
                  </a:ext>
                </a:extLst>
              </a:tr>
              <a:tr h="1075895">
                <a:tc>
                  <a:txBody>
                    <a:bodyPr/>
                    <a:lstStyle/>
                    <a:p>
                      <a:pPr>
                        <a:lnSpc>
                          <a:spcPct val="150000"/>
                        </a:lnSpc>
                        <a:spcAft>
                          <a:spcPts val="800"/>
                        </a:spcAft>
                      </a:pPr>
                      <a:r>
                        <a:rPr lang="en-GB" sz="2400" b="1"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Ask for Support</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EA2"/>
                    </a:solidFill>
                  </a:tcPr>
                </a:tc>
                <a:tc>
                  <a:txBody>
                    <a:bodyPr/>
                    <a:lstStyle/>
                    <a:p>
                      <a:pPr marL="342900" lvl="0" indent="-342900">
                        <a:lnSpc>
                          <a:spcPct val="150000"/>
                        </a:lnSpc>
                        <a:buSzPts val="1000"/>
                        <a:buFont typeface="Symbol" panose="05050102010706020507" pitchFamily="18" charset="2"/>
                        <a:buChar char=""/>
                      </a:pPr>
                      <a:r>
                        <a:rPr lang="en-GB" sz="24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"I'm trying to avoid [substance], and I'd appreciate your support."</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50000"/>
                        </a:lnSpc>
                        <a:spcAft>
                          <a:spcPts val="800"/>
                        </a:spcAft>
                        <a:buSzPts val="1000"/>
                        <a:buFont typeface="Symbol" panose="05050102010706020507" pitchFamily="18" charset="2"/>
                        <a:buChar char=""/>
                      </a:pPr>
                      <a:r>
                        <a:rPr lang="en-GB" sz="24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"Can we all just enjoy the evening without [substance]?"</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EA2"/>
                    </a:solidFill>
                  </a:tcPr>
                </a:tc>
                <a:extLst>
                  <a:ext uri="{0D108BD9-81ED-4DB2-BD59-A6C34878D82A}">
                    <a16:rowId xmlns:a16="http://schemas.microsoft.com/office/drawing/2014/main" val="4211036578"/>
                  </a:ext>
                </a:extLst>
              </a:tr>
              <a:tr h="1075895">
                <a:tc>
                  <a:txBody>
                    <a:bodyPr/>
                    <a:lstStyle/>
                    <a:p>
                      <a:pPr>
                        <a:lnSpc>
                          <a:spcPct val="150000"/>
                        </a:lnSpc>
                        <a:spcAft>
                          <a:spcPts val="800"/>
                        </a:spcAft>
                      </a:pPr>
                      <a:r>
                        <a:rPr lang="en-GB" sz="2400" b="1" kern="100" dirty="0">
                          <a:effectLst/>
                          <a:latin typeface="Poppins" panose="00000500000000000000" pitchFamily="2" charset="0"/>
                          <a:ea typeface="Calibri" panose="020F0502020204030204" pitchFamily="34" charset="0"/>
                          <a:cs typeface="Poppins" panose="00000500000000000000" pitchFamily="2" charset="0"/>
                        </a:rPr>
                        <a:t>Exit the Situation</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buSzPts val="1000"/>
                        <a:buFont typeface="Symbol" panose="05050102010706020507" pitchFamily="18" charset="2"/>
                        <a:buChar char=""/>
                      </a:pPr>
                      <a:r>
                        <a:rPr lang="en-GB" sz="2400" kern="100" dirty="0">
                          <a:effectLst/>
                          <a:latin typeface="Poppins" panose="00000500000000000000" pitchFamily="2" charset="0"/>
                          <a:ea typeface="Calibri" panose="020F0502020204030204" pitchFamily="34" charset="0"/>
                          <a:cs typeface="Poppins" panose="00000500000000000000" pitchFamily="2" charset="0"/>
                        </a:rPr>
                        <a:t>"I need to head home now, so I'll pass on [substance]."</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50000"/>
                        </a:lnSpc>
                        <a:spcAft>
                          <a:spcPts val="800"/>
                        </a:spcAft>
                        <a:buSzPts val="1000"/>
                        <a:buFont typeface="Symbol" panose="05050102010706020507" pitchFamily="18" charset="2"/>
                        <a:buChar char=""/>
                      </a:pPr>
                      <a:r>
                        <a:rPr lang="en-GB" sz="2400" kern="100" dirty="0">
                          <a:effectLst/>
                          <a:latin typeface="Poppins" panose="00000500000000000000" pitchFamily="2" charset="0"/>
                          <a:ea typeface="Calibri" panose="020F0502020204030204" pitchFamily="34" charset="0"/>
                          <a:cs typeface="Poppins" panose="00000500000000000000" pitchFamily="2" charset="0"/>
                        </a:rPr>
                        <a:t>"I'm not feeling well, so I'll catch you later."</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122823"/>
                  </a:ext>
                </a:extLst>
              </a:tr>
              <a:tr h="1075895">
                <a:tc>
                  <a:txBody>
                    <a:bodyPr/>
                    <a:lstStyle/>
                    <a:p>
                      <a:pPr>
                        <a:lnSpc>
                          <a:spcPct val="150000"/>
                        </a:lnSpc>
                        <a:spcAft>
                          <a:spcPts val="800"/>
                        </a:spcAft>
                      </a:pPr>
                      <a:r>
                        <a:rPr lang="en-GB" sz="2400" b="1"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Explain the Danger</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EA2"/>
                    </a:solidFill>
                  </a:tcPr>
                </a:tc>
                <a:tc>
                  <a:txBody>
                    <a:bodyPr/>
                    <a:lstStyle/>
                    <a:p>
                      <a:pPr marL="342900" lvl="0" indent="-342900">
                        <a:lnSpc>
                          <a:spcPct val="150000"/>
                        </a:lnSpc>
                        <a:buSzPts val="1000"/>
                        <a:buFont typeface="Symbol" panose="05050102010706020507" pitchFamily="18" charset="2"/>
                        <a:buChar char=""/>
                      </a:pPr>
                      <a:r>
                        <a:rPr lang="en-GB" sz="24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"No thanks. That stuff is so bad for you."</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50000"/>
                        </a:lnSpc>
                        <a:spcAft>
                          <a:spcPts val="800"/>
                        </a:spcAft>
                        <a:buSzPts val="1000"/>
                        <a:buFont typeface="Symbol" panose="05050102010706020507" pitchFamily="18" charset="2"/>
                        <a:buChar char=""/>
                      </a:pPr>
                      <a:r>
                        <a:rPr lang="en-GB" sz="24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"Haven’t you heard about the kids who died from doing that?”</a:t>
                      </a:r>
                      <a:endParaRPr lang="en-US" sz="2400" kern="100" dirty="0">
                        <a:effectLst/>
                        <a:latin typeface="Poppins" panose="00000500000000000000" pitchFamily="2" charset="0"/>
                        <a:ea typeface="Calibri" panose="020F0502020204030204" pitchFamily="34" charset="0"/>
                        <a:cs typeface="Poppins" panose="00000500000000000000" pitchFamily="2" charset="0"/>
                      </a:endParaRPr>
                    </a:p>
                  </a:txBody>
                  <a:tcPr marL="97934" marR="97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EA2"/>
                    </a:solidFill>
                  </a:tcPr>
                </a:tc>
                <a:extLst>
                  <a:ext uri="{0D108BD9-81ED-4DB2-BD59-A6C34878D82A}">
                    <a16:rowId xmlns:a16="http://schemas.microsoft.com/office/drawing/2014/main" val="3632082808"/>
                  </a:ext>
                </a:extLst>
              </a:tr>
            </a:tbl>
          </a:graphicData>
        </a:graphic>
      </p:graphicFrame>
      <p:pic>
        <p:nvPicPr>
          <p:cNvPr id="11" name="Picture 10" descr="A logo with a person in the middle&#10;&#10;Description automatically generated">
            <a:extLst>
              <a:ext uri="{FF2B5EF4-FFF2-40B4-BE49-F238E27FC236}">
                <a16:creationId xmlns:a16="http://schemas.microsoft.com/office/drawing/2014/main" id="{92B37270-F5C8-37B8-0B44-8CC97523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719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1992</Words>
  <Application>Microsoft Office PowerPoint</Application>
  <PresentationFormat>Custom</PresentationFormat>
  <Paragraphs>148</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DM Sans</vt:lpstr>
      <vt:lpstr>Arial</vt:lpstr>
      <vt:lpstr>Poppins</vt:lpstr>
      <vt:lpstr>Symbol</vt:lpstr>
      <vt:lpstr>Times New Roman</vt:lpstr>
      <vt:lpstr>Poppins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Abuse Lesson 2</dc:title>
  <dc:creator>Carsten Gertz</dc:creator>
  <cp:lastModifiedBy>Melchior Botes</cp:lastModifiedBy>
  <cp:revision>11</cp:revision>
  <dcterms:created xsi:type="dcterms:W3CDTF">2006-08-16T00:00:00Z</dcterms:created>
  <dcterms:modified xsi:type="dcterms:W3CDTF">2024-02-21T07:48:39Z</dcterms:modified>
  <dc:identifier>DAF0OUY6zY8</dc:identifier>
</cp:coreProperties>
</file>