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Poppins" panose="00000500000000000000" pitchFamily="2" charset="0"/>
      <p:regular r:id="rId10"/>
      <p:bold r:id="rId11"/>
      <p:italic r:id="rId12"/>
      <p:boldItalic r:id="rId13"/>
    </p:embeddedFont>
    <p:embeddedFont>
      <p:font typeface="Poppins Bold" panose="00000800000000000000"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88F39B-9C86-B297-A419-312D79FC1472}" name="Carsten Gertz" initials="CG" userId="S::carstengertz@teenactiv.co.za::e3cbeb03-db0a-4cde-9fa9-2c8f79ea66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9DC73-F8F9-4B17-8BA2-AEFA13FE7C59}" v="2" dt="2024-02-12T12:30:19.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7871" autoAdjust="0"/>
  </p:normalViewPr>
  <p:slideViewPr>
    <p:cSldViewPr>
      <p:cViewPr varScale="1">
        <p:scale>
          <a:sx n="36" d="100"/>
          <a:sy n="36" d="100"/>
        </p:scale>
        <p:origin x="169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4B49DC73-F8F9-4B17-8BA2-AEFA13FE7C59}"/>
    <pc:docChg chg="undo custSel modSld">
      <pc:chgData name="Hp Unit" userId="86ec350514542ee1" providerId="LiveId" clId="{4B49DC73-F8F9-4B17-8BA2-AEFA13FE7C59}" dt="2024-02-12T12:30:20.748" v="42" actId="478"/>
      <pc:docMkLst>
        <pc:docMk/>
      </pc:docMkLst>
      <pc:sldChg chg="addSp delSp modSp mod delCm">
        <pc:chgData name="Hp Unit" userId="86ec350514542ee1" providerId="LiveId" clId="{4B49DC73-F8F9-4B17-8BA2-AEFA13FE7C59}" dt="2024-02-12T12:30:20.748" v="42" actId="478"/>
        <pc:sldMkLst>
          <pc:docMk/>
          <pc:sldMk cId="0" sldId="256"/>
        </pc:sldMkLst>
        <pc:spChg chg="add del">
          <ac:chgData name="Hp Unit" userId="86ec350514542ee1" providerId="LiveId" clId="{4B49DC73-F8F9-4B17-8BA2-AEFA13FE7C59}" dt="2024-02-12T12:30:20.748" v="42" actId="478"/>
          <ac:spMkLst>
            <pc:docMk/>
            <pc:sldMk cId="0" sldId="256"/>
            <ac:spMk id="2" creationId="{00000000-0000-0000-0000-000000000000}"/>
          </ac:spMkLst>
        </pc:spChg>
        <pc:picChg chg="add mod ord">
          <ac:chgData name="Hp Unit" userId="86ec350514542ee1" providerId="LiveId" clId="{4B49DC73-F8F9-4B17-8BA2-AEFA13FE7C59}" dt="2024-02-12T12:30:17.968" v="41" actId="1076"/>
          <ac:picMkLst>
            <pc:docMk/>
            <pc:sldMk cId="0" sldId="256"/>
            <ac:picMk id="21" creationId="{DE7AE1D5-248D-E0AD-6C23-5813D5CBEB5E}"/>
          </ac:picMkLst>
        </pc:picChg>
        <pc:extLst>
          <p:ext xmlns:p="http://schemas.openxmlformats.org/presentationml/2006/main" uri="{D6D511B9-2390-475A-947B-AFAB55BFBCF1}">
            <pc226:cmChg xmlns:pc226="http://schemas.microsoft.com/office/powerpoint/2022/06/main/command" chg="del">
              <pc226:chgData name="Hp Unit" userId="86ec350514542ee1" providerId="LiveId" clId="{4B49DC73-F8F9-4B17-8BA2-AEFA13FE7C59}" dt="2024-02-12T12:22:25.523" v="33"/>
              <pc2:cmMkLst xmlns:pc2="http://schemas.microsoft.com/office/powerpoint/2019/9/main/command">
                <pc:docMk/>
                <pc:sldMk cId="0" sldId="256"/>
                <pc2:cmMk id="{DF0ABF4E-0217-454A-8B5D-6414E31A9C1F}"/>
              </pc2:cmMkLst>
            </pc226:cmChg>
          </p:ext>
        </pc:extLst>
      </pc:sldChg>
      <pc:sldChg chg="addSp delSp mod modNotesTx">
        <pc:chgData name="Hp Unit" userId="86ec350514542ee1" providerId="LiveId" clId="{4B49DC73-F8F9-4B17-8BA2-AEFA13FE7C59}" dt="2024-02-12T12:30:13.001" v="39" actId="478"/>
        <pc:sldMkLst>
          <pc:docMk/>
          <pc:sldMk cId="0" sldId="257"/>
        </pc:sldMkLst>
        <pc:spChg chg="add del">
          <ac:chgData name="Hp Unit" userId="86ec350514542ee1" providerId="LiveId" clId="{4B49DC73-F8F9-4B17-8BA2-AEFA13FE7C59}" dt="2024-02-12T12:30:13.001" v="39" actId="478"/>
          <ac:spMkLst>
            <pc:docMk/>
            <pc:sldMk cId="0" sldId="257"/>
            <ac:spMk id="16" creationId="{00000000-0000-0000-0000-000000000000}"/>
          </ac:spMkLst>
        </pc:spChg>
      </pc:sldChg>
      <pc:sldChg chg="modSp mod">
        <pc:chgData name="Hp Unit" userId="86ec350514542ee1" providerId="LiveId" clId="{4B49DC73-F8F9-4B17-8BA2-AEFA13FE7C59}" dt="2024-02-09T05:53:44.196" v="7" actId="732"/>
        <pc:sldMkLst>
          <pc:docMk/>
          <pc:sldMk cId="0" sldId="258"/>
        </pc:sldMkLst>
        <pc:picChg chg="mod ord modCrop">
          <ac:chgData name="Hp Unit" userId="86ec350514542ee1" providerId="LiveId" clId="{4B49DC73-F8F9-4B17-8BA2-AEFA13FE7C59}" dt="2024-02-09T05:53:44.196" v="7" actId="732"/>
          <ac:picMkLst>
            <pc:docMk/>
            <pc:sldMk cId="0" sldId="258"/>
            <ac:picMk id="20" creationId="{945EF044-810D-3B86-D467-839B6E66E534}"/>
          </ac:picMkLst>
        </pc:picChg>
      </pc:sldChg>
      <pc:sldChg chg="modNotesTx">
        <pc:chgData name="Hp Unit" userId="86ec350514542ee1" providerId="LiveId" clId="{4B49DC73-F8F9-4B17-8BA2-AEFA13FE7C59}" dt="2024-02-09T06:28:26.492" v="32" actId="114"/>
        <pc:sldMkLst>
          <pc:docMk/>
          <pc:sldMk cId="0" sldId="259"/>
        </pc:sldMkLst>
      </pc:sldChg>
      <pc:sldChg chg="modNotesTx">
        <pc:chgData name="Hp Unit" userId="86ec350514542ee1" providerId="LiveId" clId="{4B49DC73-F8F9-4B17-8BA2-AEFA13FE7C59}" dt="2024-02-09T06:27:01.294" v="25" actId="114"/>
        <pc:sldMkLst>
          <pc:docMk/>
          <pc:sldMk cId="0" sldId="261"/>
        </pc:sldMkLst>
      </pc:sldChg>
      <pc:sldChg chg="modNotesTx">
        <pc:chgData name="Hp Unit" userId="86ec350514542ee1" providerId="LiveId" clId="{4B49DC73-F8F9-4B17-8BA2-AEFA13FE7C59}" dt="2024-02-09T06:26:55.487" v="24" actId="114"/>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273AB-7FBB-4848-8AE7-008173EC4854}"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C85D0-037D-4A58-9C41-CA222644A372}" type="slidenum">
              <a:rPr lang="en-US" smtClean="0"/>
              <a:t>‹#›</a:t>
            </a:fld>
            <a:endParaRPr lang="en-US"/>
          </a:p>
        </p:txBody>
      </p:sp>
    </p:spTree>
    <p:extLst>
      <p:ext uri="{BB962C8B-B14F-4D97-AF65-F5344CB8AC3E}">
        <p14:creationId xmlns:p14="http://schemas.microsoft.com/office/powerpoint/2010/main" val="386684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t>
            </a:r>
          </a:p>
          <a:p>
            <a:endParaRPr lang="en-GB" dirty="0"/>
          </a:p>
          <a:p>
            <a:r>
              <a:rPr lang="en-GB" dirty="0"/>
              <a:t>Greet learners. Allow learners to settle down and get their learning materials ready.</a:t>
            </a:r>
            <a:endParaRPr lang="en-US" dirty="0"/>
          </a:p>
          <a:p>
            <a:endParaRPr lang="en-US" dirty="0"/>
          </a:p>
        </p:txBody>
      </p:sp>
      <p:sp>
        <p:nvSpPr>
          <p:cNvPr id="4" name="Slide Number Placeholder 3"/>
          <p:cNvSpPr>
            <a:spLocks noGrp="1"/>
          </p:cNvSpPr>
          <p:nvPr>
            <p:ph type="sldNum" sz="quarter" idx="5"/>
          </p:nvPr>
        </p:nvSpPr>
        <p:spPr/>
        <p:txBody>
          <a:bodyPr/>
          <a:lstStyle/>
          <a:p>
            <a:fld id="{B75C85D0-037D-4A58-9C41-CA222644A372}" type="slidenum">
              <a:rPr lang="en-US" smtClean="0"/>
              <a:t>1</a:t>
            </a:fld>
            <a:endParaRPr lang="en-US"/>
          </a:p>
        </p:txBody>
      </p:sp>
    </p:spTree>
    <p:extLst>
      <p:ext uri="{BB962C8B-B14F-4D97-AF65-F5344CB8AC3E}">
        <p14:creationId xmlns:p14="http://schemas.microsoft.com/office/powerpoint/2010/main" val="408344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(8 min)</a:t>
            </a:r>
          </a:p>
          <a:p>
            <a:endParaRPr lang="en-GB" dirty="0"/>
          </a:p>
          <a:p>
            <a:pPr marL="171450" indent="-171450">
              <a:buFont typeface="Arial" panose="020B0604020202020204" pitchFamily="34" charset="0"/>
              <a:buChar char="•"/>
            </a:pPr>
            <a:r>
              <a:rPr lang="en-GB" dirty="0"/>
              <a:t>Mention that the topic for the next three lessons will be substance abuse, without going into too much detail. Hand out </a:t>
            </a:r>
            <a:r>
              <a:rPr lang="en-GB" b="1" i="1" u="sng" dirty="0"/>
              <a:t>Lesson 1 – Worksheet</a:t>
            </a:r>
            <a:r>
              <a:rPr lang="en-GB" dirty="0"/>
              <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Remind learners that they covered the following content regarding substance abuse in Grade 7:</a:t>
            </a:r>
          </a:p>
          <a:p>
            <a:pPr marL="628650" lvl="1" indent="-171450">
              <a:buFont typeface="Arial" panose="020B0604020202020204" pitchFamily="34" charset="0"/>
              <a:buChar char="•"/>
            </a:pPr>
            <a:r>
              <a:rPr lang="en-GB" dirty="0"/>
              <a:t>Types of substance abuse </a:t>
            </a:r>
          </a:p>
          <a:p>
            <a:pPr marL="628650" lvl="1" indent="-171450">
              <a:buFont typeface="Arial" panose="020B0604020202020204" pitchFamily="34" charset="0"/>
              <a:buChar char="•"/>
            </a:pPr>
            <a:r>
              <a:rPr lang="en-GB" dirty="0"/>
              <a:t>Symptoms of substance abuse </a:t>
            </a:r>
          </a:p>
          <a:p>
            <a:pPr marL="628650" lvl="1" indent="-171450">
              <a:buFont typeface="Arial" panose="020B0604020202020204" pitchFamily="34" charset="0"/>
              <a:buChar char="•"/>
            </a:pPr>
            <a:r>
              <a:rPr lang="en-GB" dirty="0"/>
              <a:t>Personal factors that contribute to substance abuse: Intrapersonal and interpersonal </a:t>
            </a:r>
          </a:p>
          <a:p>
            <a:pPr marL="628650" lvl="1" indent="-171450">
              <a:buFont typeface="Arial" panose="020B0604020202020204" pitchFamily="34" charset="0"/>
              <a:buChar char="•"/>
            </a:pPr>
            <a:r>
              <a:rPr lang="en-GB" dirty="0"/>
              <a:t>Protective factors that reduce the likelihood of substance abuse </a:t>
            </a:r>
          </a:p>
          <a:p>
            <a:pPr marL="628650" lvl="1" indent="-171450">
              <a:buFont typeface="Arial" panose="020B0604020202020204" pitchFamily="34" charset="0"/>
              <a:buChar char="•"/>
            </a:pPr>
            <a:r>
              <a:rPr lang="en-GB" dirty="0"/>
              <a:t>Prevention measures: Early detection </a:t>
            </a:r>
          </a:p>
          <a:p>
            <a:pPr marL="171450" indent="-171450">
              <a:buFont typeface="Arial" panose="020B0604020202020204" pitchFamily="34" charset="0"/>
              <a:buChar char="•"/>
            </a:pPr>
            <a:endParaRPr lang="en-GB" dirty="0"/>
          </a:p>
          <a:p>
            <a:pPr marL="342900" lvl="0" indent="-342900">
              <a:buFont typeface="Arial" panose="020B0604020202020204" pitchFamily="34" charset="0"/>
              <a:buChar char="●"/>
              <a:tabLst>
                <a:tab pos="457200" algn="l"/>
              </a:tabLst>
            </a:pPr>
            <a:r>
              <a:rPr lang="en-GB" sz="1800" b="1" dirty="0">
                <a:solidFill>
                  <a:srgbClr val="000000"/>
                </a:solidFill>
                <a:effectLst/>
                <a:latin typeface="Calibri" panose="020F0502020204030204" pitchFamily="34" charset="0"/>
                <a:ea typeface="Arial" panose="020B0604020202020204" pitchFamily="34" charset="0"/>
                <a:cs typeface="Noto Sans Symbols"/>
              </a:rPr>
              <a:t>Activating prior knowledge and interest: </a:t>
            </a:r>
            <a:r>
              <a:rPr lang="en-GB" sz="1800" dirty="0">
                <a:solidFill>
                  <a:srgbClr val="000000"/>
                </a:solidFill>
                <a:effectLst/>
                <a:latin typeface="Calibri" panose="020F0502020204030204" pitchFamily="34" charset="0"/>
                <a:ea typeface="Arial" panose="020B0604020202020204" pitchFamily="34" charset="0"/>
                <a:cs typeface="Noto Sans Symbols"/>
              </a:rPr>
              <a:t>Learners complete the Intro Quiz and Knowledge Recap </a:t>
            </a:r>
            <a:r>
              <a:rPr lang="en-GB" sz="1800" b="1" i="1" dirty="0">
                <a:solidFill>
                  <a:srgbClr val="000000"/>
                </a:solidFill>
                <a:effectLst/>
                <a:latin typeface="Calibri" panose="020F0502020204030204" pitchFamily="34" charset="0"/>
                <a:ea typeface="Arial" panose="020B0604020202020204" pitchFamily="34" charset="0"/>
                <a:cs typeface="Noto Sans Symbols"/>
              </a:rPr>
              <a:t>Activity 1 </a:t>
            </a:r>
            <a:r>
              <a:rPr lang="en-GB" sz="1800" b="0" i="1" dirty="0">
                <a:solidFill>
                  <a:srgbClr val="000000"/>
                </a:solidFill>
                <a:effectLst/>
                <a:latin typeface="Calibri" panose="020F0502020204030204" pitchFamily="34" charset="0"/>
                <a:ea typeface="Arial" panose="020B0604020202020204" pitchFamily="34" charset="0"/>
                <a:cs typeface="Noto Sans Symbols"/>
              </a:rPr>
              <a:t>(</a:t>
            </a:r>
            <a:r>
              <a:rPr lang="en-GB" sz="1800" b="1" i="1" u="sng" dirty="0">
                <a:solidFill>
                  <a:srgbClr val="000000"/>
                </a:solidFill>
                <a:effectLst/>
                <a:latin typeface="Calibri" panose="020F0502020204030204" pitchFamily="34" charset="0"/>
                <a:ea typeface="Arial" panose="020B0604020202020204" pitchFamily="34" charset="0"/>
                <a:cs typeface="Noto Sans Symbols"/>
              </a:rPr>
              <a:t>Lesson 1 Worksheet</a:t>
            </a:r>
            <a:r>
              <a:rPr lang="en-GB" sz="1800" dirty="0">
                <a:solidFill>
                  <a:srgbClr val="000000"/>
                </a:solidFill>
                <a:effectLst/>
                <a:latin typeface="Calibri" panose="020F0502020204030204" pitchFamily="34" charset="0"/>
                <a:ea typeface="Arial" panose="020B0604020202020204" pitchFamily="34" charset="0"/>
                <a:cs typeface="Noto Sans Symbols"/>
              </a:rPr>
              <a:t>). </a:t>
            </a:r>
            <a:r>
              <a:rPr lang="en-GB" dirty="0"/>
              <a:t>The Knowledge Recap contains important concepts that learners need to grasp. Ensure that learners understand these concepts before moving on.</a:t>
            </a:r>
            <a:endParaRPr lang="en-US" dirty="0"/>
          </a:p>
          <a:p>
            <a:pPr marL="342900" lvl="0" indent="-342900">
              <a:spcAft>
                <a:spcPts val="1200"/>
              </a:spcAft>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Arial" panose="020B0604020202020204" pitchFamily="34" charset="0"/>
                <a:cs typeface="Noto Sans Symbols"/>
              </a:rPr>
              <a:t>Ask for feedback from learners and provide the correct answers (</a:t>
            </a:r>
            <a:r>
              <a:rPr lang="en-GB" sz="1800" b="1" i="1" u="sng" dirty="0">
                <a:solidFill>
                  <a:srgbClr val="000000"/>
                </a:solidFill>
                <a:effectLst/>
                <a:latin typeface="Calibri" panose="020F0502020204030204" pitchFamily="34" charset="0"/>
                <a:ea typeface="Arial" panose="020B0604020202020204" pitchFamily="34" charset="0"/>
                <a:cs typeface="Noto Sans Symbols"/>
              </a:rPr>
              <a:t>Lesson 1 – Worksheet MEMO</a:t>
            </a:r>
            <a:r>
              <a:rPr lang="en-GB" sz="1800" dirty="0">
                <a:solidFill>
                  <a:srgbClr val="000000"/>
                </a:solidFill>
                <a:effectLst/>
                <a:latin typeface="Calibri" panose="020F0502020204030204" pitchFamily="34" charset="0"/>
                <a:ea typeface="Arial" panose="020B0604020202020204" pitchFamily="34" charset="0"/>
                <a:cs typeface="Noto Sans Symbols"/>
              </a:rPr>
              <a:t>).</a:t>
            </a:r>
            <a:endParaRPr lang="en-US" sz="18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5"/>
          </p:nvPr>
        </p:nvSpPr>
        <p:spPr/>
        <p:txBody>
          <a:bodyPr/>
          <a:lstStyle/>
          <a:p>
            <a:fld id="{B75C85D0-037D-4A58-9C41-CA222644A372}" type="slidenum">
              <a:rPr lang="en-US" smtClean="0"/>
              <a:t>2</a:t>
            </a:fld>
            <a:endParaRPr lang="en-US"/>
          </a:p>
        </p:txBody>
      </p:sp>
    </p:spTree>
    <p:extLst>
      <p:ext uri="{BB962C8B-B14F-4D97-AF65-F5344CB8AC3E}">
        <p14:creationId xmlns:p14="http://schemas.microsoft.com/office/powerpoint/2010/main" val="50453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(1 min)</a:t>
            </a:r>
          </a:p>
          <a:p>
            <a:endParaRPr lang="en-GB" dirty="0"/>
          </a:p>
          <a:p>
            <a:pPr marL="171450" indent="-171450">
              <a:buFont typeface="Arial" panose="020B0604020202020204" pitchFamily="34" charset="0"/>
              <a:buChar char="•"/>
            </a:pPr>
            <a:r>
              <a:rPr lang="en-GB" dirty="0"/>
              <a:t>Share the concepts, skills and values that will be covered in the next three lessons.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Today’s focus will be: </a:t>
            </a:r>
            <a:r>
              <a:rPr lang="en-GB" sz="1200" b="1" kern="100" dirty="0">
                <a:effectLst/>
                <a:latin typeface="Arial" panose="020B0604020202020204" pitchFamily="34" charset="0"/>
                <a:ea typeface="Calibri" panose="020F0502020204030204" pitchFamily="34" charset="0"/>
              </a:rPr>
              <a:t>Social factors that contribute to substance abuse including community and media. </a:t>
            </a:r>
          </a:p>
          <a:p>
            <a:endParaRPr lang="en-US" dirty="0"/>
          </a:p>
        </p:txBody>
      </p:sp>
      <p:sp>
        <p:nvSpPr>
          <p:cNvPr id="4" name="Slide Number Placeholder 3"/>
          <p:cNvSpPr>
            <a:spLocks noGrp="1"/>
          </p:cNvSpPr>
          <p:nvPr>
            <p:ph type="sldNum" sz="quarter" idx="5"/>
          </p:nvPr>
        </p:nvSpPr>
        <p:spPr/>
        <p:txBody>
          <a:bodyPr/>
          <a:lstStyle/>
          <a:p>
            <a:fld id="{B75C85D0-037D-4A58-9C41-CA222644A372}" type="slidenum">
              <a:rPr lang="en-US" smtClean="0"/>
              <a:t>3</a:t>
            </a:fld>
            <a:endParaRPr lang="en-US"/>
          </a:p>
        </p:txBody>
      </p:sp>
    </p:spTree>
    <p:extLst>
      <p:ext uri="{BB962C8B-B14F-4D97-AF65-F5344CB8AC3E}">
        <p14:creationId xmlns:p14="http://schemas.microsoft.com/office/powerpoint/2010/main" val="413293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 (5 min)</a:t>
            </a:r>
          </a:p>
          <a:p>
            <a:endParaRPr lang="en-GB" dirty="0"/>
          </a:p>
          <a:p>
            <a:pPr marL="342900" lvl="0" indent="-342900">
              <a:buFont typeface="Arial" panose="020B0604020202020204" pitchFamily="34" charset="0"/>
              <a:buChar char="●"/>
            </a:pPr>
            <a:r>
              <a:rPr lang="en-GB" sz="1800" dirty="0">
                <a:solidFill>
                  <a:srgbClr val="000000"/>
                </a:solidFill>
                <a:effectLst/>
                <a:latin typeface="Calibri" panose="020F0502020204030204" pitchFamily="34" charset="0"/>
                <a:ea typeface="Arial" panose="020B0604020202020204" pitchFamily="34" charset="0"/>
                <a:cs typeface="Noto Sans Symbols"/>
              </a:rPr>
              <a:t>Ask learners if anyone could explain the concept 'social factors' before giving an explanation.</a:t>
            </a:r>
            <a:r>
              <a:rPr lang="en-GB" sz="1800" b="1" dirty="0">
                <a:solidFill>
                  <a:srgbClr val="000000"/>
                </a:solidFill>
                <a:effectLst/>
                <a:latin typeface="Calibri" panose="020F0502020204030204" pitchFamily="34" charset="0"/>
                <a:ea typeface="Arial" panose="020B0604020202020204" pitchFamily="34" charset="0"/>
                <a:cs typeface="Noto Sans Symbols"/>
              </a:rPr>
              <a:t> </a:t>
            </a:r>
            <a:r>
              <a:rPr lang="en-US" sz="1800" dirty="0">
                <a:solidFill>
                  <a:srgbClr val="000000"/>
                </a:solidFill>
                <a:effectLst/>
                <a:latin typeface="Calibri" panose="020F0502020204030204" pitchFamily="34" charset="0"/>
                <a:ea typeface="Arial" panose="020B0604020202020204" pitchFamily="34" charset="0"/>
                <a:cs typeface="Noto Sans Symbols"/>
              </a:rPr>
              <a:t>(Social</a:t>
            </a:r>
            <a:r>
              <a:rPr lang="en-GB" sz="1800" dirty="0">
                <a:solidFill>
                  <a:srgbClr val="000000"/>
                </a:solidFill>
                <a:effectLst/>
                <a:latin typeface="Calibri" panose="020F0502020204030204" pitchFamily="34" charset="0"/>
                <a:ea typeface="Arial" panose="020B0604020202020204" pitchFamily="34" charset="0"/>
                <a:cs typeface="Noto Sans Symbols"/>
              </a:rPr>
              <a:t> factors are elements within your social environment that can influence your thoughts, behaviours and actions.)</a:t>
            </a:r>
            <a:endParaRPr lang="en-US" sz="1800" dirty="0">
              <a:effectLst/>
              <a:latin typeface="Noto Sans Symbols"/>
              <a:ea typeface="Noto Sans Symbols"/>
              <a:cs typeface="Noto Sans Symbols"/>
            </a:endParaRPr>
          </a:p>
          <a:p>
            <a:pPr marL="450215"/>
            <a:r>
              <a:rPr lang="en-US" sz="1800" b="1"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GB" dirty="0"/>
              <a:t>Ask learners to look at the social factors and their brief explanations on the slide, and give examples of how these factors could influence people to abuse substances. They will explore more examples in the Scenario Activity (</a:t>
            </a:r>
            <a:r>
              <a:rPr lang="en-GB" b="1" i="1" dirty="0"/>
              <a:t>Activity 2</a:t>
            </a:r>
            <a:r>
              <a:rPr lang="en-GB" dirty="0"/>
              <a:t>) later on. </a:t>
            </a:r>
            <a:endParaRPr lang="en-US" dirty="0"/>
          </a:p>
          <a:p>
            <a:pPr marL="450215"/>
            <a:r>
              <a:rPr lang="en-US" sz="1800" dirty="0">
                <a:solidFill>
                  <a:srgbClr val="000000"/>
                </a:solidFill>
                <a:effectLst/>
                <a:highlight>
                  <a:srgbClr val="FFFF00"/>
                </a:highligh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GB" dirty="0"/>
              <a:t>Examples may include the following:</a:t>
            </a:r>
            <a:endParaRPr lang="en-US" dirty="0"/>
          </a:p>
          <a:p>
            <a:pPr marL="450215"/>
            <a:r>
              <a:rPr lang="en-GB" b="1" dirty="0"/>
              <a:t>Family Dynamics </a:t>
            </a:r>
            <a:r>
              <a:rPr lang="en-GB" dirty="0"/>
              <a:t>– Growing up in an environment where substance use is normalised or used as a coping mechanism can influence someone to follow the same patterns.</a:t>
            </a:r>
            <a:endParaRPr lang="en-US" dirty="0"/>
          </a:p>
          <a:p>
            <a:pPr marL="450215"/>
            <a:r>
              <a:rPr lang="en-GB" b="1" dirty="0"/>
              <a:t>Lack of Education </a:t>
            </a:r>
            <a:r>
              <a:rPr lang="en-GB" dirty="0"/>
              <a:t>– Young people that don't understand the potential harm may be more likely to experiment with substances.</a:t>
            </a:r>
            <a:endParaRPr lang="en-US" dirty="0"/>
          </a:p>
          <a:p>
            <a:pPr marL="450215"/>
            <a:r>
              <a:rPr lang="en-GB" b="1" dirty="0"/>
              <a:t>Media Influence </a:t>
            </a:r>
            <a:r>
              <a:rPr lang="en-GB" dirty="0"/>
              <a:t>– Popular people on social media might make drinking look exciting or a way to cope with problems, influencing other to act in the same way.</a:t>
            </a:r>
            <a:endParaRPr lang="en-US" dirty="0"/>
          </a:p>
          <a:p>
            <a:pPr marL="450215"/>
            <a:r>
              <a:rPr lang="en-GB" b="1" dirty="0"/>
              <a:t>Social Norms </a:t>
            </a:r>
            <a:r>
              <a:rPr lang="en-GB" dirty="0"/>
              <a:t>– Example: Young people believe that partying, drinking and doing drugs is "part of being a young person".</a:t>
            </a:r>
            <a:endParaRPr lang="en-US" dirty="0"/>
          </a:p>
          <a:p>
            <a:pPr marL="450215"/>
            <a:r>
              <a:rPr lang="en-GB" b="1" dirty="0"/>
              <a:t>Economic Factors </a:t>
            </a:r>
            <a:r>
              <a:rPr lang="en-GB" dirty="0"/>
              <a:t>– Unemployment, poverty and income inequality often cause stress, frustration and hopelessness which contributes to substance use as a coping mechanism.</a:t>
            </a:r>
            <a:endParaRPr lang="en-US" dirty="0"/>
          </a:p>
          <a:p>
            <a:pPr marL="450215"/>
            <a:r>
              <a:rPr lang="en-GB" b="1" dirty="0"/>
              <a:t>Peer Pressure </a:t>
            </a:r>
            <a:r>
              <a:rPr lang="en-GB" dirty="0"/>
              <a:t>– You drink alcohol because all your friends drink alcohol.</a:t>
            </a:r>
            <a:endParaRPr lang="en-US" dirty="0"/>
          </a:p>
          <a:p>
            <a:pPr marL="450215"/>
            <a:r>
              <a:rPr lang="en-GB" b="1" dirty="0"/>
              <a:t>Trauma &amp; Stress </a:t>
            </a:r>
            <a:r>
              <a:rPr lang="en-GB" dirty="0"/>
              <a:t>– Individuals who have experienced physical or emotional abuse, may turn to substances to self-medicate and numb emotional pain.</a:t>
            </a:r>
            <a:endParaRPr lang="en-US" dirty="0"/>
          </a:p>
          <a:p>
            <a:pPr marL="450215"/>
            <a:r>
              <a:rPr lang="en-GB" b="1" dirty="0"/>
              <a:t>Social Isolation </a:t>
            </a:r>
            <a:r>
              <a:rPr lang="en-GB" dirty="0"/>
              <a:t>– Someone that doesn't have good relationships with others may turn to substances to cope with feelings of loneliness and lack of connection</a:t>
            </a:r>
            <a:endParaRPr lang="en-US" dirty="0"/>
          </a:p>
        </p:txBody>
      </p:sp>
      <p:sp>
        <p:nvSpPr>
          <p:cNvPr id="4" name="Slide Number Placeholder 3"/>
          <p:cNvSpPr>
            <a:spLocks noGrp="1"/>
          </p:cNvSpPr>
          <p:nvPr>
            <p:ph type="sldNum" sz="quarter" idx="5"/>
          </p:nvPr>
        </p:nvSpPr>
        <p:spPr/>
        <p:txBody>
          <a:bodyPr/>
          <a:lstStyle/>
          <a:p>
            <a:fld id="{B75C85D0-037D-4A58-9C41-CA222644A372}" type="slidenum">
              <a:rPr lang="en-US" smtClean="0"/>
              <a:t>4</a:t>
            </a:fld>
            <a:endParaRPr lang="en-US"/>
          </a:p>
        </p:txBody>
      </p:sp>
    </p:spTree>
    <p:extLst>
      <p:ext uri="{BB962C8B-B14F-4D97-AF65-F5344CB8AC3E}">
        <p14:creationId xmlns:p14="http://schemas.microsoft.com/office/powerpoint/2010/main" val="22842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a:t>
            </a:r>
            <a:r>
              <a:rPr lang="en-US" baseline="0" dirty="0"/>
              <a:t> Activity (10 min)</a:t>
            </a:r>
          </a:p>
          <a:p>
            <a:endParaRPr lang="en-US" baseline="0" dirty="0"/>
          </a:p>
          <a:p>
            <a:pPr lvl="0"/>
            <a:r>
              <a:rPr lang="en-GB" sz="1200" kern="1200" dirty="0">
                <a:solidFill>
                  <a:schemeClr val="tx1"/>
                </a:solidFill>
                <a:effectLst/>
                <a:latin typeface="+mn-lt"/>
                <a:ea typeface="+mn-ea"/>
                <a:cs typeface="+mn-cs"/>
              </a:rPr>
              <a:t>Ask learners to get into their groups of four-five (There are only three scenarios, which means there will be more than one group working on the same scenario).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Hand out a different scenario (</a:t>
            </a:r>
            <a:r>
              <a:rPr lang="en-GB" sz="1200" b="1" i="1" u="sng" kern="1200" dirty="0">
                <a:solidFill>
                  <a:schemeClr val="tx1"/>
                </a:solidFill>
                <a:effectLst/>
                <a:latin typeface="+mn-lt"/>
                <a:ea typeface="+mn-ea"/>
                <a:cs typeface="+mn-cs"/>
              </a:rPr>
              <a:t>Lesson 1 – Scenarios</a:t>
            </a:r>
            <a:r>
              <a:rPr lang="en-GB" sz="1200" kern="1200" dirty="0">
                <a:solidFill>
                  <a:schemeClr val="tx1"/>
                </a:solidFill>
                <a:effectLst/>
                <a:latin typeface="+mn-lt"/>
                <a:ea typeface="+mn-ea"/>
                <a:cs typeface="+mn-cs"/>
              </a:rPr>
              <a:t>) to each group. In their groups, learners read through the scenario to identify social factors that contribute to substance use within the school community, broader community, and the media. They can write their answers in the form of a mind-map in </a:t>
            </a:r>
            <a:r>
              <a:rPr lang="en-GB" sz="1200" b="1" i="1" kern="1200" dirty="0">
                <a:solidFill>
                  <a:schemeClr val="tx1"/>
                </a:solidFill>
                <a:effectLst/>
                <a:latin typeface="+mn-lt"/>
                <a:ea typeface="+mn-ea"/>
                <a:cs typeface="+mn-cs"/>
              </a:rPr>
              <a:t>Activity 2 </a:t>
            </a:r>
            <a:r>
              <a:rPr lang="en-GB" sz="1200" b="1" kern="1200" dirty="0">
                <a:solidFill>
                  <a:schemeClr val="tx1"/>
                </a:solidFill>
                <a:effectLst/>
                <a:latin typeface="+mn-lt"/>
                <a:ea typeface="+mn-ea"/>
                <a:cs typeface="+mn-cs"/>
              </a:rPr>
              <a:t>(</a:t>
            </a:r>
            <a:r>
              <a:rPr lang="en-GB" sz="1200" b="1" i="1" u="sng" kern="1200" dirty="0">
                <a:solidFill>
                  <a:schemeClr val="tx1"/>
                </a:solidFill>
                <a:effectLst/>
                <a:latin typeface="+mn-lt"/>
                <a:ea typeface="+mn-ea"/>
                <a:cs typeface="+mn-cs"/>
              </a:rPr>
              <a:t>Lesson 1 - Worksheet</a:t>
            </a:r>
            <a:r>
              <a:rPr lang="en-GB" sz="1200" kern="1200" dirty="0">
                <a:solidFill>
                  <a:schemeClr val="tx1"/>
                </a:solidFill>
                <a:effectLst/>
                <a:latin typeface="+mn-lt"/>
                <a:ea typeface="+mn-ea"/>
                <a:cs typeface="+mn-cs"/>
              </a:rPr>
              <a:t>). If learners finish quickly, they can add additional social factors that are not in the scenario to their mind-maps.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this stage, learners only complete the mind-map that </a:t>
            </a:r>
            <a:r>
              <a:rPr lang="en-ZA" sz="1200" kern="1200" dirty="0">
                <a:solidFill>
                  <a:schemeClr val="tx1"/>
                </a:solidFill>
                <a:effectLst/>
                <a:latin typeface="+mn-lt"/>
                <a:ea typeface="+mn-ea"/>
                <a:cs typeface="+mn-cs"/>
              </a:rPr>
              <a:t>corresponds to their group's scenario. They will complete the rest while the other groups are giving feedback.</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5C85D0-037D-4A58-9C41-CA222644A372}" type="slidenum">
              <a:rPr lang="en-US" smtClean="0"/>
              <a:t>5</a:t>
            </a:fld>
            <a:endParaRPr lang="en-US"/>
          </a:p>
        </p:txBody>
      </p:sp>
    </p:spTree>
    <p:extLst>
      <p:ext uri="{BB962C8B-B14F-4D97-AF65-F5344CB8AC3E}">
        <p14:creationId xmlns:p14="http://schemas.microsoft.com/office/powerpoint/2010/main" val="284329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(10 min)</a:t>
            </a:r>
          </a:p>
          <a:p>
            <a:endParaRPr lang="en-GB" dirty="0"/>
          </a:p>
          <a:p>
            <a:pPr marL="342900" lvl="0" indent="-342900">
              <a:buFont typeface="Arial" panose="020B0604020202020204" pitchFamily="34" charset="0"/>
              <a:buChar char="●"/>
            </a:pPr>
            <a:r>
              <a:rPr lang="en-GB" sz="1200" dirty="0">
                <a:solidFill>
                  <a:srgbClr val="000000"/>
                </a:solidFill>
                <a:effectLst/>
                <a:latin typeface="Calibri" panose="020F0502020204030204" pitchFamily="34" charset="0"/>
                <a:ea typeface="Arial" panose="020B0604020202020204" pitchFamily="34" charset="0"/>
                <a:cs typeface="Noto Sans Symbols"/>
              </a:rPr>
              <a:t>Allow groups to provide feedback to the rest of the class about the social factors they identified within their scenario. (If there is more than one group who worked on the same scenario, allow the second group to add answers that have not been mentioned.)</a:t>
            </a:r>
            <a:endParaRPr lang="en-US" sz="1200" dirty="0">
              <a:effectLst/>
              <a:latin typeface="Noto Sans Symbols"/>
              <a:ea typeface="Noto Sans Symbols"/>
              <a:cs typeface="Noto Sans Symbols"/>
            </a:endParaRPr>
          </a:p>
          <a:p>
            <a:pPr marL="342900" lvl="0" indent="-342900">
              <a:buFont typeface="Arial" panose="020B0604020202020204" pitchFamily="34" charset="0"/>
              <a:buChar char="●"/>
              <a:tabLst>
                <a:tab pos="457200" algn="l"/>
              </a:tabLst>
            </a:pPr>
            <a:r>
              <a:rPr lang="en-GB" sz="1200" dirty="0">
                <a:solidFill>
                  <a:srgbClr val="000000"/>
                </a:solidFill>
                <a:effectLst/>
                <a:latin typeface="Calibri" panose="020F0502020204030204" pitchFamily="34" charset="0"/>
                <a:ea typeface="Arial" panose="020B0604020202020204" pitchFamily="34" charset="0"/>
                <a:cs typeface="Noto Sans Symbols"/>
              </a:rPr>
              <a:t>While one group is giving feedback, it is vital that the other learners are actively listening, as they should complete the remainder of the mind-maps in </a:t>
            </a:r>
            <a:r>
              <a:rPr lang="en-GB" sz="1200" b="1" i="1" dirty="0">
                <a:solidFill>
                  <a:srgbClr val="000000"/>
                </a:solidFill>
                <a:effectLst/>
                <a:latin typeface="Calibri" panose="020F0502020204030204" pitchFamily="34" charset="0"/>
                <a:ea typeface="Arial" panose="020B0604020202020204" pitchFamily="34" charset="0"/>
                <a:cs typeface="Noto Sans Symbols"/>
              </a:rPr>
              <a:t>Activity 2</a:t>
            </a:r>
            <a:r>
              <a:rPr lang="en-GB" sz="1200" b="1" i="1" baseline="0" dirty="0">
                <a:solidFill>
                  <a:srgbClr val="000000"/>
                </a:solidFill>
                <a:effectLst/>
                <a:latin typeface="Calibri" panose="020F0502020204030204" pitchFamily="34" charset="0"/>
                <a:ea typeface="Arial" panose="020B0604020202020204" pitchFamily="34" charset="0"/>
                <a:cs typeface="Noto Sans Symbols"/>
              </a:rPr>
              <a:t> </a:t>
            </a:r>
            <a:r>
              <a:rPr lang="en-GB" sz="1200" b="0" baseline="0" dirty="0">
                <a:solidFill>
                  <a:srgbClr val="000000"/>
                </a:solidFill>
                <a:effectLst/>
                <a:latin typeface="Calibri" panose="020F0502020204030204" pitchFamily="34" charset="0"/>
                <a:ea typeface="Arial" panose="020B0604020202020204" pitchFamily="34" charset="0"/>
                <a:cs typeface="Noto Sans Symbols"/>
              </a:rPr>
              <a:t>(</a:t>
            </a:r>
            <a:r>
              <a:rPr lang="en-GB" sz="1200" b="1" i="1" u="sng" dirty="0">
                <a:solidFill>
                  <a:srgbClr val="000000"/>
                </a:solidFill>
                <a:effectLst/>
                <a:latin typeface="Calibri" panose="020F0502020204030204" pitchFamily="34" charset="0"/>
                <a:ea typeface="Arial" panose="020B0604020202020204" pitchFamily="34" charset="0"/>
                <a:cs typeface="Noto Sans Symbols"/>
              </a:rPr>
              <a:t>Lesson 1 – Worksheet</a:t>
            </a:r>
            <a:r>
              <a:rPr lang="en-GB" sz="1200" dirty="0">
                <a:solidFill>
                  <a:srgbClr val="000000"/>
                </a:solidFill>
                <a:effectLst/>
                <a:latin typeface="Calibri" panose="020F0502020204030204" pitchFamily="34" charset="0"/>
                <a:ea typeface="Arial" panose="020B0604020202020204" pitchFamily="34" charset="0"/>
                <a:cs typeface="Noto Sans Symbols"/>
              </a:rPr>
              <a:t>) based on the other groups’ feedback. </a:t>
            </a:r>
            <a:endParaRPr lang="en-US" sz="1200" dirty="0">
              <a:effectLst/>
              <a:latin typeface="Noto Sans Symbols"/>
              <a:ea typeface="Noto Sans Symbols"/>
              <a:cs typeface="Noto Sans Symbols"/>
            </a:endParaRPr>
          </a:p>
          <a:p>
            <a:pPr marL="342900" lvl="0" indent="-342900">
              <a:buFont typeface="Arial" panose="020B0604020202020204" pitchFamily="34" charset="0"/>
              <a:buChar char="●"/>
              <a:tabLst>
                <a:tab pos="457200" algn="l"/>
              </a:tabLst>
            </a:pPr>
            <a:r>
              <a:rPr lang="en-GB" sz="1200" dirty="0">
                <a:solidFill>
                  <a:srgbClr val="000000"/>
                </a:solidFill>
                <a:effectLst/>
                <a:latin typeface="Calibri" panose="020F0502020204030204" pitchFamily="34" charset="0"/>
                <a:ea typeface="Arial" panose="020B0604020202020204" pitchFamily="34" charset="0"/>
                <a:cs typeface="Noto Sans Symbols"/>
              </a:rPr>
              <a:t>Answers are available on </a:t>
            </a:r>
            <a:r>
              <a:rPr lang="en-GB" sz="1200" b="1" i="1" u="sng" dirty="0">
                <a:solidFill>
                  <a:srgbClr val="000000"/>
                </a:solidFill>
                <a:effectLst/>
                <a:latin typeface="Calibri" panose="020F0502020204030204" pitchFamily="34" charset="0"/>
                <a:ea typeface="Arial" panose="020B0604020202020204" pitchFamily="34" charset="0"/>
                <a:cs typeface="Noto Sans Symbols"/>
              </a:rPr>
              <a:t>Lesson 1 – Worksheet MEMO</a:t>
            </a:r>
            <a:r>
              <a:rPr lang="en-GB" sz="1200" dirty="0">
                <a:solidFill>
                  <a:srgbClr val="000000"/>
                </a:solidFill>
                <a:effectLst/>
                <a:latin typeface="Calibri" panose="020F0502020204030204" pitchFamily="34" charset="0"/>
                <a:ea typeface="Arial" panose="020B0604020202020204" pitchFamily="34" charset="0"/>
                <a:cs typeface="Noto Sans Symbols"/>
              </a:rPr>
              <a:t>.</a:t>
            </a:r>
            <a:endParaRPr lang="en-US" sz="12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5"/>
          </p:nvPr>
        </p:nvSpPr>
        <p:spPr/>
        <p:txBody>
          <a:bodyPr/>
          <a:lstStyle/>
          <a:p>
            <a:fld id="{B75C85D0-037D-4A58-9C41-CA222644A372}" type="slidenum">
              <a:rPr lang="en-US" smtClean="0"/>
              <a:t>6</a:t>
            </a:fld>
            <a:endParaRPr lang="en-US"/>
          </a:p>
        </p:txBody>
      </p:sp>
    </p:spTree>
    <p:extLst>
      <p:ext uri="{BB962C8B-B14F-4D97-AF65-F5344CB8AC3E}">
        <p14:creationId xmlns:p14="http://schemas.microsoft.com/office/powerpoint/2010/main" val="11691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(6 min)</a:t>
            </a:r>
          </a:p>
          <a:p>
            <a:endParaRPr lang="en-GB" dirty="0"/>
          </a:p>
          <a:p>
            <a:pPr marL="171450" indent="-171450">
              <a:buFont typeface="Arial" panose="020B0604020202020204" pitchFamily="34" charset="0"/>
              <a:buChar char="•"/>
            </a:pPr>
            <a:r>
              <a:rPr lang="en-GB" dirty="0"/>
              <a:t>Wrap-up the lesson and ask learners to think about what they have learnt in this lesson.</a:t>
            </a:r>
          </a:p>
          <a:p>
            <a:pPr marL="171450" indent="-171450">
              <a:buFont typeface="Arial" panose="020B0604020202020204" pitchFamily="34" charset="0"/>
              <a:buChar char="•"/>
            </a:pPr>
            <a:r>
              <a:rPr lang="en-GB" dirty="0"/>
              <a:t>Learners complete the following reflection questions in </a:t>
            </a:r>
            <a:r>
              <a:rPr lang="en-GB" b="1" i="1" dirty="0"/>
              <a:t>Activity 3</a:t>
            </a:r>
            <a:r>
              <a:rPr lang="en-GB" b="1" i="1" baseline="0" dirty="0"/>
              <a:t> </a:t>
            </a:r>
            <a:r>
              <a:rPr lang="en-GB" b="0" baseline="0" dirty="0"/>
              <a:t>(</a:t>
            </a:r>
            <a:r>
              <a:rPr lang="en-GB" b="1" i="1" u="sng" dirty="0"/>
              <a:t>Lesson 1 – Worksheet</a:t>
            </a:r>
            <a:r>
              <a:rPr lang="en-GB" dirty="0"/>
              <a:t>):</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a:solidFill>
                  <a:srgbClr val="000000"/>
                </a:solidFill>
                <a:effectLst/>
                <a:latin typeface="Calibri" panose="020F0502020204030204" pitchFamily="34" charset="0"/>
                <a:ea typeface="Calibri" panose="020F0502020204030204" pitchFamily="34" charset="0"/>
              </a:rPr>
              <a:t>- Which social factors that contribute to substance abuse are present in your own life or the lives of people you know?</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a:solidFill>
                  <a:srgbClr val="000000"/>
                </a:solidFill>
                <a:effectLst/>
                <a:latin typeface="Calibri" panose="020F0502020204030204" pitchFamily="34" charset="0"/>
                <a:ea typeface="Calibri" panose="020F0502020204030204" pitchFamily="34" charset="0"/>
              </a:rPr>
              <a:t>-</a:t>
            </a:r>
            <a:r>
              <a:rPr lang="en-ZA" sz="1200" baseline="0" dirty="0">
                <a:solidFill>
                  <a:srgbClr val="000000"/>
                </a:solidFill>
                <a:effectLst/>
                <a:latin typeface="Calibri" panose="020F0502020204030204" pitchFamily="34" charset="0"/>
                <a:ea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rPr>
              <a:t>What are some of the misconceptions about substance abuse that you were unaware of, and how has this awareness changed your perspective?</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a:solidFill>
                  <a:srgbClr val="000000"/>
                </a:solidFill>
                <a:effectLst/>
                <a:latin typeface="Calibri" panose="020F0502020204030204" pitchFamily="34" charset="0"/>
                <a:ea typeface="Calibri" panose="020F0502020204030204" pitchFamily="34" charset="0"/>
              </a:rPr>
              <a:t>- Have you experienced or witnessed any situations involving substance use and its effects on individuals or communities? How did it impact you or those involved?</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75C85D0-037D-4A58-9C41-CA222644A372}" type="slidenum">
              <a:rPr lang="en-US" smtClean="0"/>
              <a:t>7</a:t>
            </a:fld>
            <a:endParaRPr lang="en-US"/>
          </a:p>
        </p:txBody>
      </p:sp>
    </p:spTree>
    <p:extLst>
      <p:ext uri="{BB962C8B-B14F-4D97-AF65-F5344CB8AC3E}">
        <p14:creationId xmlns:p14="http://schemas.microsoft.com/office/powerpoint/2010/main" val="66464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B2DE528A-9D60-7837-A4E7-266B7F11B7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625455" y="-38100"/>
            <a:ext cx="1662545" cy="571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33862" y="851615"/>
            <a:ext cx="6672858" cy="9017375"/>
          </a:xfrm>
          <a:custGeom>
            <a:avLst/>
            <a:gdLst/>
            <a:ahLst/>
            <a:cxnLst/>
            <a:rect l="l" t="t" r="r" b="b"/>
            <a:pathLst>
              <a:path w="6672858" h="9017375">
                <a:moveTo>
                  <a:pt x="0" y="0"/>
                </a:moveTo>
                <a:lnTo>
                  <a:pt x="6672858" y="0"/>
                </a:lnTo>
                <a:lnTo>
                  <a:pt x="6672858" y="9017375"/>
                </a:lnTo>
                <a:lnTo>
                  <a:pt x="0" y="90173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607474" y="632616"/>
            <a:ext cx="10969658" cy="8576112"/>
            <a:chOff x="0" y="-57150"/>
            <a:chExt cx="2889128" cy="2258729"/>
          </a:xfrm>
        </p:grpSpPr>
        <p:sp>
          <p:nvSpPr>
            <p:cNvPr id="4" name="Freeform 4"/>
            <p:cNvSpPr/>
            <p:nvPr/>
          </p:nvSpPr>
          <p:spPr>
            <a:xfrm>
              <a:off x="159993" y="0"/>
              <a:ext cx="2729135" cy="2201579"/>
            </a:xfrm>
            <a:custGeom>
              <a:avLst/>
              <a:gdLst/>
              <a:ahLst/>
              <a:cxnLst/>
              <a:rect l="l" t="t" r="r" b="b"/>
              <a:pathLst>
                <a:path w="2889128" h="2201579">
                  <a:moveTo>
                    <a:pt x="35994" y="0"/>
                  </a:moveTo>
                  <a:lnTo>
                    <a:pt x="2853135" y="0"/>
                  </a:lnTo>
                  <a:cubicBezTo>
                    <a:pt x="2873013" y="0"/>
                    <a:pt x="2889128" y="16115"/>
                    <a:pt x="2889128" y="35994"/>
                  </a:cubicBezTo>
                  <a:lnTo>
                    <a:pt x="2889128" y="2165585"/>
                  </a:lnTo>
                  <a:cubicBezTo>
                    <a:pt x="2889128" y="2175131"/>
                    <a:pt x="2885336" y="2184287"/>
                    <a:pt x="2878586" y="2191037"/>
                  </a:cubicBezTo>
                  <a:cubicBezTo>
                    <a:pt x="2871836" y="2197787"/>
                    <a:pt x="2862680" y="2201579"/>
                    <a:pt x="2853135" y="2201579"/>
                  </a:cubicBezTo>
                  <a:lnTo>
                    <a:pt x="35994" y="2201579"/>
                  </a:lnTo>
                  <a:cubicBezTo>
                    <a:pt x="26448" y="2201579"/>
                    <a:pt x="17292" y="2197787"/>
                    <a:pt x="10542" y="2191037"/>
                  </a:cubicBezTo>
                  <a:cubicBezTo>
                    <a:pt x="3792" y="2184287"/>
                    <a:pt x="0" y="2175131"/>
                    <a:pt x="0" y="2165585"/>
                  </a:cubicBezTo>
                  <a:lnTo>
                    <a:pt x="0" y="35994"/>
                  </a:lnTo>
                  <a:cubicBezTo>
                    <a:pt x="0" y="26448"/>
                    <a:pt x="3792" y="17292"/>
                    <a:pt x="10542" y="10542"/>
                  </a:cubicBezTo>
                  <a:cubicBezTo>
                    <a:pt x="17292" y="3792"/>
                    <a:pt x="26448" y="0"/>
                    <a:pt x="35994" y="0"/>
                  </a:cubicBezTo>
                  <a:close/>
                </a:path>
              </a:pathLst>
            </a:custGeom>
            <a:solidFill>
              <a:srgbClr val="2D2932"/>
            </a:solidFill>
          </p:spPr>
          <p:txBody>
            <a:bodyPr/>
            <a:lstStyle/>
            <a:p>
              <a:endParaRPr lang="en-US"/>
            </a:p>
          </p:txBody>
        </p:sp>
        <p:sp>
          <p:nvSpPr>
            <p:cNvPr id="5" name="TextBox 5"/>
            <p:cNvSpPr txBox="1"/>
            <p:nvPr/>
          </p:nvSpPr>
          <p:spPr>
            <a:xfrm>
              <a:off x="0" y="-57150"/>
              <a:ext cx="2889128" cy="2258729"/>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a:off x="-95898" y="1719650"/>
            <a:ext cx="10458082"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a:off x="8562218" y="1099528"/>
            <a:ext cx="1247155" cy="300908"/>
            <a:chOff x="0" y="0"/>
            <a:chExt cx="1662874" cy="401211"/>
          </a:xfrm>
        </p:grpSpPr>
        <p:grpSp>
          <p:nvGrpSpPr>
            <p:cNvPr id="8" name="Group 8"/>
            <p:cNvGrpSpPr/>
            <p:nvPr/>
          </p:nvGrpSpPr>
          <p:grpSpPr>
            <a:xfrm>
              <a:off x="1261663" y="0"/>
              <a:ext cx="401211" cy="4012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29769" y="0"/>
              <a:ext cx="401211" cy="4012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0" y="0"/>
              <a:ext cx="401211" cy="4012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7" name="TextBox 17"/>
          <p:cNvSpPr txBox="1"/>
          <p:nvPr/>
        </p:nvSpPr>
        <p:spPr>
          <a:xfrm>
            <a:off x="724272" y="4318607"/>
            <a:ext cx="8817741" cy="3086571"/>
          </a:xfrm>
          <a:prstGeom prst="rect">
            <a:avLst/>
          </a:prstGeom>
        </p:spPr>
        <p:txBody>
          <a:bodyPr lIns="0" tIns="0" rIns="0" bIns="0" rtlCol="0" anchor="t">
            <a:spAutoFit/>
          </a:bodyPr>
          <a:lstStyle/>
          <a:p>
            <a:pPr algn="ctr">
              <a:lnSpc>
                <a:spcPts val="7824"/>
              </a:lnSpc>
            </a:pPr>
            <a:r>
              <a:rPr lang="en-US" sz="7523">
                <a:solidFill>
                  <a:srgbClr val="FFFFFF"/>
                </a:solidFill>
                <a:latin typeface="Poppins Bold"/>
              </a:rPr>
              <a:t>Social Factors that Contribute to Substance Abuse</a:t>
            </a:r>
          </a:p>
        </p:txBody>
      </p:sp>
      <p:sp>
        <p:nvSpPr>
          <p:cNvPr id="18" name="TextBox 18"/>
          <p:cNvSpPr txBox="1"/>
          <p:nvPr/>
        </p:nvSpPr>
        <p:spPr>
          <a:xfrm>
            <a:off x="1028700" y="2709919"/>
            <a:ext cx="8115300" cy="1092540"/>
          </a:xfrm>
          <a:prstGeom prst="rect">
            <a:avLst/>
          </a:prstGeom>
        </p:spPr>
        <p:txBody>
          <a:bodyPr lIns="0" tIns="0" rIns="0" bIns="0" rtlCol="0" anchor="t">
            <a:spAutoFit/>
          </a:bodyPr>
          <a:lstStyle/>
          <a:p>
            <a:pPr algn="ctr">
              <a:lnSpc>
                <a:spcPts val="4925"/>
              </a:lnSpc>
            </a:pPr>
            <a:r>
              <a:rPr lang="en-US" sz="3648">
                <a:solidFill>
                  <a:srgbClr val="FFFFFF"/>
                </a:solidFill>
                <a:latin typeface="Poppins Bold"/>
              </a:rPr>
              <a:t>Grade 8</a:t>
            </a:r>
          </a:p>
          <a:p>
            <a:pPr algn="ctr">
              <a:lnSpc>
                <a:spcPts val="3575"/>
              </a:lnSpc>
            </a:pPr>
            <a:r>
              <a:rPr lang="en-US" sz="2648">
                <a:solidFill>
                  <a:srgbClr val="FFFFFF"/>
                </a:solidFill>
                <a:latin typeface="Poppins"/>
              </a:rPr>
              <a:t>Health, Social &amp; Environmental Responsibility</a:t>
            </a:r>
          </a:p>
        </p:txBody>
      </p:sp>
      <p:sp>
        <p:nvSpPr>
          <p:cNvPr id="19" name="TextBox 19"/>
          <p:cNvSpPr txBox="1"/>
          <p:nvPr/>
        </p:nvSpPr>
        <p:spPr>
          <a:xfrm>
            <a:off x="2571558" y="7937742"/>
            <a:ext cx="5123170" cy="381160"/>
          </a:xfrm>
          <a:prstGeom prst="rect">
            <a:avLst/>
          </a:prstGeom>
        </p:spPr>
        <p:txBody>
          <a:bodyPr lIns="0" tIns="0" rIns="0" bIns="0" rtlCol="0" anchor="t">
            <a:spAutoFit/>
          </a:bodyPr>
          <a:lstStyle/>
          <a:p>
            <a:pPr algn="ctr">
              <a:lnSpc>
                <a:spcPts val="2754"/>
              </a:lnSpc>
            </a:pPr>
            <a:r>
              <a:rPr lang="en-US" sz="2648">
                <a:solidFill>
                  <a:srgbClr val="FFFFFF"/>
                </a:solidFill>
                <a:latin typeface="Poppins"/>
              </a:rPr>
              <a:t>Term 2: Lesson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8129" y="1028700"/>
            <a:ext cx="10946761" cy="8359121"/>
            <a:chOff x="0" y="0"/>
            <a:chExt cx="2883097" cy="2201579"/>
          </a:xfrm>
        </p:grpSpPr>
        <p:sp>
          <p:nvSpPr>
            <p:cNvPr id="3" name="Freeform 3"/>
            <p:cNvSpPr/>
            <p:nvPr/>
          </p:nvSpPr>
          <p:spPr>
            <a:xfrm>
              <a:off x="0" y="0"/>
              <a:ext cx="2883097" cy="2201579"/>
            </a:xfrm>
            <a:custGeom>
              <a:avLst/>
              <a:gdLst/>
              <a:ahLst/>
              <a:cxnLst/>
              <a:rect l="l" t="t" r="r" b="b"/>
              <a:pathLst>
                <a:path w="2883097" h="2201579">
                  <a:moveTo>
                    <a:pt x="36069" y="0"/>
                  </a:moveTo>
                  <a:lnTo>
                    <a:pt x="2847029" y="0"/>
                  </a:lnTo>
                  <a:cubicBezTo>
                    <a:pt x="2856595" y="0"/>
                    <a:pt x="2865769" y="3800"/>
                    <a:pt x="2872533" y="10564"/>
                  </a:cubicBezTo>
                  <a:cubicBezTo>
                    <a:pt x="2879297" y="17329"/>
                    <a:pt x="2883097" y="26503"/>
                    <a:pt x="2883097" y="36069"/>
                  </a:cubicBezTo>
                  <a:lnTo>
                    <a:pt x="2883097" y="2165510"/>
                  </a:lnTo>
                  <a:cubicBezTo>
                    <a:pt x="2883097" y="2185430"/>
                    <a:pt x="2866949" y="2201579"/>
                    <a:pt x="2847029" y="2201579"/>
                  </a:cubicBezTo>
                  <a:lnTo>
                    <a:pt x="36069" y="2201579"/>
                  </a:lnTo>
                  <a:cubicBezTo>
                    <a:pt x="26503" y="2201579"/>
                    <a:pt x="17329" y="2197779"/>
                    <a:pt x="10564" y="2191015"/>
                  </a:cubicBezTo>
                  <a:cubicBezTo>
                    <a:pt x="3800" y="2184250"/>
                    <a:pt x="0" y="2175076"/>
                    <a:pt x="0" y="2165510"/>
                  </a:cubicBezTo>
                  <a:lnTo>
                    <a:pt x="0" y="36069"/>
                  </a:lnTo>
                  <a:cubicBezTo>
                    <a:pt x="0" y="26503"/>
                    <a:pt x="3800" y="17329"/>
                    <a:pt x="10564" y="10564"/>
                  </a:cubicBezTo>
                  <a:cubicBezTo>
                    <a:pt x="17329" y="3800"/>
                    <a:pt x="26503" y="0"/>
                    <a:pt x="36069" y="0"/>
                  </a:cubicBezTo>
                  <a:close/>
                </a:path>
              </a:pathLst>
            </a:custGeom>
            <a:solidFill>
              <a:srgbClr val="2D2932"/>
            </a:solidFill>
          </p:spPr>
          <p:txBody>
            <a:bodyPr/>
            <a:lstStyle/>
            <a:p>
              <a:endParaRPr lang="en-US"/>
            </a:p>
          </p:txBody>
        </p:sp>
        <p:sp>
          <p:nvSpPr>
            <p:cNvPr id="4" name="TextBox 4"/>
            <p:cNvSpPr txBox="1"/>
            <p:nvPr/>
          </p:nvSpPr>
          <p:spPr>
            <a:xfrm>
              <a:off x="0" y="-57150"/>
              <a:ext cx="2883097" cy="2258729"/>
            </a:xfrm>
            <a:prstGeom prst="rect">
              <a:avLst/>
            </a:prstGeom>
          </p:spPr>
          <p:txBody>
            <a:bodyPr lIns="50800" tIns="50800" rIns="50800" bIns="50800" rtlCol="0" anchor="ctr"/>
            <a:lstStyle/>
            <a:p>
              <a:pPr algn="ctr">
                <a:lnSpc>
                  <a:spcPts val="2659"/>
                </a:lnSpc>
                <a:spcBef>
                  <a:spcPct val="0"/>
                </a:spcBef>
              </a:pPr>
              <a:endParaRPr/>
            </a:p>
          </p:txBody>
        </p:sp>
      </p:grpSp>
      <p:sp>
        <p:nvSpPr>
          <p:cNvPr id="5" name="AutoShape 5"/>
          <p:cNvSpPr/>
          <p:nvPr/>
        </p:nvSpPr>
        <p:spPr>
          <a:xfrm>
            <a:off x="640164" y="1898743"/>
            <a:ext cx="10984726"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1329927" y="1324416"/>
            <a:ext cx="1247155" cy="300908"/>
            <a:chOff x="0" y="0"/>
            <a:chExt cx="1662874" cy="401211"/>
          </a:xfrm>
        </p:grpSpPr>
        <p:grpSp>
          <p:nvGrpSpPr>
            <p:cNvPr id="7" name="Group 7"/>
            <p:cNvGrpSpPr/>
            <p:nvPr/>
          </p:nvGrpSpPr>
          <p:grpSpPr>
            <a:xfrm>
              <a:off x="1261663" y="0"/>
              <a:ext cx="401211" cy="40121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29769" y="0"/>
              <a:ext cx="401211" cy="4012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0"/>
              <a:ext cx="401211" cy="40121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6" name="Freeform 16"/>
          <p:cNvSpPr/>
          <p:nvPr/>
        </p:nvSpPr>
        <p:spPr>
          <a:xfrm>
            <a:off x="9577309" y="1474870"/>
            <a:ext cx="8567305" cy="7928651"/>
          </a:xfrm>
          <a:custGeom>
            <a:avLst/>
            <a:gdLst/>
            <a:ahLst/>
            <a:cxnLst/>
            <a:rect l="l" t="t" r="r" b="b"/>
            <a:pathLst>
              <a:path w="8567305" h="7928651">
                <a:moveTo>
                  <a:pt x="0" y="0"/>
                </a:moveTo>
                <a:lnTo>
                  <a:pt x="8567304" y="0"/>
                </a:lnTo>
                <a:lnTo>
                  <a:pt x="8567304" y="7928652"/>
                </a:lnTo>
                <a:lnTo>
                  <a:pt x="0" y="79286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p:cNvSpPr txBox="1"/>
          <p:nvPr/>
        </p:nvSpPr>
        <p:spPr>
          <a:xfrm>
            <a:off x="1443660" y="4199707"/>
            <a:ext cx="9415699" cy="2130757"/>
          </a:xfrm>
          <a:prstGeom prst="rect">
            <a:avLst/>
          </a:prstGeom>
        </p:spPr>
        <p:txBody>
          <a:bodyPr lIns="0" tIns="0" rIns="0" bIns="0" rtlCol="0" anchor="t">
            <a:spAutoFit/>
          </a:bodyPr>
          <a:lstStyle/>
          <a:p>
            <a:pPr marL="0" lvl="0" indent="0" algn="ctr">
              <a:lnSpc>
                <a:spcPts val="8449"/>
              </a:lnSpc>
            </a:pPr>
            <a:r>
              <a:rPr lang="en-US" sz="5522">
                <a:solidFill>
                  <a:srgbClr val="FFFFFF"/>
                </a:solidFill>
                <a:latin typeface="Poppins Bold"/>
              </a:rPr>
              <a:t>What do you know about Substance Abuse?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up of a bottle pouring water into a glass&#10;&#10;Description automatically generated">
            <a:extLst>
              <a:ext uri="{FF2B5EF4-FFF2-40B4-BE49-F238E27FC236}">
                <a16:creationId xmlns:a16="http://schemas.microsoft.com/office/drawing/2014/main" id="{945EF044-810D-3B86-D467-839B6E66E53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4659"/>
          <a:stretch/>
        </p:blipFill>
        <p:spPr>
          <a:xfrm>
            <a:off x="0" y="-25696"/>
            <a:ext cx="9814088" cy="10286996"/>
          </a:xfrm>
          <a:prstGeom prst="rect">
            <a:avLst/>
          </a:prstGeom>
        </p:spPr>
      </p:pic>
      <p:grpSp>
        <p:nvGrpSpPr>
          <p:cNvPr id="3" name="Group 3"/>
          <p:cNvGrpSpPr/>
          <p:nvPr/>
        </p:nvGrpSpPr>
        <p:grpSpPr>
          <a:xfrm>
            <a:off x="6980615" y="1068218"/>
            <a:ext cx="10946761" cy="8359121"/>
            <a:chOff x="0" y="0"/>
            <a:chExt cx="2883097" cy="2201579"/>
          </a:xfrm>
        </p:grpSpPr>
        <p:sp>
          <p:nvSpPr>
            <p:cNvPr id="4" name="Freeform 4"/>
            <p:cNvSpPr/>
            <p:nvPr/>
          </p:nvSpPr>
          <p:spPr>
            <a:xfrm>
              <a:off x="0" y="0"/>
              <a:ext cx="2883097" cy="2201579"/>
            </a:xfrm>
            <a:custGeom>
              <a:avLst/>
              <a:gdLst/>
              <a:ahLst/>
              <a:cxnLst/>
              <a:rect l="l" t="t" r="r" b="b"/>
              <a:pathLst>
                <a:path w="2883097" h="2201579">
                  <a:moveTo>
                    <a:pt x="36069" y="0"/>
                  </a:moveTo>
                  <a:lnTo>
                    <a:pt x="2847029" y="0"/>
                  </a:lnTo>
                  <a:cubicBezTo>
                    <a:pt x="2856595" y="0"/>
                    <a:pt x="2865769" y="3800"/>
                    <a:pt x="2872533" y="10564"/>
                  </a:cubicBezTo>
                  <a:cubicBezTo>
                    <a:pt x="2879297" y="17329"/>
                    <a:pt x="2883097" y="26503"/>
                    <a:pt x="2883097" y="36069"/>
                  </a:cubicBezTo>
                  <a:lnTo>
                    <a:pt x="2883097" y="2165510"/>
                  </a:lnTo>
                  <a:cubicBezTo>
                    <a:pt x="2883097" y="2185430"/>
                    <a:pt x="2866949" y="2201579"/>
                    <a:pt x="2847029" y="2201579"/>
                  </a:cubicBezTo>
                  <a:lnTo>
                    <a:pt x="36069" y="2201579"/>
                  </a:lnTo>
                  <a:cubicBezTo>
                    <a:pt x="26503" y="2201579"/>
                    <a:pt x="17329" y="2197779"/>
                    <a:pt x="10564" y="2191015"/>
                  </a:cubicBezTo>
                  <a:cubicBezTo>
                    <a:pt x="3800" y="2184250"/>
                    <a:pt x="0" y="2175076"/>
                    <a:pt x="0" y="2165510"/>
                  </a:cubicBezTo>
                  <a:lnTo>
                    <a:pt x="0" y="36069"/>
                  </a:lnTo>
                  <a:cubicBezTo>
                    <a:pt x="0" y="26503"/>
                    <a:pt x="3800" y="17329"/>
                    <a:pt x="10564" y="10564"/>
                  </a:cubicBezTo>
                  <a:cubicBezTo>
                    <a:pt x="17329" y="3800"/>
                    <a:pt x="26503" y="0"/>
                    <a:pt x="36069" y="0"/>
                  </a:cubicBezTo>
                  <a:close/>
                </a:path>
              </a:pathLst>
            </a:custGeom>
            <a:solidFill>
              <a:srgbClr val="EC5961"/>
            </a:solidFill>
          </p:spPr>
          <p:txBody>
            <a:bodyPr/>
            <a:lstStyle/>
            <a:p>
              <a:endParaRPr lang="en-US"/>
            </a:p>
          </p:txBody>
        </p:sp>
        <p:sp>
          <p:nvSpPr>
            <p:cNvPr id="5" name="TextBox 5"/>
            <p:cNvSpPr txBox="1"/>
            <p:nvPr/>
          </p:nvSpPr>
          <p:spPr>
            <a:xfrm>
              <a:off x="0" y="-57150"/>
              <a:ext cx="2883097" cy="2258729"/>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a:off x="6942650" y="1938261"/>
            <a:ext cx="10984726"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a:off x="7632413" y="1363935"/>
            <a:ext cx="1247155" cy="300908"/>
            <a:chOff x="0" y="0"/>
            <a:chExt cx="1662874" cy="401211"/>
          </a:xfrm>
        </p:grpSpPr>
        <p:grpSp>
          <p:nvGrpSpPr>
            <p:cNvPr id="8" name="Group 8"/>
            <p:cNvGrpSpPr/>
            <p:nvPr/>
          </p:nvGrpSpPr>
          <p:grpSpPr>
            <a:xfrm>
              <a:off x="1261663" y="0"/>
              <a:ext cx="401211" cy="4012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29769" y="0"/>
              <a:ext cx="401211" cy="4012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0" y="0"/>
              <a:ext cx="401211" cy="4012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7" name="TextBox 17"/>
          <p:cNvSpPr txBox="1"/>
          <p:nvPr/>
        </p:nvSpPr>
        <p:spPr>
          <a:xfrm>
            <a:off x="7632413" y="2605016"/>
            <a:ext cx="9814088" cy="1130804"/>
          </a:xfrm>
          <a:prstGeom prst="rect">
            <a:avLst/>
          </a:prstGeom>
        </p:spPr>
        <p:txBody>
          <a:bodyPr lIns="0" tIns="0" rIns="0" bIns="0" rtlCol="0" anchor="t">
            <a:spAutoFit/>
          </a:bodyPr>
          <a:lstStyle/>
          <a:p>
            <a:pPr algn="ctr">
              <a:lnSpc>
                <a:spcPts val="8073"/>
              </a:lnSpc>
            </a:pPr>
            <a:r>
              <a:rPr lang="en-US" sz="7762">
                <a:solidFill>
                  <a:srgbClr val="FFFFFF"/>
                </a:solidFill>
                <a:latin typeface="Poppins Bold"/>
              </a:rPr>
              <a:t>What will we learn?</a:t>
            </a:r>
          </a:p>
        </p:txBody>
      </p:sp>
      <p:sp>
        <p:nvSpPr>
          <p:cNvPr id="18" name="TextBox 18"/>
          <p:cNvSpPr txBox="1"/>
          <p:nvPr/>
        </p:nvSpPr>
        <p:spPr>
          <a:xfrm>
            <a:off x="7320912" y="3907265"/>
            <a:ext cx="10374927" cy="4697606"/>
          </a:xfrm>
          <a:prstGeom prst="rect">
            <a:avLst/>
          </a:prstGeom>
        </p:spPr>
        <p:txBody>
          <a:bodyPr lIns="0" tIns="0" rIns="0" bIns="0" rtlCol="0" anchor="t">
            <a:spAutoFit/>
          </a:bodyPr>
          <a:lstStyle/>
          <a:p>
            <a:pPr marL="658240" lvl="1" indent="-329120">
              <a:lnSpc>
                <a:spcPts val="3719"/>
              </a:lnSpc>
              <a:buFont typeface="Arial"/>
              <a:buChar char="•"/>
            </a:pPr>
            <a:r>
              <a:rPr lang="en-US" sz="3048" dirty="0">
                <a:solidFill>
                  <a:srgbClr val="FFFFFF"/>
                </a:solidFill>
                <a:latin typeface="Poppins Bold"/>
              </a:rPr>
              <a:t>Social factors that contribute to substance abuse including community and media. </a:t>
            </a:r>
          </a:p>
          <a:p>
            <a:pPr marL="658240" lvl="1" indent="-329120">
              <a:lnSpc>
                <a:spcPts val="3719"/>
              </a:lnSpc>
              <a:buFont typeface="Arial"/>
              <a:buChar char="•"/>
            </a:pPr>
            <a:r>
              <a:rPr lang="en-US" sz="3048" dirty="0">
                <a:solidFill>
                  <a:srgbClr val="FFFFFF"/>
                </a:solidFill>
                <a:latin typeface="Poppins"/>
              </a:rPr>
              <a:t>Appropriate </a:t>
            </a:r>
            <a:r>
              <a:rPr lang="en-ZA" sz="3048" dirty="0">
                <a:solidFill>
                  <a:srgbClr val="FFFFFF"/>
                </a:solidFill>
                <a:latin typeface="Poppins"/>
              </a:rPr>
              <a:t>behaviour</a:t>
            </a:r>
            <a:r>
              <a:rPr lang="en-US" sz="3048" dirty="0">
                <a:solidFill>
                  <a:srgbClr val="FFFFFF"/>
                </a:solidFill>
                <a:latin typeface="Poppins"/>
              </a:rPr>
              <a:t> to stop and avoid substance abuse: Refusal and decision-making skills.</a:t>
            </a:r>
          </a:p>
          <a:p>
            <a:pPr marL="658240" lvl="1" indent="-329120">
              <a:lnSpc>
                <a:spcPts val="3719"/>
              </a:lnSpc>
              <a:buFont typeface="Arial"/>
              <a:buChar char="•"/>
            </a:pPr>
            <a:r>
              <a:rPr lang="en-US" sz="3048" dirty="0">
                <a:solidFill>
                  <a:srgbClr val="FFFFFF"/>
                </a:solidFill>
                <a:latin typeface="Poppins"/>
              </a:rPr>
              <a:t>Long and short-term consequences of substance abuse: Link to crime, violence and educational outcomes. </a:t>
            </a:r>
          </a:p>
          <a:p>
            <a:pPr marL="658240" lvl="1" indent="-329120">
              <a:lnSpc>
                <a:spcPts val="3719"/>
              </a:lnSpc>
              <a:buFont typeface="Arial"/>
              <a:buChar char="•"/>
            </a:pPr>
            <a:r>
              <a:rPr lang="en-US" sz="3048" dirty="0">
                <a:solidFill>
                  <a:srgbClr val="FFFFFF"/>
                </a:solidFill>
                <a:latin typeface="Poppins"/>
              </a:rPr>
              <a:t>Rehabilitation options: Where to find help, care and support.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99179"/>
            <a:ext cx="16230600" cy="8673432"/>
            <a:chOff x="0" y="0"/>
            <a:chExt cx="4740340" cy="2533179"/>
          </a:xfrm>
        </p:grpSpPr>
        <p:sp>
          <p:nvSpPr>
            <p:cNvPr id="3" name="Freeform 3"/>
            <p:cNvSpPr/>
            <p:nvPr/>
          </p:nvSpPr>
          <p:spPr>
            <a:xfrm>
              <a:off x="0" y="0"/>
              <a:ext cx="4740340" cy="2533179"/>
            </a:xfrm>
            <a:custGeom>
              <a:avLst/>
              <a:gdLst/>
              <a:ahLst/>
              <a:cxnLst/>
              <a:rect l="l" t="t" r="r" b="b"/>
              <a:pathLst>
                <a:path w="4740340" h="2533179">
                  <a:moveTo>
                    <a:pt x="24327" y="0"/>
                  </a:moveTo>
                  <a:lnTo>
                    <a:pt x="4716013" y="0"/>
                  </a:lnTo>
                  <a:cubicBezTo>
                    <a:pt x="4722465" y="0"/>
                    <a:pt x="4728652" y="2563"/>
                    <a:pt x="4733215" y="7125"/>
                  </a:cubicBezTo>
                  <a:cubicBezTo>
                    <a:pt x="4737777" y="11687"/>
                    <a:pt x="4740340" y="17875"/>
                    <a:pt x="4740340" y="24327"/>
                  </a:cubicBezTo>
                  <a:lnTo>
                    <a:pt x="4740340" y="2508852"/>
                  </a:lnTo>
                  <a:cubicBezTo>
                    <a:pt x="4740340" y="2522288"/>
                    <a:pt x="4729448" y="2533179"/>
                    <a:pt x="4716013" y="2533179"/>
                  </a:cubicBezTo>
                  <a:lnTo>
                    <a:pt x="24327" y="2533179"/>
                  </a:lnTo>
                  <a:cubicBezTo>
                    <a:pt x="17875" y="2533179"/>
                    <a:pt x="11687" y="2530616"/>
                    <a:pt x="7125" y="2526054"/>
                  </a:cubicBezTo>
                  <a:cubicBezTo>
                    <a:pt x="2563" y="2521492"/>
                    <a:pt x="0" y="2515304"/>
                    <a:pt x="0" y="2508852"/>
                  </a:cubicBezTo>
                  <a:lnTo>
                    <a:pt x="0" y="24327"/>
                  </a:lnTo>
                  <a:cubicBezTo>
                    <a:pt x="0" y="10891"/>
                    <a:pt x="10891" y="0"/>
                    <a:pt x="24327" y="0"/>
                  </a:cubicBezTo>
                  <a:close/>
                </a:path>
              </a:pathLst>
            </a:custGeom>
            <a:solidFill>
              <a:srgbClr val="FFE9BB"/>
            </a:solidFill>
          </p:spPr>
          <p:txBody>
            <a:bodyPr/>
            <a:lstStyle/>
            <a:p>
              <a:endParaRPr lang="en-US"/>
            </a:p>
          </p:txBody>
        </p:sp>
        <p:sp>
          <p:nvSpPr>
            <p:cNvPr id="4" name="TextBox 4"/>
            <p:cNvSpPr txBox="1"/>
            <p:nvPr/>
          </p:nvSpPr>
          <p:spPr>
            <a:xfrm>
              <a:off x="0" y="-57150"/>
              <a:ext cx="4740340" cy="259032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718463" y="1194896"/>
            <a:ext cx="1247155" cy="300908"/>
            <a:chOff x="0" y="0"/>
            <a:chExt cx="1662874" cy="401211"/>
          </a:xfrm>
        </p:grpSpPr>
        <p:grpSp>
          <p:nvGrpSpPr>
            <p:cNvPr id="6" name="Group 6"/>
            <p:cNvGrpSpPr/>
            <p:nvPr/>
          </p:nvGrpSpPr>
          <p:grpSpPr>
            <a:xfrm>
              <a:off x="1261663" y="0"/>
              <a:ext cx="401211" cy="40121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29769" y="0"/>
              <a:ext cx="401211" cy="40121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0"/>
              <a:ext cx="401211" cy="40121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5" name="AutoShape 15"/>
          <p:cNvSpPr/>
          <p:nvPr/>
        </p:nvSpPr>
        <p:spPr>
          <a:xfrm>
            <a:off x="1028700" y="1826372"/>
            <a:ext cx="16215630" cy="0"/>
          </a:xfrm>
          <a:prstGeom prst="line">
            <a:avLst/>
          </a:prstGeom>
          <a:ln w="38100" cap="flat">
            <a:solidFill>
              <a:srgbClr val="000000"/>
            </a:solidFill>
            <a:prstDash val="solid"/>
            <a:headEnd type="none" w="sm" len="sm"/>
            <a:tailEnd type="none" w="sm" len="sm"/>
          </a:ln>
        </p:spPr>
        <p:txBody>
          <a:bodyPr/>
          <a:lstStyle/>
          <a:p>
            <a:endParaRPr lang="en-US"/>
          </a:p>
        </p:txBody>
      </p:sp>
      <p:sp>
        <p:nvSpPr>
          <p:cNvPr id="16" name="TextBox 16"/>
          <p:cNvSpPr txBox="1"/>
          <p:nvPr/>
        </p:nvSpPr>
        <p:spPr>
          <a:xfrm>
            <a:off x="1718463" y="3232660"/>
            <a:ext cx="15127534" cy="6043933"/>
          </a:xfrm>
          <a:prstGeom prst="rect">
            <a:avLst/>
          </a:prstGeom>
        </p:spPr>
        <p:txBody>
          <a:bodyPr lIns="0" tIns="0" rIns="0" bIns="0" rtlCol="0" anchor="t">
            <a:spAutoFit/>
          </a:bodyPr>
          <a:lstStyle/>
          <a:p>
            <a:pPr>
              <a:lnSpc>
                <a:spcPts val="6019"/>
              </a:lnSpc>
            </a:pPr>
            <a:r>
              <a:rPr lang="en-US" sz="2799">
                <a:solidFill>
                  <a:srgbClr val="000000"/>
                </a:solidFill>
                <a:latin typeface="Poppins Bold"/>
              </a:rPr>
              <a:t>Family Dynamics:</a:t>
            </a:r>
            <a:r>
              <a:rPr lang="en-US" sz="2799">
                <a:solidFill>
                  <a:srgbClr val="000000"/>
                </a:solidFill>
                <a:latin typeface="Poppins"/>
              </a:rPr>
              <a:t> Interactions and relationships within a family.</a:t>
            </a:r>
          </a:p>
          <a:p>
            <a:pPr>
              <a:lnSpc>
                <a:spcPts val="6019"/>
              </a:lnSpc>
            </a:pPr>
            <a:r>
              <a:rPr lang="en-US" sz="2799">
                <a:solidFill>
                  <a:srgbClr val="000000"/>
                </a:solidFill>
                <a:latin typeface="Poppins Bold"/>
              </a:rPr>
              <a:t>Lack of Education: </a:t>
            </a:r>
            <a:r>
              <a:rPr lang="en-US" sz="2799">
                <a:solidFill>
                  <a:srgbClr val="000000"/>
                </a:solidFill>
                <a:latin typeface="Poppins"/>
              </a:rPr>
              <a:t>Limited access to knowledge and skills.</a:t>
            </a:r>
          </a:p>
          <a:p>
            <a:pPr>
              <a:lnSpc>
                <a:spcPts val="6019"/>
              </a:lnSpc>
            </a:pPr>
            <a:r>
              <a:rPr lang="en-US" sz="2799">
                <a:solidFill>
                  <a:srgbClr val="000000"/>
                </a:solidFill>
                <a:latin typeface="Poppins Bold"/>
              </a:rPr>
              <a:t>Media Influence: </a:t>
            </a:r>
            <a:r>
              <a:rPr lang="en-US" sz="2799">
                <a:solidFill>
                  <a:srgbClr val="000000"/>
                </a:solidFill>
                <a:latin typeface="Poppins"/>
              </a:rPr>
              <a:t>Impact of mass media on attitudes, beliefs, and behaviours.</a:t>
            </a:r>
          </a:p>
          <a:p>
            <a:pPr>
              <a:lnSpc>
                <a:spcPts val="6019"/>
              </a:lnSpc>
            </a:pPr>
            <a:r>
              <a:rPr lang="en-US" sz="2799">
                <a:solidFill>
                  <a:srgbClr val="000000"/>
                </a:solidFill>
                <a:latin typeface="Poppins Bold"/>
              </a:rPr>
              <a:t>Social Norms:</a:t>
            </a:r>
            <a:r>
              <a:rPr lang="en-US" sz="2799">
                <a:solidFill>
                  <a:srgbClr val="000000"/>
                </a:solidFill>
                <a:latin typeface="Poppins"/>
              </a:rPr>
              <a:t> Societal expectations or unwritten rules guiding behaviour.</a:t>
            </a:r>
          </a:p>
          <a:p>
            <a:pPr>
              <a:lnSpc>
                <a:spcPts val="6019"/>
              </a:lnSpc>
            </a:pPr>
            <a:r>
              <a:rPr lang="en-US" sz="2799">
                <a:solidFill>
                  <a:srgbClr val="000000"/>
                </a:solidFill>
                <a:latin typeface="Poppins Bold"/>
              </a:rPr>
              <a:t>Economic Factors:</a:t>
            </a:r>
            <a:r>
              <a:rPr lang="en-US" sz="2799">
                <a:solidFill>
                  <a:srgbClr val="000000"/>
                </a:solidFill>
                <a:latin typeface="Poppins"/>
              </a:rPr>
              <a:t> Influences related to the distribution of resources in society.</a:t>
            </a:r>
          </a:p>
          <a:p>
            <a:pPr>
              <a:lnSpc>
                <a:spcPts val="6019"/>
              </a:lnSpc>
            </a:pPr>
            <a:r>
              <a:rPr lang="en-US" sz="2799">
                <a:solidFill>
                  <a:srgbClr val="000000"/>
                </a:solidFill>
                <a:latin typeface="Poppins Bold"/>
              </a:rPr>
              <a:t>Peer Pressure: </a:t>
            </a:r>
            <a:r>
              <a:rPr lang="en-US" sz="2799">
                <a:solidFill>
                  <a:srgbClr val="000000"/>
                </a:solidFill>
                <a:latin typeface="Poppins"/>
              </a:rPr>
              <a:t>Influence from friends to conform to certain behaviours.</a:t>
            </a:r>
          </a:p>
          <a:p>
            <a:pPr>
              <a:lnSpc>
                <a:spcPts val="6019"/>
              </a:lnSpc>
            </a:pPr>
            <a:r>
              <a:rPr lang="en-US" sz="2799">
                <a:solidFill>
                  <a:srgbClr val="000000"/>
                </a:solidFill>
                <a:latin typeface="Poppins Bold"/>
              </a:rPr>
              <a:t>Trauma and Stress: </a:t>
            </a:r>
            <a:r>
              <a:rPr lang="en-US" sz="2799">
                <a:solidFill>
                  <a:srgbClr val="000000"/>
                </a:solidFill>
                <a:latin typeface="Poppins"/>
              </a:rPr>
              <a:t>Emotional or physical strain resulting from difficult experiences.</a:t>
            </a:r>
          </a:p>
          <a:p>
            <a:pPr>
              <a:lnSpc>
                <a:spcPts val="6019"/>
              </a:lnSpc>
            </a:pPr>
            <a:r>
              <a:rPr lang="en-US" sz="2799">
                <a:solidFill>
                  <a:srgbClr val="000000"/>
                </a:solidFill>
                <a:latin typeface="Poppins Bold"/>
              </a:rPr>
              <a:t>Social Isolation:</a:t>
            </a:r>
            <a:r>
              <a:rPr lang="en-US" sz="2799">
                <a:solidFill>
                  <a:srgbClr val="000000"/>
                </a:solidFill>
                <a:latin typeface="Poppins"/>
              </a:rPr>
              <a:t> Lack of connection with others; being alone socially.</a:t>
            </a:r>
          </a:p>
        </p:txBody>
      </p:sp>
      <p:sp>
        <p:nvSpPr>
          <p:cNvPr id="17" name="TextBox 17"/>
          <p:cNvSpPr txBox="1"/>
          <p:nvPr/>
        </p:nvSpPr>
        <p:spPr>
          <a:xfrm>
            <a:off x="5175719" y="2206773"/>
            <a:ext cx="7936563" cy="997912"/>
          </a:xfrm>
          <a:prstGeom prst="rect">
            <a:avLst/>
          </a:prstGeom>
        </p:spPr>
        <p:txBody>
          <a:bodyPr lIns="0" tIns="0" rIns="0" bIns="0" rtlCol="0" anchor="t">
            <a:spAutoFit/>
          </a:bodyPr>
          <a:lstStyle/>
          <a:p>
            <a:pPr marL="0" lvl="0" indent="0" algn="ctr">
              <a:lnSpc>
                <a:spcPts val="7199"/>
              </a:lnSpc>
              <a:spcBef>
                <a:spcPct val="0"/>
              </a:spcBef>
            </a:pPr>
            <a:r>
              <a:rPr lang="en-US" sz="6922">
                <a:solidFill>
                  <a:srgbClr val="2D2932"/>
                </a:solidFill>
                <a:latin typeface="Poppins Bold"/>
              </a:rPr>
              <a:t>Social Factors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9902455" cy="5179461"/>
            <a:chOff x="0" y="0"/>
            <a:chExt cx="2608054" cy="1364138"/>
          </a:xfrm>
        </p:grpSpPr>
        <p:sp>
          <p:nvSpPr>
            <p:cNvPr id="3" name="Freeform 3"/>
            <p:cNvSpPr/>
            <p:nvPr/>
          </p:nvSpPr>
          <p:spPr>
            <a:xfrm>
              <a:off x="0" y="0"/>
              <a:ext cx="2608054" cy="1364138"/>
            </a:xfrm>
            <a:custGeom>
              <a:avLst/>
              <a:gdLst/>
              <a:ahLst/>
              <a:cxnLst/>
              <a:rect l="l" t="t" r="r" b="b"/>
              <a:pathLst>
                <a:path w="2608054" h="1364138">
                  <a:moveTo>
                    <a:pt x="39873" y="0"/>
                  </a:moveTo>
                  <a:lnTo>
                    <a:pt x="2568181" y="0"/>
                  </a:lnTo>
                  <a:cubicBezTo>
                    <a:pt x="2590202" y="0"/>
                    <a:pt x="2608054" y="17852"/>
                    <a:pt x="2608054" y="39873"/>
                  </a:cubicBezTo>
                  <a:lnTo>
                    <a:pt x="2608054" y="1324265"/>
                  </a:lnTo>
                  <a:cubicBezTo>
                    <a:pt x="2608054" y="1334840"/>
                    <a:pt x="2603853" y="1344982"/>
                    <a:pt x="2596376" y="1352460"/>
                  </a:cubicBezTo>
                  <a:cubicBezTo>
                    <a:pt x="2588898" y="1359937"/>
                    <a:pt x="2578756" y="1364138"/>
                    <a:pt x="2568181" y="1364138"/>
                  </a:cubicBezTo>
                  <a:lnTo>
                    <a:pt x="39873" y="1364138"/>
                  </a:lnTo>
                  <a:cubicBezTo>
                    <a:pt x="17852" y="1364138"/>
                    <a:pt x="0" y="1346286"/>
                    <a:pt x="0" y="1324265"/>
                  </a:cubicBezTo>
                  <a:lnTo>
                    <a:pt x="0" y="39873"/>
                  </a:lnTo>
                  <a:cubicBezTo>
                    <a:pt x="0" y="17852"/>
                    <a:pt x="17852" y="0"/>
                    <a:pt x="39873" y="0"/>
                  </a:cubicBezTo>
                  <a:close/>
                </a:path>
              </a:pathLst>
            </a:custGeom>
            <a:solidFill>
              <a:srgbClr val="2D2932"/>
            </a:solidFill>
          </p:spPr>
          <p:txBody>
            <a:bodyPr/>
            <a:lstStyle/>
            <a:p>
              <a:endParaRPr lang="en-US"/>
            </a:p>
          </p:txBody>
        </p:sp>
        <p:sp>
          <p:nvSpPr>
            <p:cNvPr id="4" name="TextBox 4"/>
            <p:cNvSpPr txBox="1"/>
            <p:nvPr/>
          </p:nvSpPr>
          <p:spPr>
            <a:xfrm>
              <a:off x="0" y="-57150"/>
              <a:ext cx="2608054" cy="142128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29927" y="1324416"/>
            <a:ext cx="1247155" cy="300908"/>
            <a:chOff x="0" y="0"/>
            <a:chExt cx="1662874" cy="401211"/>
          </a:xfrm>
        </p:grpSpPr>
        <p:grpSp>
          <p:nvGrpSpPr>
            <p:cNvPr id="6" name="Group 6"/>
            <p:cNvGrpSpPr/>
            <p:nvPr/>
          </p:nvGrpSpPr>
          <p:grpSpPr>
            <a:xfrm>
              <a:off x="1261663" y="0"/>
              <a:ext cx="401211" cy="40121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29769" y="0"/>
              <a:ext cx="401211" cy="40121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0"/>
              <a:ext cx="401211" cy="40121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5" name="AutoShape 15"/>
          <p:cNvSpPr/>
          <p:nvPr/>
        </p:nvSpPr>
        <p:spPr>
          <a:xfrm>
            <a:off x="1028700" y="1769222"/>
            <a:ext cx="1621563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Freeform 16"/>
          <p:cNvSpPr/>
          <p:nvPr/>
        </p:nvSpPr>
        <p:spPr>
          <a:xfrm>
            <a:off x="7447828" y="2186435"/>
            <a:ext cx="10840172" cy="8100565"/>
          </a:xfrm>
          <a:custGeom>
            <a:avLst/>
            <a:gdLst/>
            <a:ahLst/>
            <a:cxnLst/>
            <a:rect l="l" t="t" r="r" b="b"/>
            <a:pathLst>
              <a:path w="10840172" h="8100565">
                <a:moveTo>
                  <a:pt x="0" y="0"/>
                </a:moveTo>
                <a:lnTo>
                  <a:pt x="10840172" y="0"/>
                </a:lnTo>
                <a:lnTo>
                  <a:pt x="10840172" y="8100565"/>
                </a:lnTo>
                <a:lnTo>
                  <a:pt x="0" y="81005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p:cNvSpPr txBox="1"/>
          <p:nvPr/>
        </p:nvSpPr>
        <p:spPr>
          <a:xfrm>
            <a:off x="2011646" y="3247998"/>
            <a:ext cx="7936563" cy="997912"/>
          </a:xfrm>
          <a:prstGeom prst="rect">
            <a:avLst/>
          </a:prstGeom>
        </p:spPr>
        <p:txBody>
          <a:bodyPr lIns="0" tIns="0" rIns="0" bIns="0" rtlCol="0" anchor="t">
            <a:spAutoFit/>
          </a:bodyPr>
          <a:lstStyle/>
          <a:p>
            <a:pPr marL="0" lvl="0" indent="0" algn="ctr">
              <a:lnSpc>
                <a:spcPts val="7199"/>
              </a:lnSpc>
              <a:spcBef>
                <a:spcPct val="0"/>
              </a:spcBef>
            </a:pPr>
            <a:r>
              <a:rPr lang="en-US" sz="6922">
                <a:solidFill>
                  <a:srgbClr val="FFFFFF"/>
                </a:solidFill>
                <a:latin typeface="Poppins Bold"/>
              </a:rPr>
              <a:t>Group Activity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9902455" cy="5179461"/>
            <a:chOff x="0" y="0"/>
            <a:chExt cx="2608054" cy="1364138"/>
          </a:xfrm>
        </p:grpSpPr>
        <p:sp>
          <p:nvSpPr>
            <p:cNvPr id="3" name="Freeform 3"/>
            <p:cNvSpPr/>
            <p:nvPr/>
          </p:nvSpPr>
          <p:spPr>
            <a:xfrm>
              <a:off x="0" y="0"/>
              <a:ext cx="2608054" cy="1364138"/>
            </a:xfrm>
            <a:custGeom>
              <a:avLst/>
              <a:gdLst/>
              <a:ahLst/>
              <a:cxnLst/>
              <a:rect l="l" t="t" r="r" b="b"/>
              <a:pathLst>
                <a:path w="2608054" h="1364138">
                  <a:moveTo>
                    <a:pt x="39873" y="0"/>
                  </a:moveTo>
                  <a:lnTo>
                    <a:pt x="2568181" y="0"/>
                  </a:lnTo>
                  <a:cubicBezTo>
                    <a:pt x="2590202" y="0"/>
                    <a:pt x="2608054" y="17852"/>
                    <a:pt x="2608054" y="39873"/>
                  </a:cubicBezTo>
                  <a:lnTo>
                    <a:pt x="2608054" y="1324265"/>
                  </a:lnTo>
                  <a:cubicBezTo>
                    <a:pt x="2608054" y="1334840"/>
                    <a:pt x="2603853" y="1344982"/>
                    <a:pt x="2596376" y="1352460"/>
                  </a:cubicBezTo>
                  <a:cubicBezTo>
                    <a:pt x="2588898" y="1359937"/>
                    <a:pt x="2578756" y="1364138"/>
                    <a:pt x="2568181" y="1364138"/>
                  </a:cubicBezTo>
                  <a:lnTo>
                    <a:pt x="39873" y="1364138"/>
                  </a:lnTo>
                  <a:cubicBezTo>
                    <a:pt x="17852" y="1364138"/>
                    <a:pt x="0" y="1346286"/>
                    <a:pt x="0" y="1324265"/>
                  </a:cubicBezTo>
                  <a:lnTo>
                    <a:pt x="0" y="39873"/>
                  </a:lnTo>
                  <a:cubicBezTo>
                    <a:pt x="0" y="17852"/>
                    <a:pt x="17852" y="0"/>
                    <a:pt x="39873" y="0"/>
                  </a:cubicBezTo>
                  <a:close/>
                </a:path>
              </a:pathLst>
            </a:custGeom>
            <a:solidFill>
              <a:srgbClr val="2D2932"/>
            </a:solidFill>
          </p:spPr>
          <p:txBody>
            <a:bodyPr/>
            <a:lstStyle/>
            <a:p>
              <a:endParaRPr lang="en-US"/>
            </a:p>
          </p:txBody>
        </p:sp>
        <p:sp>
          <p:nvSpPr>
            <p:cNvPr id="4" name="TextBox 4"/>
            <p:cNvSpPr txBox="1"/>
            <p:nvPr/>
          </p:nvSpPr>
          <p:spPr>
            <a:xfrm>
              <a:off x="0" y="-57150"/>
              <a:ext cx="2608054" cy="142128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29927" y="1324416"/>
            <a:ext cx="1247155" cy="300908"/>
            <a:chOff x="0" y="0"/>
            <a:chExt cx="1662874" cy="401211"/>
          </a:xfrm>
        </p:grpSpPr>
        <p:grpSp>
          <p:nvGrpSpPr>
            <p:cNvPr id="6" name="Group 6"/>
            <p:cNvGrpSpPr/>
            <p:nvPr/>
          </p:nvGrpSpPr>
          <p:grpSpPr>
            <a:xfrm>
              <a:off x="1261663" y="0"/>
              <a:ext cx="401211" cy="40121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29769" y="0"/>
              <a:ext cx="401211" cy="40121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0"/>
              <a:ext cx="401211" cy="40121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5" name="AutoShape 15"/>
          <p:cNvSpPr/>
          <p:nvPr/>
        </p:nvSpPr>
        <p:spPr>
          <a:xfrm>
            <a:off x="1028700" y="1769222"/>
            <a:ext cx="1621563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Freeform 16"/>
          <p:cNvSpPr/>
          <p:nvPr/>
        </p:nvSpPr>
        <p:spPr>
          <a:xfrm>
            <a:off x="7236621" y="2932810"/>
            <a:ext cx="11051379" cy="7354190"/>
          </a:xfrm>
          <a:custGeom>
            <a:avLst/>
            <a:gdLst/>
            <a:ahLst/>
            <a:cxnLst/>
            <a:rect l="l" t="t" r="r" b="b"/>
            <a:pathLst>
              <a:path w="11051379" h="7354190">
                <a:moveTo>
                  <a:pt x="0" y="0"/>
                </a:moveTo>
                <a:lnTo>
                  <a:pt x="11051379" y="0"/>
                </a:lnTo>
                <a:lnTo>
                  <a:pt x="11051379" y="7354190"/>
                </a:lnTo>
                <a:lnTo>
                  <a:pt x="0" y="7354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p:cNvSpPr txBox="1"/>
          <p:nvPr/>
        </p:nvSpPr>
        <p:spPr>
          <a:xfrm>
            <a:off x="2011646" y="3247998"/>
            <a:ext cx="7936563" cy="997912"/>
          </a:xfrm>
          <a:prstGeom prst="rect">
            <a:avLst/>
          </a:prstGeom>
        </p:spPr>
        <p:txBody>
          <a:bodyPr lIns="0" tIns="0" rIns="0" bIns="0" rtlCol="0" anchor="t">
            <a:spAutoFit/>
          </a:bodyPr>
          <a:lstStyle/>
          <a:p>
            <a:pPr marL="0" lvl="0" indent="0" algn="ctr">
              <a:lnSpc>
                <a:spcPts val="7199"/>
              </a:lnSpc>
              <a:spcBef>
                <a:spcPct val="0"/>
              </a:spcBef>
            </a:pPr>
            <a:r>
              <a:rPr lang="en-US" sz="6922">
                <a:solidFill>
                  <a:srgbClr val="FFFFFF"/>
                </a:solidFill>
                <a:latin typeface="Poppins Bold"/>
              </a:rPr>
              <a:t>Feedback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6644" y="8934536"/>
            <a:ext cx="19681674" cy="3561277"/>
            <a:chOff x="0" y="0"/>
            <a:chExt cx="5183651" cy="937949"/>
          </a:xfrm>
        </p:grpSpPr>
        <p:sp>
          <p:nvSpPr>
            <p:cNvPr id="3" name="Freeform 3"/>
            <p:cNvSpPr/>
            <p:nvPr/>
          </p:nvSpPr>
          <p:spPr>
            <a:xfrm>
              <a:off x="0" y="0"/>
              <a:ext cx="5183651" cy="937949"/>
            </a:xfrm>
            <a:custGeom>
              <a:avLst/>
              <a:gdLst/>
              <a:ahLst/>
              <a:cxnLst/>
              <a:rect l="l" t="t" r="r" b="b"/>
              <a:pathLst>
                <a:path w="5183651" h="937949">
                  <a:moveTo>
                    <a:pt x="0" y="0"/>
                  </a:moveTo>
                  <a:lnTo>
                    <a:pt x="5183651" y="0"/>
                  </a:lnTo>
                  <a:lnTo>
                    <a:pt x="5183651" y="937949"/>
                  </a:lnTo>
                  <a:lnTo>
                    <a:pt x="0" y="937949"/>
                  </a:lnTo>
                  <a:close/>
                </a:path>
              </a:pathLst>
            </a:custGeom>
            <a:solidFill>
              <a:srgbClr val="FFE9BB"/>
            </a:solidFill>
          </p:spPr>
          <p:txBody>
            <a:bodyPr/>
            <a:lstStyle/>
            <a:p>
              <a:endParaRPr lang="en-US"/>
            </a:p>
          </p:txBody>
        </p:sp>
        <p:sp>
          <p:nvSpPr>
            <p:cNvPr id="4" name="TextBox 4"/>
            <p:cNvSpPr txBox="1"/>
            <p:nvPr/>
          </p:nvSpPr>
          <p:spPr>
            <a:xfrm>
              <a:off x="0" y="-57150"/>
              <a:ext cx="5183651" cy="99509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681022" y="2805542"/>
            <a:ext cx="6925957" cy="7200900"/>
          </a:xfrm>
          <a:custGeom>
            <a:avLst/>
            <a:gdLst/>
            <a:ahLst/>
            <a:cxnLst/>
            <a:rect l="l" t="t" r="r" b="b"/>
            <a:pathLst>
              <a:path w="6925957" h="7200900">
                <a:moveTo>
                  <a:pt x="0" y="0"/>
                </a:moveTo>
                <a:lnTo>
                  <a:pt x="6925956" y="0"/>
                </a:lnTo>
                <a:lnTo>
                  <a:pt x="6925956"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2710172" y="792152"/>
            <a:ext cx="12867655" cy="3160132"/>
          </a:xfrm>
          <a:prstGeom prst="rect">
            <a:avLst/>
          </a:prstGeom>
        </p:spPr>
        <p:txBody>
          <a:bodyPr lIns="0" tIns="0" rIns="0" bIns="0" rtlCol="0" anchor="t">
            <a:spAutoFit/>
          </a:bodyPr>
          <a:lstStyle/>
          <a:p>
            <a:pPr marL="0" lvl="0" indent="0" algn="ctr">
              <a:lnSpc>
                <a:spcPts val="8246"/>
              </a:lnSpc>
              <a:spcBef>
                <a:spcPct val="0"/>
              </a:spcBef>
            </a:pPr>
            <a:r>
              <a:rPr lang="en-US" sz="7928">
                <a:solidFill>
                  <a:srgbClr val="2D2932"/>
                </a:solidFill>
                <a:latin typeface="Poppins Bold"/>
              </a:rPr>
              <a:t>Reflect on Today's Lesson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1057</Words>
  <Application>Microsoft Office PowerPoint</Application>
  <PresentationFormat>Custom</PresentationFormat>
  <Paragraphs>84</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Poppins Bold</vt:lpstr>
      <vt:lpstr>Poppins</vt:lpstr>
      <vt:lpstr>Times New Roman</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Lesson 1</dc:title>
  <dc:creator>Carsten Gertz</dc:creator>
  <cp:lastModifiedBy>Melchior Botes</cp:lastModifiedBy>
  <cp:revision>8</cp:revision>
  <dcterms:created xsi:type="dcterms:W3CDTF">2006-08-16T00:00:00Z</dcterms:created>
  <dcterms:modified xsi:type="dcterms:W3CDTF">2024-02-12T12:30:23Z</dcterms:modified>
  <dc:identifier>DAF0O69lJ_E</dc:identifier>
</cp:coreProperties>
</file>