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9"/>
  </p:notesMasterIdLst>
  <p:sldIdLst>
    <p:sldId id="256" r:id="rId2"/>
    <p:sldId id="257" r:id="rId3"/>
    <p:sldId id="263" r:id="rId4"/>
    <p:sldId id="259" r:id="rId5"/>
    <p:sldId id="260" r:id="rId6"/>
    <p:sldId id="261" r:id="rId7"/>
    <p:sldId id="262" r:id="rId8"/>
  </p:sldIdLst>
  <p:sldSz cx="12192000" cy="6858000"/>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GoogleSlidesCustomDataVersion2">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12" roundtripDataSignature="AMtx7mgmksH55co+wBTNKIl/HJbgeSppWQ=="/>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63549" autoAdjust="0"/>
  </p:normalViewPr>
  <p:slideViewPr>
    <p:cSldViewPr snapToGrid="0">
      <p:cViewPr varScale="1">
        <p:scale>
          <a:sx n="71" d="100"/>
          <a:sy n="71" d="100"/>
        </p:scale>
        <p:origin x="2076" y="66"/>
      </p:cViewPr>
      <p:guideLst/>
    </p:cSldViewPr>
  </p:slideViewPr>
  <p:notesTextViewPr>
    <p:cViewPr>
      <p:scale>
        <a:sx n="3" d="2"/>
        <a:sy n="3" d="2"/>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customschemas.google.com/relationships/presentationmetadata" Target="metadata"/><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5" Type="http://schemas.openxmlformats.org/officeDocument/2006/relationships/slide" Target="slides/slide4.xml"/><Relationship Id="rId15"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notesMaster" Target="notesMasters/notesMaster1.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440513877"/>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s://www.youtube.com/watch?v=Na8m4GPqA30" TargetMode="External"/><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s://www.youtube.com/watch?v=Na8m4GPqA30" TargetMode="External"/><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6" name="Google Shape;86;p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US" dirty="0"/>
              <a:t>Slides 1-2: Intro (5 min)</a:t>
            </a:r>
            <a:endParaRPr dirty="0"/>
          </a:p>
          <a:p>
            <a:pPr marL="0" lvl="0" indent="0" algn="l" rtl="0">
              <a:spcBef>
                <a:spcPts val="0"/>
              </a:spcBef>
              <a:spcAft>
                <a:spcPts val="0"/>
              </a:spcAft>
              <a:buNone/>
            </a:pPr>
            <a:endParaRPr dirty="0"/>
          </a:p>
          <a:p>
            <a:pPr marL="0" lvl="0" indent="0" algn="l" rtl="0">
              <a:spcBef>
                <a:spcPts val="0"/>
              </a:spcBef>
              <a:spcAft>
                <a:spcPts val="0"/>
              </a:spcAft>
              <a:buNone/>
            </a:pPr>
            <a:r>
              <a:rPr lang="en-US" dirty="0"/>
              <a:t>Learners need to be divided into groups of FOUR for this lesson.</a:t>
            </a:r>
            <a:endParaRPr dirty="0"/>
          </a:p>
          <a:p>
            <a:pPr marL="0" lvl="0" indent="0" algn="l" rtl="0">
              <a:spcBef>
                <a:spcPts val="0"/>
              </a:spcBef>
              <a:spcAft>
                <a:spcPts val="0"/>
              </a:spcAft>
              <a:buNone/>
            </a:pPr>
            <a:endParaRPr dirty="0"/>
          </a:p>
          <a:p>
            <a:pPr marL="0" lvl="0" indent="0" algn="l" rtl="0">
              <a:spcBef>
                <a:spcPts val="0"/>
              </a:spcBef>
              <a:spcAft>
                <a:spcPts val="0"/>
              </a:spcAft>
              <a:buNone/>
            </a:pPr>
            <a:r>
              <a:rPr lang="en-US" dirty="0"/>
              <a:t>Note to teacher: This lesson will be divided into two parts. In the first part, the Grade 12s will reflect on their own study schedule, results from last year, the </a:t>
            </a:r>
            <a:r>
              <a:rPr lang="en-US" dirty="0">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0"/>
                  </a:ext>
                </a:extLst>
              </a:rPr>
              <a:t>TED talk </a:t>
            </a:r>
            <a:r>
              <a:rPr lang="en-US" dirty="0">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0"/>
                  </a:ext>
                </a:extLst>
              </a:rPr>
              <a:t>(</a:t>
            </a:r>
            <a:r>
              <a:rPr lang="en-US" u="sng" dirty="0">
                <a:solidFill>
                  <a:schemeClr val="hlink"/>
                </a:solidFill>
                <a:hlinkClick r:id="rId3"/>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1"/>
                  </a:ext>
                </a:extLst>
              </a:rPr>
              <a:t>https</a:t>
            </a:r>
            <a:r>
              <a:rPr lang="en-US" u="sng" dirty="0">
                <a:solidFill>
                  <a:schemeClr val="hlink"/>
                </a:solidFill>
                <a:hlinkClick r:id="rId3"/>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1"/>
                  </a:ext>
                </a:extLst>
              </a:rPr>
              <a:t>://www.youtube.com/watch?v=Na8m4GPqA30</a:t>
            </a:r>
            <a:r>
              <a:rPr lang="en-US" dirty="0">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2"/>
                  </a:ext>
                </a:extLst>
              </a:rPr>
              <a:t>) they had to watch and plan a schedu</a:t>
            </a:r>
            <a:r>
              <a:rPr lang="en-US" dirty="0"/>
              <a:t>le. This lesson will challenge learners based on what they remember from Grade 11 in the 2</a:t>
            </a:r>
            <a:r>
              <a:rPr lang="en-US" baseline="30000" dirty="0"/>
              <a:t>nd</a:t>
            </a:r>
            <a:r>
              <a:rPr lang="en-US" dirty="0"/>
              <a:t> part through a game. You will need to hand out the content summary for this section.</a:t>
            </a:r>
            <a:endParaRPr dirty="0"/>
          </a:p>
          <a:p>
            <a:pPr marL="0" lvl="0" indent="0" algn="l" rtl="0">
              <a:spcBef>
                <a:spcPts val="0"/>
              </a:spcBef>
              <a:spcAft>
                <a:spcPts val="0"/>
              </a:spcAft>
              <a:buNone/>
            </a:pPr>
            <a:endParaRPr dirty="0"/>
          </a:p>
          <a:p>
            <a:pPr marL="0" lvl="0" indent="0" algn="l" rtl="0">
              <a:spcBef>
                <a:spcPts val="0"/>
              </a:spcBef>
              <a:spcAft>
                <a:spcPts val="0"/>
              </a:spcAft>
              <a:buNone/>
            </a:pPr>
            <a:r>
              <a:rPr lang="en-US" dirty="0"/>
              <a:t>Welcome to our ONE study lesson that we will cover this term. Most of the content we will be covering today was already covered in Grade 11. However, I’m sure many of you have forgotten what you learnt last year. So today’s lesson will recap some of last years content in a fun way. You need to listen carefully and interact in order to be ready for the game later on. </a:t>
            </a:r>
            <a:endParaRPr dirty="0"/>
          </a:p>
          <a:p>
            <a:pPr marL="0" lvl="0" indent="0" algn="l" rtl="0">
              <a:spcBef>
                <a:spcPts val="0"/>
              </a:spcBef>
              <a:spcAft>
                <a:spcPts val="0"/>
              </a:spcAft>
              <a:buNone/>
            </a:pPr>
            <a:endParaRPr dirty="0"/>
          </a:p>
          <a:p>
            <a:pPr marL="0" lvl="0" indent="0" algn="l" rtl="0">
              <a:spcBef>
                <a:spcPts val="0"/>
              </a:spcBef>
              <a:spcAft>
                <a:spcPts val="0"/>
              </a:spcAft>
              <a:buNone/>
            </a:pPr>
            <a:r>
              <a:rPr lang="en-US" dirty="0"/>
              <a:t>Let’s get started!</a:t>
            </a:r>
            <a:endParaRPr dirty="0"/>
          </a:p>
        </p:txBody>
      </p:sp>
      <p:sp>
        <p:nvSpPr>
          <p:cNvPr id="87" name="Google Shape;87;p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a:t>
            </a:fld>
            <a:endParaRPr/>
          </a:p>
        </p:txBody>
      </p:sp>
    </p:spTree>
    <p:extLst>
      <p:ext uri="{BB962C8B-B14F-4D97-AF65-F5344CB8AC3E}">
        <p14:creationId xmlns:p14="http://schemas.microsoft.com/office/powerpoint/2010/main" val="233241386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9"/>
        <p:cNvGrpSpPr/>
        <p:nvPr/>
      </p:nvGrpSpPr>
      <p:grpSpPr>
        <a:xfrm>
          <a:off x="0" y="0"/>
          <a:ext cx="0" cy="0"/>
          <a:chOff x="0" y="0"/>
          <a:chExt cx="0" cy="0"/>
        </a:xfrm>
      </p:grpSpPr>
      <p:sp>
        <p:nvSpPr>
          <p:cNvPr id="90" name="Google Shape;90;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1" name="Google Shape;91;p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dirty="0"/>
              <a:t>Slide 2: Class Discussion</a:t>
            </a:r>
            <a:endParaRPr dirty="0"/>
          </a:p>
          <a:p>
            <a:pPr marL="0" lvl="0" indent="0" algn="l" rtl="0">
              <a:spcBef>
                <a:spcPts val="0"/>
              </a:spcBef>
              <a:spcAft>
                <a:spcPts val="0"/>
              </a:spcAft>
              <a:buNone/>
            </a:pPr>
            <a:endParaRPr dirty="0"/>
          </a:p>
          <a:p>
            <a:pPr marL="0" lvl="0" indent="0" algn="l" rtl="0">
              <a:spcBef>
                <a:spcPts val="0"/>
              </a:spcBef>
              <a:spcAft>
                <a:spcPts val="0"/>
              </a:spcAft>
              <a:buNone/>
            </a:pPr>
            <a:r>
              <a:rPr lang="en-US" dirty="0"/>
              <a:t>Let’s get an idea just by a show of hands: </a:t>
            </a:r>
            <a:endParaRPr dirty="0"/>
          </a:p>
          <a:p>
            <a:pPr marL="171450" lvl="0" indent="-171450" algn="l" rtl="0">
              <a:spcBef>
                <a:spcPts val="0"/>
              </a:spcBef>
              <a:spcAft>
                <a:spcPts val="0"/>
              </a:spcAft>
              <a:buFont typeface="Arial" panose="020B0604020202020204" pitchFamily="34" charset="0"/>
              <a:buChar char="•"/>
            </a:pPr>
            <a:r>
              <a:rPr lang="en-US" dirty="0"/>
              <a:t>Who was happy with their results at the end of Grade 11?</a:t>
            </a:r>
            <a:endParaRPr dirty="0"/>
          </a:p>
          <a:p>
            <a:pPr marL="171450" lvl="0" indent="-171450" algn="l" rtl="0">
              <a:spcBef>
                <a:spcPts val="0"/>
              </a:spcBef>
              <a:spcAft>
                <a:spcPts val="0"/>
              </a:spcAft>
              <a:buFont typeface="Arial" panose="020B0604020202020204" pitchFamily="34" charset="0"/>
              <a:buChar char="•"/>
            </a:pPr>
            <a:r>
              <a:rPr lang="en-US" dirty="0"/>
              <a:t>Who feels that they could have improved if they had studied harder?</a:t>
            </a:r>
            <a:endParaRPr dirty="0"/>
          </a:p>
          <a:p>
            <a:pPr marL="171450" lvl="0" indent="-171450" algn="l" rtl="0">
              <a:spcBef>
                <a:spcPts val="0"/>
              </a:spcBef>
              <a:spcAft>
                <a:spcPts val="0"/>
              </a:spcAft>
              <a:buFont typeface="Arial" panose="020B0604020202020204" pitchFamily="34" charset="0"/>
              <a:buChar char="•"/>
            </a:pPr>
            <a:r>
              <a:rPr lang="en-US" dirty="0"/>
              <a:t>Who has already made goals to do better this year?</a:t>
            </a:r>
            <a:endParaRPr dirty="0"/>
          </a:p>
          <a:p>
            <a:pPr marL="171450" lvl="0" indent="-171450" algn="l" rtl="0">
              <a:spcBef>
                <a:spcPts val="0"/>
              </a:spcBef>
              <a:spcAft>
                <a:spcPts val="0"/>
              </a:spcAft>
              <a:buFont typeface="Arial" panose="020B0604020202020204" pitchFamily="34" charset="0"/>
              <a:buChar char="•"/>
            </a:pPr>
            <a:r>
              <a:rPr lang="en-US" dirty="0"/>
              <a:t>If you received the same results at the end of this year, would you receive your NSC?</a:t>
            </a:r>
            <a:endParaRPr dirty="0"/>
          </a:p>
          <a:p>
            <a:pPr marL="0" lvl="0" indent="0" algn="l" rtl="0">
              <a:spcBef>
                <a:spcPts val="0"/>
              </a:spcBef>
              <a:spcAft>
                <a:spcPts val="0"/>
              </a:spcAft>
              <a:buNone/>
            </a:pPr>
            <a:endParaRPr dirty="0"/>
          </a:p>
          <a:p>
            <a:pPr marL="0" lvl="0" indent="0" algn="l" rtl="0">
              <a:spcBef>
                <a:spcPts val="0"/>
              </a:spcBef>
              <a:spcAft>
                <a:spcPts val="0"/>
              </a:spcAft>
              <a:buNone/>
            </a:pPr>
            <a:r>
              <a:rPr lang="en-US" dirty="0"/>
              <a:t>Maybe some of you are not quite as happy with your results at the end of last year and would like to see some changes this year. So how do you go about making those changes at the beginning of this year so that you meet your goals at the end of the year?</a:t>
            </a:r>
            <a:endParaRPr dirty="0"/>
          </a:p>
        </p:txBody>
      </p:sp>
      <p:sp>
        <p:nvSpPr>
          <p:cNvPr id="92" name="Google Shape;92;p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a:t>
            </a:fld>
            <a:endParaRPr/>
          </a:p>
        </p:txBody>
      </p:sp>
    </p:spTree>
    <p:extLst>
      <p:ext uri="{BB962C8B-B14F-4D97-AF65-F5344CB8AC3E}">
        <p14:creationId xmlns:p14="http://schemas.microsoft.com/office/powerpoint/2010/main" val="123612826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gn="l" rtl="0">
              <a:spcBef>
                <a:spcPts val="0"/>
              </a:spcBef>
              <a:spcAft>
                <a:spcPts val="0"/>
              </a:spcAft>
              <a:buNone/>
            </a:pPr>
            <a:r>
              <a:rPr lang="en-US" dirty="0"/>
              <a:t>Slide 3: Group Discussion (7 min) and Individual Schedule Audit (5 min)</a:t>
            </a:r>
          </a:p>
          <a:p>
            <a:pPr marL="0" lvl="0" indent="0" algn="l" rtl="0">
              <a:spcBef>
                <a:spcPts val="0"/>
              </a:spcBef>
              <a:spcAft>
                <a:spcPts val="0"/>
              </a:spcAft>
              <a:buNone/>
            </a:pPr>
            <a:endParaRPr lang="en-US" dirty="0"/>
          </a:p>
          <a:p>
            <a:pPr marL="0" marR="0" lvl="0" indent="0" algn="l" rtl="0">
              <a:lnSpc>
                <a:spcPct val="100000"/>
              </a:lnSpc>
              <a:spcBef>
                <a:spcPts val="0"/>
              </a:spcBef>
              <a:spcAft>
                <a:spcPts val="0"/>
              </a:spcAft>
              <a:buClr>
                <a:schemeClr val="dk1"/>
              </a:buClr>
              <a:buSzPts val="1200"/>
              <a:buFont typeface="Calibri"/>
              <a:buNone/>
            </a:pPr>
            <a:r>
              <a:rPr lang="en-US" dirty="0"/>
              <a:t>You were required to watch this clip for homework on “What the top students do differently?” </a:t>
            </a:r>
            <a:r>
              <a:rPr lang="en-US" u="sng" dirty="0">
                <a:solidFill>
                  <a:schemeClr val="hlink"/>
                </a:solidFill>
                <a:hlinkClick r:id="rId3"/>
              </a:rPr>
              <a:t>https://www.youtube.com/watch?v=Na8m4GPqA30</a:t>
            </a:r>
            <a:endParaRPr lang="en-US" dirty="0"/>
          </a:p>
          <a:p>
            <a:pPr marL="0" marR="0" lvl="0" indent="0" algn="l" rtl="0">
              <a:lnSpc>
                <a:spcPct val="100000"/>
              </a:lnSpc>
              <a:spcBef>
                <a:spcPts val="0"/>
              </a:spcBef>
              <a:spcAft>
                <a:spcPts val="0"/>
              </a:spcAft>
              <a:buClr>
                <a:schemeClr val="dk1"/>
              </a:buClr>
              <a:buSzPts val="1200"/>
              <a:buFont typeface="Calibri"/>
              <a:buNone/>
            </a:pPr>
            <a:r>
              <a:rPr lang="en-US" dirty="0"/>
              <a:t>Douglas Barton made some strong statements to help students reflect on what the top students across different countries are doing that gives them the top results. In your groups, work through the questions in </a:t>
            </a:r>
            <a:r>
              <a:rPr lang="en-US" sz="1200" b="1" i="1" dirty="0">
                <a:latin typeface="Arial"/>
                <a:ea typeface="Arial"/>
                <a:cs typeface="Arial"/>
                <a:sym typeface="Arial"/>
              </a:rPr>
              <a:t>Activity 1</a:t>
            </a:r>
            <a:r>
              <a:rPr lang="en-US" sz="1200" dirty="0">
                <a:latin typeface="Arial"/>
                <a:ea typeface="Arial"/>
                <a:cs typeface="Arial"/>
                <a:sym typeface="Arial"/>
              </a:rPr>
              <a:t> (</a:t>
            </a:r>
            <a:r>
              <a:rPr lang="en-US" sz="1200" b="1" i="1" u="sng" dirty="0">
                <a:latin typeface="Arial"/>
                <a:ea typeface="Arial"/>
                <a:cs typeface="Arial"/>
                <a:sym typeface="Arial"/>
              </a:rPr>
              <a:t>Lesson 1 – Worksheet)</a:t>
            </a:r>
            <a:r>
              <a:rPr lang="en-US" sz="1200" b="1" i="1" u="none" dirty="0">
                <a:latin typeface="Arial"/>
                <a:ea typeface="Arial"/>
                <a:cs typeface="Arial"/>
                <a:sym typeface="Arial"/>
              </a:rPr>
              <a:t>.</a:t>
            </a:r>
            <a:endParaRPr lang="en-US" u="none" dirty="0"/>
          </a:p>
          <a:p>
            <a:pPr marL="0" marR="0" lvl="0" indent="0" algn="l" rtl="0">
              <a:lnSpc>
                <a:spcPct val="100000"/>
              </a:lnSpc>
              <a:spcBef>
                <a:spcPts val="0"/>
              </a:spcBef>
              <a:spcAft>
                <a:spcPts val="0"/>
              </a:spcAft>
              <a:buClr>
                <a:schemeClr val="dk1"/>
              </a:buClr>
              <a:buSzPts val="1200"/>
              <a:buFont typeface="Calibri"/>
              <a:buNone/>
            </a:pPr>
            <a:endParaRPr lang="en-US" sz="1200" b="1" i="1" u="sng" dirty="0">
              <a:latin typeface="Arial"/>
              <a:ea typeface="Arial"/>
              <a:cs typeface="Arial"/>
              <a:sym typeface="Arial"/>
            </a:endParaRPr>
          </a:p>
          <a:p>
            <a:pPr marL="0" marR="0" lvl="0" indent="0" algn="l" rtl="0">
              <a:lnSpc>
                <a:spcPct val="100000"/>
              </a:lnSpc>
              <a:spcBef>
                <a:spcPts val="0"/>
              </a:spcBef>
              <a:spcAft>
                <a:spcPts val="0"/>
              </a:spcAft>
              <a:buClr>
                <a:srgbClr val="595959"/>
              </a:buClr>
              <a:buSzPts val="1200"/>
              <a:buFont typeface="Arial"/>
              <a:buNone/>
            </a:pPr>
            <a:r>
              <a:rPr lang="en-US" sz="1200" b="0" i="0" u="none" dirty="0">
                <a:latin typeface="Arial"/>
                <a:ea typeface="Arial"/>
                <a:cs typeface="Arial"/>
                <a:sym typeface="Arial"/>
              </a:rPr>
              <a:t>(Allow 5 min for learners to work in their groups.)</a:t>
            </a:r>
            <a:endParaRPr lang="en-US" dirty="0"/>
          </a:p>
          <a:p>
            <a:pPr marL="0" marR="0" lvl="0" indent="0" algn="l" rtl="0">
              <a:lnSpc>
                <a:spcPct val="100000"/>
              </a:lnSpc>
              <a:spcBef>
                <a:spcPts val="0"/>
              </a:spcBef>
              <a:spcAft>
                <a:spcPts val="0"/>
              </a:spcAft>
              <a:buClr>
                <a:schemeClr val="dk1"/>
              </a:buClr>
              <a:buSzPts val="1200"/>
              <a:buFont typeface="Calibri"/>
              <a:buNone/>
            </a:pPr>
            <a:endParaRPr lang="en-US" sz="1200" b="0" i="0" u="none" dirty="0">
              <a:latin typeface="Arial"/>
              <a:ea typeface="Arial"/>
              <a:cs typeface="Arial"/>
              <a:sym typeface="Arial"/>
            </a:endParaRPr>
          </a:p>
          <a:p>
            <a:pPr marL="0" marR="0" lvl="0" indent="0" algn="l" rtl="0">
              <a:lnSpc>
                <a:spcPct val="100000"/>
              </a:lnSpc>
              <a:spcBef>
                <a:spcPts val="0"/>
              </a:spcBef>
              <a:spcAft>
                <a:spcPts val="0"/>
              </a:spcAft>
              <a:buClr>
                <a:srgbClr val="595959"/>
              </a:buClr>
              <a:buSzPts val="1200"/>
              <a:buFont typeface="Arial"/>
              <a:buNone/>
            </a:pPr>
            <a:r>
              <a:rPr lang="en-US" sz="1200" b="0" i="0" u="none" dirty="0">
                <a:latin typeface="Arial"/>
                <a:ea typeface="Arial"/>
                <a:cs typeface="Arial"/>
                <a:sym typeface="Arial"/>
              </a:rPr>
              <a:t>One of the skills mentioned in this clip is that of creating a study plan or study schedule. We learnt that a study plan needs to start by first looking at your day and putting in the time of other activities like meals, sport, homework, etc. This approach makes the study </a:t>
            </a:r>
            <a:r>
              <a:rPr lang="en-US" sz="1200" b="0" i="0" u="none" dirty="0" err="1">
                <a:latin typeface="Arial"/>
                <a:ea typeface="Arial"/>
                <a:cs typeface="Arial"/>
                <a:sym typeface="Arial"/>
              </a:rPr>
              <a:t>programme</a:t>
            </a:r>
            <a:r>
              <a:rPr lang="en-US" sz="1200" b="0" i="0" u="none" dirty="0">
                <a:latin typeface="Arial"/>
                <a:ea typeface="Arial"/>
                <a:cs typeface="Arial"/>
                <a:sym typeface="Arial"/>
              </a:rPr>
              <a:t> more realistic. Sometimes it seems difficult to work out where to find more time to study. We now need to do an audit on our time to see where we are wasting time. This will give you a clear idea of what you are spending your time on. Complete </a:t>
            </a:r>
            <a:r>
              <a:rPr lang="en-US" sz="1200" b="1" i="1" dirty="0">
                <a:latin typeface="Arial"/>
                <a:ea typeface="Arial"/>
                <a:cs typeface="Arial"/>
                <a:sym typeface="Arial"/>
              </a:rPr>
              <a:t>Activity 2</a:t>
            </a:r>
            <a:r>
              <a:rPr lang="en-US" sz="1200" dirty="0">
                <a:latin typeface="Arial"/>
                <a:ea typeface="Arial"/>
                <a:cs typeface="Arial"/>
                <a:sym typeface="Arial"/>
              </a:rPr>
              <a:t> in </a:t>
            </a:r>
            <a:r>
              <a:rPr lang="en-US" sz="1200" b="1" i="1" u="sng" dirty="0">
                <a:latin typeface="Arial"/>
                <a:ea typeface="Arial"/>
                <a:cs typeface="Arial"/>
                <a:sym typeface="Arial"/>
              </a:rPr>
              <a:t>Lesson 1– Worksheet</a:t>
            </a:r>
            <a:r>
              <a:rPr lang="en-US" sz="1200" b="0" i="1" u="none" dirty="0">
                <a:latin typeface="Arial"/>
                <a:ea typeface="Arial"/>
                <a:cs typeface="Arial"/>
                <a:sym typeface="Arial"/>
              </a:rPr>
              <a:t>.</a:t>
            </a:r>
            <a:endParaRPr lang="en-US" b="0" i="0" u="none" dirty="0"/>
          </a:p>
          <a:p>
            <a:endParaRPr lang="en-ZA" dirty="0"/>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Calibri"/>
                <a:ea typeface="Calibri"/>
                <a:cs typeface="Calibri"/>
                <a:sym typeface="Calibri"/>
              </a:rPr>
              <a:t>3</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09933123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8"/>
        <p:cNvGrpSpPr/>
        <p:nvPr/>
      </p:nvGrpSpPr>
      <p:grpSpPr>
        <a:xfrm>
          <a:off x="0" y="0"/>
          <a:ext cx="0" cy="0"/>
          <a:chOff x="0" y="0"/>
          <a:chExt cx="0" cy="0"/>
        </a:xfrm>
      </p:grpSpPr>
      <p:sp>
        <p:nvSpPr>
          <p:cNvPr id="109" name="Google Shape;109;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0" name="Google Shape;110;p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dirty="0"/>
              <a:t>Slide 4: 14 min SQWABBLE GAME</a:t>
            </a:r>
            <a:endParaRPr dirty="0"/>
          </a:p>
          <a:p>
            <a:pPr marL="0" lvl="0" indent="0" algn="l" rtl="0">
              <a:spcBef>
                <a:spcPts val="0"/>
              </a:spcBef>
              <a:spcAft>
                <a:spcPts val="0"/>
              </a:spcAft>
              <a:buNone/>
            </a:pPr>
            <a:endParaRPr dirty="0"/>
          </a:p>
          <a:p>
            <a:pPr marL="0" marR="0" lvl="0" indent="0" algn="l" rtl="0">
              <a:lnSpc>
                <a:spcPct val="100000"/>
              </a:lnSpc>
              <a:spcBef>
                <a:spcPts val="0"/>
              </a:spcBef>
              <a:spcAft>
                <a:spcPts val="0"/>
              </a:spcAft>
              <a:buClr>
                <a:schemeClr val="dk1"/>
              </a:buClr>
              <a:buSzPts val="1200"/>
              <a:buFont typeface="Calibri"/>
              <a:buNone/>
            </a:pPr>
            <a:r>
              <a:rPr lang="en-US" dirty="0"/>
              <a:t>In Grade 11, we covered a large portion of the content you need to know for this section in Grade 12. Now I’m sure some of you will be a little rusty and struggle to remember, so we’re going to play a game to help you remember. Before we start, can anyone remember what the VARK learning style means?</a:t>
            </a:r>
            <a:endParaRPr dirty="0"/>
          </a:p>
          <a:p>
            <a:pPr marL="342900" lvl="0" indent="-266700" algn="just" rtl="0">
              <a:lnSpc>
                <a:spcPct val="115000"/>
              </a:lnSpc>
              <a:spcBef>
                <a:spcPts val="0"/>
              </a:spcBef>
              <a:spcAft>
                <a:spcPts val="0"/>
              </a:spcAft>
              <a:buClr>
                <a:schemeClr val="dk1"/>
              </a:buClr>
              <a:buSzPts val="1200"/>
              <a:buFont typeface="Noto Sans Symbols"/>
              <a:buNone/>
            </a:pPr>
            <a:endParaRPr dirty="0"/>
          </a:p>
          <a:p>
            <a:pPr marL="342900" lvl="0" indent="-342900" algn="just" rtl="0">
              <a:lnSpc>
                <a:spcPct val="115000"/>
              </a:lnSpc>
              <a:spcBef>
                <a:spcPts val="0"/>
              </a:spcBef>
              <a:spcAft>
                <a:spcPts val="0"/>
              </a:spcAft>
              <a:buClr>
                <a:schemeClr val="dk1"/>
              </a:buClr>
              <a:buSzPts val="1800"/>
              <a:buFont typeface="Noto Sans Symbols"/>
              <a:buChar char="★"/>
            </a:pPr>
            <a:r>
              <a:rPr lang="en-US" sz="1800" b="1" dirty="0">
                <a:latin typeface="Arial"/>
                <a:ea typeface="Arial"/>
                <a:cs typeface="Arial"/>
                <a:sym typeface="Arial"/>
              </a:rPr>
              <a:t>V</a:t>
            </a:r>
            <a:r>
              <a:rPr lang="en-US" sz="1800" dirty="0">
                <a:latin typeface="Arial"/>
                <a:ea typeface="Arial"/>
                <a:cs typeface="Arial"/>
                <a:sym typeface="Arial"/>
              </a:rPr>
              <a:t>isual learners learn best by seeing. </a:t>
            </a:r>
            <a:endParaRPr sz="1800" dirty="0">
              <a:latin typeface="Calibri"/>
              <a:ea typeface="Calibri"/>
              <a:cs typeface="Calibri"/>
              <a:sym typeface="Calibri"/>
            </a:endParaRPr>
          </a:p>
          <a:p>
            <a:pPr marL="342900" lvl="0" indent="-342900" algn="just" rtl="0">
              <a:lnSpc>
                <a:spcPct val="115000"/>
              </a:lnSpc>
              <a:spcBef>
                <a:spcPts val="0"/>
              </a:spcBef>
              <a:spcAft>
                <a:spcPts val="0"/>
              </a:spcAft>
              <a:buClr>
                <a:schemeClr val="dk1"/>
              </a:buClr>
              <a:buSzPts val="1800"/>
              <a:buFont typeface="Noto Sans Symbols"/>
              <a:buChar char="★"/>
            </a:pPr>
            <a:r>
              <a:rPr lang="en-US" sz="1800" b="1" dirty="0">
                <a:latin typeface="Arial"/>
                <a:ea typeface="Arial"/>
                <a:cs typeface="Arial"/>
                <a:sym typeface="Arial"/>
              </a:rPr>
              <a:t>A</a:t>
            </a:r>
            <a:r>
              <a:rPr lang="en-US" sz="1800" dirty="0">
                <a:latin typeface="Arial"/>
                <a:ea typeface="Arial"/>
                <a:cs typeface="Arial"/>
                <a:sym typeface="Arial"/>
              </a:rPr>
              <a:t>uditory learners learn best by hearing.</a:t>
            </a:r>
            <a:endParaRPr sz="1800" dirty="0">
              <a:latin typeface="Calibri"/>
              <a:ea typeface="Calibri"/>
              <a:cs typeface="Calibri"/>
              <a:sym typeface="Calibri"/>
            </a:endParaRPr>
          </a:p>
          <a:p>
            <a:pPr marL="342900" lvl="0" indent="-342900" algn="just" rtl="0">
              <a:lnSpc>
                <a:spcPct val="115000"/>
              </a:lnSpc>
              <a:spcBef>
                <a:spcPts val="0"/>
              </a:spcBef>
              <a:spcAft>
                <a:spcPts val="0"/>
              </a:spcAft>
              <a:buClr>
                <a:schemeClr val="dk1"/>
              </a:buClr>
              <a:buSzPts val="1800"/>
              <a:buFont typeface="Noto Sans Symbols"/>
              <a:buChar char="★"/>
            </a:pPr>
            <a:r>
              <a:rPr lang="en-US" sz="1800" b="1" dirty="0">
                <a:latin typeface="Arial"/>
                <a:ea typeface="Arial"/>
                <a:cs typeface="Arial"/>
                <a:sym typeface="Arial"/>
              </a:rPr>
              <a:t>R</a:t>
            </a:r>
            <a:r>
              <a:rPr lang="en-US" sz="1800" dirty="0">
                <a:latin typeface="Arial"/>
                <a:ea typeface="Arial"/>
                <a:cs typeface="Arial"/>
                <a:sym typeface="Arial"/>
              </a:rPr>
              <a:t>eading/writing learners learn best by reading and writing.</a:t>
            </a:r>
            <a:endParaRPr sz="1800" dirty="0">
              <a:latin typeface="Calibri"/>
              <a:ea typeface="Calibri"/>
              <a:cs typeface="Calibri"/>
              <a:sym typeface="Calibri"/>
            </a:endParaRPr>
          </a:p>
          <a:p>
            <a:pPr marL="342900" lvl="0" indent="-342900" algn="just" rtl="0">
              <a:lnSpc>
                <a:spcPct val="115000"/>
              </a:lnSpc>
              <a:spcBef>
                <a:spcPts val="0"/>
              </a:spcBef>
              <a:spcAft>
                <a:spcPts val="0"/>
              </a:spcAft>
              <a:buClr>
                <a:schemeClr val="dk1"/>
              </a:buClr>
              <a:buSzPts val="1800"/>
              <a:buFont typeface="Noto Sans Symbols"/>
              <a:buChar char="★"/>
            </a:pPr>
            <a:r>
              <a:rPr lang="en-US" sz="1800" b="1" dirty="0" err="1">
                <a:latin typeface="Arial"/>
                <a:ea typeface="Arial"/>
                <a:cs typeface="Arial"/>
                <a:sym typeface="Arial"/>
              </a:rPr>
              <a:t>K</a:t>
            </a:r>
            <a:r>
              <a:rPr lang="en-US" sz="1800" dirty="0" err="1">
                <a:latin typeface="Arial"/>
                <a:ea typeface="Arial"/>
                <a:cs typeface="Arial"/>
                <a:sym typeface="Arial"/>
              </a:rPr>
              <a:t>inaesthetic</a:t>
            </a:r>
            <a:r>
              <a:rPr lang="en-US" sz="1800" dirty="0">
                <a:latin typeface="Arial"/>
                <a:ea typeface="Arial"/>
                <a:cs typeface="Arial"/>
                <a:sym typeface="Arial"/>
              </a:rPr>
              <a:t> learners learn best by moving and doing.</a:t>
            </a:r>
            <a:endParaRPr sz="1800" dirty="0">
              <a:latin typeface="Calibri"/>
              <a:ea typeface="Calibri"/>
              <a:cs typeface="Calibri"/>
              <a:sym typeface="Calibri"/>
            </a:endParaRPr>
          </a:p>
          <a:p>
            <a:pPr marL="0" marR="0" lvl="0" indent="0" algn="l" rtl="0">
              <a:lnSpc>
                <a:spcPct val="100000"/>
              </a:lnSpc>
              <a:spcBef>
                <a:spcPts val="800"/>
              </a:spcBef>
              <a:spcAft>
                <a:spcPts val="0"/>
              </a:spcAft>
              <a:buClr>
                <a:schemeClr val="dk1"/>
              </a:buClr>
              <a:buSzPts val="1200"/>
              <a:buFont typeface="Calibri"/>
              <a:buNone/>
            </a:pPr>
            <a:endParaRPr dirty="0"/>
          </a:p>
          <a:p>
            <a:pPr marL="0" marR="0" lvl="0" indent="0" algn="l" rtl="0">
              <a:lnSpc>
                <a:spcPct val="100000"/>
              </a:lnSpc>
              <a:spcBef>
                <a:spcPts val="0"/>
              </a:spcBef>
              <a:spcAft>
                <a:spcPts val="0"/>
              </a:spcAft>
              <a:buClr>
                <a:schemeClr val="dk1"/>
              </a:buClr>
              <a:buSzPts val="1200"/>
              <a:buFont typeface="Calibri"/>
              <a:buNone/>
            </a:pPr>
            <a:r>
              <a:rPr lang="en-US" dirty="0"/>
              <a:t>Our SQWABBLE game is going to use these learning styles to help others guess what term is on the card. This is how the game works:</a:t>
            </a:r>
            <a:endParaRPr dirty="0"/>
          </a:p>
          <a:p>
            <a:pPr marL="228600" marR="0" lvl="0" indent="-228600" algn="l" rtl="0">
              <a:lnSpc>
                <a:spcPct val="100000"/>
              </a:lnSpc>
              <a:spcBef>
                <a:spcPts val="0"/>
              </a:spcBef>
              <a:spcAft>
                <a:spcPts val="0"/>
              </a:spcAft>
              <a:buClr>
                <a:schemeClr val="dk1"/>
              </a:buClr>
              <a:buSzPts val="1200"/>
              <a:buFont typeface="Calibri"/>
              <a:buAutoNum type="arabicParenR"/>
            </a:pPr>
            <a:r>
              <a:rPr lang="en-US" dirty="0"/>
              <a:t>Each group will receive a pack of cards. Each person will work through all the terms on one card. You will first read the category on the top of the card to the group. This will guide the group as to which category on the content summary they need to look through for the answer.</a:t>
            </a:r>
            <a:endParaRPr dirty="0"/>
          </a:p>
          <a:p>
            <a:pPr marL="228600" marR="0" lvl="0" indent="-228600" algn="l" rtl="0">
              <a:lnSpc>
                <a:spcPct val="100000"/>
              </a:lnSpc>
              <a:spcBef>
                <a:spcPts val="0"/>
              </a:spcBef>
              <a:spcAft>
                <a:spcPts val="0"/>
              </a:spcAft>
              <a:buClr>
                <a:schemeClr val="dk1"/>
              </a:buClr>
              <a:buSzPts val="1200"/>
              <a:buFont typeface="Calibri"/>
              <a:buAutoNum type="arabicParenR"/>
            </a:pPr>
            <a:r>
              <a:rPr lang="en-US" dirty="0"/>
              <a:t>The card will have a letter in a circle e.g.  </a:t>
            </a:r>
            <a:br>
              <a:rPr lang="en-US" dirty="0"/>
            </a:br>
            <a:r>
              <a:rPr lang="en-US" dirty="0"/>
              <a:t> - If the card has a </a:t>
            </a:r>
            <a:r>
              <a:rPr lang="en-US" b="1" dirty="0"/>
              <a:t>V</a:t>
            </a:r>
            <a:r>
              <a:rPr lang="en-US" dirty="0"/>
              <a:t> on it, you will need to </a:t>
            </a:r>
            <a:r>
              <a:rPr lang="en-US" u="sng" dirty="0"/>
              <a:t>draw and illustrate </a:t>
            </a:r>
            <a:r>
              <a:rPr lang="en-US" dirty="0"/>
              <a:t>all the terms on the card. </a:t>
            </a:r>
            <a:br>
              <a:rPr lang="en-US" dirty="0"/>
            </a:br>
            <a:r>
              <a:rPr lang="en-US" dirty="0"/>
              <a:t> - If there is a </a:t>
            </a:r>
            <a:r>
              <a:rPr lang="en-US" b="1" dirty="0"/>
              <a:t>K</a:t>
            </a:r>
            <a:r>
              <a:rPr lang="en-US" dirty="0"/>
              <a:t>, you will need to </a:t>
            </a:r>
            <a:r>
              <a:rPr lang="en-US" u="sng" dirty="0"/>
              <a:t>move / dance </a:t>
            </a:r>
            <a:r>
              <a:rPr lang="en-US" dirty="0"/>
              <a:t>while you are explaining terms on the card. </a:t>
            </a:r>
            <a:br>
              <a:rPr lang="en-US" dirty="0"/>
            </a:br>
            <a:r>
              <a:rPr lang="en-US" dirty="0"/>
              <a:t> - If there is an </a:t>
            </a:r>
            <a:r>
              <a:rPr lang="en-US" b="1" dirty="0"/>
              <a:t>A</a:t>
            </a:r>
            <a:r>
              <a:rPr lang="en-US" dirty="0"/>
              <a:t>, you need to </a:t>
            </a:r>
            <a:r>
              <a:rPr lang="en-US" u="sng" dirty="0"/>
              <a:t>sing or rap </a:t>
            </a:r>
            <a:r>
              <a:rPr lang="en-US" dirty="0"/>
              <a:t>explaining the terms on the card. </a:t>
            </a:r>
            <a:br>
              <a:rPr lang="en-US" dirty="0"/>
            </a:br>
            <a:r>
              <a:rPr lang="en-US" dirty="0"/>
              <a:t> - If there is an </a:t>
            </a:r>
            <a:r>
              <a:rPr lang="en-US" b="1" dirty="0"/>
              <a:t>R</a:t>
            </a:r>
            <a:r>
              <a:rPr lang="en-US" dirty="0"/>
              <a:t>, you may </a:t>
            </a:r>
            <a:r>
              <a:rPr lang="en-US" u="sng" dirty="0"/>
              <a:t>simply explain using charades </a:t>
            </a:r>
            <a:r>
              <a:rPr lang="en-US" dirty="0"/>
              <a:t>the terms on the card to your group. </a:t>
            </a:r>
            <a:endParaRPr dirty="0"/>
          </a:p>
          <a:p>
            <a:pPr marL="228600" marR="0" lvl="0" indent="-228600" algn="l" rtl="0">
              <a:lnSpc>
                <a:spcPct val="100000"/>
              </a:lnSpc>
              <a:spcBef>
                <a:spcPts val="0"/>
              </a:spcBef>
              <a:spcAft>
                <a:spcPts val="0"/>
              </a:spcAft>
              <a:buClr>
                <a:schemeClr val="dk1"/>
              </a:buClr>
              <a:buSzPts val="1200"/>
              <a:buFont typeface="Calibri"/>
              <a:buAutoNum type="arabicParenR"/>
            </a:pPr>
            <a:r>
              <a:rPr lang="en-US" dirty="0"/>
              <a:t>Remember, you are </a:t>
            </a:r>
            <a:r>
              <a:rPr lang="en-US" b="1" dirty="0"/>
              <a:t>not</a:t>
            </a:r>
            <a:r>
              <a:rPr lang="en-US" dirty="0"/>
              <a:t> allowed to use the term on the card in any explanation.</a:t>
            </a:r>
            <a:endParaRPr dirty="0"/>
          </a:p>
          <a:p>
            <a:pPr marL="228600" marR="0" lvl="0" indent="-228600" algn="l" rtl="0">
              <a:lnSpc>
                <a:spcPct val="100000"/>
              </a:lnSpc>
              <a:spcBef>
                <a:spcPts val="0"/>
              </a:spcBef>
              <a:spcAft>
                <a:spcPts val="0"/>
              </a:spcAft>
              <a:buClr>
                <a:schemeClr val="dk1"/>
              </a:buClr>
              <a:buSzPts val="1200"/>
              <a:buFont typeface="Calibri"/>
              <a:buAutoNum type="arabicParenR"/>
            </a:pPr>
            <a:r>
              <a:rPr lang="en-US" dirty="0"/>
              <a:t>There are FOUR categories, namely Study Styles, Time Management, Exam Writing and Study Plans. The members of your group will have the </a:t>
            </a:r>
            <a:r>
              <a:rPr lang="en-US" b="1" i="1" u="sng" dirty="0"/>
              <a:t>Content Summary</a:t>
            </a:r>
            <a:r>
              <a:rPr lang="en-US" b="1" i="1" u="none" dirty="0"/>
              <a:t> </a:t>
            </a:r>
            <a:r>
              <a:rPr lang="en-US" dirty="0"/>
              <a:t>to help them figure out which of the terms is on the card.</a:t>
            </a:r>
            <a:endParaRPr dirty="0"/>
          </a:p>
          <a:p>
            <a:pPr marL="0" marR="0" lvl="0" indent="0" algn="l" rtl="0">
              <a:lnSpc>
                <a:spcPct val="100000"/>
              </a:lnSpc>
              <a:spcBef>
                <a:spcPts val="0"/>
              </a:spcBef>
              <a:spcAft>
                <a:spcPts val="0"/>
              </a:spcAft>
              <a:buClr>
                <a:schemeClr val="dk1"/>
              </a:buClr>
              <a:buSzPts val="1200"/>
              <a:buFont typeface="Calibri"/>
              <a:buNone/>
            </a:pPr>
            <a:endParaRPr dirty="0"/>
          </a:p>
          <a:p>
            <a:pPr marL="0" marR="0" lvl="0" indent="0" algn="l" rtl="0">
              <a:lnSpc>
                <a:spcPct val="100000"/>
              </a:lnSpc>
              <a:spcBef>
                <a:spcPts val="0"/>
              </a:spcBef>
              <a:spcAft>
                <a:spcPts val="0"/>
              </a:spcAft>
              <a:buClr>
                <a:schemeClr val="dk1"/>
              </a:buClr>
              <a:buSzPts val="1200"/>
              <a:buFont typeface="Calibri"/>
              <a:buNone/>
            </a:pPr>
            <a:endParaRPr dirty="0"/>
          </a:p>
          <a:p>
            <a:pPr marL="0" marR="0" lvl="0" indent="0" algn="l" rtl="0">
              <a:lnSpc>
                <a:spcPct val="100000"/>
              </a:lnSpc>
              <a:spcBef>
                <a:spcPts val="0"/>
              </a:spcBef>
              <a:spcAft>
                <a:spcPts val="0"/>
              </a:spcAft>
              <a:buClr>
                <a:schemeClr val="dk1"/>
              </a:buClr>
              <a:buSzPts val="1200"/>
              <a:buFont typeface="Calibri"/>
              <a:buNone/>
            </a:pPr>
            <a:r>
              <a:rPr lang="en-US" dirty="0"/>
              <a:t>Each person in the group will need to present. Remember, although this will be fun, it’s still a learning activity. Here we go!</a:t>
            </a:r>
            <a:endParaRPr dirty="0"/>
          </a:p>
          <a:p>
            <a:pPr marL="0" marR="0" lvl="0" indent="0" algn="l" rtl="0">
              <a:lnSpc>
                <a:spcPct val="100000"/>
              </a:lnSpc>
              <a:spcBef>
                <a:spcPts val="0"/>
              </a:spcBef>
              <a:spcAft>
                <a:spcPts val="0"/>
              </a:spcAft>
              <a:buClr>
                <a:schemeClr val="dk1"/>
              </a:buClr>
              <a:buSzPts val="1200"/>
              <a:buFont typeface="Calibri"/>
              <a:buNone/>
            </a:pPr>
            <a:endParaRPr dirty="0"/>
          </a:p>
          <a:p>
            <a:pPr marL="0" marR="0" lvl="0" indent="0" algn="l" rtl="0">
              <a:lnSpc>
                <a:spcPct val="100000"/>
              </a:lnSpc>
              <a:spcBef>
                <a:spcPts val="0"/>
              </a:spcBef>
              <a:spcAft>
                <a:spcPts val="0"/>
              </a:spcAft>
              <a:buClr>
                <a:schemeClr val="dk1"/>
              </a:buClr>
              <a:buSzPts val="1200"/>
              <a:buFont typeface="Calibri"/>
              <a:buNone/>
            </a:pPr>
            <a:r>
              <a:rPr lang="en-US" dirty="0"/>
              <a:t>(Note to teacher: You will need to manage the time of this activity by allowing each person only 1 minute per card for their two terms. As soon as the group has guessed the two terms correctly, they need to put their hands up. You can keep score with points in terms of the winning group for each round. The game will then start again with the next person. There are TWO cards per person in each group, which should take the time to just over 10 minutes. Maybe bring a few apples to hand out to the winning group at the end of the game or think of another suitable reward.)</a:t>
            </a:r>
            <a:endParaRPr dirty="0"/>
          </a:p>
          <a:p>
            <a:pPr marL="0" marR="0" lvl="0" indent="0" algn="l" rtl="0">
              <a:lnSpc>
                <a:spcPct val="100000"/>
              </a:lnSpc>
              <a:spcBef>
                <a:spcPts val="0"/>
              </a:spcBef>
              <a:spcAft>
                <a:spcPts val="0"/>
              </a:spcAft>
              <a:buClr>
                <a:schemeClr val="dk1"/>
              </a:buClr>
              <a:buSzPts val="1200"/>
              <a:buFont typeface="Calibri"/>
              <a:buNone/>
            </a:pPr>
            <a:endParaRPr dirty="0"/>
          </a:p>
          <a:p>
            <a:pPr marL="0" marR="0" lvl="0" indent="0" algn="l" rtl="0">
              <a:lnSpc>
                <a:spcPct val="100000"/>
              </a:lnSpc>
              <a:spcBef>
                <a:spcPts val="0"/>
              </a:spcBef>
              <a:spcAft>
                <a:spcPts val="0"/>
              </a:spcAft>
              <a:buClr>
                <a:schemeClr val="dk1"/>
              </a:buClr>
              <a:buSzPts val="1200"/>
              <a:buFont typeface="Calibri"/>
              <a:buNone/>
            </a:pPr>
            <a:r>
              <a:rPr lang="en-US" dirty="0"/>
              <a:t>For the game you will need:</a:t>
            </a:r>
            <a:endParaRPr dirty="0"/>
          </a:p>
          <a:p>
            <a:pPr marL="0" marR="0" lvl="0" indent="0" algn="l" rtl="0">
              <a:lnSpc>
                <a:spcPct val="100000"/>
              </a:lnSpc>
              <a:spcBef>
                <a:spcPts val="0"/>
              </a:spcBef>
              <a:spcAft>
                <a:spcPts val="0"/>
              </a:spcAft>
              <a:buClr>
                <a:schemeClr val="dk1"/>
              </a:buClr>
              <a:buSzPts val="1200"/>
              <a:buFont typeface="Calibri"/>
              <a:buNone/>
            </a:pPr>
            <a:r>
              <a:rPr lang="en-US" dirty="0"/>
              <a:t>Scrap pieces of paper per group and pens</a:t>
            </a:r>
            <a:endParaRPr dirty="0"/>
          </a:p>
          <a:p>
            <a:pPr marL="0" marR="0" lvl="0" indent="0" algn="l" rtl="0">
              <a:lnSpc>
                <a:spcPct val="100000"/>
              </a:lnSpc>
              <a:spcBef>
                <a:spcPts val="0"/>
              </a:spcBef>
              <a:spcAft>
                <a:spcPts val="0"/>
              </a:spcAft>
              <a:buClr>
                <a:schemeClr val="dk1"/>
              </a:buClr>
              <a:buSzPts val="1200"/>
              <a:buFont typeface="Calibri"/>
              <a:buNone/>
            </a:pPr>
            <a:r>
              <a:rPr lang="en-US" dirty="0"/>
              <a:t>One pack of SQWABBLE Cards per group</a:t>
            </a:r>
            <a:endParaRPr dirty="0"/>
          </a:p>
          <a:p>
            <a:pPr marL="0" marR="0" lvl="0" indent="0" algn="l" rtl="0">
              <a:lnSpc>
                <a:spcPct val="100000"/>
              </a:lnSpc>
              <a:spcBef>
                <a:spcPts val="0"/>
              </a:spcBef>
              <a:spcAft>
                <a:spcPts val="0"/>
              </a:spcAft>
              <a:buClr>
                <a:schemeClr val="dk1"/>
              </a:buClr>
              <a:buSzPts val="1200"/>
              <a:buFont typeface="Calibri"/>
              <a:buNone/>
            </a:pPr>
            <a:endParaRPr dirty="0"/>
          </a:p>
        </p:txBody>
      </p:sp>
      <p:sp>
        <p:nvSpPr>
          <p:cNvPr id="111" name="Google Shape;111;p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4</a:t>
            </a:fld>
            <a:endParaRPr/>
          </a:p>
        </p:txBody>
      </p:sp>
    </p:spTree>
    <p:extLst>
      <p:ext uri="{BB962C8B-B14F-4D97-AF65-F5344CB8AC3E}">
        <p14:creationId xmlns:p14="http://schemas.microsoft.com/office/powerpoint/2010/main" val="324008835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6"/>
        <p:cNvGrpSpPr/>
        <p:nvPr/>
      </p:nvGrpSpPr>
      <p:grpSpPr>
        <a:xfrm>
          <a:off x="0" y="0"/>
          <a:ext cx="0" cy="0"/>
          <a:chOff x="0" y="0"/>
          <a:chExt cx="0" cy="0"/>
        </a:xfrm>
      </p:grpSpPr>
      <p:sp>
        <p:nvSpPr>
          <p:cNvPr id="117" name="Google Shape;117;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8" name="Google Shape;118;p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dirty="0"/>
              <a:t>Slide 5: Teaching (5 min)</a:t>
            </a:r>
            <a:endParaRPr dirty="0"/>
          </a:p>
          <a:p>
            <a:pPr marL="0" lvl="0" indent="0" algn="l" rtl="0">
              <a:spcBef>
                <a:spcPts val="0"/>
              </a:spcBef>
              <a:spcAft>
                <a:spcPts val="0"/>
              </a:spcAft>
              <a:buNone/>
            </a:pPr>
            <a:endParaRPr dirty="0"/>
          </a:p>
          <a:p>
            <a:pPr marL="0" lvl="0" indent="0" algn="l" rtl="0">
              <a:spcBef>
                <a:spcPts val="0"/>
              </a:spcBef>
              <a:spcAft>
                <a:spcPts val="0"/>
              </a:spcAft>
              <a:buNone/>
            </a:pPr>
            <a:r>
              <a:rPr lang="en-US" dirty="0"/>
              <a:t>The main categories we covered in this game are the same categories you will need to know and discuss in future tests and exams. We have looked briefly at: </a:t>
            </a:r>
            <a:endParaRPr dirty="0"/>
          </a:p>
          <a:p>
            <a:pPr marL="0" lvl="0" indent="0" algn="l" rtl="0">
              <a:spcBef>
                <a:spcPts val="0"/>
              </a:spcBef>
              <a:spcAft>
                <a:spcPts val="0"/>
              </a:spcAft>
              <a:buNone/>
            </a:pPr>
            <a:endParaRPr dirty="0"/>
          </a:p>
          <a:p>
            <a:pPr marL="171450" lvl="0" indent="-171450" algn="l" rtl="0">
              <a:spcBef>
                <a:spcPts val="0"/>
              </a:spcBef>
              <a:spcAft>
                <a:spcPts val="0"/>
              </a:spcAft>
              <a:buFont typeface="Wingdings" panose="05000000000000000000" pitchFamily="2" charset="2"/>
              <a:buChar char="v"/>
            </a:pPr>
            <a:r>
              <a:rPr lang="en-US" dirty="0"/>
              <a:t>A </a:t>
            </a:r>
            <a:r>
              <a:rPr lang="en-US" b="1" dirty="0"/>
              <a:t>study plan </a:t>
            </a:r>
            <a:r>
              <a:rPr lang="en-US" dirty="0"/>
              <a:t>which is an </a:t>
            </a:r>
            <a:r>
              <a:rPr lang="en-US" dirty="0" err="1"/>
              <a:t>organised</a:t>
            </a:r>
            <a:r>
              <a:rPr lang="en-US" dirty="0"/>
              <a:t> schedule outlining study times and learning goals. A study plan is a schedule that sets aside dedicated time each week for studying. </a:t>
            </a:r>
          </a:p>
          <a:p>
            <a:pPr marL="171450" marR="0" lvl="0" indent="-171450" algn="l" defTabSz="914400" rtl="0" eaLnBrk="1" fontAlgn="auto" latinLnBrk="0" hangingPunct="1">
              <a:lnSpc>
                <a:spcPct val="100000"/>
              </a:lnSpc>
              <a:spcBef>
                <a:spcPts val="0"/>
              </a:spcBef>
              <a:spcAft>
                <a:spcPts val="0"/>
              </a:spcAft>
              <a:buClr>
                <a:srgbClr val="000000"/>
              </a:buClr>
              <a:buSzPts val="1400"/>
              <a:buFont typeface="Wingdings" panose="05000000000000000000" pitchFamily="2" charset="2"/>
              <a:buChar char="v"/>
              <a:tabLst/>
              <a:defRPr/>
            </a:pPr>
            <a:r>
              <a:rPr lang="en-US" dirty="0"/>
              <a:t>We looked at </a:t>
            </a:r>
            <a:r>
              <a:rPr lang="en-US" b="1" dirty="0"/>
              <a:t>study styles </a:t>
            </a:r>
            <a:r>
              <a:rPr lang="en-US" dirty="0"/>
              <a:t>like the VARK Model, which stands for visual, aural/auditory, reading/writing, and </a:t>
            </a:r>
            <a:r>
              <a:rPr lang="en-US" dirty="0" err="1"/>
              <a:t>kinaesthetic</a:t>
            </a:r>
            <a:r>
              <a:rPr lang="en-US" dirty="0"/>
              <a:t>. </a:t>
            </a:r>
          </a:p>
          <a:p>
            <a:pPr marL="171450" marR="0" lvl="0" indent="-171450" algn="l" defTabSz="914400" rtl="0" eaLnBrk="1" fontAlgn="auto" latinLnBrk="0" hangingPunct="1">
              <a:lnSpc>
                <a:spcPct val="100000"/>
              </a:lnSpc>
              <a:spcBef>
                <a:spcPts val="0"/>
              </a:spcBef>
              <a:spcAft>
                <a:spcPts val="0"/>
              </a:spcAft>
              <a:buClr>
                <a:srgbClr val="000000"/>
              </a:buClr>
              <a:buSzPts val="1400"/>
              <a:buFont typeface="Wingdings" panose="05000000000000000000" pitchFamily="2" charset="2"/>
              <a:buChar char="v"/>
              <a:tabLst/>
              <a:defRPr/>
            </a:pPr>
            <a:r>
              <a:rPr lang="en-US" dirty="0"/>
              <a:t>We looked into time management and how to become more confident, </a:t>
            </a:r>
            <a:r>
              <a:rPr lang="en-US" dirty="0" err="1"/>
              <a:t>organised</a:t>
            </a:r>
            <a:r>
              <a:rPr lang="en-US" dirty="0"/>
              <a:t>, and learn more efficiently. Effective time management skills are necessary for managing all the requirements of a high school learner.</a:t>
            </a:r>
          </a:p>
          <a:p>
            <a:pPr marL="171450" marR="0" lvl="0" indent="-171450" algn="l" defTabSz="914400" rtl="0" eaLnBrk="1" fontAlgn="auto" latinLnBrk="0" hangingPunct="1">
              <a:lnSpc>
                <a:spcPct val="100000"/>
              </a:lnSpc>
              <a:spcBef>
                <a:spcPts val="0"/>
              </a:spcBef>
              <a:spcAft>
                <a:spcPts val="0"/>
              </a:spcAft>
              <a:buClr>
                <a:srgbClr val="000000"/>
              </a:buClr>
              <a:buSzPts val="1400"/>
              <a:buFont typeface="Wingdings" panose="05000000000000000000" pitchFamily="2" charset="2"/>
              <a:buChar char="v"/>
              <a:tabLst/>
              <a:defRPr/>
            </a:pPr>
            <a:r>
              <a:rPr lang="en-US" dirty="0"/>
              <a:t>And lastly, </a:t>
            </a:r>
            <a:r>
              <a:rPr lang="en-ZA" sz="1800" dirty="0">
                <a:solidFill>
                  <a:srgbClr val="404040"/>
                </a:solidFill>
                <a:effectLst/>
                <a:latin typeface="Calibri" panose="020F0502020204030204" pitchFamily="34" charset="0"/>
                <a:ea typeface="Arial" panose="020B0604020202020204" pitchFamily="34" charset="0"/>
              </a:rPr>
              <a:t>we read one can be anxious for examinations, but that such anxiety can be reduced when tackling an exam with a calm and rational posture. Exams do come with stress and anxiety, but it takes diligence to master the necessary skills to handle such situations better.</a:t>
            </a:r>
            <a:endParaRPr lang="en-US" dirty="0"/>
          </a:p>
        </p:txBody>
      </p:sp>
      <p:sp>
        <p:nvSpPr>
          <p:cNvPr id="119" name="Google Shape;119;p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5</a:t>
            </a:fld>
            <a:endParaRPr/>
          </a:p>
        </p:txBody>
      </p:sp>
    </p:spTree>
    <p:extLst>
      <p:ext uri="{BB962C8B-B14F-4D97-AF65-F5344CB8AC3E}">
        <p14:creationId xmlns:p14="http://schemas.microsoft.com/office/powerpoint/2010/main" val="343384015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3"/>
        <p:cNvGrpSpPr/>
        <p:nvPr/>
      </p:nvGrpSpPr>
      <p:grpSpPr>
        <a:xfrm>
          <a:off x="0" y="0"/>
          <a:ext cx="0" cy="0"/>
          <a:chOff x="0" y="0"/>
          <a:chExt cx="0" cy="0"/>
        </a:xfrm>
      </p:grpSpPr>
      <p:sp>
        <p:nvSpPr>
          <p:cNvPr id="124" name="Google Shape;124;p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5" name="Google Shape;125;p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dirty="0"/>
              <a:t>Slide 6: Homework (2 min)</a:t>
            </a:r>
            <a:endParaRPr lang="en-US" sz="1200" dirty="0">
              <a:solidFill>
                <a:schemeClr val="dk1"/>
              </a:solidFill>
              <a:effectLst/>
              <a:latin typeface="Calibri"/>
            </a:endParaRPr>
          </a:p>
          <a:p>
            <a:pPr marL="0" lvl="0" indent="0" algn="l" rtl="0">
              <a:spcBef>
                <a:spcPts val="0"/>
              </a:spcBef>
              <a:spcAft>
                <a:spcPts val="0"/>
              </a:spcAft>
              <a:buNone/>
            </a:pPr>
            <a:endParaRPr lang="en-US" sz="1200" dirty="0">
              <a:solidFill>
                <a:schemeClr val="dk1"/>
              </a:solidFill>
              <a:effectLst/>
              <a:latin typeface="Calibri"/>
              <a:ea typeface="Arial" panose="020B0604020202020204" pitchFamily="34" charset="0"/>
            </a:endParaRPr>
          </a:p>
          <a:p>
            <a:pPr marL="0" lvl="0" indent="0" algn="l" rtl="0">
              <a:spcBef>
                <a:spcPts val="0"/>
              </a:spcBef>
              <a:spcAft>
                <a:spcPts val="0"/>
              </a:spcAft>
              <a:buNone/>
            </a:pPr>
            <a:r>
              <a:rPr lang="en-ZA" sz="1800" dirty="0">
                <a:solidFill>
                  <a:srgbClr val="595959"/>
                </a:solidFill>
                <a:effectLst/>
                <a:latin typeface="Calibri" panose="020F0502020204030204" pitchFamily="34" charset="0"/>
                <a:ea typeface="Arial" panose="020B0604020202020204" pitchFamily="34" charset="0"/>
              </a:rPr>
              <a:t>Let’s now look at </a:t>
            </a:r>
            <a:r>
              <a:rPr lang="en-ZA" sz="1800" b="1" i="1" dirty="0">
                <a:solidFill>
                  <a:srgbClr val="595959"/>
                </a:solidFill>
                <a:effectLst/>
                <a:latin typeface="Calibri" panose="020F0502020204030204" pitchFamily="34" charset="0"/>
                <a:ea typeface="Arial" panose="020B0604020202020204" pitchFamily="34" charset="0"/>
              </a:rPr>
              <a:t>Activity 3</a:t>
            </a:r>
            <a:r>
              <a:rPr lang="en-ZA" sz="1800" dirty="0">
                <a:solidFill>
                  <a:srgbClr val="595959"/>
                </a:solidFill>
                <a:effectLst/>
                <a:latin typeface="Calibri" panose="020F0502020204030204" pitchFamily="34" charset="0"/>
                <a:ea typeface="Arial" panose="020B0604020202020204" pitchFamily="34" charset="0"/>
              </a:rPr>
              <a:t> (</a:t>
            </a:r>
            <a:r>
              <a:rPr lang="en-ZA" sz="1800" b="1" i="1" u="sng" dirty="0">
                <a:solidFill>
                  <a:srgbClr val="595959"/>
                </a:solidFill>
                <a:effectLst/>
                <a:latin typeface="Calibri" panose="020F0502020204030204" pitchFamily="34" charset="0"/>
                <a:ea typeface="Arial" panose="020B0604020202020204" pitchFamily="34" charset="0"/>
              </a:rPr>
              <a:t>Lesson 1 – Worksheet</a:t>
            </a:r>
            <a:r>
              <a:rPr lang="en-ZA" sz="1800" dirty="0">
                <a:solidFill>
                  <a:srgbClr val="595959"/>
                </a:solidFill>
                <a:effectLst/>
                <a:latin typeface="Calibri" panose="020F0502020204030204" pitchFamily="34" charset="0"/>
                <a:ea typeface="Arial" panose="020B0604020202020204" pitchFamily="34" charset="0"/>
              </a:rPr>
              <a:t>). We will not have sufficient time to finish the activity during this lesson. Complete the activity for homework and bring your answers to class next week. </a:t>
            </a:r>
            <a:br>
              <a:rPr lang="en-ZA" sz="1800" dirty="0">
                <a:solidFill>
                  <a:srgbClr val="595959"/>
                </a:solidFill>
                <a:effectLst/>
                <a:latin typeface="Calibri" panose="020F0502020204030204" pitchFamily="34" charset="0"/>
                <a:ea typeface="Arial" panose="020B0604020202020204" pitchFamily="34" charset="0"/>
              </a:rPr>
            </a:br>
            <a:r>
              <a:rPr lang="en-ZA" sz="1800" dirty="0">
                <a:solidFill>
                  <a:srgbClr val="595959"/>
                </a:solidFill>
                <a:effectLst/>
                <a:latin typeface="Calibri" panose="020F0502020204030204" pitchFamily="34" charset="0"/>
                <a:ea typeface="Arial" panose="020B0604020202020204" pitchFamily="34" charset="0"/>
              </a:rPr>
              <a:t>This activity will give you an opportunity to work through a question that prepares you for the way in which this topic can be assessed in a test or exam. </a:t>
            </a:r>
            <a:endParaRPr lang="en-ZA" sz="1800" dirty="0">
              <a:solidFill>
                <a:schemeClr val="dk1"/>
              </a:solidFill>
              <a:effectLst/>
              <a:latin typeface="Times New Roman" panose="02020603050405020304" pitchFamily="18" charset="0"/>
              <a:ea typeface="Arial" panose="020B0604020202020204" pitchFamily="34" charset="0"/>
            </a:endParaRPr>
          </a:p>
          <a:p>
            <a:pPr marL="0" lvl="0" indent="0" algn="l" rtl="0">
              <a:spcBef>
                <a:spcPts val="0"/>
              </a:spcBef>
              <a:spcAft>
                <a:spcPts val="0"/>
              </a:spcAft>
              <a:buNone/>
            </a:pPr>
            <a:endParaRPr lang="en-ZA" sz="1800" dirty="0">
              <a:solidFill>
                <a:schemeClr val="dk1"/>
              </a:solidFill>
              <a:effectLst/>
              <a:latin typeface="Times New Roman" panose="02020603050405020304" pitchFamily="18" charset="0"/>
              <a:ea typeface="Arial" panose="020B0604020202020204" pitchFamily="34" charset="0"/>
            </a:endParaRPr>
          </a:p>
          <a:p>
            <a:pPr marL="0" lvl="0" indent="0" algn="l" rtl="0">
              <a:spcBef>
                <a:spcPts val="0"/>
              </a:spcBef>
              <a:spcAft>
                <a:spcPts val="0"/>
              </a:spcAft>
              <a:buNone/>
            </a:pPr>
            <a:r>
              <a:rPr lang="en-ZA" sz="1800" dirty="0">
                <a:solidFill>
                  <a:srgbClr val="404040"/>
                </a:solidFill>
                <a:effectLst/>
                <a:latin typeface="Calibri" panose="020F0502020204030204" pitchFamily="34" charset="0"/>
                <a:ea typeface="Arial" panose="020B0604020202020204" pitchFamily="34" charset="0"/>
              </a:rPr>
              <a:t>Refer to the </a:t>
            </a:r>
            <a:r>
              <a:rPr lang="en-ZA" sz="1800" b="1" i="1" u="sng" dirty="0">
                <a:solidFill>
                  <a:srgbClr val="404040"/>
                </a:solidFill>
                <a:effectLst/>
                <a:latin typeface="Calibri" panose="020F0502020204030204" pitchFamily="34" charset="0"/>
                <a:ea typeface="Arial" panose="020B0604020202020204" pitchFamily="34" charset="0"/>
              </a:rPr>
              <a:t>Content Summary</a:t>
            </a:r>
            <a:r>
              <a:rPr lang="en-ZA" sz="1800" u="none" dirty="0">
                <a:solidFill>
                  <a:srgbClr val="404040"/>
                </a:solidFill>
                <a:effectLst/>
                <a:latin typeface="Calibri" panose="020F0502020204030204" pitchFamily="34" charset="0"/>
                <a:ea typeface="Arial" panose="020B0604020202020204" pitchFamily="34" charset="0"/>
              </a:rPr>
              <a:t> </a:t>
            </a:r>
            <a:r>
              <a:rPr lang="en-ZA" sz="1800" dirty="0">
                <a:solidFill>
                  <a:srgbClr val="404040"/>
                </a:solidFill>
                <a:effectLst/>
                <a:latin typeface="Calibri" panose="020F0502020204030204" pitchFamily="34" charset="0"/>
                <a:ea typeface="Arial" panose="020B0604020202020204" pitchFamily="34" charset="0"/>
              </a:rPr>
              <a:t>as it will assist you in answering the questions in </a:t>
            </a:r>
            <a:r>
              <a:rPr lang="en-ZA" sz="1800" b="1" i="1" dirty="0">
                <a:solidFill>
                  <a:srgbClr val="404040"/>
                </a:solidFill>
                <a:effectLst/>
                <a:latin typeface="Calibri" panose="020F0502020204030204" pitchFamily="34" charset="0"/>
                <a:ea typeface="Arial" panose="020B0604020202020204" pitchFamily="34" charset="0"/>
              </a:rPr>
              <a:t>Activity 3</a:t>
            </a:r>
            <a:r>
              <a:rPr lang="en-ZA" sz="1800" dirty="0">
                <a:solidFill>
                  <a:srgbClr val="404040"/>
                </a:solidFill>
                <a:effectLst/>
                <a:latin typeface="Calibri" panose="020F0502020204030204" pitchFamily="34" charset="0"/>
                <a:ea typeface="Arial" panose="020B0604020202020204" pitchFamily="34" charset="0"/>
              </a:rPr>
              <a:t>.</a:t>
            </a:r>
            <a:endParaRPr dirty="0"/>
          </a:p>
        </p:txBody>
      </p:sp>
      <p:sp>
        <p:nvSpPr>
          <p:cNvPr id="126" name="Google Shape;126;p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6</a:t>
            </a:fld>
            <a:endParaRPr/>
          </a:p>
        </p:txBody>
      </p:sp>
    </p:spTree>
    <p:extLst>
      <p:ext uri="{BB962C8B-B14F-4D97-AF65-F5344CB8AC3E}">
        <p14:creationId xmlns:p14="http://schemas.microsoft.com/office/powerpoint/2010/main" val="342502613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0"/>
        <p:cNvGrpSpPr/>
        <p:nvPr/>
      </p:nvGrpSpPr>
      <p:grpSpPr>
        <a:xfrm>
          <a:off x="0" y="0"/>
          <a:ext cx="0" cy="0"/>
          <a:chOff x="0" y="0"/>
          <a:chExt cx="0" cy="0"/>
        </a:xfrm>
      </p:grpSpPr>
      <p:sp>
        <p:nvSpPr>
          <p:cNvPr id="131" name="Google Shape;131;p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32" name="Google Shape;132;p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dirty="0"/>
              <a:t>Slide 7: Reflection </a:t>
            </a:r>
            <a:r>
              <a:rPr lang="en-US"/>
              <a:t>Activity (2 min)</a:t>
            </a:r>
            <a:endParaRPr dirty="0"/>
          </a:p>
          <a:p>
            <a:pPr marL="0" lvl="0" indent="0" algn="l" rtl="0">
              <a:spcBef>
                <a:spcPts val="0"/>
              </a:spcBef>
              <a:spcAft>
                <a:spcPts val="0"/>
              </a:spcAft>
              <a:buNone/>
            </a:pPr>
            <a:endParaRPr lang="en-US" dirty="0"/>
          </a:p>
          <a:p>
            <a:pPr marL="0" lvl="0" indent="0" algn="l" rtl="0">
              <a:spcBef>
                <a:spcPts val="0"/>
              </a:spcBef>
              <a:spcAft>
                <a:spcPts val="0"/>
              </a:spcAft>
              <a:buNone/>
            </a:pPr>
            <a:r>
              <a:rPr lang="en-ZA" sz="1800" dirty="0">
                <a:solidFill>
                  <a:srgbClr val="595959"/>
                </a:solidFill>
                <a:effectLst/>
                <a:latin typeface="Calibri" panose="020F0502020204030204" pitchFamily="34" charset="0"/>
                <a:ea typeface="Arial" panose="020B0604020202020204" pitchFamily="34" charset="0"/>
              </a:rPr>
              <a:t>As we come to the end of this lesson, we have one final quick </a:t>
            </a:r>
            <a:r>
              <a:rPr lang="en-ZA" sz="1800" i="1" dirty="0">
                <a:solidFill>
                  <a:srgbClr val="595959"/>
                </a:solidFill>
                <a:effectLst/>
                <a:latin typeface="Calibri" panose="020F0502020204030204" pitchFamily="34" charset="0"/>
                <a:ea typeface="Arial" panose="020B0604020202020204" pitchFamily="34" charset="0"/>
              </a:rPr>
              <a:t>Reflection Activity</a:t>
            </a:r>
            <a:r>
              <a:rPr lang="en-ZA" sz="1800" dirty="0">
                <a:solidFill>
                  <a:srgbClr val="595959"/>
                </a:solidFill>
                <a:effectLst/>
                <a:latin typeface="Calibri" panose="020F0502020204030204" pitchFamily="34" charset="0"/>
                <a:ea typeface="Arial" panose="020B0604020202020204" pitchFamily="34" charset="0"/>
              </a:rPr>
              <a:t> to complete. </a:t>
            </a:r>
            <a:endParaRPr dirty="0"/>
          </a:p>
          <a:p>
            <a:pPr marL="0" lvl="0" indent="0" algn="l" rtl="0">
              <a:spcBef>
                <a:spcPts val="0"/>
              </a:spcBef>
              <a:spcAft>
                <a:spcPts val="0"/>
              </a:spcAft>
              <a:buNone/>
            </a:pPr>
            <a:r>
              <a:rPr lang="en-ZA" sz="1800" dirty="0">
                <a:solidFill>
                  <a:srgbClr val="595959"/>
                </a:solidFill>
                <a:effectLst/>
                <a:latin typeface="Calibri" panose="020F0502020204030204" pitchFamily="34" charset="0"/>
                <a:ea typeface="Arial" panose="020B0604020202020204" pitchFamily="34" charset="0"/>
              </a:rPr>
              <a:t>Enhancing your </a:t>
            </a:r>
            <a:r>
              <a:rPr lang="en-US" dirty="0"/>
              <a:t>study habits starts by reflecting on what areas you need to improve on. Complete the </a:t>
            </a:r>
            <a:r>
              <a:rPr lang="en-US" i="1" dirty="0"/>
              <a:t>Reflection Activity </a:t>
            </a:r>
            <a:r>
              <a:rPr lang="en-US" dirty="0"/>
              <a:t>(</a:t>
            </a:r>
            <a:r>
              <a:rPr lang="en-US" b="1" i="1" dirty="0"/>
              <a:t>Activity 4</a:t>
            </a:r>
            <a:r>
              <a:rPr lang="en-US" dirty="0"/>
              <a:t>) on your </a:t>
            </a:r>
            <a:r>
              <a:rPr lang="en-US" sz="1200" b="1" i="1" u="sng" dirty="0">
                <a:solidFill>
                  <a:srgbClr val="595959"/>
                </a:solidFill>
                <a:latin typeface="Arial"/>
                <a:ea typeface="Arial"/>
                <a:cs typeface="Arial"/>
                <a:sym typeface="Arial"/>
              </a:rPr>
              <a:t>Lesson 1 – Worksheet</a:t>
            </a:r>
            <a:r>
              <a:rPr lang="en-US" sz="1200" b="0" i="1" u="sng" dirty="0">
                <a:solidFill>
                  <a:srgbClr val="595959"/>
                </a:solidFill>
                <a:latin typeface="Arial"/>
                <a:ea typeface="Arial"/>
                <a:cs typeface="Arial"/>
                <a:sym typeface="Arial"/>
              </a:rPr>
              <a:t>.</a:t>
            </a:r>
            <a:r>
              <a:rPr lang="en-US" sz="1200" b="0" dirty="0">
                <a:solidFill>
                  <a:srgbClr val="595959"/>
                </a:solidFill>
                <a:latin typeface="Arial"/>
                <a:ea typeface="Arial"/>
                <a:cs typeface="Arial"/>
                <a:sym typeface="Arial"/>
              </a:rPr>
              <a:t> </a:t>
            </a:r>
            <a:endParaRPr b="0" dirty="0"/>
          </a:p>
          <a:p>
            <a:pPr marL="0" lvl="0" indent="0" algn="l" rtl="0">
              <a:spcBef>
                <a:spcPts val="0"/>
              </a:spcBef>
              <a:spcAft>
                <a:spcPts val="0"/>
              </a:spcAft>
              <a:buNone/>
            </a:pPr>
            <a:endParaRPr dirty="0"/>
          </a:p>
        </p:txBody>
      </p:sp>
      <p:sp>
        <p:nvSpPr>
          <p:cNvPr id="133" name="Google Shape;133;p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7</a:t>
            </a:fld>
            <a:endParaRPr/>
          </a:p>
        </p:txBody>
      </p:sp>
    </p:spTree>
    <p:extLst>
      <p:ext uri="{BB962C8B-B14F-4D97-AF65-F5344CB8AC3E}">
        <p14:creationId xmlns:p14="http://schemas.microsoft.com/office/powerpoint/2010/main" val="423199280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5"/>
        <p:cNvGrpSpPr/>
        <p:nvPr/>
      </p:nvGrpSpPr>
      <p:grpSpPr>
        <a:xfrm>
          <a:off x="0" y="0"/>
          <a:ext cx="0" cy="0"/>
          <a:chOff x="0" y="0"/>
          <a:chExt cx="0" cy="0"/>
        </a:xfrm>
      </p:grpSpPr>
      <p:sp>
        <p:nvSpPr>
          <p:cNvPr id="16" name="Google Shape;16;p9"/>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7" name="Google Shape;17;p9"/>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18" name="Google Shape;18;p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9" name="Google Shape;19;p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0" name="Google Shape;20;p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72"/>
        <p:cNvGrpSpPr/>
        <p:nvPr/>
      </p:nvGrpSpPr>
      <p:grpSpPr>
        <a:xfrm>
          <a:off x="0" y="0"/>
          <a:ext cx="0" cy="0"/>
          <a:chOff x="0" y="0"/>
          <a:chExt cx="0" cy="0"/>
        </a:xfrm>
      </p:grpSpPr>
      <p:sp>
        <p:nvSpPr>
          <p:cNvPr id="73" name="Google Shape;73;p18"/>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4" name="Google Shape;74;p18"/>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5" name="Google Shape;75;p1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6" name="Google Shape;76;p1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7" name="Google Shape;77;p1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8"/>
        <p:cNvGrpSpPr/>
        <p:nvPr/>
      </p:nvGrpSpPr>
      <p:grpSpPr>
        <a:xfrm>
          <a:off x="0" y="0"/>
          <a:ext cx="0" cy="0"/>
          <a:chOff x="0" y="0"/>
          <a:chExt cx="0" cy="0"/>
        </a:xfrm>
      </p:grpSpPr>
      <p:sp>
        <p:nvSpPr>
          <p:cNvPr id="79" name="Google Shape;79;p19"/>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0" name="Google Shape;80;p19"/>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81" name="Google Shape;81;p1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2" name="Google Shape;82;p1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3" name="Google Shape;83;p1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1"/>
        <p:cNvGrpSpPr/>
        <p:nvPr/>
      </p:nvGrpSpPr>
      <p:grpSpPr>
        <a:xfrm>
          <a:off x="0" y="0"/>
          <a:ext cx="0" cy="0"/>
          <a:chOff x="0" y="0"/>
          <a:chExt cx="0" cy="0"/>
        </a:xfrm>
      </p:grpSpPr>
      <p:sp>
        <p:nvSpPr>
          <p:cNvPr id="22" name="Google Shape;22;p10"/>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3" name="Google Shape;23;p10"/>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4" name="Google Shape;24;p1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5" name="Google Shape;25;p1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6" name="Google Shape;26;p1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7"/>
        <p:cNvGrpSpPr/>
        <p:nvPr/>
      </p:nvGrpSpPr>
      <p:grpSpPr>
        <a:xfrm>
          <a:off x="0" y="0"/>
          <a:ext cx="0" cy="0"/>
          <a:chOff x="0" y="0"/>
          <a:chExt cx="0" cy="0"/>
        </a:xfrm>
      </p:grpSpPr>
      <p:sp>
        <p:nvSpPr>
          <p:cNvPr id="28" name="Google Shape;28;p11"/>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9" name="Google Shape;29;p11"/>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888888"/>
              </a:buClr>
              <a:buSzPts val="2400"/>
              <a:buNone/>
              <a:defRPr sz="2400">
                <a:solidFill>
                  <a:srgbClr val="888888"/>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30" name="Google Shape;30;p1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1" name="Google Shape;31;p1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2" name="Google Shape;32;p1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33"/>
        <p:cNvGrpSpPr/>
        <p:nvPr/>
      </p:nvGrpSpPr>
      <p:grpSpPr>
        <a:xfrm>
          <a:off x="0" y="0"/>
          <a:ext cx="0" cy="0"/>
          <a:chOff x="0" y="0"/>
          <a:chExt cx="0" cy="0"/>
        </a:xfrm>
      </p:grpSpPr>
      <p:sp>
        <p:nvSpPr>
          <p:cNvPr id="34" name="Google Shape;34;p12"/>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5" name="Google Shape;35;p12"/>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6" name="Google Shape;36;p12"/>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7" name="Google Shape;37;p1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8" name="Google Shape;38;p1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9" name="Google Shape;39;p1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40"/>
        <p:cNvGrpSpPr/>
        <p:nvPr/>
      </p:nvGrpSpPr>
      <p:grpSpPr>
        <a:xfrm>
          <a:off x="0" y="0"/>
          <a:ext cx="0" cy="0"/>
          <a:chOff x="0" y="0"/>
          <a:chExt cx="0" cy="0"/>
        </a:xfrm>
      </p:grpSpPr>
      <p:sp>
        <p:nvSpPr>
          <p:cNvPr id="41" name="Google Shape;41;p13"/>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2" name="Google Shape;42;p13"/>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3" name="Google Shape;43;p13"/>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4" name="Google Shape;44;p13"/>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5" name="Google Shape;45;p13"/>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6" name="Google Shape;46;p1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7" name="Google Shape;47;p1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8" name="Google Shape;48;p1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49"/>
        <p:cNvGrpSpPr/>
        <p:nvPr/>
      </p:nvGrpSpPr>
      <p:grpSpPr>
        <a:xfrm>
          <a:off x="0" y="0"/>
          <a:ext cx="0" cy="0"/>
          <a:chOff x="0" y="0"/>
          <a:chExt cx="0" cy="0"/>
        </a:xfrm>
      </p:grpSpPr>
      <p:sp>
        <p:nvSpPr>
          <p:cNvPr id="50" name="Google Shape;50;p14"/>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1" name="Google Shape;51;p1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2" name="Google Shape;52;p1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3" name="Google Shape;53;p1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4"/>
        <p:cNvGrpSpPr/>
        <p:nvPr/>
      </p:nvGrpSpPr>
      <p:grpSpPr>
        <a:xfrm>
          <a:off x="0" y="0"/>
          <a:ext cx="0" cy="0"/>
          <a:chOff x="0" y="0"/>
          <a:chExt cx="0" cy="0"/>
        </a:xfrm>
      </p:grpSpPr>
      <p:sp>
        <p:nvSpPr>
          <p:cNvPr id="55" name="Google Shape;55;p1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6" name="Google Shape;56;p1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7" name="Google Shape;57;p1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8"/>
        <p:cNvGrpSpPr/>
        <p:nvPr/>
      </p:nvGrpSpPr>
      <p:grpSpPr>
        <a:xfrm>
          <a:off x="0" y="0"/>
          <a:ext cx="0" cy="0"/>
          <a:chOff x="0" y="0"/>
          <a:chExt cx="0" cy="0"/>
        </a:xfrm>
      </p:grpSpPr>
      <p:sp>
        <p:nvSpPr>
          <p:cNvPr id="59" name="Google Shape;59;p16"/>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0" name="Google Shape;60;p16"/>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61" name="Google Shape;61;p16"/>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2" name="Google Shape;62;p1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3" name="Google Shape;63;p1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4" name="Google Shape;64;p1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5"/>
        <p:cNvGrpSpPr/>
        <p:nvPr/>
      </p:nvGrpSpPr>
      <p:grpSpPr>
        <a:xfrm>
          <a:off x="0" y="0"/>
          <a:ext cx="0" cy="0"/>
          <a:chOff x="0" y="0"/>
          <a:chExt cx="0" cy="0"/>
        </a:xfrm>
      </p:grpSpPr>
      <p:sp>
        <p:nvSpPr>
          <p:cNvPr id="66" name="Google Shape;66;p17"/>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7" name="Google Shape;67;p17"/>
          <p:cNvSpPr>
            <a:spLocks noGrp="1"/>
          </p:cNvSpPr>
          <p:nvPr>
            <p:ph type="pic" idx="2"/>
          </p:nvPr>
        </p:nvSpPr>
        <p:spPr>
          <a:xfrm>
            <a:off x="5183188" y="987425"/>
            <a:ext cx="6172200" cy="4873625"/>
          </a:xfrm>
          <a:prstGeom prst="rect">
            <a:avLst/>
          </a:prstGeom>
          <a:noFill/>
          <a:ln>
            <a:noFill/>
          </a:ln>
        </p:spPr>
      </p:sp>
      <p:sp>
        <p:nvSpPr>
          <p:cNvPr id="68" name="Google Shape;68;p17"/>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9" name="Google Shape;69;p1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0" name="Google Shape;70;p1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1" name="Google Shape;71;p1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a:blip r:embed="rId13">
            <a:alphaModFix/>
          </a:blip>
          <a:stretch>
            <a:fillRect/>
          </a:stretch>
        </a:blipFill>
        <a:effectLst/>
      </p:bgPr>
    </p:bg>
    <p:spTree>
      <p:nvGrpSpPr>
        <p:cNvPr id="1" name="Shape 9"/>
        <p:cNvGrpSpPr/>
        <p:nvPr/>
      </p:nvGrpSpPr>
      <p:grpSpPr>
        <a:xfrm>
          <a:off x="0" y="0"/>
          <a:ext cx="0" cy="0"/>
          <a:chOff x="0" y="0"/>
          <a:chExt cx="0" cy="0"/>
        </a:xfrm>
      </p:grpSpPr>
      <p:sp>
        <p:nvSpPr>
          <p:cNvPr id="10" name="Google Shape;10;p8"/>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8"/>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 name="Google Shape;12;p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3" name="Google Shape;13;p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4" name="Google Shape;14;p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3.jpg"/></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3.jpg"/></Relationships>
</file>

<file path=ppt/slides/_rels/slide4.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3.jpg"/></Relationships>
</file>

<file path=ppt/slides/_rels/slide5.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3.jpg"/></Relationships>
</file>

<file path=ppt/slides/_rels/slide6.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3.jpg"/></Relationships>
</file>

<file path=ppt/slides/_rels/slide7.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3.jp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88"/>
        <p:cNvGrpSpPr/>
        <p:nvPr/>
      </p:nvGrpSpPr>
      <p:grpSpPr>
        <a:xfrm>
          <a:off x="0" y="0"/>
          <a:ext cx="0" cy="0"/>
          <a:chOff x="0" y="0"/>
          <a:chExt cx="0" cy="0"/>
        </a:xfrm>
      </p:grpSpPr>
      <p:pic>
        <p:nvPicPr>
          <p:cNvPr id="2" name="Picture 1">
            <a:extLst>
              <a:ext uri="{FF2B5EF4-FFF2-40B4-BE49-F238E27FC236}">
                <a16:creationId xmlns:a16="http://schemas.microsoft.com/office/drawing/2014/main" id="{B2DE528A-9D60-7837-A4E7-266B7F11B79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845546" y="-19050"/>
            <a:ext cx="1365504" cy="469392"/>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93"/>
        <p:cNvGrpSpPr/>
        <p:nvPr/>
      </p:nvGrpSpPr>
      <p:grpSpPr>
        <a:xfrm>
          <a:off x="0" y="0"/>
          <a:ext cx="0" cy="0"/>
          <a:chOff x="0" y="0"/>
          <a:chExt cx="0" cy="0"/>
        </a:xfrm>
      </p:grpSpPr>
      <p:sp>
        <p:nvSpPr>
          <p:cNvPr id="94" name="Google Shape;94;p2"/>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Calibri"/>
              <a:buNone/>
            </a:pPr>
            <a:endParaRPr/>
          </a:p>
        </p:txBody>
      </p:sp>
      <p:sp>
        <p:nvSpPr>
          <p:cNvPr id="95" name="Google Shape;95;p2"/>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p>
            <a:pPr marL="228600" lvl="0" indent="-50800" algn="l" rtl="0">
              <a:lnSpc>
                <a:spcPct val="90000"/>
              </a:lnSpc>
              <a:spcBef>
                <a:spcPts val="0"/>
              </a:spcBef>
              <a:spcAft>
                <a:spcPts val="0"/>
              </a:spcAft>
              <a:buClr>
                <a:schemeClr val="dk1"/>
              </a:buClr>
              <a:buSzPts val="2800"/>
              <a:buNone/>
            </a:pPr>
            <a:endParaRPr/>
          </a:p>
        </p:txBody>
      </p:sp>
      <p:pic>
        <p:nvPicPr>
          <p:cNvPr id="96" name="Google Shape;96;p2" descr="How to Set (And Actually Achieve) Your Study Goals - ChloeBurroughs.com"/>
          <p:cNvPicPr preferRelativeResize="0"/>
          <p:nvPr/>
        </p:nvPicPr>
        <p:blipFill rotWithShape="1">
          <a:blip r:embed="rId3">
            <a:alphaModFix/>
          </a:blip>
          <a:srcRect/>
          <a:stretch/>
        </p:blipFill>
        <p:spPr>
          <a:xfrm>
            <a:off x="-334537" y="-396234"/>
            <a:ext cx="12526537" cy="7254234"/>
          </a:xfrm>
          <a:prstGeom prst="rect">
            <a:avLst/>
          </a:prstGeom>
          <a:noFill/>
          <a:ln>
            <a:noFill/>
          </a:ln>
        </p:spPr>
      </p:pic>
      <p:sp>
        <p:nvSpPr>
          <p:cNvPr id="97" name="Google Shape;97;p2"/>
          <p:cNvSpPr txBox="1"/>
          <p:nvPr/>
        </p:nvSpPr>
        <p:spPr>
          <a:xfrm>
            <a:off x="671861" y="4579134"/>
            <a:ext cx="10848278" cy="1477328"/>
          </a:xfrm>
          <a:prstGeom prst="rect">
            <a:avLst/>
          </a:prstGeom>
          <a:solidFill>
            <a:srgbClr val="232C20">
              <a:alpha val="24705"/>
            </a:srgbClr>
          </a:solid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4500" b="0" i="0" u="none" strike="noStrike" cap="none">
                <a:solidFill>
                  <a:schemeClr val="lt1"/>
                </a:solidFill>
                <a:latin typeface="Calibri"/>
                <a:ea typeface="Calibri"/>
                <a:cs typeface="Calibri"/>
                <a:sym typeface="Calibri"/>
              </a:rPr>
              <a:t>Who was happy with their results at the end of grade 11?</a:t>
            </a:r>
            <a:endParaRPr/>
          </a:p>
        </p:txBody>
      </p:sp>
      <p:pic>
        <p:nvPicPr>
          <p:cNvPr id="2" name="Picture 1">
            <a:extLst>
              <a:ext uri="{FF2B5EF4-FFF2-40B4-BE49-F238E27FC236}">
                <a16:creationId xmlns:a16="http://schemas.microsoft.com/office/drawing/2014/main" id="{5F1F603B-218C-148F-9CDD-302D054FE10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845546" y="-19050"/>
            <a:ext cx="1365504" cy="469392"/>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8B8A34-B3A0-99CF-26BE-B8E2C5E3F547}"/>
              </a:ext>
            </a:extLst>
          </p:cNvPr>
          <p:cNvSpPr>
            <a:spLocks noGrp="1"/>
          </p:cNvSpPr>
          <p:nvPr>
            <p:ph type="title"/>
          </p:nvPr>
        </p:nvSpPr>
        <p:spPr/>
        <p:txBody>
          <a:bodyPr/>
          <a:lstStyle/>
          <a:p>
            <a:endParaRPr lang="en-ZA"/>
          </a:p>
        </p:txBody>
      </p:sp>
      <p:sp>
        <p:nvSpPr>
          <p:cNvPr id="3" name="Text Placeholder 2">
            <a:extLst>
              <a:ext uri="{FF2B5EF4-FFF2-40B4-BE49-F238E27FC236}">
                <a16:creationId xmlns:a16="http://schemas.microsoft.com/office/drawing/2014/main" id="{BFFEF2A1-5D69-EE72-1E1D-3325F6161DE5}"/>
              </a:ext>
            </a:extLst>
          </p:cNvPr>
          <p:cNvSpPr>
            <a:spLocks noGrp="1"/>
          </p:cNvSpPr>
          <p:nvPr>
            <p:ph type="body" idx="1"/>
          </p:nvPr>
        </p:nvSpPr>
        <p:spPr/>
        <p:txBody>
          <a:bodyPr/>
          <a:lstStyle/>
          <a:p>
            <a:endParaRPr lang="en-ZA" dirty="0"/>
          </a:p>
        </p:txBody>
      </p:sp>
      <p:pic>
        <p:nvPicPr>
          <p:cNvPr id="9" name="Picture 8">
            <a:extLst>
              <a:ext uri="{FF2B5EF4-FFF2-40B4-BE49-F238E27FC236}">
                <a16:creationId xmlns:a16="http://schemas.microsoft.com/office/drawing/2014/main" id="{E2308F2D-A3A4-A4BD-9730-D7492E3E97A3}"/>
              </a:ext>
            </a:extLst>
          </p:cNvPr>
          <p:cNvPicPr>
            <a:picLocks noChangeAspect="1"/>
          </p:cNvPicPr>
          <p:nvPr/>
        </p:nvPicPr>
        <p:blipFill>
          <a:blip r:embed="rId3"/>
          <a:stretch>
            <a:fillRect/>
          </a:stretch>
        </p:blipFill>
        <p:spPr>
          <a:xfrm>
            <a:off x="-52136" y="0"/>
            <a:ext cx="12296271" cy="6857999"/>
          </a:xfrm>
          <a:prstGeom prst="rect">
            <a:avLst/>
          </a:prstGeom>
        </p:spPr>
      </p:pic>
      <p:pic>
        <p:nvPicPr>
          <p:cNvPr id="10" name="Picture 9">
            <a:extLst>
              <a:ext uri="{FF2B5EF4-FFF2-40B4-BE49-F238E27FC236}">
                <a16:creationId xmlns:a16="http://schemas.microsoft.com/office/drawing/2014/main" id="{40C00D63-7D5A-66D2-9B93-38A7F87633D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845546" y="-19050"/>
            <a:ext cx="1365504" cy="469392"/>
          </a:xfrm>
          <a:prstGeom prst="rect">
            <a:avLst/>
          </a:prstGeom>
        </p:spPr>
      </p:pic>
    </p:spTree>
    <p:extLst>
      <p:ext uri="{BB962C8B-B14F-4D97-AF65-F5344CB8AC3E}">
        <p14:creationId xmlns:p14="http://schemas.microsoft.com/office/powerpoint/2010/main" val="37222602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12"/>
        <p:cNvGrpSpPr/>
        <p:nvPr/>
      </p:nvGrpSpPr>
      <p:grpSpPr>
        <a:xfrm>
          <a:off x="0" y="0"/>
          <a:ext cx="0" cy="0"/>
          <a:chOff x="0" y="0"/>
          <a:chExt cx="0" cy="0"/>
        </a:xfrm>
      </p:grpSpPr>
      <p:sp>
        <p:nvSpPr>
          <p:cNvPr id="113" name="Google Shape;113;p4"/>
          <p:cNvSpPr/>
          <p:nvPr/>
        </p:nvSpPr>
        <p:spPr>
          <a:xfrm>
            <a:off x="1524" y="0"/>
            <a:ext cx="12188952" cy="6858000"/>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pic>
        <p:nvPicPr>
          <p:cNvPr id="114" name="Google Shape;114;p4" descr="It's Game Time!' Background Still | Time pictures, Youtube banner design,  Game background"/>
          <p:cNvPicPr preferRelativeResize="0">
            <a:picLocks noGrp="1"/>
          </p:cNvPicPr>
          <p:nvPr>
            <p:ph type="body" idx="1"/>
          </p:nvPr>
        </p:nvPicPr>
        <p:blipFill rotWithShape="1">
          <a:blip r:embed="rId3">
            <a:alphaModFix/>
          </a:blip>
          <a:srcRect t="10017"/>
          <a:stretch/>
        </p:blipFill>
        <p:spPr>
          <a:xfrm>
            <a:off x="20" y="1282"/>
            <a:ext cx="12191980" cy="6856718"/>
          </a:xfrm>
          <a:prstGeom prst="rect">
            <a:avLst/>
          </a:prstGeom>
          <a:noFill/>
          <a:ln>
            <a:noFill/>
          </a:ln>
        </p:spPr>
      </p:pic>
      <p:sp>
        <p:nvSpPr>
          <p:cNvPr id="115" name="Google Shape;115;p4"/>
          <p:cNvSpPr/>
          <p:nvPr/>
        </p:nvSpPr>
        <p:spPr>
          <a:xfrm>
            <a:off x="7163579" y="1330036"/>
            <a:ext cx="3005657" cy="78483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4500" b="0" i="0" u="none" strike="noStrike" cap="none">
                <a:solidFill>
                  <a:schemeClr val="dk1"/>
                </a:solidFill>
                <a:latin typeface="Calibri"/>
                <a:ea typeface="Calibri"/>
                <a:cs typeface="Calibri"/>
                <a:sym typeface="Calibri"/>
              </a:rPr>
              <a:t>SQWABBLE</a:t>
            </a:r>
            <a:endParaRPr/>
          </a:p>
        </p:txBody>
      </p:sp>
      <p:pic>
        <p:nvPicPr>
          <p:cNvPr id="2" name="Picture 1">
            <a:extLst>
              <a:ext uri="{FF2B5EF4-FFF2-40B4-BE49-F238E27FC236}">
                <a16:creationId xmlns:a16="http://schemas.microsoft.com/office/drawing/2014/main" id="{459433C3-6C2A-34ED-7AE3-5F5430EE3B5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845546" y="-19050"/>
            <a:ext cx="1365504" cy="469392"/>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20"/>
        <p:cNvGrpSpPr/>
        <p:nvPr/>
      </p:nvGrpSpPr>
      <p:grpSpPr>
        <a:xfrm>
          <a:off x="0" y="0"/>
          <a:ext cx="0" cy="0"/>
          <a:chOff x="0" y="0"/>
          <a:chExt cx="0" cy="0"/>
        </a:xfrm>
      </p:grpSpPr>
      <p:sp>
        <p:nvSpPr>
          <p:cNvPr id="121" name="Google Shape;121;p5"/>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Calibri"/>
              <a:buNone/>
            </a:pPr>
            <a:r>
              <a:rPr lang="en-US" b="1"/>
              <a:t>Let’s recap…</a:t>
            </a:r>
            <a:endParaRPr/>
          </a:p>
        </p:txBody>
      </p:sp>
      <p:sp>
        <p:nvSpPr>
          <p:cNvPr id="122" name="Google Shape;122;p5"/>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p>
            <a:pPr marL="228600" lvl="0" indent="-349250" algn="l" rtl="0">
              <a:lnSpc>
                <a:spcPct val="90000"/>
              </a:lnSpc>
              <a:spcBef>
                <a:spcPts val="0"/>
              </a:spcBef>
              <a:spcAft>
                <a:spcPts val="0"/>
              </a:spcAft>
              <a:buClr>
                <a:schemeClr val="dk1"/>
              </a:buClr>
              <a:buSzPts val="5500"/>
              <a:buChar char="•"/>
            </a:pPr>
            <a:r>
              <a:rPr lang="en-US" sz="5500"/>
              <a:t>Study plan</a:t>
            </a:r>
            <a:endParaRPr/>
          </a:p>
          <a:p>
            <a:pPr marL="228600" lvl="0" indent="-349250" algn="l" rtl="0">
              <a:lnSpc>
                <a:spcPct val="90000"/>
              </a:lnSpc>
              <a:spcBef>
                <a:spcPts val="1000"/>
              </a:spcBef>
              <a:spcAft>
                <a:spcPts val="0"/>
              </a:spcAft>
              <a:buClr>
                <a:schemeClr val="dk1"/>
              </a:buClr>
              <a:buSzPts val="5500"/>
              <a:buChar char="•"/>
            </a:pPr>
            <a:r>
              <a:rPr lang="en-US" sz="5500"/>
              <a:t>Study styles</a:t>
            </a:r>
            <a:endParaRPr/>
          </a:p>
          <a:p>
            <a:pPr marL="228600" lvl="0" indent="-349250" algn="l" rtl="0">
              <a:lnSpc>
                <a:spcPct val="90000"/>
              </a:lnSpc>
              <a:spcBef>
                <a:spcPts val="1000"/>
              </a:spcBef>
              <a:spcAft>
                <a:spcPts val="0"/>
              </a:spcAft>
              <a:buClr>
                <a:schemeClr val="dk1"/>
              </a:buClr>
              <a:buSzPts val="5500"/>
              <a:buChar char="•"/>
            </a:pPr>
            <a:r>
              <a:rPr lang="en-US" sz="5500"/>
              <a:t>Time Management</a:t>
            </a:r>
            <a:endParaRPr/>
          </a:p>
          <a:p>
            <a:pPr marL="228600" lvl="0" indent="-349250" algn="l" rtl="0">
              <a:lnSpc>
                <a:spcPct val="90000"/>
              </a:lnSpc>
              <a:spcBef>
                <a:spcPts val="1000"/>
              </a:spcBef>
              <a:spcAft>
                <a:spcPts val="0"/>
              </a:spcAft>
              <a:buClr>
                <a:schemeClr val="dk1"/>
              </a:buClr>
              <a:buSzPts val="5500"/>
              <a:buChar char="•"/>
            </a:pPr>
            <a:r>
              <a:rPr lang="en-US" sz="5500"/>
              <a:t>Exam Writing </a:t>
            </a:r>
            <a:endParaRPr/>
          </a:p>
        </p:txBody>
      </p:sp>
      <p:pic>
        <p:nvPicPr>
          <p:cNvPr id="5" name="Picture 4" descr="A road sign on a road&#10;&#10;Description automatically generated">
            <a:extLst>
              <a:ext uri="{FF2B5EF4-FFF2-40B4-BE49-F238E27FC236}">
                <a16:creationId xmlns:a16="http://schemas.microsoft.com/office/drawing/2014/main" id="{268DA51C-9C69-D475-1B3A-2F60A9E3907C}"/>
              </a:ext>
            </a:extLst>
          </p:cNvPr>
          <p:cNvPicPr>
            <a:picLocks noChangeAspect="1"/>
          </p:cNvPicPr>
          <p:nvPr/>
        </p:nvPicPr>
        <p:blipFill>
          <a:blip r:embed="rId3"/>
          <a:stretch>
            <a:fillRect/>
          </a:stretch>
        </p:blipFill>
        <p:spPr>
          <a:xfrm>
            <a:off x="6195526" y="251926"/>
            <a:ext cx="3932690" cy="3336642"/>
          </a:xfrm>
          <a:prstGeom prst="rect">
            <a:avLst/>
          </a:prstGeom>
        </p:spPr>
      </p:pic>
      <p:pic>
        <p:nvPicPr>
          <p:cNvPr id="2" name="Picture 1">
            <a:extLst>
              <a:ext uri="{FF2B5EF4-FFF2-40B4-BE49-F238E27FC236}">
                <a16:creationId xmlns:a16="http://schemas.microsoft.com/office/drawing/2014/main" id="{7CCD65FF-A67B-6B39-5490-8D620905044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845546" y="-19050"/>
            <a:ext cx="1365504" cy="469392"/>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27"/>
        <p:cNvGrpSpPr/>
        <p:nvPr/>
      </p:nvGrpSpPr>
      <p:grpSpPr>
        <a:xfrm>
          <a:off x="0" y="0"/>
          <a:ext cx="0" cy="0"/>
          <a:chOff x="0" y="0"/>
          <a:chExt cx="0" cy="0"/>
        </a:xfrm>
      </p:grpSpPr>
      <p:sp>
        <p:nvSpPr>
          <p:cNvPr id="128" name="Google Shape;128;p6"/>
          <p:cNvSpPr/>
          <p:nvPr/>
        </p:nvSpPr>
        <p:spPr>
          <a:xfrm>
            <a:off x="1524" y="0"/>
            <a:ext cx="12188952" cy="6858000"/>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pic>
        <p:nvPicPr>
          <p:cNvPr id="129" name="Google Shape;129;p6" descr="Too much homework and not enough time? – Ridge Times"/>
          <p:cNvPicPr preferRelativeResize="0">
            <a:picLocks noGrp="1"/>
          </p:cNvPicPr>
          <p:nvPr>
            <p:ph type="body" idx="1"/>
          </p:nvPr>
        </p:nvPicPr>
        <p:blipFill rotWithShape="1">
          <a:blip r:embed="rId3">
            <a:alphaModFix/>
          </a:blip>
          <a:srcRect t="15745"/>
          <a:stretch/>
        </p:blipFill>
        <p:spPr>
          <a:xfrm>
            <a:off x="20" y="1282"/>
            <a:ext cx="12191980" cy="6856718"/>
          </a:xfrm>
          <a:prstGeom prst="rect">
            <a:avLst/>
          </a:prstGeom>
          <a:noFill/>
          <a:ln>
            <a:noFill/>
          </a:ln>
        </p:spPr>
      </p:pic>
      <p:pic>
        <p:nvPicPr>
          <p:cNvPr id="2" name="Picture 1">
            <a:extLst>
              <a:ext uri="{FF2B5EF4-FFF2-40B4-BE49-F238E27FC236}">
                <a16:creationId xmlns:a16="http://schemas.microsoft.com/office/drawing/2014/main" id="{95B1BB59-5CE8-8EE4-C8B4-FD04B27E104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845546" y="-19050"/>
            <a:ext cx="1365504" cy="469392"/>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34"/>
        <p:cNvGrpSpPr/>
        <p:nvPr/>
      </p:nvGrpSpPr>
      <p:grpSpPr>
        <a:xfrm>
          <a:off x="0" y="0"/>
          <a:ext cx="0" cy="0"/>
          <a:chOff x="0" y="0"/>
          <a:chExt cx="0" cy="0"/>
        </a:xfrm>
      </p:grpSpPr>
      <p:sp>
        <p:nvSpPr>
          <p:cNvPr id="135" name="Google Shape;135;p7"/>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Calibri"/>
              <a:buNone/>
            </a:pPr>
            <a:endParaRPr/>
          </a:p>
        </p:txBody>
      </p:sp>
      <p:sp>
        <p:nvSpPr>
          <p:cNvPr id="136" name="Google Shape;136;p7"/>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p>
            <a:pPr marL="228600" lvl="0" indent="-50800" algn="l" rtl="0">
              <a:lnSpc>
                <a:spcPct val="90000"/>
              </a:lnSpc>
              <a:spcBef>
                <a:spcPts val="0"/>
              </a:spcBef>
              <a:spcAft>
                <a:spcPts val="0"/>
              </a:spcAft>
              <a:buClr>
                <a:schemeClr val="dk1"/>
              </a:buClr>
              <a:buSzPts val="2800"/>
              <a:buNone/>
            </a:pPr>
            <a:endParaRPr/>
          </a:p>
        </p:txBody>
      </p:sp>
      <p:pic>
        <p:nvPicPr>
          <p:cNvPr id="137" name="Google Shape;137;p7" descr="A person posing for the camera&#10;&#10;Description automatically generated"/>
          <p:cNvPicPr preferRelativeResize="0"/>
          <p:nvPr/>
        </p:nvPicPr>
        <p:blipFill rotWithShape="1">
          <a:blip r:embed="rId3">
            <a:alphaModFix/>
          </a:blip>
          <a:srcRect/>
          <a:stretch/>
        </p:blipFill>
        <p:spPr>
          <a:xfrm>
            <a:off x="1322294" y="495748"/>
            <a:ext cx="9166412" cy="5866504"/>
          </a:xfrm>
          <a:prstGeom prst="rect">
            <a:avLst/>
          </a:prstGeom>
          <a:noFill/>
          <a:ln>
            <a:noFill/>
          </a:ln>
        </p:spPr>
      </p:pic>
      <p:pic>
        <p:nvPicPr>
          <p:cNvPr id="2" name="Picture 1">
            <a:extLst>
              <a:ext uri="{FF2B5EF4-FFF2-40B4-BE49-F238E27FC236}">
                <a16:creationId xmlns:a16="http://schemas.microsoft.com/office/drawing/2014/main" id="{C2D5E748-4BF7-6248-517A-42221949272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845546" y="-19050"/>
            <a:ext cx="1365504" cy="469392"/>
          </a:xfrm>
          <a:prstGeom prst="rect">
            <a:avLst/>
          </a:prstGeom>
        </p:spPr>
      </p:pic>
    </p:spTree>
  </p:cSld>
  <p:clrMapOvr>
    <a:masterClrMapping/>
  </p:clrMapOvr>
</p:sld>
</file>

<file path=ppt/theme/theme1.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173</TotalTime>
  <Words>1456</Words>
  <Application>Microsoft Office PowerPoint</Application>
  <PresentationFormat>Widescreen</PresentationFormat>
  <Paragraphs>80</Paragraphs>
  <Slides>7</Slides>
  <Notes>7</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7</vt:i4>
      </vt:variant>
    </vt:vector>
  </HeadingPairs>
  <TitlesOfParts>
    <vt:vector size="13" baseType="lpstr">
      <vt:lpstr>Arial</vt:lpstr>
      <vt:lpstr>Calibri</vt:lpstr>
      <vt:lpstr>Noto Sans Symbols</vt:lpstr>
      <vt:lpstr>Times New Roman</vt:lpstr>
      <vt:lpstr>Wingdings</vt:lpstr>
      <vt:lpstr>Office Theme</vt:lpstr>
      <vt:lpstr>PowerPoint Presentation</vt:lpstr>
      <vt:lpstr>PowerPoint Presentation</vt:lpstr>
      <vt:lpstr>PowerPoint Presentation</vt:lpstr>
      <vt:lpstr>PowerPoint Presentation</vt:lpstr>
      <vt:lpstr>Let’s recap…</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Leigh-Ann Pringle</dc:creator>
  <cp:lastModifiedBy>Carsten Gertz</cp:lastModifiedBy>
  <cp:revision>11</cp:revision>
  <dcterms:created xsi:type="dcterms:W3CDTF">2023-02-17T20:03:06Z</dcterms:created>
  <dcterms:modified xsi:type="dcterms:W3CDTF">2024-01-05T04:24:18Z</dcterms:modified>
</cp:coreProperties>
</file>