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64" r:id="rId2"/>
    <p:sldId id="257" r:id="rId3"/>
    <p:sldId id="258" r:id="rId4"/>
    <p:sldId id="263"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gmksH55co+wBTNKIl/HJbgeSpp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58" autoAdjust="0"/>
  </p:normalViewPr>
  <p:slideViewPr>
    <p:cSldViewPr snapToGrid="0">
      <p:cViewPr varScale="1">
        <p:scale>
          <a:sx n="85" d="100"/>
          <a:sy n="85" d="100"/>
        </p:scale>
        <p:origin x="1554"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Na8m4GPqA3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Na8m4GPqA3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err="1"/>
              <a:t>Inleiding</a:t>
            </a:r>
            <a:r>
              <a:rPr lang="en-US" dirty="0"/>
              <a:t> (5 min)</a:t>
            </a:r>
            <a:endParaRPr lang="en-US" sz="1000" dirty="0">
              <a:effectLst/>
              <a:latin typeface="Calibri"/>
            </a:endParaRPr>
          </a:p>
          <a:p>
            <a:pPr marL="0" marR="0" lvl="0" indent="0" algn="l" rtl="0">
              <a:lnSpc>
                <a:spcPct val="100000"/>
              </a:lnSpc>
              <a:spcBef>
                <a:spcPts val="0"/>
              </a:spcBef>
              <a:spcAft>
                <a:spcPts val="0"/>
              </a:spcAft>
              <a:buClr>
                <a:schemeClr val="dk1"/>
              </a:buClr>
              <a:buSzPts val="1200"/>
              <a:buFont typeface="Calibri"/>
              <a:buNone/>
            </a:pPr>
            <a:endParaRPr lang="en-US" sz="1000" dirty="0">
              <a:effectLst/>
              <a:latin typeface="Calibri"/>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af-ZA" sz="1200" dirty="0">
                <a:effectLst/>
                <a:latin typeface="Calibri" panose="020F0502020204030204" pitchFamily="34" charset="0"/>
                <a:ea typeface="Arial" panose="020B0604020202020204" pitchFamily="34" charset="0"/>
              </a:rPr>
              <a:t>Maak seker dat leerders in groepe van VIER verdeel word vir hierdie les.</a:t>
            </a:r>
            <a:endParaRPr lang="en-US" sz="1200" dirty="0">
              <a:solidFill>
                <a:schemeClr val="dk1"/>
              </a:solidFill>
              <a:effectLst/>
              <a:latin typeface="Times New Roman" panose="02020603050405020304" pitchFamily="18" charset="0"/>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effectLst/>
              <a:latin typeface="Times New Roman" panose="02020603050405020304" pitchFamily="18" charset="0"/>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af-ZA" sz="1200" b="1" dirty="0">
                <a:solidFill>
                  <a:srgbClr val="FF0000"/>
                </a:solidFill>
                <a:effectLst/>
                <a:latin typeface="Calibri" panose="020F0502020204030204" pitchFamily="34" charset="0"/>
                <a:ea typeface="Arial" panose="020B0604020202020204" pitchFamily="34" charset="0"/>
              </a:rPr>
              <a:t>Nota aan onderwyser: </a:t>
            </a:r>
            <a:r>
              <a:rPr lang="af-ZA" sz="1200" dirty="0">
                <a:effectLst/>
                <a:latin typeface="Calibri" panose="020F0502020204030204" pitchFamily="34" charset="0"/>
                <a:ea typeface="Arial" panose="020B0604020202020204" pitchFamily="34" charset="0"/>
              </a:rPr>
              <a:t>Hierdie les sal in TWEE dele verdeel word. </a:t>
            </a:r>
            <a:br>
              <a:rPr lang="af-ZA" sz="1200" dirty="0">
                <a:effectLst/>
                <a:latin typeface="Calibri" panose="020F0502020204030204" pitchFamily="34" charset="0"/>
                <a:ea typeface="Arial" panose="020B0604020202020204" pitchFamily="34" charset="0"/>
              </a:rPr>
            </a:br>
            <a:r>
              <a:rPr lang="af-ZA" sz="1200" u="sng" dirty="0">
                <a:effectLst/>
                <a:latin typeface="Calibri" panose="020F0502020204030204" pitchFamily="34" charset="0"/>
                <a:ea typeface="Arial" panose="020B0604020202020204" pitchFamily="34" charset="0"/>
              </a:rPr>
              <a:t>Deel A</a:t>
            </a:r>
            <a:r>
              <a:rPr lang="af-ZA" sz="1200" dirty="0">
                <a:effectLst/>
                <a:latin typeface="Calibri" panose="020F0502020204030204" pitchFamily="34" charset="0"/>
                <a:ea typeface="Arial" panose="020B0604020202020204" pitchFamily="34" charset="0"/>
              </a:rPr>
              <a:t>: Die graad 12's sal besin oor: hul eie studieskedule, uitslae van verlede jaar, die </a:t>
            </a:r>
            <a:r>
              <a:rPr lang="af-ZA" sz="1200" i="1" dirty="0">
                <a:effectLst/>
                <a:latin typeface="Calibri" panose="020F0502020204030204" pitchFamily="34" charset="0"/>
                <a:ea typeface="Arial" panose="020B0604020202020204" pitchFamily="34" charset="0"/>
              </a:rPr>
              <a:t>TED-talk</a:t>
            </a:r>
            <a:r>
              <a:rPr lang="af-ZA" sz="1200" dirty="0">
                <a:effectLst/>
                <a:latin typeface="Calibri" panose="020F0502020204030204" pitchFamily="34" charset="0"/>
                <a:ea typeface="Arial" panose="020B0604020202020204" pitchFamily="34" charset="0"/>
              </a:rPr>
              <a:t> (</a:t>
            </a:r>
            <a:r>
              <a:rPr lang="af-ZA" sz="1200" u="sng" dirty="0">
                <a:solidFill>
                  <a:srgbClr val="0000FF"/>
                </a:solidFill>
                <a:effectLst/>
                <a:latin typeface="Calibri" panose="020F0502020204030204" pitchFamily="34" charset="0"/>
                <a:ea typeface="Arial" panose="020B0604020202020204" pitchFamily="34" charset="0"/>
                <a:hlinkClick r:id="rId3"/>
              </a:rPr>
              <a:t>https://www.youtube.com/watch?v=Na8m4GPqA30</a:t>
            </a:r>
            <a:r>
              <a:rPr lang="af-ZA" sz="1200" dirty="0">
                <a:effectLst/>
                <a:latin typeface="Calibri" panose="020F0502020204030204" pitchFamily="34" charset="0"/>
                <a:ea typeface="Arial" panose="020B0604020202020204" pitchFamily="34" charset="0"/>
              </a:rPr>
              <a:t>) wat hulle vir huiswerk moes kyk EN 'n skedule beplan. </a:t>
            </a:r>
            <a:endParaRPr lang="en-US" sz="1200" u="none" dirty="0">
              <a:effectLst/>
              <a:latin typeface="Times New Roman" panose="02020603050405020304" pitchFamily="18" charset="0"/>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af-ZA" sz="1200" u="sng" dirty="0">
                <a:effectLst/>
                <a:latin typeface="Calibri" panose="020F0502020204030204" pitchFamily="34" charset="0"/>
                <a:ea typeface="Arial" panose="020B0604020202020204" pitchFamily="34" charset="0"/>
              </a:rPr>
              <a:t>Deel B</a:t>
            </a:r>
            <a:r>
              <a:rPr lang="af-ZA" sz="1200" dirty="0">
                <a:effectLst/>
                <a:latin typeface="Calibri" panose="020F0502020204030204" pitchFamily="34" charset="0"/>
                <a:ea typeface="Arial" panose="020B0604020202020204" pitchFamily="34" charset="0"/>
              </a:rPr>
              <a:t>: Die les sal leerders se kennis van graad 11 toets deur middel van 'n speletjie.  Deel die </a:t>
            </a:r>
            <a:r>
              <a:rPr lang="af-ZA" sz="1200" b="1" i="1" u="sng" dirty="0">
                <a:effectLst/>
                <a:latin typeface="Calibri" panose="020F0502020204030204" pitchFamily="34" charset="0"/>
                <a:ea typeface="Arial" panose="020B0604020202020204" pitchFamily="34" charset="0"/>
              </a:rPr>
              <a:t>Inhoudsopsomming </a:t>
            </a:r>
            <a:r>
              <a:rPr lang="af-ZA" sz="1200" dirty="0">
                <a:effectLst/>
                <a:latin typeface="Calibri" panose="020F0502020204030204" pitchFamily="34" charset="0"/>
                <a:ea typeface="Arial" panose="020B0604020202020204" pitchFamily="34" charset="0"/>
              </a:rPr>
              <a:t>aan die begin van Deel B uit.</a:t>
            </a:r>
            <a:endParaRPr lang="af-ZA" sz="1000" dirty="0">
              <a:effectLst/>
              <a:latin typeface="Calibri"/>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af-ZA" sz="1000" dirty="0">
              <a:effectLst/>
              <a:latin typeface="Calibri"/>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af-ZA" sz="1200" dirty="0">
                <a:effectLst/>
                <a:latin typeface="Calibri" panose="020F0502020204030204" pitchFamily="34" charset="0"/>
                <a:ea typeface="Arial" panose="020B0604020202020204" pitchFamily="34" charset="0"/>
              </a:rPr>
              <a:t>Welkom by ons EEN studievaardighede-les wat ons hierdie kwartaal sal dek. Die meeste van die inhoud waarna ons vandag gaan kyk, is reeds in graad 11 gedek. Ek is egter seker baie van julle het vergeet wat julle verlede jaar geleer het. So, vandag se les sal van verlede jaar se inhoud op 'n lekker manier hersien. Jy sal aandagtig moet luister en deelneem om gereed te wees vir die speletjie wat ons later gaan speel. </a:t>
            </a:r>
            <a:endParaRPr lang="en-US" sz="1200" dirty="0">
              <a:effectLst/>
              <a:latin typeface="Times New Roman" panose="02020603050405020304" pitchFamily="18" charset="0"/>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US" sz="1200" dirty="0">
              <a:effectLst/>
              <a:latin typeface="Times New Roman" panose="02020603050405020304" pitchFamily="18" charset="0"/>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af-ZA" sz="1200" dirty="0">
                <a:effectLst/>
                <a:latin typeface="Calibri" panose="020F0502020204030204" pitchFamily="34" charset="0"/>
                <a:ea typeface="Arial" panose="020B0604020202020204" pitchFamily="34" charset="0"/>
              </a:rPr>
              <a:t>Kom ons begin!</a:t>
            </a:r>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408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Klasbespreking</a:t>
            </a:r>
            <a:endParaRPr lang="en-GB" sz="1200" dirty="0">
              <a:effectLst/>
              <a:latin typeface="Calibri"/>
            </a:endParaRPr>
          </a:p>
          <a:p>
            <a:pPr marL="0" lvl="0" indent="0" algn="l" rtl="0">
              <a:spcBef>
                <a:spcPts val="0"/>
              </a:spcBef>
              <a:spcAft>
                <a:spcPts val="0"/>
              </a:spcAft>
              <a:buNone/>
            </a:pPr>
            <a:endParaRPr lang="en-GB" sz="1200" dirty="0">
              <a:effectLst/>
              <a:latin typeface="Calibri"/>
              <a:ea typeface="Arial" panose="020B0604020202020204" pitchFamily="34" charset="0"/>
            </a:endParaRPr>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Steek jou hand op om die volgende vrae te beantwoord.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Wie was tevrede met hul uitslae aan die einde van graad 11?</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Wie voel dat hulle beter kon doen as hulle harder studeer het?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Wie het reeds doelwitte gestel om hierdie jaar beter te doen?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As jy dieselfde resultate aan die einde van hierdie jaar kry, sal jy jou </a:t>
            </a:r>
            <a:r>
              <a:rPr lang="af-ZA" sz="1800" dirty="0" err="1">
                <a:effectLst/>
                <a:latin typeface="Calibri" panose="020F0502020204030204" pitchFamily="34" charset="0"/>
                <a:ea typeface="Arial" panose="020B0604020202020204" pitchFamily="34" charset="0"/>
              </a:rPr>
              <a:t>NSS</a:t>
            </a:r>
            <a:r>
              <a:rPr lang="af-ZA" sz="1800" dirty="0">
                <a:effectLst/>
                <a:latin typeface="Calibri" panose="020F0502020204030204" pitchFamily="34" charset="0"/>
                <a:ea typeface="Arial" panose="020B0604020202020204" pitchFamily="34" charset="0"/>
              </a:rPr>
              <a:t> ontvang?</a:t>
            </a: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Miskien is sommige van julle nie heeltemal so gelukkig met julle resultate aan die einde van verlede jaar nie, en wil hierdie jaar 'n paar veranderinge sien. So, hoe gaan jy te werk om daardie veranderinge aan die begin van hierdie jaar aan te bring sodat jy jou doelwitte aan die einde van die jaar kan bereik?</a:t>
            </a:r>
            <a:endParaRPr lang="en-US" sz="1800" dirty="0">
              <a:effectLst/>
              <a:latin typeface="Times New Roman" panose="02020603050405020304" pitchFamily="18" charset="0"/>
              <a:ea typeface="Times New Roman" panose="02020603050405020304" pitchFamily="18" charset="0"/>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Groepbespreking</a:t>
            </a:r>
            <a:r>
              <a:rPr lang="en-US" dirty="0"/>
              <a:t> (7 min) </a:t>
            </a:r>
            <a:r>
              <a:rPr lang="en-US" dirty="0" err="1"/>
              <a:t>en</a:t>
            </a:r>
            <a:r>
              <a:rPr lang="en-US" dirty="0"/>
              <a:t> </a:t>
            </a:r>
            <a:r>
              <a:rPr lang="en-US" dirty="0" err="1"/>
              <a:t>Individuele</a:t>
            </a:r>
            <a:r>
              <a:rPr lang="en-US" dirty="0"/>
              <a:t> </a:t>
            </a:r>
            <a:r>
              <a:rPr lang="en-US" dirty="0" err="1"/>
              <a:t>Skedule</a:t>
            </a:r>
            <a:r>
              <a:rPr lang="en-US" dirty="0"/>
              <a:t> (5 min)</a:t>
            </a:r>
            <a:endParaRPr lang="en-US" sz="1200" dirty="0">
              <a:effectLst/>
              <a:latin typeface="Calibri"/>
            </a:endParaRPr>
          </a:p>
          <a:p>
            <a:pPr marL="0" lvl="0" indent="0" algn="l" rtl="0">
              <a:spcBef>
                <a:spcPts val="0"/>
              </a:spcBef>
              <a:spcAft>
                <a:spcPts val="0"/>
              </a:spcAft>
              <a:buNone/>
            </a:pPr>
            <a:endParaRPr lang="en-US" sz="1200" dirty="0">
              <a:effectLst/>
              <a:latin typeface="Calibri"/>
              <a:ea typeface="Arial" panose="020B0604020202020204" pitchFamily="34" charset="0"/>
            </a:endParaRPr>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Jy moes hierdie </a:t>
            </a:r>
            <a:r>
              <a:rPr lang="af-ZA" sz="1800" i="1" dirty="0">
                <a:effectLst/>
                <a:latin typeface="Calibri" panose="020F0502020204030204" pitchFamily="34" charset="0"/>
                <a:ea typeface="Arial" panose="020B0604020202020204" pitchFamily="34" charset="0"/>
              </a:rPr>
              <a:t>TED Talk</a:t>
            </a:r>
            <a:r>
              <a:rPr lang="af-ZA" sz="1800" dirty="0">
                <a:effectLst/>
                <a:latin typeface="Calibri" panose="020F0502020204030204" pitchFamily="34" charset="0"/>
                <a:ea typeface="Arial" panose="020B0604020202020204" pitchFamily="34" charset="0"/>
              </a:rPr>
              <a:t>-video (</a:t>
            </a:r>
            <a:r>
              <a:rPr lang="af-ZA" sz="1800" i="1" dirty="0" err="1">
                <a:effectLst/>
                <a:latin typeface="Calibri" panose="020F0502020204030204" pitchFamily="34" charset="0"/>
                <a:ea typeface="Arial" panose="020B0604020202020204" pitchFamily="34" charset="0"/>
              </a:rPr>
              <a:t>What</a:t>
            </a:r>
            <a:r>
              <a:rPr lang="af-ZA" sz="1800" i="1" dirty="0">
                <a:effectLst/>
                <a:latin typeface="Calibri" panose="020F0502020204030204" pitchFamily="34" charset="0"/>
                <a:ea typeface="Arial" panose="020B0604020202020204" pitchFamily="34" charset="0"/>
              </a:rPr>
              <a:t> </a:t>
            </a:r>
            <a:r>
              <a:rPr lang="af-ZA" sz="1800" i="1" dirty="0" err="1">
                <a:effectLst/>
                <a:latin typeface="Calibri" panose="020F0502020204030204" pitchFamily="34" charset="0"/>
                <a:ea typeface="Arial" panose="020B0604020202020204" pitchFamily="34" charset="0"/>
              </a:rPr>
              <a:t>the</a:t>
            </a:r>
            <a:r>
              <a:rPr lang="af-ZA" sz="1800" i="1" dirty="0">
                <a:effectLst/>
                <a:latin typeface="Calibri" panose="020F0502020204030204" pitchFamily="34" charset="0"/>
                <a:ea typeface="Arial" panose="020B0604020202020204" pitchFamily="34" charset="0"/>
              </a:rPr>
              <a:t> top </a:t>
            </a:r>
            <a:r>
              <a:rPr lang="af-ZA" sz="1800" i="1" dirty="0" err="1">
                <a:effectLst/>
                <a:latin typeface="Calibri" panose="020F0502020204030204" pitchFamily="34" charset="0"/>
                <a:ea typeface="Arial" panose="020B0604020202020204" pitchFamily="34" charset="0"/>
              </a:rPr>
              <a:t>students</a:t>
            </a:r>
            <a:r>
              <a:rPr lang="af-ZA" sz="1800" i="1" dirty="0">
                <a:effectLst/>
                <a:latin typeface="Calibri" panose="020F0502020204030204" pitchFamily="34" charset="0"/>
                <a:ea typeface="Arial" panose="020B0604020202020204" pitchFamily="34" charset="0"/>
              </a:rPr>
              <a:t> </a:t>
            </a:r>
            <a:r>
              <a:rPr lang="af-ZA" sz="1800" i="1" dirty="0" err="1">
                <a:effectLst/>
                <a:latin typeface="Calibri" panose="020F0502020204030204" pitchFamily="34" charset="0"/>
                <a:ea typeface="Arial" panose="020B0604020202020204" pitchFamily="34" charset="0"/>
              </a:rPr>
              <a:t>to</a:t>
            </a:r>
            <a:r>
              <a:rPr lang="af-ZA" sz="1800" i="1" dirty="0">
                <a:effectLst/>
                <a:latin typeface="Calibri" panose="020F0502020204030204" pitchFamily="34" charset="0"/>
                <a:ea typeface="Arial" panose="020B0604020202020204" pitchFamily="34" charset="0"/>
              </a:rPr>
              <a:t> </a:t>
            </a:r>
            <a:r>
              <a:rPr lang="af-ZA" sz="1800" i="1" dirty="0" err="1">
                <a:effectLst/>
                <a:latin typeface="Calibri" panose="020F0502020204030204" pitchFamily="34" charset="0"/>
                <a:ea typeface="Arial" panose="020B0604020202020204" pitchFamily="34" charset="0"/>
              </a:rPr>
              <a:t>differently</a:t>
            </a:r>
            <a:r>
              <a:rPr lang="af-ZA" sz="1800" i="1" dirty="0">
                <a:effectLst/>
                <a:latin typeface="Calibri" panose="020F0502020204030204" pitchFamily="34" charset="0"/>
                <a:ea typeface="Arial" panose="020B0604020202020204" pitchFamily="34" charset="0"/>
              </a:rPr>
              <a:t>?</a:t>
            </a:r>
            <a:r>
              <a:rPr lang="af-ZA" sz="1800" dirty="0">
                <a:effectLst/>
                <a:latin typeface="Calibri" panose="020F0502020204030204" pitchFamily="34" charset="0"/>
                <a:ea typeface="Arial" panose="020B0604020202020204" pitchFamily="34" charset="0"/>
              </a:rPr>
              <a:t>) vir huiswerk kyk (</a:t>
            </a:r>
            <a:r>
              <a:rPr lang="af-ZA" sz="1800" u="sng" dirty="0">
                <a:solidFill>
                  <a:srgbClr val="0000FF"/>
                </a:solidFill>
                <a:effectLst/>
                <a:latin typeface="Calibri" panose="020F0502020204030204" pitchFamily="34" charset="0"/>
                <a:ea typeface="Arial" panose="020B0604020202020204" pitchFamily="34" charset="0"/>
                <a:hlinkClick r:id="rId3"/>
              </a:rPr>
              <a:t>https://www.youtube.com/watch?v=Na8m4GPqA30</a:t>
            </a:r>
            <a:r>
              <a:rPr lang="af-ZA" sz="1800" dirty="0">
                <a:effectLst/>
                <a:latin typeface="Calibri" panose="020F0502020204030204" pitchFamily="34" charset="0"/>
                <a:ea typeface="Arial" panose="020B0604020202020204" pitchFamily="34" charset="0"/>
              </a:rPr>
              <a:t>). Douglas Barton het 'n paar sterk stellings gemaak om studente te help besin oor wat die </a:t>
            </a:r>
            <a:r>
              <a:rPr lang="af-ZA" sz="1800" dirty="0" err="1">
                <a:effectLst/>
                <a:latin typeface="Calibri" panose="020F0502020204030204" pitchFamily="34" charset="0"/>
                <a:ea typeface="Arial" panose="020B0604020202020204" pitchFamily="34" charset="0"/>
              </a:rPr>
              <a:t>topstudente</a:t>
            </a:r>
            <a:r>
              <a:rPr lang="af-ZA" sz="1800" dirty="0">
                <a:effectLst/>
                <a:latin typeface="Calibri" panose="020F0502020204030204" pitchFamily="34" charset="0"/>
                <a:ea typeface="Arial" panose="020B0604020202020204" pitchFamily="34" charset="0"/>
              </a:rPr>
              <a:t> in verskillende lande doen wat hulle toelaat om die beste resultate te kry. Werk in julle groepe deur die vrae in </a:t>
            </a:r>
            <a:r>
              <a:rPr lang="af-ZA" sz="1800" b="1" i="1" dirty="0">
                <a:effectLst/>
                <a:latin typeface="Calibri" panose="020F0502020204030204" pitchFamily="34" charset="0"/>
                <a:ea typeface="Arial" panose="020B0604020202020204" pitchFamily="34" charset="0"/>
              </a:rPr>
              <a:t>Aktiwiteit  1 (</a:t>
            </a:r>
            <a:r>
              <a:rPr lang="af-ZA" sz="1800" b="1" i="1" u="sng" dirty="0">
                <a:effectLst/>
                <a:latin typeface="Calibri" panose="020F0502020204030204" pitchFamily="34" charset="0"/>
                <a:ea typeface="Arial" panose="020B0604020202020204" pitchFamily="34" charset="0"/>
              </a:rPr>
              <a:t>Les 1 - Werkkaart)</a:t>
            </a:r>
            <a:r>
              <a:rPr lang="af-ZA" sz="1800" b="1" i="1" dirty="0">
                <a:effectLst/>
                <a:latin typeface="Calibri" panose="020F0502020204030204" pitchFamily="34" charset="0"/>
                <a:ea typeface="Arial" panose="020B0604020202020204" pitchFamily="34" charset="0"/>
              </a:rPr>
              <a:t>.   </a:t>
            </a:r>
            <a:endParaRPr lang="en-US" sz="1800" b="1" i="1" dirty="0">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endParaRPr lang="en-US" sz="1800" b="1" i="1" dirty="0">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(Laat 5 minute toe vir leerders om in hul groepe te werk.) Sien </a:t>
            </a:r>
            <a:r>
              <a:rPr lang="af-ZA" sz="1800" b="1" i="1" u="sng" dirty="0">
                <a:effectLst/>
                <a:latin typeface="Calibri" panose="020F0502020204030204" pitchFamily="34" charset="0"/>
                <a:ea typeface="Arial" panose="020B0604020202020204" pitchFamily="34" charset="0"/>
              </a:rPr>
              <a:t>Les 1 – Werkkaart MEMO</a:t>
            </a:r>
            <a:r>
              <a:rPr lang="af-ZA" sz="1800" dirty="0">
                <a:effectLst/>
                <a:latin typeface="Calibri" panose="020F0502020204030204" pitchFamily="34" charset="0"/>
                <a:ea typeface="Arial" panose="020B0604020202020204" pitchFamily="34" charset="0"/>
              </a:rPr>
              <a:t> vir moontlike antwoorde op </a:t>
            </a:r>
            <a:r>
              <a:rPr lang="af-ZA" sz="1800" b="1" i="1" dirty="0">
                <a:effectLst/>
                <a:latin typeface="Calibri" panose="020F0502020204030204" pitchFamily="34" charset="0"/>
                <a:ea typeface="Arial" panose="020B0604020202020204" pitchFamily="34" charset="0"/>
              </a:rPr>
              <a:t>Aktiwiteit 1</a:t>
            </a:r>
            <a:r>
              <a:rPr lang="af-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endParaRPr lang="en-US" sz="1800" dirty="0">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Een van die vaardighede wat in hierdie video genoem word, is die opstel van 'n studieplan of </a:t>
            </a:r>
            <a:r>
              <a:rPr lang="af-ZA" sz="1800" dirty="0" err="1">
                <a:effectLst/>
                <a:latin typeface="Calibri" panose="020F0502020204030204" pitchFamily="34" charset="0"/>
                <a:ea typeface="Arial" panose="020B0604020202020204" pitchFamily="34" charset="0"/>
              </a:rPr>
              <a:t>studieskedule</a:t>
            </a:r>
            <a:r>
              <a:rPr lang="af-ZA" sz="1800" dirty="0">
                <a:effectLst/>
                <a:latin typeface="Calibri" panose="020F0502020204030204" pitchFamily="34" charset="0"/>
                <a:ea typeface="Arial" panose="020B0604020202020204" pitchFamily="34" charset="0"/>
              </a:rPr>
              <a:t>. Ons het geleer dat jy 'n studieplan moet begin deur eers na jou dag te kyk en tyd te skeduleer vir ander aktiwiteite soos etes, sport, huiswerk, ens. Hierdie benadering maak die studieplan meer realisties. Soms is dit uitdagend om uit te werk waar jy genoeg tyd sal kry om te studeer. Jy gaan nou 'n oudit op jou eie tyd doen om agter te kom waar jy jou tyd mors. Dit sal vir jou 'n duidelike idee gee van hoe jy jou tyd bestee. Voltooi </a:t>
            </a:r>
            <a:r>
              <a:rPr lang="af-ZA" sz="1800" b="1" i="1" dirty="0">
                <a:effectLst/>
                <a:latin typeface="Calibri" panose="020F0502020204030204" pitchFamily="34" charset="0"/>
                <a:ea typeface="Arial" panose="020B0604020202020204" pitchFamily="34" charset="0"/>
              </a:rPr>
              <a:t>Aktiwiteit 2 </a:t>
            </a:r>
            <a:r>
              <a:rPr lang="af-ZA" sz="1800" dirty="0">
                <a:effectLst/>
                <a:latin typeface="Calibri" panose="020F0502020204030204" pitchFamily="34" charset="0"/>
                <a:ea typeface="Arial" panose="020B0604020202020204" pitchFamily="34" charset="0"/>
              </a:rPr>
              <a:t>in </a:t>
            </a:r>
            <a:r>
              <a:rPr lang="af-ZA" sz="1800" b="1" i="1" u="sng" dirty="0">
                <a:effectLst/>
                <a:latin typeface="Calibri" panose="020F0502020204030204" pitchFamily="34" charset="0"/>
                <a:ea typeface="Arial" panose="020B0604020202020204" pitchFamily="34" charset="0"/>
              </a:rPr>
              <a:t>Les 1 – Werkkaart</a:t>
            </a:r>
            <a:r>
              <a:rPr lang="af-ZA" sz="1800" i="1"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l-NL" dirty="0"/>
              <a:t>Sqwabble-speletjie (14 min)</a:t>
            </a:r>
            <a:endParaRPr lang="nl-NL" sz="1000" dirty="0">
              <a:effectLst/>
              <a:latin typeface="Calibri"/>
            </a:endParaRPr>
          </a:p>
          <a:p>
            <a:pPr marL="0" lvl="0" indent="0" algn="l" rtl="0">
              <a:spcBef>
                <a:spcPts val="0"/>
              </a:spcBef>
              <a:spcAft>
                <a:spcPts val="0"/>
              </a:spcAft>
              <a:buNone/>
            </a:pPr>
            <a:endParaRPr lang="nl-NL" sz="1000" dirty="0">
              <a:effectLst/>
              <a:latin typeface="Calibri"/>
              <a:ea typeface="Arial" panose="020B0604020202020204" pitchFamily="34" charset="0"/>
            </a:endParaRPr>
          </a:p>
          <a:p>
            <a:pPr marL="0" lvl="0" indent="0" algn="l" rtl="0">
              <a:spcBef>
                <a:spcPts val="0"/>
              </a:spcBef>
              <a:spcAft>
                <a:spcPts val="0"/>
              </a:spcAft>
              <a:buNone/>
            </a:pPr>
            <a:r>
              <a:rPr lang="nl-NL" sz="1200" dirty="0">
                <a:effectLst/>
                <a:latin typeface="Calibri" panose="020F0502020204030204" pitchFamily="34" charset="0"/>
                <a:ea typeface="Arial" panose="020B0604020202020204" pitchFamily="34" charset="0"/>
              </a:rPr>
              <a:t>'n Groot gedeelte van die inhoud wat jy vir hierdie afdeling in graad 12 moet ken, is in graad 11 behandel. Ek seker dat party van julle 'n bietjie verroes is en sukkel om te onthou. Ons gaan nou 'n speletjie speel om jou te help onthou. Voordat ons begin, kan iemand onthou wat die </a:t>
            </a:r>
            <a:r>
              <a:rPr lang="nl-NL" sz="1200" b="1" dirty="0">
                <a:effectLst/>
                <a:latin typeface="Calibri" panose="020F0502020204030204" pitchFamily="34" charset="0"/>
                <a:ea typeface="Arial" panose="020B0604020202020204" pitchFamily="34" charset="0"/>
              </a:rPr>
              <a:t>VARK-leerstyl </a:t>
            </a:r>
            <a:r>
              <a:rPr lang="nl-NL" sz="1200" dirty="0">
                <a:effectLst/>
                <a:latin typeface="Calibri" panose="020F0502020204030204" pitchFamily="34" charset="0"/>
                <a:ea typeface="Arial" panose="020B0604020202020204" pitchFamily="34" charset="0"/>
              </a:rPr>
              <a:t>beteken?</a:t>
            </a:r>
            <a:endParaRPr lang="nl-NL" sz="1200" dirty="0">
              <a:effectLst/>
              <a:latin typeface="Times New Roman" panose="02020603050405020304" pitchFamily="18" charset="0"/>
              <a:ea typeface="Times New Roman" panose="02020603050405020304" pitchFamily="18" charset="0"/>
            </a:endParaRPr>
          </a:p>
          <a:p>
            <a:pPr indent="-635"/>
            <a:r>
              <a:rPr lang="nl-NL" sz="1200" dirty="0">
                <a:effectLst/>
                <a:latin typeface="Calibri" panose="020F0502020204030204" pitchFamily="34" charset="0"/>
                <a:ea typeface="Arial" panose="020B0604020202020204" pitchFamily="34" charset="0"/>
              </a:rPr>
              <a:t> </a:t>
            </a:r>
            <a:endParaRPr lang="nl-NL" sz="1200" dirty="0">
              <a:effectLst/>
              <a:latin typeface="Times New Roman" panose="02020603050405020304" pitchFamily="18" charset="0"/>
              <a:ea typeface="Times New Roman" panose="02020603050405020304" pitchFamily="18" charset="0"/>
            </a:endParaRPr>
          </a:p>
          <a:p>
            <a:pPr marL="342900" lvl="0" indent="-342900" fontAlgn="base">
              <a:buFont typeface="Arial" panose="020B0604020202020204" pitchFamily="34" charset="0"/>
              <a:buChar char="✔"/>
            </a:pPr>
            <a:r>
              <a:rPr lang="nl-NL" sz="1200" b="1" dirty="0">
                <a:effectLst/>
                <a:latin typeface="Calibri" panose="020F0502020204030204" pitchFamily="34" charset="0"/>
                <a:ea typeface="Arial" panose="020B0604020202020204" pitchFamily="34" charset="0"/>
                <a:cs typeface="Noto Sans Symbols"/>
              </a:rPr>
              <a:t>(</a:t>
            </a:r>
            <a:r>
              <a:rPr lang="nl-NL" sz="1200" b="1" i="1" dirty="0">
                <a:effectLst/>
                <a:latin typeface="Calibri" panose="020F0502020204030204" pitchFamily="34" charset="0"/>
                <a:ea typeface="Arial" panose="020B0604020202020204" pitchFamily="34" charset="0"/>
                <a:cs typeface="Noto Sans Symbols"/>
              </a:rPr>
              <a:t>Visual</a:t>
            </a:r>
            <a:r>
              <a:rPr lang="nl-NL" sz="1200" b="1" dirty="0">
                <a:effectLst/>
                <a:latin typeface="Calibri" panose="020F0502020204030204" pitchFamily="34" charset="0"/>
                <a:ea typeface="Arial" panose="020B0604020202020204" pitchFamily="34" charset="0"/>
                <a:cs typeface="Noto Sans Symbols"/>
              </a:rPr>
              <a:t>) Visuele leerders leer die beste deur te sien. </a:t>
            </a:r>
            <a:endParaRPr lang="nl-NL" sz="1200" dirty="0">
              <a:effectLst/>
              <a:latin typeface="Noto Sans Symbols"/>
              <a:ea typeface="Noto Sans Symbols"/>
              <a:cs typeface="Noto Sans Symbols"/>
            </a:endParaRPr>
          </a:p>
          <a:p>
            <a:pPr marL="342900" lvl="0" indent="-342900" fontAlgn="base">
              <a:buFont typeface="Arial" panose="020B0604020202020204" pitchFamily="34" charset="0"/>
              <a:buChar char="✔"/>
            </a:pPr>
            <a:r>
              <a:rPr lang="nl-NL" sz="1200" b="1" dirty="0">
                <a:effectLst/>
                <a:latin typeface="Calibri" panose="020F0502020204030204" pitchFamily="34" charset="0"/>
                <a:ea typeface="Arial" panose="020B0604020202020204" pitchFamily="34" charset="0"/>
                <a:cs typeface="Noto Sans Symbols"/>
              </a:rPr>
              <a:t>(</a:t>
            </a:r>
            <a:r>
              <a:rPr lang="nl-NL" sz="1200" b="1" i="1" dirty="0">
                <a:effectLst/>
                <a:latin typeface="Calibri" panose="020F0502020204030204" pitchFamily="34" charset="0"/>
                <a:ea typeface="Arial" panose="020B0604020202020204" pitchFamily="34" charset="0"/>
                <a:cs typeface="Noto Sans Symbols"/>
              </a:rPr>
              <a:t>Auditory</a:t>
            </a:r>
            <a:r>
              <a:rPr lang="nl-NL" sz="1200" b="1" dirty="0">
                <a:effectLst/>
                <a:latin typeface="Calibri" panose="020F0502020204030204" pitchFamily="34" charset="0"/>
                <a:ea typeface="Arial" panose="020B0604020202020204" pitchFamily="34" charset="0"/>
                <a:cs typeface="Noto Sans Symbols"/>
              </a:rPr>
              <a:t>) Ouditiewe leerders leer die beste deur te hoor.</a:t>
            </a:r>
            <a:endParaRPr lang="nl-NL" sz="1200" dirty="0">
              <a:effectLst/>
              <a:latin typeface="Noto Sans Symbols"/>
              <a:ea typeface="Noto Sans Symbols"/>
              <a:cs typeface="Noto Sans Symbols"/>
            </a:endParaRPr>
          </a:p>
          <a:p>
            <a:pPr marL="342900" lvl="0" indent="-342900" fontAlgn="base">
              <a:buFont typeface="Arial" panose="020B0604020202020204" pitchFamily="34" charset="0"/>
              <a:buChar char="✔"/>
            </a:pPr>
            <a:r>
              <a:rPr lang="nl-NL" sz="1200" b="1" dirty="0">
                <a:effectLst/>
                <a:latin typeface="Calibri" panose="020F0502020204030204" pitchFamily="34" charset="0"/>
                <a:ea typeface="Arial" panose="020B0604020202020204" pitchFamily="34" charset="0"/>
                <a:cs typeface="Noto Sans Symbols"/>
              </a:rPr>
              <a:t>(</a:t>
            </a:r>
            <a:r>
              <a:rPr lang="nl-NL" sz="1200" b="1" i="1" dirty="0">
                <a:effectLst/>
                <a:latin typeface="Calibri" panose="020F0502020204030204" pitchFamily="34" charset="0"/>
                <a:ea typeface="Arial" panose="020B0604020202020204" pitchFamily="34" charset="0"/>
                <a:cs typeface="Noto Sans Symbols"/>
              </a:rPr>
              <a:t>Reading</a:t>
            </a:r>
            <a:r>
              <a:rPr lang="nl-NL" sz="1200" b="1" dirty="0">
                <a:effectLst/>
                <a:latin typeface="Calibri" panose="020F0502020204030204" pitchFamily="34" charset="0"/>
                <a:ea typeface="Arial" panose="020B0604020202020204" pitchFamily="34" charset="0"/>
                <a:cs typeface="Noto Sans Symbols"/>
              </a:rPr>
              <a:t> / </a:t>
            </a:r>
            <a:r>
              <a:rPr lang="nl-NL" sz="1200" b="1" i="1" dirty="0">
                <a:effectLst/>
                <a:latin typeface="Calibri" panose="020F0502020204030204" pitchFamily="34" charset="0"/>
                <a:ea typeface="Arial" panose="020B0604020202020204" pitchFamily="34" charset="0"/>
                <a:cs typeface="Noto Sans Symbols"/>
              </a:rPr>
              <a:t>Writing</a:t>
            </a:r>
            <a:r>
              <a:rPr lang="nl-NL" sz="1200" b="1" dirty="0">
                <a:effectLst/>
                <a:latin typeface="Calibri" panose="020F0502020204030204" pitchFamily="34" charset="0"/>
                <a:ea typeface="Arial" panose="020B0604020202020204" pitchFamily="34" charset="0"/>
                <a:cs typeface="Noto Sans Symbols"/>
              </a:rPr>
              <a:t>) Lees-/skryfleerders leer die beste deur te lees en te skryf.</a:t>
            </a:r>
            <a:endParaRPr lang="nl-NL" sz="1200" dirty="0">
              <a:effectLst/>
              <a:latin typeface="Noto Sans Symbols"/>
              <a:ea typeface="Noto Sans Symbols"/>
              <a:cs typeface="Noto Sans Symbols"/>
            </a:endParaRPr>
          </a:p>
          <a:p>
            <a:pPr marL="342900" lvl="0" indent="-342900" fontAlgn="base">
              <a:buFont typeface="Arial" panose="020B0604020202020204" pitchFamily="34" charset="0"/>
              <a:buChar char="✔"/>
            </a:pPr>
            <a:r>
              <a:rPr lang="nl-NL" sz="1200" b="1" dirty="0">
                <a:effectLst/>
                <a:latin typeface="Calibri" panose="020F0502020204030204" pitchFamily="34" charset="0"/>
                <a:ea typeface="Arial" panose="020B0604020202020204" pitchFamily="34" charset="0"/>
                <a:cs typeface="Noto Sans Symbols"/>
              </a:rPr>
              <a:t>(</a:t>
            </a:r>
            <a:r>
              <a:rPr lang="nl-NL" sz="1200" b="1" i="1" dirty="0">
                <a:effectLst/>
                <a:latin typeface="Calibri" panose="020F0502020204030204" pitchFamily="34" charset="0"/>
                <a:ea typeface="Arial" panose="020B0604020202020204" pitchFamily="34" charset="0"/>
                <a:cs typeface="Noto Sans Symbols"/>
              </a:rPr>
              <a:t>Kinaesthetic</a:t>
            </a:r>
            <a:r>
              <a:rPr lang="nl-NL" sz="1200" b="1" dirty="0">
                <a:effectLst/>
                <a:latin typeface="Calibri" panose="020F0502020204030204" pitchFamily="34" charset="0"/>
                <a:ea typeface="Arial" panose="020B0604020202020204" pitchFamily="34" charset="0"/>
                <a:cs typeface="Noto Sans Symbols"/>
              </a:rPr>
              <a:t>) Kinestetiese leerders leer die beste deur te beweeg en aktiwiteite te doen.</a:t>
            </a:r>
            <a:endParaRPr lang="nl-NL" sz="1200" b="1" dirty="0">
              <a:effectLst/>
              <a:latin typeface="Noto Sans Symbols"/>
              <a:ea typeface="Arial" panose="020B0604020202020204" pitchFamily="34" charset="0"/>
              <a:cs typeface="Noto Sans Symbols"/>
            </a:endParaRPr>
          </a:p>
          <a:p>
            <a:pPr marL="342900" lvl="0" indent="-342900" fontAlgn="base">
              <a:buFont typeface="Arial" panose="020B0604020202020204" pitchFamily="34" charset="0"/>
              <a:buChar char="✔"/>
            </a:pPr>
            <a:endParaRPr lang="nl-NL" sz="1200" b="1" dirty="0">
              <a:effectLst/>
              <a:latin typeface="Noto Sans Symbols"/>
              <a:ea typeface="Arial" panose="020B0604020202020204" pitchFamily="34" charset="0"/>
            </a:endParaRPr>
          </a:p>
          <a:p>
            <a:pPr marL="0" lvl="0" indent="0" fontAlgn="base">
              <a:buFont typeface="Arial" panose="020B0604020202020204" pitchFamily="34" charset="0"/>
              <a:buNone/>
            </a:pPr>
            <a:r>
              <a:rPr lang="nl-NL" sz="1200" dirty="0">
                <a:effectLst/>
                <a:latin typeface="Calibri" panose="020F0502020204030204" pitchFamily="34" charset="0"/>
                <a:ea typeface="Arial" panose="020B0604020202020204" pitchFamily="34" charset="0"/>
              </a:rPr>
              <a:t>Die SQWABBLE-speletjie gaan hierdie leerstyle gebruik om ander te help raai wat die woorde/term op die kaart is. Dit is hoe die spel werk:</a:t>
            </a:r>
            <a:endParaRPr lang="nl-NL" sz="1200" dirty="0">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endParaRPr lang="nl-NL" sz="1200" dirty="0">
              <a:effectLst/>
              <a:latin typeface="Times New Roman" panose="02020603050405020304" pitchFamily="18" charset="0"/>
              <a:ea typeface="Arial" panose="020B0604020202020204" pitchFamily="34" charset="0"/>
            </a:endParaRPr>
          </a:p>
          <a:p>
            <a:pPr marL="0" lvl="0" indent="0" fontAlgn="base">
              <a:buFont typeface="Arial" panose="020B0604020202020204" pitchFamily="34" charset="0"/>
              <a:buNone/>
            </a:pPr>
            <a:r>
              <a:rPr lang="nl-NL" sz="1200" dirty="0">
                <a:effectLst/>
                <a:latin typeface="Calibri" panose="020F0502020204030204" pitchFamily="34" charset="0"/>
                <a:ea typeface="Arial" panose="020B0604020202020204" pitchFamily="34" charset="0"/>
              </a:rPr>
              <a:t>REËLS VIR DIE SPEL:</a:t>
            </a:r>
            <a:endParaRPr lang="nl-NL"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nl-NL" sz="1200" dirty="0">
                <a:effectLst/>
                <a:latin typeface="Calibri" panose="020F0502020204030204" pitchFamily="34" charset="0"/>
                <a:ea typeface="Arial" panose="020B0604020202020204" pitchFamily="34" charset="0"/>
              </a:rPr>
              <a:t>Elke groep sal 'n pak kaarte ontvang. Elke persoon sal al die terme op een kaart deurwerk. Jy moet eers die kategorie bo-aan die kaart vir jou groep lees. Dit sal die groep help om te bepaal na watter kategorie in die </a:t>
            </a:r>
            <a:r>
              <a:rPr lang="nl-NL" sz="1200" b="1" i="1" u="sng" dirty="0">
                <a:effectLst/>
                <a:latin typeface="Calibri" panose="020F0502020204030204" pitchFamily="34" charset="0"/>
                <a:ea typeface="Arial" panose="020B0604020202020204" pitchFamily="34" charset="0"/>
              </a:rPr>
              <a:t>Inhoudsopsomming</a:t>
            </a:r>
            <a:r>
              <a:rPr lang="nl-NL" sz="1200" dirty="0">
                <a:effectLst/>
                <a:latin typeface="Calibri" panose="020F0502020204030204" pitchFamily="34" charset="0"/>
                <a:ea typeface="Arial" panose="020B0604020202020204" pitchFamily="34" charset="0"/>
              </a:rPr>
              <a:t> hulle moet kyk om die antwoord te kry.</a:t>
            </a:r>
            <a:endParaRPr lang="nl-NL"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nl-NL" sz="1200" dirty="0">
                <a:effectLst/>
                <a:latin typeface="Calibri" panose="020F0502020204030204" pitchFamily="34" charset="0"/>
                <a:ea typeface="Arial" panose="020B0604020202020204" pitchFamily="34" charset="0"/>
              </a:rPr>
              <a:t>Die kaart sal 'n letter in 'n sirkel hê, bv.   </a:t>
            </a:r>
            <a:endParaRPr lang="nl-NL" sz="1200" dirty="0">
              <a:effectLst/>
              <a:latin typeface="Times New Roman" panose="02020603050405020304" pitchFamily="18" charset="0"/>
              <a:ea typeface="Times New Roman" panose="02020603050405020304" pitchFamily="18" charset="0"/>
            </a:endParaRPr>
          </a:p>
          <a:p>
            <a:pPr marL="455930" indent="-635"/>
            <a:r>
              <a:rPr lang="nl-NL" sz="1200" dirty="0">
                <a:effectLst/>
                <a:latin typeface="Calibri" panose="020F0502020204030204" pitchFamily="34" charset="0"/>
                <a:ea typeface="Arial" panose="020B0604020202020204" pitchFamily="34" charset="0"/>
              </a:rPr>
              <a:t>- As die kaart 'n </a:t>
            </a:r>
            <a:r>
              <a:rPr lang="nl-NL" sz="1200" b="1" dirty="0">
                <a:effectLst/>
                <a:latin typeface="Calibri" panose="020F0502020204030204" pitchFamily="34" charset="0"/>
                <a:ea typeface="Arial" panose="020B0604020202020204" pitchFamily="34" charset="0"/>
              </a:rPr>
              <a:t>V</a:t>
            </a:r>
            <a:r>
              <a:rPr lang="nl-NL" sz="1200" dirty="0">
                <a:effectLst/>
                <a:latin typeface="Calibri" panose="020F0502020204030204" pitchFamily="34" charset="0"/>
                <a:ea typeface="Arial" panose="020B0604020202020204" pitchFamily="34" charset="0"/>
              </a:rPr>
              <a:t> op het, moet jy al die terme op die kaart </a:t>
            </a:r>
            <a:r>
              <a:rPr lang="nl-NL" sz="1200" u="sng" dirty="0">
                <a:effectLst/>
                <a:latin typeface="Calibri" panose="020F0502020204030204" pitchFamily="34" charset="0"/>
                <a:ea typeface="Arial" panose="020B0604020202020204" pitchFamily="34" charset="0"/>
              </a:rPr>
              <a:t>teken en illustreer</a:t>
            </a:r>
            <a:r>
              <a:rPr lang="nl-NL" sz="1200" dirty="0">
                <a:effectLst/>
                <a:latin typeface="Calibri" panose="020F0502020204030204" pitchFamily="34" charset="0"/>
                <a:ea typeface="Arial" panose="020B0604020202020204" pitchFamily="34" charset="0"/>
              </a:rPr>
              <a:t>.  </a:t>
            </a:r>
            <a:endParaRPr lang="nl-NL" sz="1200" dirty="0">
              <a:effectLst/>
              <a:latin typeface="Times New Roman" panose="02020603050405020304" pitchFamily="18" charset="0"/>
              <a:ea typeface="Times New Roman" panose="02020603050405020304" pitchFamily="18" charset="0"/>
            </a:endParaRPr>
          </a:p>
          <a:p>
            <a:pPr marL="455930" indent="-635"/>
            <a:r>
              <a:rPr lang="nl-NL" sz="1200" dirty="0">
                <a:effectLst/>
                <a:latin typeface="Calibri" panose="020F0502020204030204" pitchFamily="34" charset="0"/>
                <a:ea typeface="Arial" panose="020B0604020202020204" pitchFamily="34" charset="0"/>
              </a:rPr>
              <a:t>- As die kaart 'n </a:t>
            </a:r>
            <a:r>
              <a:rPr lang="nl-NL" sz="1200" b="1" dirty="0">
                <a:effectLst/>
                <a:latin typeface="Calibri" panose="020F0502020204030204" pitchFamily="34" charset="0"/>
                <a:ea typeface="Arial" panose="020B0604020202020204" pitchFamily="34" charset="0"/>
              </a:rPr>
              <a:t>A</a:t>
            </a:r>
            <a:r>
              <a:rPr lang="nl-NL" sz="1200" dirty="0">
                <a:effectLst/>
                <a:latin typeface="Calibri" panose="020F0502020204030204" pitchFamily="34" charset="0"/>
                <a:ea typeface="Arial" panose="020B0604020202020204" pitchFamily="34" charset="0"/>
              </a:rPr>
              <a:t> op het, moet jy</a:t>
            </a:r>
            <a:r>
              <a:rPr lang="nl-NL" sz="1200" b="1" dirty="0">
                <a:effectLst/>
                <a:latin typeface="Calibri" panose="020F0502020204030204" pitchFamily="34" charset="0"/>
                <a:ea typeface="Arial" panose="020B0604020202020204" pitchFamily="34" charset="0"/>
              </a:rPr>
              <a:t> </a:t>
            </a:r>
            <a:r>
              <a:rPr lang="nl-NL" sz="1200" u="sng" dirty="0">
                <a:effectLst/>
                <a:latin typeface="Calibri" panose="020F0502020204030204" pitchFamily="34" charset="0"/>
                <a:ea typeface="Arial" panose="020B0604020202020204" pitchFamily="34" charset="0"/>
              </a:rPr>
              <a:t>beweeg of dans</a:t>
            </a:r>
            <a:r>
              <a:rPr lang="nl-NL" sz="1200" dirty="0">
                <a:effectLst/>
                <a:latin typeface="Calibri" panose="020F0502020204030204" pitchFamily="34" charset="0"/>
                <a:ea typeface="Arial" panose="020B0604020202020204" pitchFamily="34" charset="0"/>
              </a:rPr>
              <a:t> terwyl jy terme op die kaart verduidelik.  </a:t>
            </a:r>
            <a:endParaRPr lang="nl-NL" sz="1200" dirty="0">
              <a:effectLst/>
              <a:latin typeface="Times New Roman" panose="02020603050405020304" pitchFamily="18" charset="0"/>
              <a:ea typeface="Times New Roman" panose="02020603050405020304" pitchFamily="18" charset="0"/>
            </a:endParaRPr>
          </a:p>
          <a:p>
            <a:pPr marL="455930" indent="-635"/>
            <a:r>
              <a:rPr lang="nl-NL" sz="1200" dirty="0">
                <a:effectLst/>
                <a:latin typeface="Calibri" panose="020F0502020204030204" pitchFamily="34" charset="0"/>
                <a:ea typeface="Arial" panose="020B0604020202020204" pitchFamily="34" charset="0"/>
              </a:rPr>
              <a:t>- As die kaart 'n </a:t>
            </a:r>
            <a:r>
              <a:rPr lang="nl-NL" sz="1200" b="1" dirty="0">
                <a:effectLst/>
                <a:latin typeface="Calibri" panose="020F0502020204030204" pitchFamily="34" charset="0"/>
                <a:ea typeface="Arial" panose="020B0604020202020204" pitchFamily="34" charset="0"/>
              </a:rPr>
              <a:t>R</a:t>
            </a:r>
            <a:r>
              <a:rPr lang="nl-NL" sz="1200" dirty="0">
                <a:effectLst/>
                <a:latin typeface="Calibri" panose="020F0502020204030204" pitchFamily="34" charset="0"/>
                <a:ea typeface="Arial" panose="020B0604020202020204" pitchFamily="34" charset="0"/>
              </a:rPr>
              <a:t> op het, moet jy </a:t>
            </a:r>
            <a:r>
              <a:rPr lang="nl-NL" sz="1200" u="sng" dirty="0">
                <a:effectLst/>
                <a:latin typeface="Calibri" panose="020F0502020204030204" pitchFamily="34" charset="0"/>
                <a:ea typeface="Arial" panose="020B0604020202020204" pitchFamily="34" charset="0"/>
              </a:rPr>
              <a:t>sing of kletsrym</a:t>
            </a:r>
            <a:r>
              <a:rPr lang="nl-NL" sz="1200" dirty="0">
                <a:effectLst/>
                <a:latin typeface="Calibri" panose="020F0502020204030204" pitchFamily="34" charset="0"/>
                <a:ea typeface="Arial" panose="020B0604020202020204" pitchFamily="34" charset="0"/>
              </a:rPr>
              <a:t> om die terme op die kaart te verduidelik.  </a:t>
            </a:r>
            <a:endParaRPr lang="nl-NL" sz="1200" dirty="0">
              <a:effectLst/>
              <a:latin typeface="Times New Roman" panose="02020603050405020304" pitchFamily="18" charset="0"/>
              <a:ea typeface="Times New Roman" panose="02020603050405020304" pitchFamily="18" charset="0"/>
            </a:endParaRPr>
          </a:p>
          <a:p>
            <a:pPr marL="455930" indent="-635"/>
            <a:r>
              <a:rPr lang="nl-NL" sz="1200" dirty="0">
                <a:effectLst/>
                <a:latin typeface="Calibri" panose="020F0502020204030204" pitchFamily="34" charset="0"/>
                <a:ea typeface="Arial" panose="020B0604020202020204" pitchFamily="34" charset="0"/>
              </a:rPr>
              <a:t>- As die kaart 'n </a:t>
            </a:r>
            <a:r>
              <a:rPr lang="nl-NL" sz="1200" b="1" dirty="0">
                <a:effectLst/>
                <a:latin typeface="Calibri" panose="020F0502020204030204" pitchFamily="34" charset="0"/>
                <a:ea typeface="Arial" panose="020B0604020202020204" pitchFamily="34" charset="0"/>
              </a:rPr>
              <a:t>K</a:t>
            </a:r>
            <a:r>
              <a:rPr lang="nl-NL" sz="1200" dirty="0">
                <a:effectLst/>
                <a:latin typeface="Calibri" panose="020F0502020204030204" pitchFamily="34" charset="0"/>
                <a:ea typeface="Arial" panose="020B0604020202020204" pitchFamily="34" charset="0"/>
              </a:rPr>
              <a:t> op het, kan jy </a:t>
            </a:r>
            <a:r>
              <a:rPr lang="nl-NL" sz="1200" u="sng" dirty="0">
                <a:effectLst/>
                <a:latin typeface="Calibri" panose="020F0502020204030204" pitchFamily="34" charset="0"/>
                <a:ea typeface="Arial" panose="020B0604020202020204" pitchFamily="34" charset="0"/>
              </a:rPr>
              <a:t>met behulp van stomstreke</a:t>
            </a:r>
            <a:r>
              <a:rPr lang="nl-NL" sz="1200" dirty="0">
                <a:effectLst/>
                <a:latin typeface="Calibri" panose="020F0502020204030204" pitchFamily="34" charset="0"/>
                <a:ea typeface="Arial" panose="020B0604020202020204" pitchFamily="34" charset="0"/>
              </a:rPr>
              <a:t> die terme op die kaart verduidelik.</a:t>
            </a:r>
            <a:endParaRPr lang="nl-NL"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nl-NL" sz="1200" dirty="0">
                <a:effectLst/>
                <a:latin typeface="Calibri" panose="020F0502020204030204" pitchFamily="34" charset="0"/>
                <a:ea typeface="Arial" panose="020B0604020202020204" pitchFamily="34" charset="0"/>
              </a:rPr>
              <a:t>Onthou, jy mag </a:t>
            </a:r>
            <a:r>
              <a:rPr lang="nl-NL" sz="1200" b="1" dirty="0">
                <a:effectLst/>
                <a:latin typeface="Calibri" panose="020F0502020204030204" pitchFamily="34" charset="0"/>
                <a:ea typeface="Arial" panose="020B0604020202020204" pitchFamily="34" charset="0"/>
              </a:rPr>
              <a:t>nie </a:t>
            </a:r>
            <a:r>
              <a:rPr lang="nl-NL" sz="1200" dirty="0">
                <a:effectLst/>
                <a:latin typeface="Calibri" panose="020F0502020204030204" pitchFamily="34" charset="0"/>
                <a:ea typeface="Arial" panose="020B0604020202020204" pitchFamily="34" charset="0"/>
              </a:rPr>
              <a:t>die term op die kaart in enige verduideliking gebruik </a:t>
            </a:r>
            <a:r>
              <a:rPr lang="nl-NL" sz="1200" b="1" dirty="0">
                <a:effectLst/>
                <a:latin typeface="Calibri" panose="020F0502020204030204" pitchFamily="34" charset="0"/>
                <a:ea typeface="Arial" panose="020B0604020202020204" pitchFamily="34" charset="0"/>
              </a:rPr>
              <a:t>nie</a:t>
            </a:r>
            <a:r>
              <a:rPr lang="nl-NL" sz="1200" dirty="0">
                <a:effectLst/>
                <a:latin typeface="Calibri" panose="020F0502020204030204" pitchFamily="34" charset="0"/>
                <a:ea typeface="Arial" panose="020B0604020202020204" pitchFamily="34" charset="0"/>
              </a:rPr>
              <a:t>.</a:t>
            </a:r>
            <a:endParaRPr lang="nl-NL"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nl-NL" sz="1200" dirty="0">
                <a:effectLst/>
                <a:latin typeface="Calibri" panose="020F0502020204030204" pitchFamily="34" charset="0"/>
                <a:ea typeface="Arial" panose="020B0604020202020204" pitchFamily="34" charset="0"/>
              </a:rPr>
              <a:t>Daar is VIER kategorieë naamlik: Studiestyle, Tydsbestuur, Eksamenskryf en Studieplanne. Die ander lede van jou groep sal die </a:t>
            </a:r>
            <a:r>
              <a:rPr lang="nl-NL" sz="1200" b="1" i="1" u="sng" dirty="0">
                <a:effectLst/>
                <a:latin typeface="Calibri" panose="020F0502020204030204" pitchFamily="34" charset="0"/>
                <a:ea typeface="Arial" panose="020B0604020202020204" pitchFamily="34" charset="0"/>
              </a:rPr>
              <a:t>Inhoudsopsomming</a:t>
            </a:r>
            <a:r>
              <a:rPr lang="nl-NL" sz="1200" dirty="0">
                <a:effectLst/>
                <a:latin typeface="Calibri" panose="020F0502020204030204" pitchFamily="34" charset="0"/>
                <a:ea typeface="Arial" panose="020B0604020202020204" pitchFamily="34" charset="0"/>
              </a:rPr>
              <a:t> byderhand hê om hulle te help bepaal wat die terme op die kaart is.</a:t>
            </a:r>
            <a:endParaRPr lang="nl-NL" sz="12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nl-NL" sz="12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nl-NL" sz="1200" dirty="0">
                <a:effectLst/>
                <a:latin typeface="Calibri" panose="020F0502020204030204" pitchFamily="34" charset="0"/>
                <a:ea typeface="Arial" panose="020B0604020202020204" pitchFamily="34" charset="0"/>
              </a:rPr>
              <a:t>Elke persoon in die groep sal 'n kaart moet aanbied. Onthou, hoewel dit 'n lekker speletjie is, is dit steeds 'n leeraktiwiteit. Hier gaan ons!</a:t>
            </a:r>
            <a:endParaRPr lang="nl-NL" sz="12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nl-NL" sz="12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nl-NL" sz="1200" dirty="0">
                <a:solidFill>
                  <a:srgbClr val="404040"/>
                </a:solidFill>
                <a:effectLst/>
                <a:latin typeface="Calibri" panose="020F0502020204030204" pitchFamily="34" charset="0"/>
                <a:ea typeface="Arial" panose="020B0604020202020204" pitchFamily="34" charset="0"/>
              </a:rPr>
              <a:t>(</a:t>
            </a:r>
            <a:r>
              <a:rPr lang="nl-NL" sz="1200" b="1" dirty="0">
                <a:solidFill>
                  <a:srgbClr val="FF0000"/>
                </a:solidFill>
                <a:effectLst/>
                <a:latin typeface="Calibri" panose="020F0502020204030204" pitchFamily="34" charset="0"/>
                <a:ea typeface="Arial" panose="020B0604020202020204" pitchFamily="34" charset="0"/>
              </a:rPr>
              <a:t>Nota aan onderwyser</a:t>
            </a:r>
            <a:r>
              <a:rPr lang="nl-NL" sz="1200" dirty="0">
                <a:solidFill>
                  <a:srgbClr val="FF0000"/>
                </a:solidFill>
                <a:effectLst/>
                <a:latin typeface="Calibri" panose="020F0502020204030204" pitchFamily="34" charset="0"/>
                <a:ea typeface="Arial" panose="020B0604020202020204" pitchFamily="34" charset="0"/>
              </a:rPr>
              <a:t>: </a:t>
            </a:r>
            <a:r>
              <a:rPr lang="nl-NL" sz="1200" dirty="0">
                <a:effectLst/>
                <a:latin typeface="Calibri" panose="020F0502020204030204" pitchFamily="34" charset="0"/>
                <a:ea typeface="Arial" panose="020B0604020202020204" pitchFamily="34" charset="0"/>
              </a:rPr>
              <a:t>Jy sal die tyd van hierdie aktiwiteit moet bestuur deur elke persoon slegs 1 minuut per kaart (2 terme) toe te laat. Sodra die groep die twee terme korrek geraai het, moet hulle hul hande opsteek. Jy kan vir elke rondte telling hou. Die nuwe rondte begin weer met die volgende persoon in die groep wat verduidelik. Daar is TWEE kaarte per persoon in elke groep, wat beteken dat die spel so 10 minute behoort te duur. Bring dalk 'n paar appels om aan die einde van die speletjie aan die wengroep uit te deel of dink aan 'n ander geskikte beloning.) </a:t>
            </a:r>
            <a:endParaRPr lang="nl-NL" sz="12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lang="nl-NL" dirty="0"/>
          </a:p>
          <a:p>
            <a:pPr marL="0" marR="0" lvl="0" indent="0" algn="l" rtl="0">
              <a:lnSpc>
                <a:spcPct val="100000"/>
              </a:lnSpc>
              <a:spcBef>
                <a:spcPts val="0"/>
              </a:spcBef>
              <a:spcAft>
                <a:spcPts val="0"/>
              </a:spcAft>
              <a:buClr>
                <a:schemeClr val="dk1"/>
              </a:buClr>
              <a:buSzPts val="1200"/>
              <a:buFont typeface="Calibri"/>
              <a:buNone/>
            </a:pPr>
            <a:r>
              <a:rPr lang="nl-NL" dirty="0"/>
              <a:t>Vir die speletjie kort jy:
Afvalpapier en penne vir elke groep
Een pak SQWABBLE-kaarte per groep</a:t>
            </a:r>
          </a:p>
          <a:p>
            <a:pPr marL="0" lvl="0" indent="0" algn="l" rtl="0">
              <a:spcBef>
                <a:spcPts val="0"/>
              </a:spcBef>
              <a:spcAft>
                <a:spcPts val="0"/>
              </a:spcAft>
              <a:buNone/>
            </a:pPr>
            <a:endParaRPr lang="nl-NL" dirty="0"/>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808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Onderrig</a:t>
            </a:r>
            <a:r>
              <a:rPr lang="en-US" dirty="0"/>
              <a:t> (5 min)</a:t>
            </a:r>
            <a:endParaRPr lang="en-US" sz="1200" dirty="0">
              <a:effectLst/>
              <a:latin typeface="Calibri"/>
            </a:endParaRPr>
          </a:p>
          <a:p>
            <a:pPr marL="0" lvl="0" indent="0" algn="l" rtl="0">
              <a:spcBef>
                <a:spcPts val="0"/>
              </a:spcBef>
              <a:spcAft>
                <a:spcPts val="0"/>
              </a:spcAft>
              <a:buNone/>
            </a:pPr>
            <a:endParaRPr lang="en-US" sz="1200" dirty="0">
              <a:effectLst/>
              <a:latin typeface="Calibri"/>
              <a:ea typeface="Arial" panose="020B0604020202020204" pitchFamily="34" charset="0"/>
            </a:endParaRPr>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Die hoofkategorieë wat ons in hierdie speletjie behandel het, is dieselfde kategorieë wat jy in toekomstige toetse en eksamens moet ken en bespreek. Ons het kortliks gekyk na:</a:t>
            </a:r>
          </a:p>
          <a:p>
            <a:pPr marL="0" lvl="0" indent="0" algn="l" rtl="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'n </a:t>
            </a:r>
            <a:r>
              <a:rPr lang="af-ZA" sz="1800" b="1" dirty="0">
                <a:effectLst/>
                <a:latin typeface="Calibri" panose="020F0502020204030204" pitchFamily="34" charset="0"/>
                <a:ea typeface="Arial" panose="020B0604020202020204" pitchFamily="34" charset="0"/>
              </a:rPr>
              <a:t>Studieplan</a:t>
            </a:r>
            <a:r>
              <a:rPr lang="af-ZA" sz="1800" dirty="0">
                <a:effectLst/>
                <a:latin typeface="Calibri" panose="020F0502020204030204" pitchFamily="34" charset="0"/>
                <a:ea typeface="Arial" panose="020B0604020202020204" pitchFamily="34" charset="0"/>
              </a:rPr>
              <a:t> wat 'n georganiseerde skedule is wat studietye en leerdoelwitte uiteensit. Dit help jou om elke week toegewyde tyd vir studie opsy te sit.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err="1">
                <a:effectLst/>
                <a:latin typeface="Calibri" panose="020F0502020204030204" pitchFamily="34" charset="0"/>
                <a:ea typeface="Arial" panose="020B0604020202020204" pitchFamily="34" charset="0"/>
              </a:rPr>
              <a:t>Studiestyle</a:t>
            </a:r>
            <a:r>
              <a:rPr lang="af-ZA" sz="1800" dirty="0">
                <a:effectLst/>
                <a:latin typeface="Calibri" panose="020F0502020204030204" pitchFamily="34" charset="0"/>
                <a:ea typeface="Arial" panose="020B0604020202020204" pitchFamily="34" charset="0"/>
              </a:rPr>
              <a:t> soos die VARK-model – wat staan vir: visueel, ouditief, lees/skryf en kinesteties.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b="1" dirty="0" err="1">
                <a:effectLst/>
                <a:latin typeface="Calibri" panose="020F0502020204030204" pitchFamily="34" charset="0"/>
                <a:ea typeface="Arial" panose="020B0604020202020204" pitchFamily="34" charset="0"/>
              </a:rPr>
              <a:t>Tydsbestuur</a:t>
            </a:r>
            <a:r>
              <a:rPr lang="af-ZA" sz="1800" b="1" dirty="0">
                <a:effectLst/>
                <a:latin typeface="Calibri" panose="020F0502020204030204" pitchFamily="34" charset="0"/>
                <a:ea typeface="Arial" panose="020B0604020202020204" pitchFamily="34" charset="0"/>
              </a:rPr>
              <a:t> </a:t>
            </a:r>
            <a:r>
              <a:rPr lang="af-ZA" sz="1800" dirty="0">
                <a:effectLst/>
                <a:latin typeface="Calibri" panose="020F0502020204030204" pitchFamily="34" charset="0"/>
                <a:ea typeface="Arial" panose="020B0604020202020204" pitchFamily="34" charset="0"/>
              </a:rPr>
              <a:t>en hoe om meer selfversekerd en georganiseerd te raak en doeltreffender te leer. Om aan al die eise van 'n hoërskool te voldoen is effektiewe </a:t>
            </a:r>
            <a:r>
              <a:rPr lang="af-ZA" sz="1800" dirty="0" err="1">
                <a:effectLst/>
                <a:latin typeface="Calibri" panose="020F0502020204030204" pitchFamily="34" charset="0"/>
                <a:ea typeface="Arial" panose="020B0604020202020204" pitchFamily="34" charset="0"/>
              </a:rPr>
              <a:t>tydsbestuursvaardighede</a:t>
            </a:r>
            <a:r>
              <a:rPr lang="af-ZA" sz="1800" dirty="0">
                <a:effectLst/>
                <a:latin typeface="Calibri" panose="020F0502020204030204" pitchFamily="34" charset="0"/>
                <a:ea typeface="Arial" panose="020B0604020202020204" pitchFamily="34" charset="0"/>
              </a:rPr>
              <a:t> noodsaaklik.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En laastens, het ons geleer dat 'n mens angstig kan raak tydens eksamens, maar dat sulke angs verminder kan word wanneer 'n eksamen met 'n kalm en rasionele houding aangepak word. Eksamens bring spanning en angs teweeg, maar dit verg ywer om die nodige vaardighede te bemeester om sulke situasies beter te hanteer.   </a:t>
            </a:r>
            <a:endParaRPr lang="en-US" sz="1800" dirty="0">
              <a:effectLst/>
              <a:latin typeface="Times New Roman" panose="02020603050405020304" pitchFamily="18" charset="0"/>
              <a:ea typeface="Times New Roman" panose="02020603050405020304" pitchFamily="18" charset="0"/>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Huiswerk</a:t>
            </a:r>
            <a:r>
              <a:rPr lang="en-US" dirty="0"/>
              <a:t> (2 min)</a:t>
            </a:r>
            <a:endParaRPr lang="en-US" sz="1200" dirty="0">
              <a:solidFill>
                <a:schemeClr val="dk1"/>
              </a:solidFill>
              <a:effectLst/>
              <a:latin typeface="Calibri"/>
            </a:endParaRPr>
          </a:p>
          <a:p>
            <a:pPr marL="0" lvl="0" indent="0" algn="l" rtl="0">
              <a:spcBef>
                <a:spcPts val="0"/>
              </a:spcBef>
              <a:spcAft>
                <a:spcPts val="0"/>
              </a:spcAft>
              <a:buNone/>
            </a:pPr>
            <a:endParaRPr lang="en-US" sz="1200" dirty="0">
              <a:solidFill>
                <a:schemeClr val="dk1"/>
              </a:solidFill>
              <a:effectLst/>
              <a:latin typeface="Calibri"/>
              <a:ea typeface="Arial" panose="020B0604020202020204" pitchFamily="34" charset="0"/>
            </a:endParaRPr>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Kom ons kyk nou na </a:t>
            </a:r>
            <a:r>
              <a:rPr lang="af-ZA" sz="1800" b="1" i="1" dirty="0">
                <a:effectLst/>
                <a:latin typeface="Calibri" panose="020F0502020204030204" pitchFamily="34" charset="0"/>
                <a:ea typeface="Arial" panose="020B0604020202020204" pitchFamily="34" charset="0"/>
              </a:rPr>
              <a:t>Aktiwiteit 3</a:t>
            </a:r>
            <a:r>
              <a:rPr lang="af-ZA" sz="1800" dirty="0">
                <a:effectLst/>
                <a:latin typeface="Calibri" panose="020F0502020204030204" pitchFamily="34" charset="0"/>
                <a:ea typeface="Arial" panose="020B0604020202020204" pitchFamily="34" charset="0"/>
              </a:rPr>
              <a:t> (</a:t>
            </a:r>
            <a:r>
              <a:rPr lang="af-ZA" sz="1800" b="1" i="1" u="sng" dirty="0">
                <a:effectLst/>
                <a:latin typeface="Calibri" panose="020F0502020204030204" pitchFamily="34" charset="0"/>
                <a:ea typeface="Arial" panose="020B0604020202020204" pitchFamily="34" charset="0"/>
              </a:rPr>
              <a:t>Les 1 – Werkkaart</a:t>
            </a:r>
            <a:r>
              <a:rPr lang="af-ZA" sz="1800" dirty="0">
                <a:effectLst/>
                <a:latin typeface="Calibri" panose="020F0502020204030204" pitchFamily="34" charset="0"/>
                <a:ea typeface="Arial" panose="020B0604020202020204" pitchFamily="34" charset="0"/>
              </a:rPr>
              <a:t>). Ons sal nie genoeg tyd hê om die aktiwiteit tydens hierdie les af te handel nie. Voltooi die aktiwiteit vir huiswerk en bring jou antwoorde volgende week klas toe. </a:t>
            </a:r>
            <a:endParaRPr lang="en-US" sz="1800" dirty="0">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endParaRPr lang="en-US" sz="1800" dirty="0">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Hierdie aktiwiteit sal vir jou die geleentheid gee om deur 'n vraag te werk wat jou voorberei vir die manier waarop hierdie onderwerp in 'n toets of eksamen geassesseer kan word. </a:t>
            </a:r>
            <a:endParaRPr lang="en-US" sz="1800" dirty="0">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endParaRPr lang="en-US" sz="1800" dirty="0">
              <a:effectLst/>
              <a:latin typeface="Times New Roman" panose="02020603050405020304" pitchFamily="18" charset="0"/>
              <a:ea typeface="Arial" panose="020B0604020202020204" pitchFamily="34" charset="0"/>
            </a:endParaRPr>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Verwys na die </a:t>
            </a:r>
            <a:r>
              <a:rPr lang="af-ZA" sz="1800" b="1" i="1" u="sng" dirty="0" err="1">
                <a:effectLst/>
                <a:latin typeface="Calibri" panose="020F0502020204030204" pitchFamily="34" charset="0"/>
                <a:ea typeface="Arial" panose="020B0604020202020204" pitchFamily="34" charset="0"/>
              </a:rPr>
              <a:t>Inhoudsopsomming</a:t>
            </a:r>
            <a:r>
              <a:rPr lang="af-ZA" sz="1800" dirty="0">
                <a:effectLst/>
                <a:latin typeface="Calibri" panose="020F0502020204030204" pitchFamily="34" charset="0"/>
                <a:ea typeface="Arial" panose="020B0604020202020204" pitchFamily="34" charset="0"/>
              </a:rPr>
              <a:t> aangesien dit jou sal help om die vrae in </a:t>
            </a:r>
            <a:r>
              <a:rPr lang="af-ZA" sz="1800" b="1" i="1" dirty="0">
                <a:effectLst/>
                <a:latin typeface="Calibri" panose="020F0502020204030204" pitchFamily="34" charset="0"/>
                <a:ea typeface="Arial" panose="020B0604020202020204" pitchFamily="34" charset="0"/>
              </a:rPr>
              <a:t>Aktiwiteit 3</a:t>
            </a:r>
            <a:r>
              <a:rPr lang="af-ZA" sz="1800" dirty="0">
                <a:effectLst/>
                <a:latin typeface="Calibri" panose="020F0502020204030204" pitchFamily="34" charset="0"/>
                <a:ea typeface="Arial" panose="020B0604020202020204" pitchFamily="34" charset="0"/>
              </a:rPr>
              <a:t> te beantwoord. </a:t>
            </a:r>
            <a:endParaRPr dirty="0"/>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Refleksie</a:t>
            </a:r>
            <a:r>
              <a:rPr lang="en-US" dirty="0"/>
              <a:t> (2 min)</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af-ZA" sz="1800" dirty="0">
                <a:effectLst/>
                <a:latin typeface="Calibri" panose="020F0502020204030204" pitchFamily="34" charset="0"/>
                <a:ea typeface="Arial" panose="020B0604020202020204" pitchFamily="34" charset="0"/>
              </a:rPr>
              <a:t>Soos ons aan die einde van hierdie les kom, het ons een laaste vinnige </a:t>
            </a:r>
            <a:r>
              <a:rPr lang="af-ZA" sz="1800" i="1" dirty="0">
                <a:effectLst/>
                <a:latin typeface="Calibri" panose="020F0502020204030204" pitchFamily="34" charset="0"/>
                <a:ea typeface="Arial" panose="020B0604020202020204" pitchFamily="34" charset="0"/>
              </a:rPr>
              <a:t>refleksie-aktiwiteit</a:t>
            </a:r>
            <a:r>
              <a:rPr lang="af-ZA" sz="1800" dirty="0">
                <a:effectLst/>
                <a:latin typeface="Calibri" panose="020F0502020204030204" pitchFamily="34" charset="0"/>
                <a:ea typeface="Arial" panose="020B0604020202020204" pitchFamily="34" charset="0"/>
              </a:rPr>
              <a:t> om te voltooi.  Die verbetering van jou </a:t>
            </a:r>
            <a:r>
              <a:rPr lang="af-ZA" sz="1800" b="1" dirty="0" err="1">
                <a:effectLst/>
                <a:latin typeface="Calibri" panose="020F0502020204030204" pitchFamily="34" charset="0"/>
                <a:ea typeface="Arial" panose="020B0604020202020204" pitchFamily="34" charset="0"/>
              </a:rPr>
              <a:t>studiegewoontes</a:t>
            </a:r>
            <a:r>
              <a:rPr lang="af-ZA" sz="1800" dirty="0">
                <a:effectLst/>
                <a:latin typeface="Calibri" panose="020F0502020204030204" pitchFamily="34" charset="0"/>
                <a:ea typeface="Arial" panose="020B0604020202020204" pitchFamily="34" charset="0"/>
              </a:rPr>
              <a:t> begin deur te besin oor watter areas jy moet verbeter. Voltooi die </a:t>
            </a:r>
            <a:r>
              <a:rPr lang="af-ZA" sz="1800" i="1" dirty="0">
                <a:effectLst/>
                <a:latin typeface="Calibri" panose="020F0502020204030204" pitchFamily="34" charset="0"/>
                <a:ea typeface="Arial" panose="020B0604020202020204" pitchFamily="34" charset="0"/>
              </a:rPr>
              <a:t>refleksie-aktiwiteit </a:t>
            </a:r>
            <a:r>
              <a:rPr lang="af-ZA" sz="1800" dirty="0">
                <a:effectLst/>
                <a:latin typeface="Calibri" panose="020F0502020204030204" pitchFamily="34" charset="0"/>
                <a:ea typeface="Arial" panose="020B0604020202020204" pitchFamily="34" charset="0"/>
              </a:rPr>
              <a:t>(</a:t>
            </a:r>
            <a:r>
              <a:rPr lang="af-ZA" sz="1800" b="1" dirty="0">
                <a:effectLst/>
                <a:latin typeface="Calibri" panose="020F0502020204030204" pitchFamily="34" charset="0"/>
                <a:ea typeface="Arial" panose="020B0604020202020204" pitchFamily="34" charset="0"/>
              </a:rPr>
              <a:t>A</a:t>
            </a:r>
            <a:r>
              <a:rPr lang="af-ZA" sz="1800" b="1" i="1" dirty="0">
                <a:effectLst/>
                <a:latin typeface="Calibri" panose="020F0502020204030204" pitchFamily="34" charset="0"/>
                <a:ea typeface="Arial" panose="020B0604020202020204" pitchFamily="34" charset="0"/>
              </a:rPr>
              <a:t>ktiwiteit 4</a:t>
            </a:r>
            <a:r>
              <a:rPr lang="af-ZA" sz="1800" dirty="0">
                <a:effectLst/>
                <a:latin typeface="Calibri" panose="020F0502020204030204" pitchFamily="34" charset="0"/>
                <a:ea typeface="Arial" panose="020B0604020202020204" pitchFamily="34" charset="0"/>
              </a:rPr>
              <a:t>) op jou </a:t>
            </a:r>
            <a:r>
              <a:rPr lang="af-ZA" sz="1800" b="1" i="1" u="sng" dirty="0">
                <a:effectLst/>
                <a:latin typeface="Calibri" panose="020F0502020204030204" pitchFamily="34" charset="0"/>
                <a:ea typeface="Arial" panose="020B0604020202020204" pitchFamily="34" charset="0"/>
              </a:rPr>
              <a:t>Les 1 - Werkkaart</a:t>
            </a:r>
            <a:r>
              <a:rPr lang="af-ZA" sz="1800" dirty="0">
                <a:effectLst/>
                <a:latin typeface="Calibri" panose="020F0502020204030204" pitchFamily="34" charset="0"/>
                <a:ea typeface="Arial" panose="020B0604020202020204" pitchFamily="34" charset="0"/>
              </a:rPr>
              <a:t>. </a:t>
            </a:r>
            <a:endParaRPr dirty="0"/>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61E1-79B6-2DE8-89F1-124A7F1FAEB4}"/>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A3BCB315-E00F-98EF-AC4C-1EF9A71AD6F4}"/>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C2A9012D-EE3B-B316-69EA-CDC9D344FB9B}"/>
              </a:ext>
            </a:extLst>
          </p:cNvPr>
          <p:cNvPicPr>
            <a:picLocks noChangeAspect="1"/>
          </p:cNvPicPr>
          <p:nvPr/>
        </p:nvPicPr>
        <p:blipFill>
          <a:blip r:embed="rId3"/>
          <a:stretch>
            <a:fillRect/>
          </a:stretch>
        </p:blipFill>
        <p:spPr>
          <a:xfrm>
            <a:off x="-16980" y="0"/>
            <a:ext cx="12225962" cy="6858000"/>
          </a:xfrm>
          <a:prstGeom prst="rect">
            <a:avLst/>
          </a:prstGeom>
        </p:spPr>
      </p:pic>
    </p:spTree>
    <p:extLst>
      <p:ext uri="{BB962C8B-B14F-4D97-AF65-F5344CB8AC3E}">
        <p14:creationId xmlns:p14="http://schemas.microsoft.com/office/powerpoint/2010/main" val="155989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6" name="Google Shape;96;p2" descr="How to Set (And Actually Achieve) Your Study Goals - ChloeBurroughs.com"/>
          <p:cNvPicPr preferRelativeResize="0"/>
          <p:nvPr/>
        </p:nvPicPr>
        <p:blipFill rotWithShape="1">
          <a:blip r:embed="rId3">
            <a:alphaModFix/>
          </a:blip>
          <a:srcRect/>
          <a:stretch/>
        </p:blipFill>
        <p:spPr>
          <a:xfrm>
            <a:off x="0" y="-19050"/>
            <a:ext cx="12192000" cy="6877050"/>
          </a:xfrm>
          <a:prstGeom prst="rect">
            <a:avLst/>
          </a:prstGeom>
          <a:noFill/>
          <a:ln>
            <a:noFill/>
          </a:ln>
        </p:spPr>
      </p:pic>
      <p:sp>
        <p:nvSpPr>
          <p:cNvPr id="97" name="Google Shape;97;p2"/>
          <p:cNvSpPr txBox="1"/>
          <p:nvPr/>
        </p:nvSpPr>
        <p:spPr>
          <a:xfrm>
            <a:off x="671861" y="4579134"/>
            <a:ext cx="10848278" cy="1477328"/>
          </a:xfrm>
          <a:prstGeom prst="rect">
            <a:avLst/>
          </a:prstGeom>
          <a:solidFill>
            <a:srgbClr val="00B050">
              <a:alpha val="24705"/>
            </a:srgbClr>
          </a:solidFill>
          <a:ln>
            <a:noFill/>
          </a:ln>
        </p:spPr>
        <p:txBody>
          <a:bodyPr spcFirstLastPara="1" wrap="square" lIns="91425" tIns="45700" rIns="91425" bIns="45700" anchor="t" anchorCtr="0">
            <a:spAutoFit/>
          </a:bodyPr>
          <a:lstStyle/>
          <a:p>
            <a:pPr lvl="0" algn="ctr"/>
            <a:r>
              <a:rPr lang="nl-NL" sz="4500" dirty="0">
                <a:solidFill>
                  <a:schemeClr val="lt1"/>
                </a:solidFill>
                <a:latin typeface="Calibri"/>
                <a:ea typeface="Calibri"/>
                <a:cs typeface="Calibri"/>
                <a:sym typeface="Calibri"/>
              </a:rPr>
              <a:t>Wie was tevrede met hul uitslae aan die einde van graad 11?</a:t>
            </a:r>
            <a:endParaRPr dirty="0"/>
          </a:p>
        </p:txBody>
      </p:sp>
      <p:pic>
        <p:nvPicPr>
          <p:cNvPr id="2" name="Picture 1">
            <a:extLst>
              <a:ext uri="{FF2B5EF4-FFF2-40B4-BE49-F238E27FC236}">
                <a16:creationId xmlns:a16="http://schemas.microsoft.com/office/drawing/2014/main" id="{5F1F603B-218C-148F-9CDD-302D054FE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4" name="Google Shape;10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 name="Picture 1">
            <a:extLst>
              <a:ext uri="{FF2B5EF4-FFF2-40B4-BE49-F238E27FC236}">
                <a16:creationId xmlns:a16="http://schemas.microsoft.com/office/drawing/2014/main" id="{314E73A8-7E66-9017-7963-B898F74FC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pic>
        <p:nvPicPr>
          <p:cNvPr id="3" name="Picture 2">
            <a:extLst>
              <a:ext uri="{FF2B5EF4-FFF2-40B4-BE49-F238E27FC236}">
                <a16:creationId xmlns:a16="http://schemas.microsoft.com/office/drawing/2014/main" id="{3053B9D2-827B-A590-FA70-C60A8D92D8B0}"/>
              </a:ext>
            </a:extLst>
          </p:cNvPr>
          <p:cNvPicPr>
            <a:picLocks noChangeAspect="1"/>
          </p:cNvPicPr>
          <p:nvPr/>
        </p:nvPicPr>
        <p:blipFill>
          <a:blip r:embed="rId4"/>
          <a:stretch>
            <a:fillRect/>
          </a:stretch>
        </p:blipFill>
        <p:spPr>
          <a:xfrm>
            <a:off x="-52136" y="0"/>
            <a:ext cx="12263186" cy="6857999"/>
          </a:xfrm>
          <a:prstGeom prst="rect">
            <a:avLst/>
          </a:prstGeom>
        </p:spPr>
      </p:pic>
      <p:pic>
        <p:nvPicPr>
          <p:cNvPr id="4" name="Picture 3">
            <a:extLst>
              <a:ext uri="{FF2B5EF4-FFF2-40B4-BE49-F238E27FC236}">
                <a16:creationId xmlns:a16="http://schemas.microsoft.com/office/drawing/2014/main" id="{0E6EB742-ECAE-021E-6F3D-CB447FD33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4972" y="0"/>
            <a:ext cx="1365504" cy="4693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4181-931B-DDB2-7C3E-7D769E46039D}"/>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96B5B938-F248-1617-D4AF-BECA1AAB96F8}"/>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81A1DF43-B231-DCE4-CAF5-2F231A610E96}"/>
              </a:ext>
            </a:extLst>
          </p:cNvPr>
          <p:cNvPicPr>
            <a:picLocks noChangeAspect="1"/>
          </p:cNvPicPr>
          <p:nvPr/>
        </p:nvPicPr>
        <p:blipFill>
          <a:blip r:embed="rId3"/>
          <a:stretch>
            <a:fillRect/>
          </a:stretch>
        </p:blipFill>
        <p:spPr>
          <a:xfrm>
            <a:off x="-53211" y="0"/>
            <a:ext cx="12380678" cy="6903867"/>
          </a:xfrm>
          <a:prstGeom prst="rect">
            <a:avLst/>
          </a:prstGeom>
        </p:spPr>
      </p:pic>
      <p:pic>
        <p:nvPicPr>
          <p:cNvPr id="6" name="Picture 5">
            <a:extLst>
              <a:ext uri="{FF2B5EF4-FFF2-40B4-BE49-F238E27FC236}">
                <a16:creationId xmlns:a16="http://schemas.microsoft.com/office/drawing/2014/main" id="{8FA7F632-3549-3BCA-2F6F-491548429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4972" y="0"/>
            <a:ext cx="1365504" cy="469392"/>
          </a:xfrm>
          <a:prstGeom prst="rect">
            <a:avLst/>
          </a:prstGeom>
        </p:spPr>
      </p:pic>
    </p:spTree>
    <p:extLst>
      <p:ext uri="{BB962C8B-B14F-4D97-AF65-F5344CB8AC3E}">
        <p14:creationId xmlns:p14="http://schemas.microsoft.com/office/powerpoint/2010/main" val="228668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pic>
        <p:nvPicPr>
          <p:cNvPr id="4" name="Picture 3" descr="A cup of coffee and a notepad&#10;&#10;Description automatically generated">
            <a:extLst>
              <a:ext uri="{FF2B5EF4-FFF2-40B4-BE49-F238E27FC236}">
                <a16:creationId xmlns:a16="http://schemas.microsoft.com/office/drawing/2014/main" id="{3FD2C6B0-29D1-EC23-E985-E76D8B28CC83}"/>
              </a:ext>
            </a:extLst>
          </p:cNvPr>
          <p:cNvPicPr>
            <a:picLocks noChangeAspect="1"/>
          </p:cNvPicPr>
          <p:nvPr/>
        </p:nvPicPr>
        <p:blipFill>
          <a:blip r:embed="rId3"/>
          <a:stretch>
            <a:fillRect/>
          </a:stretch>
        </p:blipFill>
        <p:spPr>
          <a:xfrm>
            <a:off x="0" y="0"/>
            <a:ext cx="12192000" cy="6858000"/>
          </a:xfrm>
          <a:prstGeom prst="rect">
            <a:avLst/>
          </a:prstGeom>
        </p:spPr>
      </p:pic>
      <p:sp>
        <p:nvSpPr>
          <p:cNvPr id="121" name="Google Shape;12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err="1"/>
              <a:t>Kom</a:t>
            </a:r>
            <a:r>
              <a:rPr lang="en-US" b="1" dirty="0"/>
              <a:t> </a:t>
            </a:r>
            <a:r>
              <a:rPr lang="en-US" b="1" dirty="0" err="1"/>
              <a:t>ons</a:t>
            </a:r>
            <a:r>
              <a:rPr lang="en-US" b="1" dirty="0"/>
              <a:t> </a:t>
            </a:r>
            <a:r>
              <a:rPr lang="en-US" b="1" dirty="0" err="1"/>
              <a:t>hersien</a:t>
            </a:r>
            <a:r>
              <a:rPr lang="en-US" b="1" dirty="0"/>
              <a:t>…</a:t>
            </a:r>
            <a:endParaRPr dirty="0"/>
          </a:p>
        </p:txBody>
      </p:sp>
      <p:sp>
        <p:nvSpPr>
          <p:cNvPr id="122" name="Google Shape;12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349250">
              <a:spcBef>
                <a:spcPts val="0"/>
              </a:spcBef>
              <a:buSzPts val="5500"/>
            </a:pPr>
            <a:r>
              <a:rPr lang="nl-NL" sz="5500" dirty="0"/>
              <a:t>Studieplan
Studiestyle
Tydsbestuur
Eksamenskryf-</a:t>
            </a:r>
          </a:p>
          <a:p>
            <a:pPr marL="0" lvl="0" indent="0">
              <a:spcBef>
                <a:spcPts val="0"/>
              </a:spcBef>
              <a:buSzPts val="5500"/>
              <a:buNone/>
            </a:pPr>
            <a:r>
              <a:rPr lang="nl-NL" sz="5500" dirty="0"/>
              <a:t>  vaardighede</a:t>
            </a:r>
            <a:endParaRPr dirty="0"/>
          </a:p>
        </p:txBody>
      </p:sp>
      <p:pic>
        <p:nvPicPr>
          <p:cNvPr id="2" name="Picture 1">
            <a:extLst>
              <a:ext uri="{FF2B5EF4-FFF2-40B4-BE49-F238E27FC236}">
                <a16:creationId xmlns:a16="http://schemas.microsoft.com/office/drawing/2014/main" id="{7CCD65FF-A67B-6B39-5490-8D6209050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9" name="Google Shape;129;p6" descr="Too much homework and not enough time? – Ridge Times"/>
          <p:cNvPicPr preferRelativeResize="0">
            <a:picLocks noGrp="1"/>
          </p:cNvPicPr>
          <p:nvPr>
            <p:ph type="body" idx="1"/>
          </p:nvPr>
        </p:nvPicPr>
        <p:blipFill rotWithShape="1">
          <a:blip r:embed="rId3">
            <a:alphaModFix/>
          </a:blip>
          <a:srcRect t="15745"/>
          <a:stretch/>
        </p:blipFill>
        <p:spPr>
          <a:xfrm>
            <a:off x="20" y="1282"/>
            <a:ext cx="12191980" cy="6856718"/>
          </a:xfrm>
          <a:prstGeom prst="rect">
            <a:avLst/>
          </a:prstGeom>
          <a:noFill/>
          <a:ln>
            <a:noFill/>
          </a:ln>
        </p:spPr>
      </p:pic>
      <p:pic>
        <p:nvPicPr>
          <p:cNvPr id="2" name="Picture 1">
            <a:extLst>
              <a:ext uri="{FF2B5EF4-FFF2-40B4-BE49-F238E27FC236}">
                <a16:creationId xmlns:a16="http://schemas.microsoft.com/office/drawing/2014/main" id="{95B1BB59-5CE8-8EE4-C8B4-FD04B27E1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546" y="-19050"/>
            <a:ext cx="1365504" cy="4693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pic>
        <p:nvPicPr>
          <p:cNvPr id="4" name="Picture 3" descr="A person standing in front of a chalkboard with emojis&#10;&#10;Description automatically generated">
            <a:extLst>
              <a:ext uri="{FF2B5EF4-FFF2-40B4-BE49-F238E27FC236}">
                <a16:creationId xmlns:a16="http://schemas.microsoft.com/office/drawing/2014/main" id="{77F34515-1114-9013-3305-CEC65E185C69}"/>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2D5E748-4BF7-6248-517A-422219492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496" y="4346"/>
            <a:ext cx="1365504" cy="4693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1457</Words>
  <Application>Microsoft Office PowerPoint</Application>
  <PresentationFormat>Widescreen</PresentationFormat>
  <Paragraphs>81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Noto Sans Symbols</vt:lpstr>
      <vt:lpstr>Times New Roman</vt:lpstr>
      <vt:lpstr>Wingdings</vt:lpstr>
      <vt:lpstr>Office Theme</vt:lpstr>
      <vt:lpstr>PowerPoint Presentation</vt:lpstr>
      <vt:lpstr>PowerPoint Presentation</vt:lpstr>
      <vt:lpstr>PowerPoint Presentation</vt:lpstr>
      <vt:lpstr>PowerPoint Presentation</vt:lpstr>
      <vt:lpstr>Kom ons hersien…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9</cp:revision>
  <dcterms:created xsi:type="dcterms:W3CDTF">2023-02-17T20:03:06Z</dcterms:created>
  <dcterms:modified xsi:type="dcterms:W3CDTF">2024-01-05T04:33:41Z</dcterms:modified>
</cp:coreProperties>
</file>