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64" r:id="rId4"/>
    <p:sldId id="260"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75478-A650-4BF8-A515-EADA1089FCBF}" v="26" dt="2021-10-25T17:44:18.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9351" autoAdjust="0"/>
  </p:normalViewPr>
  <p:slideViewPr>
    <p:cSldViewPr snapToGrid="0">
      <p:cViewPr varScale="1">
        <p:scale>
          <a:sx n="55" d="100"/>
          <a:sy n="55" d="100"/>
        </p:scale>
        <p:origin x="20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7C475478-A650-4BF8-A515-EADA1089FCBF}"/>
    <pc:docChg chg="custSel addSld delSld modSld">
      <pc:chgData name="Leigh-Ann Pringle" userId="90c27759-dcb2-4cfd-84bf-93ebcdd77db7" providerId="ADAL" clId="{7C475478-A650-4BF8-A515-EADA1089FCBF}" dt="2021-11-02T20:36:38.307" v="4859" actId="20577"/>
      <pc:docMkLst>
        <pc:docMk/>
      </pc:docMkLst>
      <pc:sldChg chg="setBg modNotesTx">
        <pc:chgData name="Leigh-Ann Pringle" userId="90c27759-dcb2-4cfd-84bf-93ebcdd77db7" providerId="ADAL" clId="{7C475478-A650-4BF8-A515-EADA1089FCBF}" dt="2021-10-25T07:49:46.549" v="3680" actId="20577"/>
        <pc:sldMkLst>
          <pc:docMk/>
          <pc:sldMk cId="2009562702" sldId="256"/>
        </pc:sldMkLst>
      </pc:sldChg>
      <pc:sldChg chg="addSp modSp mod modNotesTx">
        <pc:chgData name="Leigh-Ann Pringle" userId="90c27759-dcb2-4cfd-84bf-93ebcdd77db7" providerId="ADAL" clId="{7C475478-A650-4BF8-A515-EADA1089FCBF}" dt="2021-11-02T20:26:15.995" v="4834" actId="20577"/>
        <pc:sldMkLst>
          <pc:docMk/>
          <pc:sldMk cId="287284723" sldId="257"/>
        </pc:sldMkLst>
        <pc:spChg chg="mod">
          <ac:chgData name="Leigh-Ann Pringle" userId="90c27759-dcb2-4cfd-84bf-93ebcdd77db7" providerId="ADAL" clId="{7C475478-A650-4BF8-A515-EADA1089FCBF}" dt="2021-10-25T07:29:56.979" v="1341" actId="20577"/>
          <ac:spMkLst>
            <pc:docMk/>
            <pc:sldMk cId="287284723" sldId="257"/>
            <ac:spMk id="2" creationId="{BE4FD1FC-768F-4377-8DA8-A269ACC76291}"/>
          </ac:spMkLst>
        </pc:spChg>
        <pc:picChg chg="add mod">
          <ac:chgData name="Leigh-Ann Pringle" userId="90c27759-dcb2-4cfd-84bf-93ebcdd77db7" providerId="ADAL" clId="{7C475478-A650-4BF8-A515-EADA1089FCBF}" dt="2021-10-25T07:30:25.607" v="1346" actId="14100"/>
          <ac:picMkLst>
            <pc:docMk/>
            <pc:sldMk cId="287284723" sldId="257"/>
            <ac:picMk id="1026" creationId="{0F133DCE-121A-4900-BCAC-D3E01191C608}"/>
          </ac:picMkLst>
        </pc:picChg>
      </pc:sldChg>
      <pc:sldChg chg="del">
        <pc:chgData name="Leigh-Ann Pringle" userId="90c27759-dcb2-4cfd-84bf-93ebcdd77db7" providerId="ADAL" clId="{7C475478-A650-4BF8-A515-EADA1089FCBF}" dt="2021-10-24T20:35:17.026" v="830" actId="47"/>
        <pc:sldMkLst>
          <pc:docMk/>
          <pc:sldMk cId="3014780877" sldId="258"/>
        </pc:sldMkLst>
      </pc:sldChg>
      <pc:sldChg chg="del">
        <pc:chgData name="Leigh-Ann Pringle" userId="90c27759-dcb2-4cfd-84bf-93ebcdd77db7" providerId="ADAL" clId="{7C475478-A650-4BF8-A515-EADA1089FCBF}" dt="2021-10-24T20:34:13.001" v="822" actId="47"/>
        <pc:sldMkLst>
          <pc:docMk/>
          <pc:sldMk cId="428409820" sldId="259"/>
        </pc:sldMkLst>
      </pc:sldChg>
      <pc:sldChg chg="addSp delSp modSp mod modNotesTx">
        <pc:chgData name="Leigh-Ann Pringle" userId="90c27759-dcb2-4cfd-84bf-93ebcdd77db7" providerId="ADAL" clId="{7C475478-A650-4BF8-A515-EADA1089FCBF}" dt="2021-11-02T20:36:38.307" v="4859" actId="20577"/>
        <pc:sldMkLst>
          <pc:docMk/>
          <pc:sldMk cId="1605771534" sldId="260"/>
        </pc:sldMkLst>
        <pc:spChg chg="del">
          <ac:chgData name="Leigh-Ann Pringle" userId="90c27759-dcb2-4cfd-84bf-93ebcdd77db7" providerId="ADAL" clId="{7C475478-A650-4BF8-A515-EADA1089FCBF}" dt="2021-10-25T07:44:29.869" v="3337" actId="478"/>
          <ac:spMkLst>
            <pc:docMk/>
            <pc:sldMk cId="1605771534" sldId="260"/>
            <ac:spMk id="2" creationId="{BE4FD1FC-768F-4377-8DA8-A269ACC76291}"/>
          </ac:spMkLst>
        </pc:spChg>
        <pc:spChg chg="del">
          <ac:chgData name="Leigh-Ann Pringle" userId="90c27759-dcb2-4cfd-84bf-93ebcdd77db7" providerId="ADAL" clId="{7C475478-A650-4BF8-A515-EADA1089FCBF}" dt="2021-10-25T07:44:31.942" v="3338" actId="478"/>
          <ac:spMkLst>
            <pc:docMk/>
            <pc:sldMk cId="1605771534" sldId="260"/>
            <ac:spMk id="3" creationId="{FAA91F5B-E8C8-4963-A67A-E9058AD64C31}"/>
          </ac:spMkLst>
        </pc:spChg>
        <pc:spChg chg="add mod">
          <ac:chgData name="Leigh-Ann Pringle" userId="90c27759-dcb2-4cfd-84bf-93ebcdd77db7" providerId="ADAL" clId="{7C475478-A650-4BF8-A515-EADA1089FCBF}" dt="2021-10-25T07:44:29.869" v="3337" actId="478"/>
          <ac:spMkLst>
            <pc:docMk/>
            <pc:sldMk cId="1605771534" sldId="260"/>
            <ac:spMk id="5" creationId="{5D12A7AB-B47B-47A7-BB11-286F393D66F0}"/>
          </ac:spMkLst>
        </pc:spChg>
        <pc:spChg chg="add mod">
          <ac:chgData name="Leigh-Ann Pringle" userId="90c27759-dcb2-4cfd-84bf-93ebcdd77db7" providerId="ADAL" clId="{7C475478-A650-4BF8-A515-EADA1089FCBF}" dt="2021-10-25T07:44:31.942" v="3338" actId="478"/>
          <ac:spMkLst>
            <pc:docMk/>
            <pc:sldMk cId="1605771534" sldId="260"/>
            <ac:spMk id="7" creationId="{534693A9-1C24-470F-A5A8-31EF2E1C169C}"/>
          </ac:spMkLst>
        </pc:spChg>
        <pc:picChg chg="add mod">
          <ac:chgData name="Leigh-Ann Pringle" userId="90c27759-dcb2-4cfd-84bf-93ebcdd77db7" providerId="ADAL" clId="{7C475478-A650-4BF8-A515-EADA1089FCBF}" dt="2021-10-25T07:44:37.440" v="3340" actId="14100"/>
          <ac:picMkLst>
            <pc:docMk/>
            <pc:sldMk cId="1605771534" sldId="260"/>
            <ac:picMk id="2050" creationId="{9AFF6494-C2D4-44EA-A216-AE4703EB0292}"/>
          </ac:picMkLst>
        </pc:picChg>
      </pc:sldChg>
      <pc:sldChg chg="del">
        <pc:chgData name="Leigh-Ann Pringle" userId="90c27759-dcb2-4cfd-84bf-93ebcdd77db7" providerId="ADAL" clId="{7C475478-A650-4BF8-A515-EADA1089FCBF}" dt="2021-10-24T20:35:19.838" v="831" actId="47"/>
        <pc:sldMkLst>
          <pc:docMk/>
          <pc:sldMk cId="2908254097" sldId="261"/>
        </pc:sldMkLst>
      </pc:sldChg>
      <pc:sldChg chg="addSp delSp modSp mod modNotesTx">
        <pc:chgData name="Leigh-Ann Pringle" userId="90c27759-dcb2-4cfd-84bf-93ebcdd77db7" providerId="ADAL" clId="{7C475478-A650-4BF8-A515-EADA1089FCBF}" dt="2021-10-25T19:54:49.747" v="4831" actId="20577"/>
        <pc:sldMkLst>
          <pc:docMk/>
          <pc:sldMk cId="2601937252" sldId="263"/>
        </pc:sldMkLst>
        <pc:spChg chg="mod">
          <ac:chgData name="Leigh-Ann Pringle" userId="90c27759-dcb2-4cfd-84bf-93ebcdd77db7" providerId="ADAL" clId="{7C475478-A650-4BF8-A515-EADA1089FCBF}" dt="2021-10-25T19:54:49.747" v="4831" actId="20577"/>
          <ac:spMkLst>
            <pc:docMk/>
            <pc:sldMk cId="2601937252" sldId="263"/>
            <ac:spMk id="12" creationId="{A56EAF05-2D3E-4E57-BC0A-81BB4A55D47A}"/>
          </ac:spMkLst>
        </pc:spChg>
        <pc:picChg chg="del">
          <ac:chgData name="Leigh-Ann Pringle" userId="90c27759-dcb2-4cfd-84bf-93ebcdd77db7" providerId="ADAL" clId="{7C475478-A650-4BF8-A515-EADA1089FCBF}" dt="2021-10-25T07:46:39.016" v="3483" actId="478"/>
          <ac:picMkLst>
            <pc:docMk/>
            <pc:sldMk cId="2601937252" sldId="263"/>
            <ac:picMk id="10" creationId="{D34E9CFB-14A5-456B-A507-6AF2A64989D2}"/>
          </ac:picMkLst>
        </pc:picChg>
        <pc:picChg chg="add mod">
          <ac:chgData name="Leigh-Ann Pringle" userId="90c27759-dcb2-4cfd-84bf-93ebcdd77db7" providerId="ADAL" clId="{7C475478-A650-4BF8-A515-EADA1089FCBF}" dt="2021-10-25T17:44:18.972" v="4822" actId="1076"/>
          <ac:picMkLst>
            <pc:docMk/>
            <pc:sldMk cId="2601937252" sldId="263"/>
            <ac:picMk id="3074" creationId="{CC5AB4A7-B42E-47CE-9AFA-D9179E37BACD}"/>
          </ac:picMkLst>
        </pc:picChg>
      </pc:sldChg>
      <pc:sldChg chg="addSp delSp modSp new mod setBg modNotesTx">
        <pc:chgData name="Leigh-Ann Pringle" userId="90c27759-dcb2-4cfd-84bf-93ebcdd77db7" providerId="ADAL" clId="{7C475478-A650-4BF8-A515-EADA1089FCBF}" dt="2021-10-25T17:42:56.675" v="4814" actId="255"/>
        <pc:sldMkLst>
          <pc:docMk/>
          <pc:sldMk cId="2024017298" sldId="264"/>
        </pc:sldMkLst>
        <pc:spChg chg="mod">
          <ac:chgData name="Leigh-Ann Pringle" userId="90c27759-dcb2-4cfd-84bf-93ebcdd77db7" providerId="ADAL" clId="{7C475478-A650-4BF8-A515-EADA1089FCBF}" dt="2021-10-25T17:42:56.675" v="4814" actId="255"/>
          <ac:spMkLst>
            <pc:docMk/>
            <pc:sldMk cId="2024017298" sldId="264"/>
            <ac:spMk id="2" creationId="{A2C0AF42-2FE5-4259-B124-431E2CE20B2D}"/>
          </ac:spMkLst>
        </pc:spChg>
        <pc:spChg chg="del">
          <ac:chgData name="Leigh-Ann Pringle" userId="90c27759-dcb2-4cfd-84bf-93ebcdd77db7" providerId="ADAL" clId="{7C475478-A650-4BF8-A515-EADA1089FCBF}" dt="2021-10-25T17:32:46.255" v="4344" actId="478"/>
          <ac:spMkLst>
            <pc:docMk/>
            <pc:sldMk cId="2024017298" sldId="264"/>
            <ac:spMk id="3" creationId="{BE257BFF-7017-4DC0-AD8D-A6CEDB50EDB5}"/>
          </ac:spMkLst>
        </pc:spChg>
        <pc:spChg chg="add del mod">
          <ac:chgData name="Leigh-Ann Pringle" userId="90c27759-dcb2-4cfd-84bf-93ebcdd77db7" providerId="ADAL" clId="{7C475478-A650-4BF8-A515-EADA1089FCBF}" dt="2021-10-25T17:35:04.864" v="4524" actId="478"/>
          <ac:spMkLst>
            <pc:docMk/>
            <pc:sldMk cId="2024017298" sldId="264"/>
            <ac:spMk id="4" creationId="{36F63AA2-CE58-42F4-B0BA-F4F794F391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996F2-48AE-4768-96E4-FE64235D6C99}" type="datetimeFigureOut">
              <a:rPr lang="en-ZA" smtClean="0"/>
              <a:t>2023/09/12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F6A8-969E-41BF-86C0-0A656B6223F6}" type="slidenum">
              <a:rPr lang="en-ZA" smtClean="0"/>
              <a:t>‹#›</a:t>
            </a:fld>
            <a:endParaRPr lang="en-ZA"/>
          </a:p>
        </p:txBody>
      </p:sp>
    </p:spTree>
    <p:extLst>
      <p:ext uri="{BB962C8B-B14F-4D97-AF65-F5344CB8AC3E}">
        <p14:creationId xmlns:p14="http://schemas.microsoft.com/office/powerpoint/2010/main" val="227837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7min- Slide 1-3</a:t>
            </a:r>
          </a:p>
          <a:p>
            <a:endParaRPr lang="en-ZA" dirty="0"/>
          </a:p>
          <a:p>
            <a:r>
              <a:rPr lang="en-ZA" sz="1800" b="1" dirty="0">
                <a:solidFill>
                  <a:srgbClr val="FF0000"/>
                </a:solidFill>
                <a:effectLst/>
                <a:latin typeface="Arial" panose="020B0604020202020204" pitchFamily="34" charset="0"/>
                <a:ea typeface="Arial" panose="020B0604020202020204" pitchFamily="34" charset="0"/>
              </a:rPr>
              <a:t>Note to Teacher</a:t>
            </a:r>
            <a:r>
              <a:rPr lang="en-ZA" sz="1800" dirty="0">
                <a:solidFill>
                  <a:srgbClr val="595959"/>
                </a:solidFill>
                <a:effectLst/>
                <a:latin typeface="Arial" panose="020B0604020202020204" pitchFamily="34" charset="0"/>
                <a:ea typeface="Arial" panose="020B0604020202020204" pitchFamily="34" charset="0"/>
              </a:rPr>
              <a:t>- This lesson will take on a different approach to learning. Arrange the class </a:t>
            </a:r>
            <a:r>
              <a:rPr lang="en-ZA" sz="1800" b="1" i="1" u="sng" dirty="0">
                <a:solidFill>
                  <a:srgbClr val="595959"/>
                </a:solidFill>
                <a:effectLst/>
                <a:latin typeface="Arial" panose="020B0604020202020204" pitchFamily="34" charset="0"/>
                <a:ea typeface="Arial" panose="020B0604020202020204" pitchFamily="34" charset="0"/>
              </a:rPr>
              <a:t>before</a:t>
            </a:r>
            <a:r>
              <a:rPr lang="en-ZA" sz="1800" dirty="0">
                <a:solidFill>
                  <a:srgbClr val="595959"/>
                </a:solidFill>
                <a:effectLst/>
                <a:latin typeface="Arial" panose="020B0604020202020204" pitchFamily="34" charset="0"/>
                <a:ea typeface="Arial" panose="020B0604020202020204" pitchFamily="34" charset="0"/>
              </a:rPr>
              <a:t> learners arrive in FOUR groups where ONE chair faces the remainder of the group. </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The actor / actress from that Scenario (1-4) will sit in that chair. Inform these group leaders BEFORE the lesson where they will sit. When the class comes in, ask them to only take out their LO notebook and hand out the</a:t>
            </a:r>
            <a:br>
              <a:rPr lang="en-ZA" sz="1800" dirty="0">
                <a:solidFill>
                  <a:srgbClr val="595959"/>
                </a:solidFill>
                <a:effectLst/>
                <a:latin typeface="Arial" panose="020B0604020202020204" pitchFamily="34" charset="0"/>
                <a:ea typeface="Arial" panose="020B0604020202020204" pitchFamily="34" charset="0"/>
              </a:rPr>
            </a:br>
            <a:r>
              <a:rPr lang="en-ZA" sz="1800" b="1" i="1" u="sng" dirty="0">
                <a:solidFill>
                  <a:srgbClr val="595959"/>
                </a:solidFill>
                <a:effectLst/>
                <a:latin typeface="Arial" panose="020B0604020202020204" pitchFamily="34" charset="0"/>
                <a:ea typeface="Arial" panose="020B0604020202020204" pitchFamily="34" charset="0"/>
              </a:rPr>
              <a:t>Lesson 2 - Worksheet </a:t>
            </a:r>
            <a:r>
              <a:rPr lang="en-ZA" sz="1800" dirty="0">
                <a:solidFill>
                  <a:srgbClr val="595959"/>
                </a:solidFill>
                <a:effectLst/>
                <a:latin typeface="Arial" panose="020B0604020202020204" pitchFamily="34" charset="0"/>
                <a:ea typeface="Arial" panose="020B0604020202020204" pitchFamily="34" charset="0"/>
              </a:rPr>
              <a:t>for this lesson. </a:t>
            </a:r>
            <a:br>
              <a:rPr lang="en-ZA" sz="1800" dirty="0">
                <a:solidFill>
                  <a:srgbClr val="595959"/>
                </a:solidFill>
                <a:effectLst/>
                <a:latin typeface="Arial" panose="020B0604020202020204" pitchFamily="34" charset="0"/>
                <a:ea typeface="Arial" panose="020B0604020202020204" pitchFamily="34" charset="0"/>
              </a:rPr>
            </a:br>
            <a:r>
              <a:rPr lang="en-ZA" sz="1800" dirty="0">
                <a:effectLst/>
                <a:latin typeface="Arial" panose="020B0604020202020204" pitchFamily="34" charset="0"/>
                <a:ea typeface="Arial" panose="020B0604020202020204" pitchFamily="34" charset="0"/>
              </a:rPr>
              <a:t>Learners will record the discussions on the </a:t>
            </a:r>
            <a:r>
              <a:rPr lang="en-ZA" sz="1800" b="1" i="1" u="sng" dirty="0">
                <a:effectLst/>
                <a:latin typeface="Arial" panose="020B0604020202020204" pitchFamily="34" charset="0"/>
                <a:ea typeface="Arial" panose="020B0604020202020204" pitchFamily="34" charset="0"/>
              </a:rPr>
              <a:t>Lesson 2 - Worksheet</a:t>
            </a:r>
            <a:r>
              <a:rPr lang="en-ZA" sz="1800" dirty="0">
                <a:effectLst/>
                <a:latin typeface="Arial" panose="020B0604020202020204" pitchFamily="34" charset="0"/>
                <a:ea typeface="Arial" panose="020B0604020202020204" pitchFamily="34" charset="0"/>
              </a:rPr>
              <a:t> and use the information they collect to write their evaluation essay for homework. Slides 1 - 3 will be teaching, preparing them for the remainder of the lesson.</a:t>
            </a:r>
            <a:endParaRPr lang="en-ZA" sz="1800" dirty="0">
              <a:solidFill>
                <a:srgbClr val="595959"/>
              </a:solidFill>
              <a:effectLst/>
              <a:latin typeface="Arial" panose="020B0604020202020204" pitchFamily="34" charset="0"/>
              <a:ea typeface="Arial" panose="020B0604020202020204" pitchFamily="34" charset="0"/>
            </a:endParaRPr>
          </a:p>
          <a:p>
            <a:endParaRPr lang="en-ZA" sz="1800" dirty="0">
              <a:solidFill>
                <a:srgbClr val="595959"/>
              </a:solidFill>
              <a:effectLst/>
              <a:latin typeface="Arial" panose="020B0604020202020204" pitchFamily="34" charset="0"/>
              <a:ea typeface="Arial" panose="020B0604020202020204" pitchFamily="34" charset="0"/>
            </a:endParaRPr>
          </a:p>
          <a:p>
            <a:endParaRPr lang="en-ZA" sz="1800" dirty="0">
              <a:solidFill>
                <a:srgbClr val="595959"/>
              </a:solidFill>
              <a:effectLst/>
              <a:latin typeface="Arial" panose="020B0604020202020204" pitchFamily="34"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Welcome back Grade 11’s! We spent our last lesson refreshing our knowledge on the different religions in South Africa and how they each promote peaceful living in society. There are times that even though you have your belief system you encounter a difficult situation and struggle to make a decision. We call this a </a:t>
            </a:r>
            <a:r>
              <a:rPr lang="en-ZA" sz="1800" b="1" i="1" dirty="0">
                <a:solidFill>
                  <a:srgbClr val="595959"/>
                </a:solidFill>
                <a:effectLst/>
                <a:latin typeface="Arial" panose="020B0604020202020204" pitchFamily="34" charset="0"/>
                <a:ea typeface="Arial" panose="020B0604020202020204" pitchFamily="34" charset="0"/>
              </a:rPr>
              <a:t>dilemma</a:t>
            </a:r>
            <a:r>
              <a:rPr lang="en-ZA" sz="1800" dirty="0">
                <a:solidFill>
                  <a:srgbClr val="595959"/>
                </a:solidFill>
                <a:effectLst/>
                <a:latin typeface="Arial" panose="020B0604020202020204" pitchFamily="34" charset="0"/>
                <a:ea typeface="Arial" panose="020B0604020202020204" pitchFamily="34" charset="0"/>
              </a:rPr>
              <a:t> which means that there are valid reasons for two opposing actions. Making a decision in this context cannot be done lightly.</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1</a:t>
            </a:fld>
            <a:endParaRPr lang="en-ZA"/>
          </a:p>
        </p:txBody>
      </p:sp>
    </p:spTree>
    <p:extLst>
      <p:ext uri="{BB962C8B-B14F-4D97-AF65-F5344CB8AC3E}">
        <p14:creationId xmlns:p14="http://schemas.microsoft.com/office/powerpoint/2010/main" val="131475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Let’s explain the </a:t>
            </a:r>
            <a:r>
              <a:rPr lang="en-ZA" sz="1800" b="1" i="1" dirty="0">
                <a:solidFill>
                  <a:srgbClr val="595959"/>
                </a:solidFill>
                <a:effectLst/>
                <a:latin typeface="Arial" panose="020B0604020202020204" pitchFamily="34" charset="0"/>
                <a:ea typeface="Arial" panose="020B0604020202020204" pitchFamily="34" charset="0"/>
              </a:rPr>
              <a:t>moral dilemma</a:t>
            </a:r>
            <a:r>
              <a:rPr lang="en-ZA" sz="1800" dirty="0">
                <a:solidFill>
                  <a:srgbClr val="595959"/>
                </a:solidFill>
                <a:effectLst/>
                <a:latin typeface="Arial" panose="020B0604020202020204" pitchFamily="34" charset="0"/>
                <a:ea typeface="Arial" panose="020B0604020202020204" pitchFamily="34" charset="0"/>
              </a:rPr>
              <a:t> like this: </a:t>
            </a:r>
            <a:br>
              <a:rPr lang="en-ZA" sz="1800" dirty="0">
                <a:solidFill>
                  <a:srgbClr val="595959"/>
                </a:solidFill>
                <a:effectLst/>
                <a:latin typeface="Arial" panose="020B0604020202020204" pitchFamily="34" charset="0"/>
                <a:ea typeface="Arial" panose="020B0604020202020204" pitchFamily="34" charset="0"/>
              </a:rPr>
            </a:b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A person is confronted with a hypothetical life-or-death decision where a train is about to run over five people on a track. The person can turn a switch that will divert the train from the main track. This will save the five people on the track, but it will kill the person on the other track. There is also the added concern of, are there people in the train and how many of them are there?</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Now, what would you do?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Would you turn the switch and save five people but be responsible for the death of one person?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Or would you do nothing?</a:t>
            </a:r>
          </a:p>
          <a:p>
            <a:pPr marL="0" lvl="0" indent="0">
              <a:buFont typeface="Symbol" panose="05050102010706020507" pitchFamily="18" charset="2"/>
              <a:buNone/>
            </a:pPr>
            <a:endParaRPr lang="en-ZA" sz="1800" dirty="0">
              <a:solidFill>
                <a:srgbClr val="595959"/>
              </a:solidFill>
              <a:effectLst/>
              <a:latin typeface="Arial" panose="020B0604020202020204" pitchFamily="34"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Ask learners to respond and give a reason for their answer. </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b="1" i="1" dirty="0">
                <a:solidFill>
                  <a:srgbClr val="FF0000"/>
                </a:solidFill>
                <a:effectLst/>
                <a:latin typeface="Arial" panose="020B0604020202020204" pitchFamily="34" charset="0"/>
                <a:ea typeface="Arial" panose="020B0604020202020204" pitchFamily="34" charset="0"/>
              </a:rPr>
              <a:t>Note to Teacher</a:t>
            </a:r>
            <a:r>
              <a:rPr lang="en-ZA" sz="1800" b="1" dirty="0">
                <a:solidFill>
                  <a:srgbClr val="FF0000"/>
                </a:solidFill>
                <a:effectLst/>
                <a:latin typeface="Arial" panose="020B0604020202020204" pitchFamily="34" charset="0"/>
                <a:ea typeface="Arial" panose="020B0604020202020204" pitchFamily="34" charset="0"/>
              </a:rPr>
              <a:t>:</a:t>
            </a:r>
            <a:r>
              <a:rPr lang="en-ZA" sz="1800" b="1" dirty="0">
                <a:solidFill>
                  <a:srgbClr val="595959"/>
                </a:solidFill>
                <a:effectLst/>
                <a:latin typeface="Arial" panose="020B0604020202020204" pitchFamily="34"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You can even add some “</a:t>
            </a:r>
            <a:r>
              <a:rPr lang="en-ZA" sz="1800" i="1" dirty="0">
                <a:solidFill>
                  <a:srgbClr val="595959"/>
                </a:solidFill>
                <a:effectLst/>
                <a:latin typeface="Arial" panose="020B0604020202020204" pitchFamily="34" charset="0"/>
                <a:ea typeface="Arial" panose="020B0604020202020204" pitchFamily="34" charset="0"/>
              </a:rPr>
              <a:t>heat to the discussion</a:t>
            </a:r>
            <a:r>
              <a:rPr lang="en-ZA" sz="1800" dirty="0">
                <a:solidFill>
                  <a:srgbClr val="595959"/>
                </a:solidFill>
                <a:effectLst/>
                <a:latin typeface="Arial" panose="020B0604020202020204" pitchFamily="34" charset="0"/>
                <a:ea typeface="Arial" panose="020B0604020202020204" pitchFamily="34" charset="0"/>
              </a:rPr>
              <a:t>” by saying the group of five people include: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3 previous prisoners convicted of gender violence and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sz="1800" dirty="0">
                <a:solidFill>
                  <a:srgbClr val="595959"/>
                </a:solidFill>
                <a:effectLst/>
                <a:latin typeface="Arial" panose="020B0604020202020204" pitchFamily="34" charset="0"/>
                <a:ea typeface="Arial" panose="020B0604020202020204" pitchFamily="34" charset="0"/>
              </a:rPr>
              <a:t>2 heart surgeons. One of the surgeons is a single parent father of four children.</a:t>
            </a:r>
            <a:endParaRPr lang="en-GB" sz="1800" b="0" i="0" dirty="0">
              <a:solidFill>
                <a:srgbClr val="383838"/>
              </a:solidFill>
              <a:effectLst/>
              <a:latin typeface="Libre Baskerville"/>
              <a:ea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800" b="0" i="0" dirty="0">
              <a:solidFill>
                <a:srgbClr val="383838"/>
              </a:solidFill>
              <a:effectLst/>
              <a:latin typeface="Libre Baskerville"/>
              <a:ea typeface="+mn-ea"/>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dirty="0">
                <a:solidFill>
                  <a:srgbClr val="595959"/>
                </a:solidFill>
                <a:effectLst/>
                <a:latin typeface="Arial" panose="020B0604020202020204" pitchFamily="34" charset="0"/>
                <a:ea typeface="Arial" panose="020B0604020202020204" pitchFamily="34" charset="0"/>
              </a:rPr>
              <a:t>Can you see that there is no easy solution? There are arguments for both sides of the train track. What we believe as well as our emotional response to the people in the situation will have an impact on what we choose. Life is full of difficult decisions like this to make.</a:t>
            </a:r>
            <a:endParaRPr lang="en-ZA" sz="1800" dirty="0">
              <a:solidFill>
                <a:schemeClr val="tx1"/>
              </a:solidFill>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1800" dirty="0">
              <a:solidFill>
                <a:schemeClr val="tx1"/>
              </a:solidFill>
              <a:effectLst/>
              <a:latin typeface="Times New Roman" panose="02020603050405020304" pitchFamily="18"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ZA" sz="1800" dirty="0">
                <a:solidFill>
                  <a:srgbClr val="595959"/>
                </a:solidFill>
                <a:effectLst/>
                <a:latin typeface="Arial" panose="020B0604020202020204" pitchFamily="34" charset="0"/>
                <a:ea typeface="Arial" panose="020B0604020202020204" pitchFamily="34" charset="0"/>
              </a:rPr>
              <a:t>Examples of these include </a:t>
            </a:r>
            <a:r>
              <a:rPr lang="en-ZA" sz="1800" i="1" dirty="0">
                <a:solidFill>
                  <a:srgbClr val="595959"/>
                </a:solidFill>
                <a:effectLst/>
                <a:latin typeface="Arial" panose="020B0604020202020204" pitchFamily="34" charset="0"/>
                <a:ea typeface="Arial" panose="020B0604020202020204" pitchFamily="34" charset="0"/>
              </a:rPr>
              <a:t>pregnancy </a:t>
            </a:r>
            <a:r>
              <a:rPr lang="en-ZA" sz="1800" dirty="0">
                <a:solidFill>
                  <a:srgbClr val="595959"/>
                </a:solidFill>
                <a:effectLst/>
                <a:latin typeface="Arial" panose="020B0604020202020204" pitchFamily="34" charset="0"/>
                <a:ea typeface="Arial" panose="020B0604020202020204" pitchFamily="34" charset="0"/>
              </a:rPr>
              <a:t>and </a:t>
            </a:r>
            <a:r>
              <a:rPr lang="en-ZA" sz="1800" i="1" dirty="0">
                <a:solidFill>
                  <a:srgbClr val="595959"/>
                </a:solidFill>
                <a:effectLst/>
                <a:latin typeface="Arial" panose="020B0604020202020204" pitchFamily="34" charset="0"/>
                <a:ea typeface="Arial" panose="020B0604020202020204" pitchFamily="34" charset="0"/>
              </a:rPr>
              <a:t>euthanasia</a:t>
            </a:r>
            <a:endParaRPr lang="en-ZA" sz="1800" dirty="0">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2FF6A8-969E-41BF-86C0-0A656B6223F6}" type="slidenum">
              <a:rPr lang="en-ZA" smtClean="0"/>
              <a:t>2</a:t>
            </a:fld>
            <a:endParaRPr lang="en-ZA"/>
          </a:p>
        </p:txBody>
      </p:sp>
    </p:spTree>
    <p:extLst>
      <p:ext uri="{BB962C8B-B14F-4D97-AF65-F5344CB8AC3E}">
        <p14:creationId xmlns:p14="http://schemas.microsoft.com/office/powerpoint/2010/main" val="139145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Let’s recap the following terms before we look at our four scenarios. </a:t>
            </a:r>
            <a:br>
              <a:rPr lang="en-ZA" sz="1800" dirty="0">
                <a:solidFill>
                  <a:schemeClr val="tx1"/>
                </a:solidFill>
                <a:effectLst/>
                <a:latin typeface="Times New Roman" panose="02020603050405020304" pitchFamily="18" charset="0"/>
                <a:ea typeface="Arial" panose="020B0604020202020204" pitchFamily="34" charset="0"/>
              </a:rPr>
            </a:br>
            <a:br>
              <a:rPr lang="en-ZA" sz="1800" dirty="0">
                <a:solidFill>
                  <a:schemeClr val="tx1"/>
                </a:solidFill>
                <a:effectLst/>
                <a:latin typeface="Times New Roman" panose="02020603050405020304" pitchFamily="18" charset="0"/>
                <a:ea typeface="Arial" panose="020B0604020202020204" pitchFamily="34" charset="0"/>
              </a:rPr>
            </a:br>
            <a:r>
              <a:rPr lang="en-ZA" sz="1800" dirty="0">
                <a:solidFill>
                  <a:srgbClr val="404040"/>
                </a:solidFill>
                <a:effectLst/>
                <a:latin typeface="Arial" panose="020B0604020202020204" pitchFamily="34" charset="0"/>
                <a:ea typeface="Times New Roman" panose="02020603050405020304" pitchFamily="18" charset="0"/>
              </a:rPr>
              <a:t>On </a:t>
            </a:r>
            <a:r>
              <a:rPr lang="en-ZA" sz="1800" b="1" i="1" u="sng" dirty="0">
                <a:solidFill>
                  <a:srgbClr val="595959"/>
                </a:solidFill>
                <a:effectLst/>
                <a:latin typeface="Arial" panose="020B0604020202020204" pitchFamily="34" charset="0"/>
                <a:ea typeface="Arial" panose="020B0604020202020204" pitchFamily="34" charset="0"/>
              </a:rPr>
              <a:t>Lesson 2 – Worksheet</a:t>
            </a:r>
            <a:r>
              <a:rPr lang="en-ZA" sz="1800" dirty="0">
                <a:solidFill>
                  <a:srgbClr val="404040"/>
                </a:solidFill>
                <a:effectLst/>
                <a:latin typeface="Arial" panose="020B0604020202020204" pitchFamily="34" charset="0"/>
                <a:ea typeface="Times New Roman" panose="02020603050405020304" pitchFamily="18" charset="0"/>
              </a:rPr>
              <a:t> complete </a:t>
            </a:r>
            <a:r>
              <a:rPr lang="en-ZA" sz="1800" b="1" i="1" dirty="0">
                <a:solidFill>
                  <a:srgbClr val="404040"/>
                </a:solidFill>
                <a:effectLst/>
                <a:latin typeface="Arial" panose="020B0604020202020204" pitchFamily="34" charset="0"/>
                <a:ea typeface="Times New Roman" panose="02020603050405020304" pitchFamily="18" charset="0"/>
              </a:rPr>
              <a:t>Activity 1</a:t>
            </a:r>
            <a:endParaRPr lang="en-ZA" sz="1800" b="1" i="1"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b="1" i="1"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South Africa according to the Bill of Rights, everyone has a </a:t>
            </a:r>
            <a:r>
              <a:rPr lang="en-ZA" sz="1800" b="1" dirty="0">
                <a:solidFill>
                  <a:srgbClr val="595959"/>
                </a:solidFill>
                <a:effectLst/>
                <a:latin typeface="Arial" panose="020B0604020202020204" pitchFamily="34" charset="0"/>
                <a:ea typeface="Arial" panose="020B0604020202020204" pitchFamily="34" charset="0"/>
              </a:rPr>
              <a:t>RIGHT-TO-LIFE</a:t>
            </a:r>
            <a:r>
              <a:rPr lang="en-ZA" sz="1800" dirty="0">
                <a:solidFill>
                  <a:srgbClr val="595959"/>
                </a:solidFill>
                <a:effectLst/>
                <a:latin typeface="Arial" panose="020B0604020202020204" pitchFamily="34" charset="0"/>
                <a:ea typeface="Arial" panose="020B0604020202020204" pitchFamily="34" charset="0"/>
              </a:rPr>
              <a:t>. But a law has also been passed that allows women to terminate the life of their unborn child - </a:t>
            </a:r>
            <a:r>
              <a:rPr lang="en-ZA" sz="1800" b="1" i="1" dirty="0">
                <a:solidFill>
                  <a:srgbClr val="595959"/>
                </a:solidFill>
                <a:effectLst/>
                <a:latin typeface="Arial" panose="020B0604020202020204" pitchFamily="34" charset="0"/>
                <a:ea typeface="Arial" panose="020B0604020202020204" pitchFamily="34" charset="0"/>
              </a:rPr>
              <a:t>abortion</a:t>
            </a:r>
            <a:r>
              <a:rPr lang="en-ZA" sz="1800" dirty="0">
                <a:solidFill>
                  <a:srgbClr val="595959"/>
                </a:solidFill>
                <a:effectLst/>
                <a:latin typeface="Arial" panose="020B0604020202020204" pitchFamily="34" charset="0"/>
                <a:ea typeface="Arial" panose="020B0604020202020204" pitchFamily="34" charset="0"/>
              </a:rPr>
              <a:t>. There is a dilemma between law and belief for some people.</a:t>
            </a:r>
            <a:endParaRPr lang="en-ZA" sz="1800" b="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b="1" dirty="0">
                <a:solidFill>
                  <a:srgbClr val="595959"/>
                </a:solidFill>
                <a:effectLst/>
                <a:latin typeface="Arial" panose="020B0604020202020204" pitchFamily="34" charset="0"/>
                <a:ea typeface="Arial" panose="020B0604020202020204" pitchFamily="34" charset="0"/>
              </a:rPr>
              <a:t>Euthanasia</a:t>
            </a:r>
            <a:r>
              <a:rPr lang="en-ZA" sz="1800" dirty="0">
                <a:solidFill>
                  <a:srgbClr val="595959"/>
                </a:solidFill>
                <a:effectLst/>
                <a:latin typeface="Arial" panose="020B0604020202020204" pitchFamily="34" charset="0"/>
                <a:ea typeface="Arial" panose="020B0604020202020204" pitchFamily="34" charset="0"/>
              </a:rPr>
              <a:t> is the act or practice of killing someone who is very sick or injured, in order to prevent any more suffering.</a:t>
            </a:r>
            <a:endParaRPr lang="en-ZA" sz="1800" dirty="0">
              <a:effectLst/>
              <a:latin typeface="Times New Roman" panose="02020603050405020304" pitchFamily="18" charset="0"/>
              <a:ea typeface="Times New Roman" panose="02020603050405020304" pitchFamily="18" charset="0"/>
            </a:endParaRPr>
          </a:p>
          <a:p>
            <a:pPr marL="457200"/>
            <a:r>
              <a:rPr lang="af-ZA" sz="1800" b="1"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br>
              <a:rPr lang="en-ZA" sz="1800" b="1" dirty="0">
                <a:solidFill>
                  <a:srgbClr val="595959"/>
                </a:solidFill>
                <a:effectLst/>
                <a:highlight>
                  <a:srgbClr val="FFFFFF"/>
                </a:highlight>
                <a:latin typeface="Arial" panose="020B0604020202020204" pitchFamily="34" charset="0"/>
                <a:ea typeface="Arial" panose="020B0604020202020204" pitchFamily="34" charset="0"/>
              </a:rPr>
            </a:br>
            <a:r>
              <a:rPr lang="en-ZA" sz="1800" b="1" dirty="0">
                <a:solidFill>
                  <a:srgbClr val="595959"/>
                </a:solidFill>
                <a:effectLst/>
                <a:highlight>
                  <a:srgbClr val="FFFFFF"/>
                </a:highlight>
                <a:latin typeface="Arial" panose="020B0604020202020204" pitchFamily="34" charset="0"/>
                <a:ea typeface="Arial" panose="020B0604020202020204" pitchFamily="34" charset="0"/>
              </a:rPr>
              <a:t>** </a:t>
            </a:r>
            <a:r>
              <a:rPr lang="en-ZA" sz="1800" b="1" u="sng" dirty="0">
                <a:solidFill>
                  <a:srgbClr val="FF0000"/>
                </a:solidFill>
                <a:effectLst/>
                <a:highlight>
                  <a:srgbClr val="FFFFFF"/>
                </a:highlight>
                <a:latin typeface="Arial" panose="020B0604020202020204" pitchFamily="34" charset="0"/>
                <a:ea typeface="Arial" panose="020B0604020202020204" pitchFamily="34" charset="0"/>
              </a:rPr>
              <a:t>Note to Teacher:</a:t>
            </a:r>
            <a:r>
              <a:rPr lang="en-ZA" sz="1800" dirty="0">
                <a:solidFill>
                  <a:srgbClr val="595959"/>
                </a:solidFill>
                <a:effectLst/>
                <a:highlight>
                  <a:srgbClr val="FFFFFF"/>
                </a:highlight>
                <a:latin typeface="Arial" panose="020B0604020202020204" pitchFamily="34" charset="0"/>
                <a:ea typeface="Arial" panose="020B0604020202020204" pitchFamily="34" charset="0"/>
              </a:rPr>
              <a:t>  In June 2022, the United States Supreme Court overturned its previous ruling from 1973 – ending the constitutional right to abortion. </a:t>
            </a:r>
            <a:br>
              <a:rPr lang="en-ZA" sz="1800" dirty="0">
                <a:solidFill>
                  <a:srgbClr val="595959"/>
                </a:solidFill>
                <a:effectLst/>
                <a:highlight>
                  <a:srgbClr val="FFFFFF"/>
                </a:highlight>
                <a:latin typeface="Arial" panose="020B0604020202020204" pitchFamily="34" charset="0"/>
                <a:ea typeface="Arial" panose="020B0604020202020204" pitchFamily="34" charset="0"/>
              </a:rPr>
            </a:br>
            <a:r>
              <a:rPr lang="en-ZA" sz="1800" dirty="0">
                <a:solidFill>
                  <a:srgbClr val="595959"/>
                </a:solidFill>
                <a:effectLst/>
                <a:highlight>
                  <a:srgbClr val="FFFFFF"/>
                </a:highlight>
                <a:latin typeface="Arial" panose="020B0604020202020204" pitchFamily="34" charset="0"/>
                <a:ea typeface="Arial" panose="020B0604020202020204" pitchFamily="34" charset="0"/>
              </a:rPr>
              <a:t>This is a good example of how even great legal minds could differ on the same issue – delivering a pro-abortion ruling in 1973 and then an anti-abortion decision in 2022.</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3</a:t>
            </a:fld>
            <a:endParaRPr lang="en-ZA"/>
          </a:p>
        </p:txBody>
      </p:sp>
    </p:spTree>
    <p:extLst>
      <p:ext uri="{BB962C8B-B14F-4D97-AF65-F5344CB8AC3E}">
        <p14:creationId xmlns:p14="http://schemas.microsoft.com/office/powerpoint/2010/main" val="428166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 7mintes a group (total 28min- 2min moving time)</a:t>
            </a:r>
          </a:p>
          <a:p>
            <a:pPr marL="0" lvl="0" indent="0">
              <a:buFont typeface="Symbol" panose="05050102010706020507" pitchFamily="18" charset="2"/>
              <a:buNone/>
            </a:pPr>
            <a:endParaRPr lang="en-ZA" sz="1800" dirty="0">
              <a:solidFill>
                <a:srgbClr val="FF0000"/>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en-ZA" sz="1800" b="1" dirty="0">
                <a:solidFill>
                  <a:srgbClr val="FF0000"/>
                </a:solidFill>
                <a:effectLst/>
                <a:latin typeface="Arial" panose="020B0604020202020204" pitchFamily="34" charset="0"/>
                <a:ea typeface="Times New Roman" panose="02020603050405020304" pitchFamily="18" charset="0"/>
              </a:rPr>
              <a:t>Note to teacher: </a:t>
            </a:r>
            <a:r>
              <a:rPr lang="en-GB" sz="1800" dirty="0">
                <a:solidFill>
                  <a:srgbClr val="595959"/>
                </a:solidFill>
                <a:effectLst/>
                <a:latin typeface="Arial" panose="020B0604020202020204" pitchFamily="34" charset="0"/>
                <a:ea typeface="Times New Roman" panose="02020603050405020304" pitchFamily="18" charset="0"/>
              </a:rPr>
              <a:t>Teachers must facilitate and remind learners that we all differ in our opinions because we come from different backgrounds / beliefs / religions / cultures. BUT we must </a:t>
            </a:r>
            <a:r>
              <a:rPr lang="en-GB" sz="1800" b="1" dirty="0">
                <a:solidFill>
                  <a:srgbClr val="595959"/>
                </a:solidFill>
                <a:effectLst/>
                <a:latin typeface="Arial" panose="020B0604020202020204" pitchFamily="34" charset="0"/>
                <a:ea typeface="Times New Roman" panose="02020603050405020304" pitchFamily="18" charset="0"/>
              </a:rPr>
              <a:t>not</a:t>
            </a:r>
            <a:r>
              <a:rPr lang="en-GB" sz="1800" dirty="0">
                <a:solidFill>
                  <a:srgbClr val="595959"/>
                </a:solidFill>
                <a:effectLst/>
                <a:latin typeface="Arial" panose="020B0604020202020204" pitchFamily="34" charset="0"/>
                <a:ea typeface="Times New Roman" panose="02020603050405020304" pitchFamily="18" charset="0"/>
              </a:rPr>
              <a:t> label / make fun / avoid friends because their opinions are different to ours.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Arial" panose="020B0604020202020204" pitchFamily="34" charset="0"/>
              </a:rPr>
              <a:t> </a:t>
            </a:r>
            <a:endParaRPr lang="en-ZA" sz="1800" dirty="0">
              <a:solidFill>
                <a:schemeClr val="tx1"/>
              </a:solidFill>
              <a:effectLst/>
              <a:highlight>
                <a:srgbClr val="FFFFFF"/>
              </a:highlight>
              <a:latin typeface="Times New Roman" panose="02020603050405020304" pitchFamily="18" charset="0"/>
              <a:ea typeface="Arial" panose="020B0604020202020204" pitchFamily="34" charset="0"/>
            </a:endParaRPr>
          </a:p>
          <a:p>
            <a:r>
              <a:rPr lang="en-ZA" sz="1800" dirty="0">
                <a:solidFill>
                  <a:srgbClr val="595959"/>
                </a:solidFill>
                <a:effectLst/>
                <a:latin typeface="Arial" panose="020B0604020202020204" pitchFamily="34" charset="0"/>
                <a:ea typeface="Times New Roman" panose="02020603050405020304" pitchFamily="18" charset="0"/>
              </a:rPr>
              <a:t>Today you are going to get a chance to respond to these difficult situations. You will be sitting in groups with one person in the group sharing their moral dilemma with you. </a:t>
            </a:r>
            <a:br>
              <a:rPr lang="en-ZA" sz="1800" dirty="0">
                <a:solidFill>
                  <a:srgbClr val="595959"/>
                </a:solidFill>
                <a:effectLst/>
                <a:latin typeface="Arial" panose="020B0604020202020204" pitchFamily="34" charset="0"/>
                <a:ea typeface="Times New Roman" panose="02020603050405020304" pitchFamily="18" charset="0"/>
              </a:rPr>
            </a:b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Imagine that you are a group of the wisest advisors in the world and this person has sought you out to solve their dilemma. Your group is made up of people from different religious backgrounds and moral values. You must consider those values and beliefs when proposing a solution. You will have 7 minutes per group to discuss and make notes on </a:t>
            </a:r>
            <a:r>
              <a:rPr lang="en-ZA" sz="1800" b="1" i="1" dirty="0">
                <a:solidFill>
                  <a:srgbClr val="595959"/>
                </a:solidFill>
                <a:effectLst/>
                <a:latin typeface="Arial" panose="020B0604020202020204" pitchFamily="34" charset="0"/>
                <a:ea typeface="Times New Roman" panose="02020603050405020304" pitchFamily="18" charset="0"/>
              </a:rPr>
              <a:t>Activity 2</a:t>
            </a:r>
            <a:r>
              <a:rPr lang="en-ZA" sz="1800" dirty="0">
                <a:solidFill>
                  <a:srgbClr val="595959"/>
                </a:solidFill>
                <a:effectLst/>
                <a:latin typeface="Arial" panose="020B0604020202020204" pitchFamily="34" charset="0"/>
                <a:ea typeface="Times New Roman" panose="02020603050405020304" pitchFamily="18" charset="0"/>
              </a:rPr>
              <a:t> on your </a:t>
            </a:r>
            <a:r>
              <a:rPr lang="en-ZA" sz="1800" b="1" i="1" u="sng" dirty="0">
                <a:effectLst/>
                <a:latin typeface="Arial" panose="020B0604020202020204" pitchFamily="34" charset="0"/>
                <a:ea typeface="Arial" panose="020B0604020202020204" pitchFamily="34" charset="0"/>
              </a:rPr>
              <a:t>Lesson 2 - Worksheet</a:t>
            </a:r>
            <a:r>
              <a:rPr lang="en-ZA" sz="1800" dirty="0">
                <a:solidFill>
                  <a:srgbClr val="595959"/>
                </a:solidFill>
                <a:effectLst/>
                <a:latin typeface="Arial" panose="020B0604020202020204" pitchFamily="34" charset="0"/>
                <a:ea typeface="Times New Roman" panose="02020603050405020304" pitchFamily="18" charset="0"/>
              </a:rPr>
              <a:t>. </a:t>
            </a:r>
            <a:br>
              <a:rPr lang="en-ZA" sz="1800" dirty="0">
                <a:solidFill>
                  <a:srgbClr val="595959"/>
                </a:solidFill>
                <a:effectLst/>
                <a:latin typeface="Arial" panose="020B0604020202020204" pitchFamily="34" charset="0"/>
                <a:ea typeface="Times New Roman" panose="02020603050405020304" pitchFamily="18" charset="0"/>
              </a:rPr>
            </a:b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Once the seven minutes are up, the group will move to the next group on their right and listen to a different moral dilemma. Each group will move FOUR times this lesson, collecting information on the different scenarios. Watch your time. An alarm will sound at the end of each 7min session, move quickly and start straight away.</a:t>
            </a:r>
            <a:endParaRPr lang="en-ZA" sz="1800" dirty="0">
              <a:solidFill>
                <a:schemeClr val="tx1"/>
              </a:solidFill>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Times New Roman" panose="02020603050405020304" pitchFamily="18" charset="0"/>
              </a:rPr>
              <a:t>Good luck advisors!</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r>
              <a:rPr lang="en-ZA" sz="1800" b="1" dirty="0">
                <a:solidFill>
                  <a:srgbClr val="FF0000"/>
                </a:solidFill>
                <a:effectLst/>
                <a:latin typeface="Arial" panose="020B0604020202020204" pitchFamily="34" charset="0"/>
                <a:ea typeface="Times New Roman" panose="02020603050405020304" pitchFamily="18" charset="0"/>
              </a:rPr>
              <a:t>Note to teacher </a:t>
            </a:r>
            <a:r>
              <a:rPr lang="en-ZA" sz="1800" dirty="0">
                <a:solidFill>
                  <a:srgbClr val="595959"/>
                </a:solidFill>
                <a:effectLst/>
                <a:latin typeface="Arial" panose="020B0604020202020204" pitchFamily="34" charset="0"/>
                <a:ea typeface="Times New Roman" panose="02020603050405020304" pitchFamily="18" charset="0"/>
              </a:rPr>
              <a:t>- you will be keeping track of time and moving between the groups and listening to the discussions but also checking and encouraging participation from the more “silent” group members. Watch the time so there is at least 5 min left for the </a:t>
            </a:r>
            <a:r>
              <a:rPr lang="en-ZA" sz="1800" b="1" i="1" dirty="0">
                <a:solidFill>
                  <a:srgbClr val="595959"/>
                </a:solidFill>
                <a:effectLst/>
                <a:latin typeface="Arial" panose="020B0604020202020204" pitchFamily="34" charset="0"/>
                <a:ea typeface="Times New Roman" panose="02020603050405020304" pitchFamily="18" charset="0"/>
              </a:rPr>
              <a:t>Activity 3</a:t>
            </a:r>
            <a:r>
              <a:rPr lang="en-ZA" sz="1800" dirty="0">
                <a:solidFill>
                  <a:srgbClr val="595959"/>
                </a:solidFill>
                <a:effectLst/>
                <a:latin typeface="Arial" panose="020B0604020202020204" pitchFamily="34" charset="0"/>
                <a:ea typeface="Times New Roman" panose="02020603050405020304" pitchFamily="18" charset="0"/>
              </a:rPr>
              <a:t> Reflection.</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4</a:t>
            </a:fld>
            <a:endParaRPr lang="en-ZA"/>
          </a:p>
        </p:txBody>
      </p:sp>
    </p:spTree>
    <p:extLst>
      <p:ext uri="{BB962C8B-B14F-4D97-AF65-F5344CB8AC3E}">
        <p14:creationId xmlns:p14="http://schemas.microsoft.com/office/powerpoint/2010/main" val="18345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 3min </a:t>
            </a:r>
          </a:p>
          <a:p>
            <a:endParaRPr lang="en-ZA" dirty="0"/>
          </a:p>
          <a:p>
            <a:pPr marL="0" lvl="0" indent="0" fontAlgn="base">
              <a:buFont typeface="Symbol" panose="05050102010706020507" pitchFamily="18" charset="2"/>
              <a:buNone/>
            </a:pP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Being confronted with difficult real-life situations can make you feel a bit overwhelmed. Take the last few minutes and reflect on the following two questions in </a:t>
            </a:r>
            <a:b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br>
            <a:r>
              <a:rPr lang="en-ZA" sz="1800" b="1" i="1" u="none" strike="noStrike" dirty="0">
                <a:solidFill>
                  <a:srgbClr val="595959"/>
                </a:solidFill>
                <a:effectLst/>
                <a:highlight>
                  <a:srgbClr val="FFFFFF"/>
                </a:highlight>
                <a:latin typeface="Arial" panose="020B0604020202020204" pitchFamily="34" charset="0"/>
                <a:ea typeface="Times New Roman" panose="02020603050405020304" pitchFamily="18" charset="0"/>
              </a:rPr>
              <a:t>Activity 3</a:t>
            </a:r>
            <a:r>
              <a:rPr lang="en-ZA" sz="1800" u="none" strike="noStrike" dirty="0">
                <a:solidFill>
                  <a:srgbClr val="595959"/>
                </a:solidFill>
                <a:effectLst/>
                <a:highlight>
                  <a:srgbClr val="FFFFFF"/>
                </a:highlight>
                <a:latin typeface="Arial" panose="020B0604020202020204" pitchFamily="34" charset="0"/>
                <a:ea typeface="Times New Roman" panose="02020603050405020304" pitchFamily="18" charset="0"/>
              </a:rPr>
              <a:t> </a:t>
            </a:r>
            <a:r>
              <a:rPr lang="en-ZA" sz="1800" u="none" strike="noStrike" dirty="0">
                <a:solidFill>
                  <a:srgbClr val="595959"/>
                </a:solidFill>
                <a:effectLst/>
                <a:latin typeface="Arial" panose="020B0604020202020204" pitchFamily="34" charset="0"/>
                <a:ea typeface="Times New Roman" panose="02020603050405020304" pitchFamily="18" charset="0"/>
              </a:rPr>
              <a:t>(</a:t>
            </a:r>
            <a:r>
              <a:rPr lang="en-ZA" sz="1800" b="1" i="1" u="sng" strike="noStrike" dirty="0">
                <a:effectLst/>
                <a:latin typeface="Arial" panose="020B0604020202020204" pitchFamily="34" charset="0"/>
                <a:ea typeface="Arial" panose="020B0604020202020204" pitchFamily="34" charset="0"/>
              </a:rPr>
              <a:t>Lesson 2 - Worksheet)</a:t>
            </a:r>
          </a:p>
          <a:p>
            <a:pPr marL="0" lvl="0" indent="0" fontAlgn="base">
              <a:buFont typeface="Symbol" panose="05050102010706020507" pitchFamily="18" charset="2"/>
              <a:buNone/>
            </a:pPr>
            <a:endParaRPr lang="en-ZA" sz="1800" u="none" strike="noStrike"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Times New Roman" panose="02020603050405020304" pitchFamily="18" charset="0"/>
              </a:rPr>
              <a:t>What have you learnt about yourself and your beliefs regarding “the right-to-life”?</a:t>
            </a:r>
            <a:endParaRPr lang="en-ZA" sz="18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o"/>
            </a:pPr>
            <a:r>
              <a:rPr lang="en-ZA" sz="1800" dirty="0">
                <a:solidFill>
                  <a:srgbClr val="595959"/>
                </a:solidFill>
                <a:effectLst/>
                <a:latin typeface="Arial" panose="020B0604020202020204" pitchFamily="34" charset="0"/>
                <a:ea typeface="Times New Roman" panose="02020603050405020304" pitchFamily="18" charset="0"/>
              </a:rPr>
              <a:t>What advice would you give a friend on the decision-making process when encountering a dilemma?</a:t>
            </a:r>
            <a:endParaRPr lang="en-ZA" sz="1800" dirty="0">
              <a:effectLst/>
              <a:latin typeface="Times New Roman" panose="02020603050405020304" pitchFamily="18" charset="0"/>
              <a:ea typeface="Times New Roman" panose="02020603050405020304" pitchFamily="18" charset="0"/>
            </a:endParaRPr>
          </a:p>
          <a:p>
            <a:endParaRPr lang="en-ZA" sz="1800" dirty="0">
              <a:solidFill>
                <a:srgbClr val="595959"/>
              </a:solidFill>
              <a:effectLst/>
              <a:highlight>
                <a:srgbClr val="FFFFFF"/>
              </a:highlight>
              <a:latin typeface="Arial" panose="020B0604020202020204" pitchFamily="34"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There are </a:t>
            </a:r>
            <a:r>
              <a:rPr lang="en-ZA" sz="1800" dirty="0">
                <a:solidFill>
                  <a:srgbClr val="595959"/>
                </a:solidFill>
                <a:effectLst/>
                <a:latin typeface="Arial" panose="020B0604020202020204" pitchFamily="34" charset="0"/>
                <a:ea typeface="Times New Roman" panose="02020603050405020304" pitchFamily="18" charset="0"/>
              </a:rPr>
              <a:t>no memo answers </a:t>
            </a:r>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to these questions. </a:t>
            </a:r>
            <a:r>
              <a:rPr lang="af-ZA" sz="1800" dirty="0">
                <a:solidFill>
                  <a:srgbClr val="595959"/>
                </a:solidFill>
                <a:effectLst/>
                <a:highlight>
                  <a:srgbClr val="FFFFFF"/>
                </a:highlight>
                <a:latin typeface="Arial" panose="020B0604020202020204" pitchFamily="34" charset="0"/>
                <a:ea typeface="Times New Roman" panose="02020603050405020304" pitchFamily="18" charset="0"/>
              </a:rPr>
              <a:t>Make sure in this time the class is quiet.</a:t>
            </a:r>
            <a:endParaRPr lang="af-ZA" baseline="0" dirty="0"/>
          </a:p>
          <a:p>
            <a:endParaRPr lang="en-ZA" dirty="0"/>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5</a:t>
            </a:fld>
            <a:endParaRPr lang="en-ZA"/>
          </a:p>
        </p:txBody>
      </p:sp>
    </p:spTree>
    <p:extLst>
      <p:ext uri="{BB962C8B-B14F-4D97-AF65-F5344CB8AC3E}">
        <p14:creationId xmlns:p14="http://schemas.microsoft.com/office/powerpoint/2010/main" val="259279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D487-E7CB-4DC4-8F38-8E9B74033CC1}"/>
              </a:ext>
            </a:extLst>
          </p:cNvPr>
          <p:cNvSpPr>
            <a:spLocks noGrp="1"/>
          </p:cNvSpPr>
          <p:nvPr>
            <p:ph type="ctrTitle"/>
          </p:nvPr>
        </p:nvSpPr>
        <p:spPr>
          <a:xfrm>
            <a:off x="0" y="1041400"/>
            <a:ext cx="9144000" cy="2387600"/>
          </a:xfrm>
        </p:spPr>
        <p:txBody>
          <a:bodyPr/>
          <a:lstStyle/>
          <a:p>
            <a:endParaRPr lang="en-ZA" dirty="0"/>
          </a:p>
        </p:txBody>
      </p:sp>
      <p:sp>
        <p:nvSpPr>
          <p:cNvPr id="3" name="Subtitle 2">
            <a:extLst>
              <a:ext uri="{FF2B5EF4-FFF2-40B4-BE49-F238E27FC236}">
                <a16:creationId xmlns:a16="http://schemas.microsoft.com/office/drawing/2014/main" id="{D6D58272-B046-4234-BFA1-7CF28026588F}"/>
              </a:ext>
            </a:extLst>
          </p:cNvPr>
          <p:cNvSpPr>
            <a:spLocks noGrp="1"/>
          </p:cNvSpPr>
          <p:nvPr>
            <p:ph type="subTitle" idx="1"/>
          </p:nvPr>
        </p:nvSpPr>
        <p:spPr/>
        <p:txBody>
          <a:bodyPr/>
          <a:lstStyle/>
          <a:p>
            <a:endParaRPr lang="en-ZA" dirty="0"/>
          </a:p>
        </p:txBody>
      </p:sp>
      <p:pic>
        <p:nvPicPr>
          <p:cNvPr id="6" name="Picture 5">
            <a:extLst>
              <a:ext uri="{FF2B5EF4-FFF2-40B4-BE49-F238E27FC236}">
                <a16:creationId xmlns:a16="http://schemas.microsoft.com/office/drawing/2014/main" id="{0090F0BC-C787-605F-C712-0FC2D0EA2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FD1FC-768F-4377-8DA8-A269ACC76291}"/>
              </a:ext>
            </a:extLst>
          </p:cNvPr>
          <p:cNvSpPr>
            <a:spLocks noGrp="1"/>
          </p:cNvSpPr>
          <p:nvPr>
            <p:ph type="title"/>
          </p:nvPr>
        </p:nvSpPr>
        <p:spPr>
          <a:xfrm>
            <a:off x="838200" y="2103437"/>
            <a:ext cx="10515600" cy="1325563"/>
          </a:xfrm>
        </p:spPr>
        <p:txBody>
          <a:bodyPr>
            <a:noAutofit/>
          </a:bodyPr>
          <a:lstStyle/>
          <a:p>
            <a:endParaRPr lang="en-ZA" sz="10000" dirty="0">
              <a:solidFill>
                <a:schemeClr val="bg1"/>
              </a:solidFill>
            </a:endParaRPr>
          </a:p>
        </p:txBody>
      </p:sp>
      <p:pic>
        <p:nvPicPr>
          <p:cNvPr id="1026" name="Picture 2">
            <a:extLst>
              <a:ext uri="{FF2B5EF4-FFF2-40B4-BE49-F238E27FC236}">
                <a16:creationId xmlns:a16="http://schemas.microsoft.com/office/drawing/2014/main" id="{0F133DCE-121A-4900-BCAC-D3E01191C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8443"/>
            <a:ext cx="12192000" cy="77492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1A14A2C-5B9F-4D70-BC51-E17E75FDE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AF42-2FE5-4259-B124-431E2CE20B2D}"/>
              </a:ext>
            </a:extLst>
          </p:cNvPr>
          <p:cNvSpPr>
            <a:spLocks noGrp="1"/>
          </p:cNvSpPr>
          <p:nvPr>
            <p:ph type="title"/>
          </p:nvPr>
        </p:nvSpPr>
        <p:spPr>
          <a:xfrm>
            <a:off x="346363" y="1723302"/>
            <a:ext cx="11845637" cy="2081357"/>
          </a:xfrm>
        </p:spPr>
        <p:txBody>
          <a:bodyPr>
            <a:noAutofit/>
          </a:bodyPr>
          <a:lstStyle/>
          <a:p>
            <a:r>
              <a:rPr lang="en-ZA" sz="4500" dirty="0"/>
              <a:t>In South Africa according to the Bill of Rights, everyone has a </a:t>
            </a:r>
            <a:r>
              <a:rPr lang="en-ZA" sz="4500" b="1" dirty="0"/>
              <a:t>RIGHT TO LIFE</a:t>
            </a:r>
            <a:r>
              <a:rPr lang="en-ZA" sz="4500" dirty="0"/>
              <a:t>. This is the right not to be killed.</a:t>
            </a:r>
            <a:br>
              <a:rPr lang="en-ZA" sz="4500" dirty="0"/>
            </a:br>
            <a:br>
              <a:rPr lang="en-ZA" sz="4500" dirty="0"/>
            </a:br>
            <a:r>
              <a:rPr lang="en-ZA" sz="4500" b="1" dirty="0"/>
              <a:t>EUTHANASIA</a:t>
            </a:r>
            <a:r>
              <a:rPr lang="en-ZA" sz="4500" dirty="0"/>
              <a:t> is the act of killing someone who is very sick or injured in order to prevent any more suffering.</a:t>
            </a:r>
            <a:br>
              <a:rPr lang="en-ZA" sz="3500" dirty="0"/>
            </a:br>
            <a:endParaRPr lang="en-ZA" sz="3500" dirty="0"/>
          </a:p>
        </p:txBody>
      </p:sp>
      <p:pic>
        <p:nvPicPr>
          <p:cNvPr id="4" name="Picture 3">
            <a:extLst>
              <a:ext uri="{FF2B5EF4-FFF2-40B4-BE49-F238E27FC236}">
                <a16:creationId xmlns:a16="http://schemas.microsoft.com/office/drawing/2014/main" id="{7D9183C4-C662-B18B-0D8F-8E3462939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01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AFF6494-C2D4-44EA-A216-AE4703EB0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94504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D12A7AB-B47B-47A7-BB11-286F393D66F0}"/>
              </a:ext>
            </a:extLst>
          </p:cNvPr>
          <p:cNvSpPr>
            <a:spLocks noGrp="1"/>
          </p:cNvSpPr>
          <p:nvPr>
            <p:ph type="title"/>
          </p:nvPr>
        </p:nvSpPr>
        <p:spPr/>
        <p:txBody>
          <a:bodyPr/>
          <a:lstStyle/>
          <a:p>
            <a:endParaRPr lang="en-ZA"/>
          </a:p>
        </p:txBody>
      </p:sp>
      <p:sp>
        <p:nvSpPr>
          <p:cNvPr id="7" name="Content Placeholder 6">
            <a:extLst>
              <a:ext uri="{FF2B5EF4-FFF2-40B4-BE49-F238E27FC236}">
                <a16:creationId xmlns:a16="http://schemas.microsoft.com/office/drawing/2014/main" id="{534693A9-1C24-470F-A5A8-31EF2E1C169C}"/>
              </a:ext>
            </a:extLst>
          </p:cNvPr>
          <p:cNvSpPr>
            <a:spLocks noGrp="1"/>
          </p:cNvSpPr>
          <p:nvPr>
            <p:ph idx="1"/>
          </p:nvPr>
        </p:nvSpPr>
        <p:spPr/>
        <p:txBody>
          <a:bodyPr/>
          <a:lstStyle/>
          <a:p>
            <a:endParaRPr lang="en-ZA"/>
          </a:p>
        </p:txBody>
      </p:sp>
      <p:pic>
        <p:nvPicPr>
          <p:cNvPr id="2" name="Picture 1">
            <a:extLst>
              <a:ext uri="{FF2B5EF4-FFF2-40B4-BE49-F238E27FC236}">
                <a16:creationId xmlns:a16="http://schemas.microsoft.com/office/drawing/2014/main" id="{55E55A44-7552-D518-DD33-E6D429F9C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77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2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DC2C-DBD3-4046-94FF-8549438C51E4}"/>
              </a:ext>
            </a:extLst>
          </p:cNvPr>
          <p:cNvSpPr>
            <a:spLocks noGrp="1"/>
          </p:cNvSpPr>
          <p:nvPr>
            <p:ph type="title"/>
          </p:nvPr>
        </p:nvSpPr>
        <p:spPr/>
        <p:txBody>
          <a:bodyPr/>
          <a:lstStyle/>
          <a:p>
            <a:endParaRPr lang="en-ZA"/>
          </a:p>
        </p:txBody>
      </p:sp>
      <p:sp>
        <p:nvSpPr>
          <p:cNvPr id="12" name="TextBox 11">
            <a:extLst>
              <a:ext uri="{FF2B5EF4-FFF2-40B4-BE49-F238E27FC236}">
                <a16:creationId xmlns:a16="http://schemas.microsoft.com/office/drawing/2014/main" id="{A56EAF05-2D3E-4E57-BC0A-81BB4A55D47A}"/>
              </a:ext>
            </a:extLst>
          </p:cNvPr>
          <p:cNvSpPr txBox="1"/>
          <p:nvPr/>
        </p:nvSpPr>
        <p:spPr>
          <a:xfrm>
            <a:off x="6124575" y="2547112"/>
            <a:ext cx="5690616" cy="3170099"/>
          </a:xfrm>
          <a:prstGeom prst="rect">
            <a:avLst/>
          </a:prstGeom>
          <a:noFill/>
        </p:spPr>
        <p:txBody>
          <a:bodyPr wrap="square">
            <a:spAutoFit/>
          </a:bodyPr>
          <a:lstStyle/>
          <a:p>
            <a:pPr marL="530225" indent="-347663">
              <a:buFont typeface="Arial" panose="020B0604020202020204" pitchFamily="34" charset="0"/>
              <a:buChar char="•"/>
            </a:pPr>
            <a:r>
              <a:rPr lang="en-GB" sz="2500" dirty="0"/>
              <a:t>What have you learnt about yourself and your beliefs about “the right of life”?</a:t>
            </a:r>
          </a:p>
          <a:p>
            <a:pPr marL="182562"/>
            <a:endParaRPr lang="en-GB" sz="2500" dirty="0"/>
          </a:p>
          <a:p>
            <a:pPr marL="530225" indent="-347663">
              <a:buFont typeface="Arial" panose="020B0604020202020204" pitchFamily="34" charset="0"/>
              <a:buChar char="•"/>
            </a:pPr>
            <a:r>
              <a:rPr lang="en-GB" sz="2500" dirty="0"/>
              <a:t>What advice would you give a friend on the decision-making process when encountering a dilemma?</a:t>
            </a:r>
          </a:p>
          <a:p>
            <a:pPr algn="ctr"/>
            <a:endParaRPr lang="en-ZA" sz="2500" dirty="0"/>
          </a:p>
        </p:txBody>
      </p:sp>
      <p:pic>
        <p:nvPicPr>
          <p:cNvPr id="6" name="Content Placeholder 5" descr="Text&#10;&#10;Description automatically generated">
            <a:extLst>
              <a:ext uri="{FF2B5EF4-FFF2-40B4-BE49-F238E27FC236}">
                <a16:creationId xmlns:a16="http://schemas.microsoft.com/office/drawing/2014/main" id="{5FE447F9-DB9B-4D99-B867-8009CA175D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025" y="184353"/>
            <a:ext cx="10515600" cy="2181987"/>
          </a:xfrm>
        </p:spPr>
      </p:pic>
      <p:pic>
        <p:nvPicPr>
          <p:cNvPr id="3074" name="Picture 2" descr="See the source image">
            <a:extLst>
              <a:ext uri="{FF2B5EF4-FFF2-40B4-BE49-F238E27FC236}">
                <a16:creationId xmlns:a16="http://schemas.microsoft.com/office/drawing/2014/main" id="{CC5AB4A7-B42E-47CE-9AFA-D9179E37BA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2970201"/>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9041B9-D33D-10B9-E8BE-78F5EECDE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6033</TotalTime>
  <Words>1103</Words>
  <Application>Microsoft Office PowerPoint</Application>
  <PresentationFormat>Widescreen</PresentationFormat>
  <Paragraphs>56</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Courier New</vt:lpstr>
      <vt:lpstr>Libre Baskerville</vt:lpstr>
      <vt:lpstr>Symbol</vt:lpstr>
      <vt:lpstr>Times New Roman</vt:lpstr>
      <vt:lpstr>Wingdings</vt:lpstr>
      <vt:lpstr>Office Theme</vt:lpstr>
      <vt:lpstr>PowerPoint Presentation</vt:lpstr>
      <vt:lpstr>PowerPoint Presentation</vt:lpstr>
      <vt:lpstr>In South Africa according to the Bill of Rights, everyone has a RIGHT TO LIFE. This is the right not to be killed.  EUTHANASIA is the act of killing someone who is very sick or injured in order to prevent any more suffering.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7</cp:revision>
  <dcterms:created xsi:type="dcterms:W3CDTF">2021-09-27T19:21:00Z</dcterms:created>
  <dcterms:modified xsi:type="dcterms:W3CDTF">2023-09-12T14:19:35Z</dcterms:modified>
</cp:coreProperties>
</file>