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8" r:id="rId4"/>
    <p:sldId id="260" r:id="rId5"/>
    <p:sldId id="257" r:id="rId6"/>
    <p:sldId id="261" r:id="rId7"/>
    <p:sldId id="274" r:id="rId8"/>
    <p:sldId id="272" r:id="rId9"/>
    <p:sldId id="264" r:id="rId10"/>
    <p:sldId id="265" r:id="rId11"/>
    <p:sldId id="266"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E7EA"/>
    <a:srgbClr val="304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412" autoAdjust="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7A71B-DDE6-493F-B4EB-AD101B5863B5}" type="datetimeFigureOut">
              <a:rPr lang="en-ZA" smtClean="0"/>
              <a:t>2023/09/18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FB3B-C869-476A-BA5C-18AD793F49EC}" type="slidenum">
              <a:rPr lang="en-ZA" smtClean="0"/>
              <a:t>‹#›</a:t>
            </a:fld>
            <a:endParaRPr lang="en-ZA"/>
          </a:p>
        </p:txBody>
      </p:sp>
    </p:spTree>
    <p:extLst>
      <p:ext uri="{BB962C8B-B14F-4D97-AF65-F5344CB8AC3E}">
        <p14:creationId xmlns:p14="http://schemas.microsoft.com/office/powerpoint/2010/main" val="383699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1</a:t>
            </a:fld>
            <a:endParaRPr lang="en-ZA"/>
          </a:p>
        </p:txBody>
      </p:sp>
    </p:spTree>
    <p:extLst>
      <p:ext uri="{BB962C8B-B14F-4D97-AF65-F5344CB8AC3E}">
        <p14:creationId xmlns:p14="http://schemas.microsoft.com/office/powerpoint/2010/main" val="302193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will take ONE of the options and will fill in their worksheet – try to create a definition of that form of funding, </a:t>
            </a:r>
          </a:p>
          <a:p>
            <a:r>
              <a:rPr lang="en-US" dirty="0"/>
              <a:t>Mention positives and negatives of that type of funding. </a:t>
            </a:r>
          </a:p>
          <a:p>
            <a:r>
              <a:rPr lang="en-US" dirty="0"/>
              <a:t>Share these answers with one another. </a:t>
            </a:r>
          </a:p>
          <a:p>
            <a:r>
              <a:rPr lang="en-US" dirty="0"/>
              <a:t>There are also answers in the Content sheet and a list of study scholarships, loans, </a:t>
            </a:r>
            <a:r>
              <a:rPr lang="en-US" dirty="0" err="1"/>
              <a:t>burasaries</a:t>
            </a:r>
            <a:r>
              <a:rPr lang="en-US" dirty="0"/>
              <a:t> and internships are available in the lesson </a:t>
            </a:r>
            <a:r>
              <a:rPr lang="en-US" dirty="0" err="1"/>
              <a:t>cont</a:t>
            </a:r>
            <a:endParaRPr lang="en-US" dirty="0"/>
          </a:p>
          <a:p>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11</a:t>
            </a:fld>
            <a:endParaRPr lang="en-ZA"/>
          </a:p>
        </p:txBody>
      </p:sp>
    </p:spTree>
    <p:extLst>
      <p:ext uri="{BB962C8B-B14F-4D97-AF65-F5344CB8AC3E}">
        <p14:creationId xmlns:p14="http://schemas.microsoft.com/office/powerpoint/2010/main" val="302190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1: Brainstorm and share what comes to mind when we think about these two words. </a:t>
            </a:r>
          </a:p>
          <a:p>
            <a:r>
              <a:rPr lang="en-US" dirty="0"/>
              <a:t>Write the responses on the board and then sort them into “Positive” “Negative” and “Neutral” word connotations.</a:t>
            </a:r>
          </a:p>
          <a:p>
            <a:r>
              <a:rPr lang="en-ZA" dirty="0"/>
              <a:t>What is the difference between learning and education? </a:t>
            </a:r>
          </a:p>
        </p:txBody>
      </p:sp>
      <p:sp>
        <p:nvSpPr>
          <p:cNvPr id="4" name="Slide Number Placeholder 3"/>
          <p:cNvSpPr>
            <a:spLocks noGrp="1"/>
          </p:cNvSpPr>
          <p:nvPr>
            <p:ph type="sldNum" sz="quarter" idx="5"/>
          </p:nvPr>
        </p:nvSpPr>
        <p:spPr/>
        <p:txBody>
          <a:bodyPr/>
          <a:lstStyle/>
          <a:p>
            <a:fld id="{CCC9FB3B-C869-476A-BA5C-18AD793F49EC}" type="slidenum">
              <a:rPr lang="en-ZA" smtClean="0"/>
              <a:t>2</a:t>
            </a:fld>
            <a:endParaRPr lang="en-ZA"/>
          </a:p>
        </p:txBody>
      </p:sp>
    </p:spTree>
    <p:extLst>
      <p:ext uri="{BB962C8B-B14F-4D97-AF65-F5344CB8AC3E}">
        <p14:creationId xmlns:p14="http://schemas.microsoft.com/office/powerpoint/2010/main" val="368637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Activity 2: What is the difference between learning and education? </a:t>
            </a:r>
          </a:p>
        </p:txBody>
      </p:sp>
      <p:sp>
        <p:nvSpPr>
          <p:cNvPr id="4" name="Slide Number Placeholder 3"/>
          <p:cNvSpPr>
            <a:spLocks noGrp="1"/>
          </p:cNvSpPr>
          <p:nvPr>
            <p:ph type="sldNum" sz="quarter" idx="5"/>
          </p:nvPr>
        </p:nvSpPr>
        <p:spPr/>
        <p:txBody>
          <a:bodyPr/>
          <a:lstStyle/>
          <a:p>
            <a:fld id="{CCC9FB3B-C869-476A-BA5C-18AD793F49EC}" type="slidenum">
              <a:rPr lang="en-ZA" smtClean="0"/>
              <a:t>3</a:t>
            </a:fld>
            <a:endParaRPr lang="en-ZA"/>
          </a:p>
        </p:txBody>
      </p:sp>
    </p:spTree>
    <p:extLst>
      <p:ext uri="{BB962C8B-B14F-4D97-AF65-F5344CB8AC3E}">
        <p14:creationId xmlns:p14="http://schemas.microsoft.com/office/powerpoint/2010/main" val="227435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definition of Lifelong learning </a:t>
            </a:r>
          </a:p>
          <a:p>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4</a:t>
            </a:fld>
            <a:endParaRPr lang="en-ZA"/>
          </a:p>
        </p:txBody>
      </p:sp>
    </p:spTree>
    <p:extLst>
      <p:ext uri="{BB962C8B-B14F-4D97-AF65-F5344CB8AC3E}">
        <p14:creationId xmlns:p14="http://schemas.microsoft.com/office/powerpoint/2010/main" val="166094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agree with the statement or not? Why or why not? </a:t>
            </a:r>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5</a:t>
            </a:fld>
            <a:endParaRPr lang="en-ZA"/>
          </a:p>
        </p:txBody>
      </p:sp>
    </p:spTree>
    <p:extLst>
      <p:ext uri="{BB962C8B-B14F-4D97-AF65-F5344CB8AC3E}">
        <p14:creationId xmlns:p14="http://schemas.microsoft.com/office/powerpoint/2010/main" val="391770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story of </a:t>
            </a:r>
            <a:r>
              <a:rPr lang="en-US" dirty="0" err="1"/>
              <a:t>Doreetha</a:t>
            </a:r>
            <a:r>
              <a:rPr lang="en-US" dirty="0"/>
              <a:t> Daniels, nearing 100 years old. Ask what kinds of characteristics of a lifelong learner she displays. </a:t>
            </a:r>
          </a:p>
          <a:p>
            <a:r>
              <a:rPr lang="en-US" dirty="0"/>
              <a:t>Make a list of other characteristics of a lifelong learner. </a:t>
            </a:r>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6</a:t>
            </a:fld>
            <a:endParaRPr lang="en-ZA"/>
          </a:p>
        </p:txBody>
      </p:sp>
    </p:spTree>
    <p:extLst>
      <p:ext uri="{BB962C8B-B14F-4D97-AF65-F5344CB8AC3E}">
        <p14:creationId xmlns:p14="http://schemas.microsoft.com/office/powerpoint/2010/main" val="426107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story of </a:t>
            </a:r>
            <a:r>
              <a:rPr lang="en-US" dirty="0" err="1"/>
              <a:t>Doreetha</a:t>
            </a:r>
            <a:r>
              <a:rPr lang="en-US" dirty="0"/>
              <a:t> Daniels, nearing 100 years old. Ask what kinds of characteristics of a lifelong learner she displays. </a:t>
            </a:r>
          </a:p>
          <a:p>
            <a:r>
              <a:rPr lang="en-US" dirty="0"/>
              <a:t>Make a list of other characteristics of a lifelong learner. </a:t>
            </a:r>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7</a:t>
            </a:fld>
            <a:endParaRPr lang="en-ZA"/>
          </a:p>
        </p:txBody>
      </p:sp>
    </p:spTree>
    <p:extLst>
      <p:ext uri="{BB962C8B-B14F-4D97-AF65-F5344CB8AC3E}">
        <p14:creationId xmlns:p14="http://schemas.microsoft.com/office/powerpoint/2010/main" val="368092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reading: Read the details (on this slide) of our own great LIFELONG LEARNER. </a:t>
            </a:r>
          </a:p>
          <a:p>
            <a:r>
              <a:rPr lang="en-US" dirty="0"/>
              <a:t>Through this brief look at a statement by Nelson Mandela and three quotations about his belief about learning and education, we want to again identify the characteristics of a lifelong learner and how lifelong learning can also be life-wide – not confined to just formal spaces but all experiences – and the characteristic of embracing learning from things we experience. And also life-deep learning – that learning is about knowledge, experience, and growth and development as people. </a:t>
            </a:r>
          </a:p>
          <a:p>
            <a:r>
              <a:rPr lang="en-US" dirty="0"/>
              <a:t>.  </a:t>
            </a:r>
          </a:p>
        </p:txBody>
      </p:sp>
      <p:sp>
        <p:nvSpPr>
          <p:cNvPr id="4" name="Slide Number Placeholder 3"/>
          <p:cNvSpPr>
            <a:spLocks noGrp="1"/>
          </p:cNvSpPr>
          <p:nvPr>
            <p:ph type="sldNum" sz="quarter" idx="5"/>
          </p:nvPr>
        </p:nvSpPr>
        <p:spPr/>
        <p:txBody>
          <a:bodyPr/>
          <a:lstStyle/>
          <a:p>
            <a:fld id="{CCC9FB3B-C869-476A-BA5C-18AD793F49EC}" type="slidenum">
              <a:rPr lang="en-ZA" smtClean="0"/>
              <a:t>8</a:t>
            </a:fld>
            <a:endParaRPr lang="en-ZA"/>
          </a:p>
        </p:txBody>
      </p:sp>
    </p:spTree>
    <p:extLst>
      <p:ext uri="{BB962C8B-B14F-4D97-AF65-F5344CB8AC3E}">
        <p14:creationId xmlns:p14="http://schemas.microsoft.com/office/powerpoint/2010/main" val="426107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statistics and let’s try to brainstorm some ideas for a student finding themselves in this position. </a:t>
            </a:r>
          </a:p>
          <a:p>
            <a:r>
              <a:rPr lang="en-US" dirty="0"/>
              <a:t>Each group will take ONE of the options and will fill in their worksheet – try to create a definition of that form of funding, </a:t>
            </a:r>
          </a:p>
          <a:p>
            <a:r>
              <a:rPr lang="en-US" dirty="0"/>
              <a:t>Mention positives and negatives of that type of funding. </a:t>
            </a:r>
          </a:p>
          <a:p>
            <a:r>
              <a:rPr lang="en-US" dirty="0"/>
              <a:t>Share these answers with one another. </a:t>
            </a:r>
          </a:p>
          <a:p>
            <a:endParaRPr lang="en-US" dirty="0"/>
          </a:p>
          <a:p>
            <a:endParaRPr lang="en-ZA" dirty="0"/>
          </a:p>
        </p:txBody>
      </p:sp>
      <p:sp>
        <p:nvSpPr>
          <p:cNvPr id="4" name="Slide Number Placeholder 3"/>
          <p:cNvSpPr>
            <a:spLocks noGrp="1"/>
          </p:cNvSpPr>
          <p:nvPr>
            <p:ph type="sldNum" sz="quarter" idx="5"/>
          </p:nvPr>
        </p:nvSpPr>
        <p:spPr/>
        <p:txBody>
          <a:bodyPr/>
          <a:lstStyle/>
          <a:p>
            <a:fld id="{CCC9FB3B-C869-476A-BA5C-18AD793F49EC}" type="slidenum">
              <a:rPr lang="en-ZA" smtClean="0"/>
              <a:t>10</a:t>
            </a:fld>
            <a:endParaRPr lang="en-ZA"/>
          </a:p>
        </p:txBody>
      </p:sp>
    </p:spTree>
    <p:extLst>
      <p:ext uri="{BB962C8B-B14F-4D97-AF65-F5344CB8AC3E}">
        <p14:creationId xmlns:p14="http://schemas.microsoft.com/office/powerpoint/2010/main" val="156938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59A7-3092-E091-61D0-BFCD07B77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224F0E-1D7B-D27B-AF4D-E878F436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2B054E7-44D3-6F34-AB36-D24B52A8E8EF}"/>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E37231C1-8922-7419-7246-963FDC9D6E0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A238D50-5BE1-8B7C-A9C2-F44A5E185D2A}"/>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15025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5178-D63E-F542-AA33-4BBFA415B4B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CECD8CF-C7D1-D38C-5BF1-2ABF5D919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C9D9766-F08C-ABC5-2E18-B3CF8B342EAC}"/>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F327EB67-A7DD-1F7B-021D-B9BFC78419F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80BF61-030D-77E6-A02E-5AC12018EC22}"/>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352615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07465-9003-0AC6-3AA4-E98F84A00F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B345C8F-1038-897F-8061-20902B7F4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9D6C658-F295-D2B8-F4C1-225BC780F955}"/>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62E808AA-C290-D34F-1797-4D7361ED046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3C1C08-6C7B-FCA9-0785-57FC732951AD}"/>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403661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9C93-F941-9593-4E0F-AD93E138066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ADFBE48-7491-232F-719F-D2B9E8726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864063B-0D43-28BB-1D8E-AB9515858248}"/>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1A65A0A5-D006-81FA-6F72-0BB992E5256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DC24E2E-DF09-CC41-166B-6924E4C9047C}"/>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68028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4188-DD91-DA84-CB3F-B9028870E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B8C108D-0712-2A89-62C0-38448CEA9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D6DF6B-7845-A689-5231-6B28BE297A2F}"/>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625BC2AB-9711-49EC-AE3B-836AEFD9E2E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9954E3A-DFEC-BDA7-C5B5-D808734C579B}"/>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318293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9F1B-4096-48D5-CA6A-FF7AB3B0C58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6D1D30-B70C-F9B6-2299-AC432F5A32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76718FB-9214-2513-2EED-E661820B9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0935C49-84D0-4ADB-A392-0251071F49C3}"/>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6" name="Footer Placeholder 5">
            <a:extLst>
              <a:ext uri="{FF2B5EF4-FFF2-40B4-BE49-F238E27FC236}">
                <a16:creationId xmlns:a16="http://schemas.microsoft.com/office/drawing/2014/main" id="{41368726-9E63-8026-960D-B169D8C4D3A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CC731DA-0294-AFA4-371F-2AC76AFA2A2C}"/>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27746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98D4-ABF7-68F1-FBD7-44487AD2EB3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12ED829-CF16-A1CC-7E0B-5A9FA1EBE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BD1BA-7B82-25CB-30C1-24FB3DB72D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4011733-A3E5-FF1A-C741-12D85FB73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9DB36-7DB7-205A-7E62-C0191E1FA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496CB85-B49C-8B8A-F8DD-90E56464FCB8}"/>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8" name="Footer Placeholder 7">
            <a:extLst>
              <a:ext uri="{FF2B5EF4-FFF2-40B4-BE49-F238E27FC236}">
                <a16:creationId xmlns:a16="http://schemas.microsoft.com/office/drawing/2014/main" id="{AE703EC1-AEDD-7084-9888-0A06319F92F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281C031-CBF1-80CE-2908-915549BA570F}"/>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246714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89DD-F244-AF05-84C4-96AC9977FCD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32CB7E4-226D-46B2-B3C6-AF58DB7E0828}"/>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4" name="Footer Placeholder 3">
            <a:extLst>
              <a:ext uri="{FF2B5EF4-FFF2-40B4-BE49-F238E27FC236}">
                <a16:creationId xmlns:a16="http://schemas.microsoft.com/office/drawing/2014/main" id="{E9001B2C-00B9-07F2-C022-00F4B118A08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9F30123-FD93-E81D-62A9-4FD8DC3F1B3B}"/>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156893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B14D5-AE6C-C626-7661-5474FBA87EAF}"/>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3" name="Footer Placeholder 2">
            <a:extLst>
              <a:ext uri="{FF2B5EF4-FFF2-40B4-BE49-F238E27FC236}">
                <a16:creationId xmlns:a16="http://schemas.microsoft.com/office/drawing/2014/main" id="{404720E2-61F1-831D-367F-628E5F2C443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2193A105-867C-0ACF-C3F9-E76D9B0ADD1A}"/>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85578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984E-E6A8-987E-8416-8DFC2B1E9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BEE6D85-3D87-110A-6FD7-935B2C7D1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BAE3F4A-D81E-27B5-77E5-0779C4F92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1E134-BD7C-525F-E194-AFD6DCF829F0}"/>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6" name="Footer Placeholder 5">
            <a:extLst>
              <a:ext uri="{FF2B5EF4-FFF2-40B4-BE49-F238E27FC236}">
                <a16:creationId xmlns:a16="http://schemas.microsoft.com/office/drawing/2014/main" id="{44503C02-7FD6-CE1A-66B7-9BE68DFEEEC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2CCDA59-12B2-6D71-3DDA-42101EDA40F0}"/>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166466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57F4-079F-71AE-75D4-5B70F8033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ABC4274-85DB-5473-F415-E74FE9A00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C6CA1179-3C79-CE2A-C62D-B6118636B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6B89E-465C-9C8C-A001-E8323DEB52C2}"/>
              </a:ext>
            </a:extLst>
          </p:cNvPr>
          <p:cNvSpPr>
            <a:spLocks noGrp="1"/>
          </p:cNvSpPr>
          <p:nvPr>
            <p:ph type="dt" sz="half" idx="10"/>
          </p:nvPr>
        </p:nvSpPr>
        <p:spPr/>
        <p:txBody>
          <a:bodyPr/>
          <a:lstStyle/>
          <a:p>
            <a:fld id="{5B9FDF05-B423-4AA6-B930-F7B8BE8CCB07}" type="datetimeFigureOut">
              <a:rPr lang="en-ZA" smtClean="0"/>
              <a:t>2023/09/18</a:t>
            </a:fld>
            <a:endParaRPr lang="en-ZA"/>
          </a:p>
        </p:txBody>
      </p:sp>
      <p:sp>
        <p:nvSpPr>
          <p:cNvPr id="6" name="Footer Placeholder 5">
            <a:extLst>
              <a:ext uri="{FF2B5EF4-FFF2-40B4-BE49-F238E27FC236}">
                <a16:creationId xmlns:a16="http://schemas.microsoft.com/office/drawing/2014/main" id="{4DD0976C-17F6-CA81-33CE-C3FFE9DC6F3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C5B2336-BB36-59B3-0FC7-2410486419E0}"/>
              </a:ext>
            </a:extLst>
          </p:cNvPr>
          <p:cNvSpPr>
            <a:spLocks noGrp="1"/>
          </p:cNvSpPr>
          <p:nvPr>
            <p:ph type="sldNum" sz="quarter" idx="12"/>
          </p:nvPr>
        </p:nvSpPr>
        <p:spPr/>
        <p:txBody>
          <a:bodyPr/>
          <a:lstStyle/>
          <a:p>
            <a:fld id="{A69ACD51-98F8-4EC4-AEEF-3007A71D3BBF}" type="slidenum">
              <a:rPr lang="en-ZA" smtClean="0"/>
              <a:t>‹#›</a:t>
            </a:fld>
            <a:endParaRPr lang="en-ZA"/>
          </a:p>
        </p:txBody>
      </p:sp>
    </p:spTree>
    <p:extLst>
      <p:ext uri="{BB962C8B-B14F-4D97-AF65-F5344CB8AC3E}">
        <p14:creationId xmlns:p14="http://schemas.microsoft.com/office/powerpoint/2010/main" val="20973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DB311-4C9E-4C3A-86A6-DA408717F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E0AFA8F-019A-A701-FE80-E4F90B21B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4B255B6-0560-283D-49F4-731DF9B24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FDF05-B423-4AA6-B930-F7B8BE8CCB07}" type="datetimeFigureOut">
              <a:rPr lang="en-ZA" smtClean="0"/>
              <a:t>2023/09/18</a:t>
            </a:fld>
            <a:endParaRPr lang="en-ZA"/>
          </a:p>
        </p:txBody>
      </p:sp>
      <p:sp>
        <p:nvSpPr>
          <p:cNvPr id="5" name="Footer Placeholder 4">
            <a:extLst>
              <a:ext uri="{FF2B5EF4-FFF2-40B4-BE49-F238E27FC236}">
                <a16:creationId xmlns:a16="http://schemas.microsoft.com/office/drawing/2014/main" id="{80B7FDAA-5911-A51B-1ABB-107823C5B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0B678EB-0509-E1A3-EC7A-E514CB991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ACD51-98F8-4EC4-AEEF-3007A71D3BBF}" type="slidenum">
              <a:rPr lang="en-ZA" smtClean="0"/>
              <a:t>‹#›</a:t>
            </a:fld>
            <a:endParaRPr lang="en-ZA"/>
          </a:p>
        </p:txBody>
      </p:sp>
    </p:spTree>
    <p:extLst>
      <p:ext uri="{BB962C8B-B14F-4D97-AF65-F5344CB8AC3E}">
        <p14:creationId xmlns:p14="http://schemas.microsoft.com/office/powerpoint/2010/main" val="230432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statssa.gov.za/?p=1204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cqRoGpSGFwk&amp;t=3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1FC897-5331-583C-E35C-DEB651430E3D}"/>
              </a:ext>
            </a:extLst>
          </p:cNvPr>
          <p:cNvPicPr>
            <a:picLocks noChangeAspect="1"/>
          </p:cNvPicPr>
          <p:nvPr/>
        </p:nvPicPr>
        <p:blipFill rotWithShape="1">
          <a:blip r:embed="rId3">
            <a:extLst>
              <a:ext uri="{28A0092B-C50C-407E-A947-70E740481C1C}">
                <a14:useLocalDpi xmlns:a14="http://schemas.microsoft.com/office/drawing/2010/main" val="0"/>
              </a:ext>
            </a:extLst>
          </a:blip>
          <a:srcRect l="5765" t="21079" r="318" b="-7079"/>
          <a:stretch/>
        </p:blipFill>
        <p:spPr>
          <a:xfrm>
            <a:off x="314026" y="298787"/>
            <a:ext cx="11665348" cy="6821947"/>
          </a:xfrm>
          <a:prstGeom prst="rect">
            <a:avLst/>
          </a:prstGeom>
          <a:solidFill>
            <a:schemeClr val="accent6">
              <a:lumMod val="60000"/>
              <a:lumOff val="40000"/>
            </a:schemeClr>
          </a:solidFill>
        </p:spPr>
      </p:pic>
      <p:grpSp>
        <p:nvGrpSpPr>
          <p:cNvPr id="7" name="Group 6">
            <a:extLst>
              <a:ext uri="{FF2B5EF4-FFF2-40B4-BE49-F238E27FC236}">
                <a16:creationId xmlns:a16="http://schemas.microsoft.com/office/drawing/2014/main" id="{982C0854-A4DF-CC4B-3F4A-B3BB8B65D409}"/>
              </a:ext>
            </a:extLst>
          </p:cNvPr>
          <p:cNvGrpSpPr/>
          <p:nvPr/>
        </p:nvGrpSpPr>
        <p:grpSpPr>
          <a:xfrm>
            <a:off x="320474" y="5082526"/>
            <a:ext cx="11671797" cy="1610278"/>
            <a:chOff x="402956" y="2681962"/>
            <a:chExt cx="11979546" cy="1499914"/>
          </a:xfrm>
        </p:grpSpPr>
        <p:sp>
          <p:nvSpPr>
            <p:cNvPr id="4" name="Rectangle 3">
              <a:extLst>
                <a:ext uri="{FF2B5EF4-FFF2-40B4-BE49-F238E27FC236}">
                  <a16:creationId xmlns:a16="http://schemas.microsoft.com/office/drawing/2014/main" id="{10C0E59F-6B8E-8CA3-32F7-1C5A4BD59CFE}"/>
                </a:ext>
              </a:extLst>
            </p:cNvPr>
            <p:cNvSpPr/>
            <p:nvPr/>
          </p:nvSpPr>
          <p:spPr>
            <a:xfrm>
              <a:off x="409576" y="3016820"/>
              <a:ext cx="11972926" cy="11650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4800" b="1" dirty="0">
                <a:ln w="22225">
                  <a:solidFill>
                    <a:srgbClr val="FF0000"/>
                  </a:solidFill>
                  <a:prstDash val="solid"/>
                </a:ln>
                <a:solidFill>
                  <a:schemeClr val="accent6">
                    <a:lumMod val="40000"/>
                    <a:lumOff val="60000"/>
                  </a:schemeClr>
                </a:solidFill>
              </a:endParaRPr>
            </a:p>
          </p:txBody>
        </p:sp>
        <p:sp>
          <p:nvSpPr>
            <p:cNvPr id="5" name="Rectangle 4">
              <a:extLst>
                <a:ext uri="{FF2B5EF4-FFF2-40B4-BE49-F238E27FC236}">
                  <a16:creationId xmlns:a16="http://schemas.microsoft.com/office/drawing/2014/main" id="{67AE26C3-52AA-F296-0FFF-129A0071FD63}"/>
                </a:ext>
              </a:extLst>
            </p:cNvPr>
            <p:cNvSpPr/>
            <p:nvPr/>
          </p:nvSpPr>
          <p:spPr>
            <a:xfrm>
              <a:off x="402956" y="2681962"/>
              <a:ext cx="11782423" cy="1032057"/>
            </a:xfrm>
            <a:prstGeom prst="rect">
              <a:avLst/>
            </a:prstGeom>
            <a:noFill/>
          </p:spPr>
          <p:txBody>
            <a:bodyPr wrap="square" lIns="91440" tIns="45720" rIns="91440" bIns="45720">
              <a:spAutoFit/>
            </a:bodyPr>
            <a:lstStyle/>
            <a:p>
              <a:pPr algn="ctr"/>
              <a:r>
                <a:rPr lang="en-US" sz="6600" b="1" cap="none" spc="0" dirty="0">
                  <a:ln w="13462">
                    <a:solidFill>
                      <a:schemeClr val="accent6">
                        <a:lumMod val="50000"/>
                      </a:schemeClr>
                    </a:solidFill>
                    <a:prstDash val="solid"/>
                  </a:ln>
                  <a:solidFill>
                    <a:schemeClr val="tx1">
                      <a:lumMod val="85000"/>
                      <a:lumOff val="15000"/>
                    </a:schemeClr>
                  </a:solidFill>
                  <a:effectLst>
                    <a:outerShdw dist="38100" dir="2700000" algn="bl" rotWithShape="0">
                      <a:schemeClr val="accent5"/>
                    </a:outerShdw>
                  </a:effectLst>
                </a:rPr>
                <a:t>LEARNING FOR LIFE</a:t>
              </a:r>
              <a:r>
                <a:rPr lang="en-US" sz="6000" b="1" cap="none" spc="0" dirty="0">
                  <a:ln w="13462">
                    <a:solidFill>
                      <a:schemeClr val="accent6">
                        <a:lumMod val="50000"/>
                      </a:schemeClr>
                    </a:solidFill>
                    <a:prstDash val="solid"/>
                  </a:ln>
                  <a:solidFill>
                    <a:schemeClr val="tx1">
                      <a:lumMod val="85000"/>
                      <a:lumOff val="15000"/>
                    </a:schemeClr>
                  </a:solidFill>
                  <a:effectLst>
                    <a:outerShdw dist="38100" dir="2700000" algn="bl" rotWithShape="0">
                      <a:schemeClr val="accent5"/>
                    </a:outerShdw>
                  </a:effectLst>
                </a:rPr>
                <a:t> </a:t>
              </a:r>
              <a:r>
                <a:rPr lang="en-US" sz="4000" b="1" cap="none" spc="0" dirty="0">
                  <a:ln w="13462">
                    <a:solidFill>
                      <a:schemeClr val="accent6">
                        <a:lumMod val="50000"/>
                      </a:schemeClr>
                    </a:solidFill>
                    <a:prstDash val="solid"/>
                  </a:ln>
                  <a:solidFill>
                    <a:schemeClr val="tx1">
                      <a:lumMod val="85000"/>
                      <a:lumOff val="15000"/>
                    </a:schemeClr>
                  </a:solidFill>
                  <a:effectLst>
                    <a:outerShdw dist="38100" dir="2700000" algn="bl" rotWithShape="0">
                      <a:schemeClr val="accent5"/>
                    </a:outerShdw>
                  </a:effectLst>
                </a:rPr>
                <a:t>and how to fund it</a:t>
              </a:r>
              <a:endParaRPr lang="en-ZA" sz="5400" b="1" cap="none" spc="0" dirty="0">
                <a:ln w="13462">
                  <a:solidFill>
                    <a:schemeClr val="accent6">
                      <a:lumMod val="50000"/>
                    </a:schemeClr>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0" name="Rectangle 9">
            <a:extLst>
              <a:ext uri="{FF2B5EF4-FFF2-40B4-BE49-F238E27FC236}">
                <a16:creationId xmlns:a16="http://schemas.microsoft.com/office/drawing/2014/main" id="{345ADBBE-E096-C619-071D-EBB0322677AD}"/>
              </a:ext>
            </a:extLst>
          </p:cNvPr>
          <p:cNvSpPr/>
          <p:nvPr/>
        </p:nvSpPr>
        <p:spPr>
          <a:xfrm>
            <a:off x="301129" y="298787"/>
            <a:ext cx="11671797" cy="6359188"/>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7B976A9A-D2A7-41E0-F46B-E5133B5597D5}"/>
              </a:ext>
            </a:extLst>
          </p:cNvPr>
          <p:cNvSpPr/>
          <p:nvPr/>
        </p:nvSpPr>
        <p:spPr>
          <a:xfrm>
            <a:off x="7190856" y="6003036"/>
            <a:ext cx="475457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World of Work, Lesson 1</a:t>
            </a:r>
          </a:p>
        </p:txBody>
      </p:sp>
      <p:pic>
        <p:nvPicPr>
          <p:cNvPr id="14" name="Picture 13">
            <a:extLst>
              <a:ext uri="{FF2B5EF4-FFF2-40B4-BE49-F238E27FC236}">
                <a16:creationId xmlns:a16="http://schemas.microsoft.com/office/drawing/2014/main" id="{6C1DA188-A06A-C91C-6BDD-ADEA2A3561F9}"/>
              </a:ext>
            </a:extLst>
          </p:cNvPr>
          <p:cNvPicPr>
            <a:picLocks noChangeAspect="1"/>
          </p:cNvPicPr>
          <p:nvPr/>
        </p:nvPicPr>
        <p:blipFill>
          <a:blip r:embed="rId4"/>
          <a:stretch>
            <a:fillRect/>
          </a:stretch>
        </p:blipFill>
        <p:spPr>
          <a:xfrm>
            <a:off x="788935" y="5873382"/>
            <a:ext cx="2670279" cy="835224"/>
          </a:xfrm>
          <a:prstGeom prst="rect">
            <a:avLst/>
          </a:prstGeom>
        </p:spPr>
      </p:pic>
      <p:pic>
        <p:nvPicPr>
          <p:cNvPr id="3" name="Picture 2">
            <a:extLst>
              <a:ext uri="{FF2B5EF4-FFF2-40B4-BE49-F238E27FC236}">
                <a16:creationId xmlns:a16="http://schemas.microsoft.com/office/drawing/2014/main" id="{39DE3FD8-878A-0F42-304C-3E7E8BD2E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6838" y="3152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4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56E4D-B71A-DA3D-5C38-1E7A613D9FF3}"/>
              </a:ext>
            </a:extLst>
          </p:cNvPr>
          <p:cNvSpPr/>
          <p:nvPr/>
        </p:nvSpPr>
        <p:spPr>
          <a:xfrm>
            <a:off x="0" y="5525729"/>
            <a:ext cx="11431889"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4DEF5504-6756-00F9-95BE-966ADD53BD86}"/>
              </a:ext>
            </a:extLst>
          </p:cNvPr>
          <p:cNvSpPr txBox="1"/>
          <p:nvPr/>
        </p:nvSpPr>
        <p:spPr>
          <a:xfrm>
            <a:off x="-85466" y="5700165"/>
            <a:ext cx="11517355" cy="830997"/>
          </a:xfrm>
          <a:prstGeom prst="rect">
            <a:avLst/>
          </a:prstGeom>
          <a:noFill/>
        </p:spPr>
        <p:txBody>
          <a:bodyPr wrap="square">
            <a:spAutoFit/>
          </a:bodyPr>
          <a:lstStyle/>
          <a:p>
            <a:pPr algn="ctr"/>
            <a:r>
              <a:rPr lang="en-US" sz="4800" b="1" cap="none" spc="0" dirty="0">
                <a:ln w="6600">
                  <a:solidFill>
                    <a:srgbClr val="00B050">
                      <a:alpha val="94000"/>
                    </a:srgbClr>
                  </a:solidFill>
                  <a:prstDash val="sysDash"/>
                </a:ln>
                <a:effectLst>
                  <a:outerShdw dist="38100" dir="2700000" algn="tl" rotWithShape="0">
                    <a:srgbClr val="6CE7EA"/>
                  </a:outerShdw>
                </a:effectLst>
                <a:latin typeface="Cooper Black" panose="0208090404030B020404" pitchFamily="18" charset="0"/>
              </a:rPr>
              <a:t>MONEY DOESN’T GROW ON TREES</a:t>
            </a:r>
          </a:p>
        </p:txBody>
      </p:sp>
      <p:sp>
        <p:nvSpPr>
          <p:cNvPr id="5" name="TextBox 4">
            <a:extLst>
              <a:ext uri="{FF2B5EF4-FFF2-40B4-BE49-F238E27FC236}">
                <a16:creationId xmlns:a16="http://schemas.microsoft.com/office/drawing/2014/main" id="{915CED1B-0C01-3045-A55F-0526DB41A73A}"/>
              </a:ext>
            </a:extLst>
          </p:cNvPr>
          <p:cNvSpPr txBox="1"/>
          <p:nvPr/>
        </p:nvSpPr>
        <p:spPr>
          <a:xfrm>
            <a:off x="760111" y="455686"/>
            <a:ext cx="10497824" cy="3785652"/>
          </a:xfrm>
          <a:prstGeom prst="rect">
            <a:avLst/>
          </a:prstGeom>
          <a:noFill/>
        </p:spPr>
        <p:txBody>
          <a:bodyPr wrap="square">
            <a:spAutoFit/>
          </a:bodyPr>
          <a:lstStyle/>
          <a:p>
            <a:r>
              <a:rPr lang="en-US" sz="2400" b="1" dirty="0"/>
              <a:t>More than half (or 51%) of youth aged 18–24 claimed that they did not have the financial means to pay for their tuition</a:t>
            </a:r>
            <a:r>
              <a:rPr lang="en-US" sz="2400" dirty="0"/>
              <a:t>. Furthermore, 18% of those aged 18–24 who were not attending educational institutions indicated that their poor academic performance prevented them from participating. This is according to the “Higher Education and Skills in South Africa” report released by Statistics South Africa</a:t>
            </a:r>
          </a:p>
          <a:p>
            <a:endParaRPr lang="en-US" sz="2400" dirty="0"/>
          </a:p>
          <a:p>
            <a:r>
              <a:rPr lang="en-US" sz="2400" dirty="0"/>
              <a:t>The report, which uses data from the General Household Survey (GHS) 2017, indicates that only 33,8% of youth aged 18–24 were attending educational institutions. Among those, 22,2% were attending school while 11,6% were attending post-school educational institutions.</a:t>
            </a:r>
            <a:endParaRPr lang="en-ZA" sz="2400" dirty="0"/>
          </a:p>
        </p:txBody>
      </p:sp>
      <p:sp>
        <p:nvSpPr>
          <p:cNvPr id="7" name="TextBox 6">
            <a:extLst>
              <a:ext uri="{FF2B5EF4-FFF2-40B4-BE49-F238E27FC236}">
                <a16:creationId xmlns:a16="http://schemas.microsoft.com/office/drawing/2014/main" id="{CC7ED6CF-6257-5A37-F42C-E67EB9810AFB}"/>
              </a:ext>
            </a:extLst>
          </p:cNvPr>
          <p:cNvSpPr txBox="1"/>
          <p:nvPr/>
        </p:nvSpPr>
        <p:spPr>
          <a:xfrm>
            <a:off x="760112" y="4287346"/>
            <a:ext cx="10671778" cy="738664"/>
          </a:xfrm>
          <a:prstGeom prst="rect">
            <a:avLst/>
          </a:prstGeom>
          <a:noFill/>
        </p:spPr>
        <p:txBody>
          <a:bodyPr wrap="square">
            <a:spAutoFit/>
          </a:bodyPr>
          <a:lstStyle/>
          <a:p>
            <a:pPr algn="ctr"/>
            <a:r>
              <a:rPr lang="en-US" sz="1400" i="1" dirty="0">
                <a:solidFill>
                  <a:srgbClr val="002060"/>
                </a:solidFill>
              </a:rPr>
              <a:t>More than half of youth have no money to pay for their tuition | Statistics South Africa.</a:t>
            </a:r>
          </a:p>
          <a:p>
            <a:pPr algn="ctr"/>
            <a:r>
              <a:rPr lang="en-US" sz="1400" i="1" dirty="0">
                <a:solidFill>
                  <a:srgbClr val="002060"/>
                </a:solidFill>
              </a:rPr>
              <a:t> [Adapted from </a:t>
            </a:r>
            <a:r>
              <a:rPr lang="en-US" sz="1400" i="1" dirty="0">
                <a:solidFill>
                  <a:srgbClr val="002060"/>
                </a:solidFill>
                <a:hlinkClick r:id="rId3"/>
              </a:rPr>
              <a:t>https://www.statssa.gov.za/?p=12040</a:t>
            </a:r>
            <a:r>
              <a:rPr lang="en-US" sz="1400" i="1" dirty="0">
                <a:solidFill>
                  <a:srgbClr val="002060"/>
                </a:solidFill>
              </a:rPr>
              <a:t> ; Accessed on 6</a:t>
            </a:r>
            <a:r>
              <a:rPr lang="en-US" sz="1400" i="1" baseline="30000" dirty="0">
                <a:solidFill>
                  <a:srgbClr val="002060"/>
                </a:solidFill>
              </a:rPr>
              <a:t>th</a:t>
            </a:r>
            <a:r>
              <a:rPr lang="en-US" sz="1400" i="1" dirty="0">
                <a:solidFill>
                  <a:srgbClr val="002060"/>
                </a:solidFill>
              </a:rPr>
              <a:t> August 2023] </a:t>
            </a:r>
          </a:p>
          <a:p>
            <a:endParaRPr lang="en-ZA" sz="1400" dirty="0">
              <a:solidFill>
                <a:srgbClr val="002060"/>
              </a:solidFill>
            </a:endParaRPr>
          </a:p>
        </p:txBody>
      </p:sp>
      <p:sp>
        <p:nvSpPr>
          <p:cNvPr id="9" name="Rectangle 8">
            <a:extLst>
              <a:ext uri="{FF2B5EF4-FFF2-40B4-BE49-F238E27FC236}">
                <a16:creationId xmlns:a16="http://schemas.microsoft.com/office/drawing/2014/main" id="{04C1073E-C477-2C99-C495-81431A96DAD4}"/>
              </a:ext>
            </a:extLst>
          </p:cNvPr>
          <p:cNvSpPr/>
          <p:nvPr/>
        </p:nvSpPr>
        <p:spPr>
          <a:xfrm>
            <a:off x="760111" y="326837"/>
            <a:ext cx="10497824" cy="4529737"/>
          </a:xfrm>
          <a:prstGeom prst="rect">
            <a:avLst/>
          </a:prstGeom>
          <a:noFill/>
          <a:ln w="57150">
            <a:solidFill>
              <a:srgbClr val="6CE7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ED7811F9-E7A9-83CE-3856-D9B4CE46AB88}"/>
              </a:ext>
            </a:extLst>
          </p:cNvPr>
          <p:cNvPicPr>
            <a:picLocks noChangeAspect="1"/>
          </p:cNvPicPr>
          <p:nvPr/>
        </p:nvPicPr>
        <p:blipFill>
          <a:blip r:embed="rId4"/>
          <a:stretch>
            <a:fillRect/>
          </a:stretch>
        </p:blipFill>
        <p:spPr>
          <a:xfrm>
            <a:off x="8761610" y="5031013"/>
            <a:ext cx="2670279" cy="835224"/>
          </a:xfrm>
          <a:prstGeom prst="rect">
            <a:avLst/>
          </a:prstGeom>
        </p:spPr>
      </p:pic>
      <p:pic>
        <p:nvPicPr>
          <p:cNvPr id="3" name="Picture 2">
            <a:extLst>
              <a:ext uri="{FF2B5EF4-FFF2-40B4-BE49-F238E27FC236}">
                <a16:creationId xmlns:a16="http://schemas.microsoft.com/office/drawing/2014/main" id="{E6594367-7584-30CA-1ECE-85DC0CFBB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05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82E51E-6465-4078-E5D9-A855E2DB6A0F}"/>
              </a:ext>
            </a:extLst>
          </p:cNvPr>
          <p:cNvPicPr>
            <a:picLocks noChangeAspect="1"/>
          </p:cNvPicPr>
          <p:nvPr/>
        </p:nvPicPr>
        <p:blipFill>
          <a:blip r:embed="rId3"/>
          <a:stretch>
            <a:fillRect/>
          </a:stretch>
        </p:blipFill>
        <p:spPr>
          <a:xfrm>
            <a:off x="0" y="5806779"/>
            <a:ext cx="11443184" cy="923331"/>
          </a:xfrm>
          <a:prstGeom prst="rect">
            <a:avLst/>
          </a:prstGeom>
        </p:spPr>
      </p:pic>
      <p:pic>
        <p:nvPicPr>
          <p:cNvPr id="4" name="Picture 3">
            <a:extLst>
              <a:ext uri="{FF2B5EF4-FFF2-40B4-BE49-F238E27FC236}">
                <a16:creationId xmlns:a16="http://schemas.microsoft.com/office/drawing/2014/main" id="{7815E66D-538A-C4C4-32A5-B6888EFAF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047" y="0"/>
            <a:ext cx="6858000" cy="6858000"/>
          </a:xfrm>
          <a:prstGeom prst="rect">
            <a:avLst/>
          </a:prstGeom>
        </p:spPr>
      </p:pic>
      <p:sp>
        <p:nvSpPr>
          <p:cNvPr id="5" name="Rectangle 4">
            <a:extLst>
              <a:ext uri="{FF2B5EF4-FFF2-40B4-BE49-F238E27FC236}">
                <a16:creationId xmlns:a16="http://schemas.microsoft.com/office/drawing/2014/main" id="{79A13BF4-1876-3E3B-274C-11D5D4455653}"/>
              </a:ext>
            </a:extLst>
          </p:cNvPr>
          <p:cNvSpPr/>
          <p:nvPr/>
        </p:nvSpPr>
        <p:spPr>
          <a:xfrm>
            <a:off x="7025478" y="2134996"/>
            <a:ext cx="231781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Bursary</a:t>
            </a:r>
          </a:p>
        </p:txBody>
      </p:sp>
      <p:sp>
        <p:nvSpPr>
          <p:cNvPr id="6" name="Rectangle 5">
            <a:extLst>
              <a:ext uri="{FF2B5EF4-FFF2-40B4-BE49-F238E27FC236}">
                <a16:creationId xmlns:a16="http://schemas.microsoft.com/office/drawing/2014/main" id="{E5D8A357-2F69-2D75-A939-B4F19C6214D3}"/>
              </a:ext>
            </a:extLst>
          </p:cNvPr>
          <p:cNvSpPr/>
          <p:nvPr/>
        </p:nvSpPr>
        <p:spPr>
          <a:xfrm>
            <a:off x="5936799" y="827873"/>
            <a:ext cx="153760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Loan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65836F87-4770-DC6F-82C8-09D42BAAC0A1}"/>
              </a:ext>
            </a:extLst>
          </p:cNvPr>
          <p:cNvSpPr/>
          <p:nvPr/>
        </p:nvSpPr>
        <p:spPr>
          <a:xfrm>
            <a:off x="7650456" y="4034833"/>
            <a:ext cx="169283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Work</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9532C213-57BC-908D-B632-2B9D609805BD}"/>
              </a:ext>
            </a:extLst>
          </p:cNvPr>
          <p:cNvSpPr/>
          <p:nvPr/>
        </p:nvSpPr>
        <p:spPr>
          <a:xfrm>
            <a:off x="422127" y="1953570"/>
            <a:ext cx="340285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Scholarship</a:t>
            </a:r>
          </a:p>
        </p:txBody>
      </p:sp>
      <p:sp>
        <p:nvSpPr>
          <p:cNvPr id="9" name="Rectangle 8">
            <a:extLst>
              <a:ext uri="{FF2B5EF4-FFF2-40B4-BE49-F238E27FC236}">
                <a16:creationId xmlns:a16="http://schemas.microsoft.com/office/drawing/2014/main" id="{1683ABEB-EAFD-EB46-CC74-BBA674573DC9}"/>
              </a:ext>
            </a:extLst>
          </p:cNvPr>
          <p:cNvSpPr/>
          <p:nvPr/>
        </p:nvSpPr>
        <p:spPr>
          <a:xfrm>
            <a:off x="9888560" y="1407470"/>
            <a:ext cx="194598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NSFAS</a:t>
            </a:r>
          </a:p>
        </p:txBody>
      </p:sp>
      <p:sp>
        <p:nvSpPr>
          <p:cNvPr id="11" name="Rectangle 10">
            <a:extLst>
              <a:ext uri="{FF2B5EF4-FFF2-40B4-BE49-F238E27FC236}">
                <a16:creationId xmlns:a16="http://schemas.microsoft.com/office/drawing/2014/main" id="{CA559339-DFCB-4670-18A5-212E01BA8F24}"/>
              </a:ext>
            </a:extLst>
          </p:cNvPr>
          <p:cNvSpPr/>
          <p:nvPr/>
        </p:nvSpPr>
        <p:spPr>
          <a:xfrm>
            <a:off x="9000196" y="173848"/>
            <a:ext cx="987771" cy="3154710"/>
          </a:xfrm>
          <a:prstGeom prst="rect">
            <a:avLst/>
          </a:prstGeom>
          <a:noFill/>
        </p:spPr>
        <p:txBody>
          <a:bodyPr wrap="none" lIns="91440" tIns="45720" rIns="91440" bIns="45720">
            <a:spAutoFit/>
          </a:bodyPr>
          <a:lstStyle/>
          <a:p>
            <a:pPr algn="ctr"/>
            <a:r>
              <a:rPr lang="en-US" sz="19900" b="0" cap="none" spc="0" dirty="0">
                <a:ln w="0"/>
                <a:solidFill>
                  <a:schemeClr val="accent1"/>
                </a:solidFill>
                <a:effectLst>
                  <a:outerShdw blurRad="38100" dist="25400" dir="5400000" algn="ctr" rotWithShape="0">
                    <a:srgbClr val="6E747A">
                      <a:alpha val="43000"/>
                    </a:srgbClr>
                  </a:outerShdw>
                </a:effectLst>
              </a:rPr>
              <a:t>}</a:t>
            </a:r>
          </a:p>
        </p:txBody>
      </p:sp>
      <p:sp>
        <p:nvSpPr>
          <p:cNvPr id="13" name="TextBox 12">
            <a:extLst>
              <a:ext uri="{FF2B5EF4-FFF2-40B4-BE49-F238E27FC236}">
                <a16:creationId xmlns:a16="http://schemas.microsoft.com/office/drawing/2014/main" id="{B624AADD-E748-6FF4-348B-135C31851013}"/>
              </a:ext>
            </a:extLst>
          </p:cNvPr>
          <p:cNvSpPr txBox="1"/>
          <p:nvPr/>
        </p:nvSpPr>
        <p:spPr>
          <a:xfrm>
            <a:off x="-983013" y="5816612"/>
            <a:ext cx="1074833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6600">
                  <a:solidFill>
                    <a:srgbClr val="00B050">
                      <a:alpha val="94000"/>
                    </a:srgbClr>
                  </a:solidFill>
                  <a:prstDash val="sysDash"/>
                </a:ln>
                <a:solidFill>
                  <a:prstClr val="black"/>
                </a:solidFill>
                <a:effectLst>
                  <a:outerShdw dist="38100" dir="2700000" algn="tl" rotWithShape="0">
                    <a:srgbClr val="6CE7EA"/>
                  </a:outerShdw>
                </a:effectLst>
                <a:uLnTx/>
                <a:uFillTx/>
                <a:latin typeface="Cooper Black" panose="0208090404030B020404" pitchFamily="18" charset="0"/>
                <a:ea typeface="+mn-ea"/>
                <a:cs typeface="+mn-cs"/>
              </a:rPr>
              <a:t>INVESTMENT IN GROWTH</a:t>
            </a:r>
          </a:p>
        </p:txBody>
      </p:sp>
      <p:pic>
        <p:nvPicPr>
          <p:cNvPr id="15" name="Picture 14">
            <a:extLst>
              <a:ext uri="{FF2B5EF4-FFF2-40B4-BE49-F238E27FC236}">
                <a16:creationId xmlns:a16="http://schemas.microsoft.com/office/drawing/2014/main" id="{EF32FE97-4583-5444-97F2-CFD16C76B66B}"/>
              </a:ext>
            </a:extLst>
          </p:cNvPr>
          <p:cNvPicPr>
            <a:picLocks noChangeAspect="1"/>
          </p:cNvPicPr>
          <p:nvPr/>
        </p:nvPicPr>
        <p:blipFill rotWithShape="1">
          <a:blip r:embed="rId5"/>
          <a:srcRect r="48457"/>
          <a:stretch/>
        </p:blipFill>
        <p:spPr>
          <a:xfrm>
            <a:off x="10121202" y="5748239"/>
            <a:ext cx="1376350" cy="835224"/>
          </a:xfrm>
          <a:prstGeom prst="rect">
            <a:avLst/>
          </a:prstGeom>
        </p:spPr>
      </p:pic>
      <p:sp>
        <p:nvSpPr>
          <p:cNvPr id="3" name="TextBox 2">
            <a:extLst>
              <a:ext uri="{FF2B5EF4-FFF2-40B4-BE49-F238E27FC236}">
                <a16:creationId xmlns:a16="http://schemas.microsoft.com/office/drawing/2014/main" id="{700BAFE2-BF39-DB4F-7FE5-64885E133D52}"/>
              </a:ext>
            </a:extLst>
          </p:cNvPr>
          <p:cNvSpPr txBox="1"/>
          <p:nvPr/>
        </p:nvSpPr>
        <p:spPr>
          <a:xfrm>
            <a:off x="145310" y="4063221"/>
            <a:ext cx="5406796" cy="461665"/>
          </a:xfrm>
          <a:prstGeom prst="rect">
            <a:avLst/>
          </a:prstGeom>
          <a:noFill/>
        </p:spPr>
        <p:txBody>
          <a:bodyPr wrap="square">
            <a:spAutoFit/>
          </a:bodyPr>
          <a:lstStyle/>
          <a:p>
            <a:pPr algn="ctr"/>
            <a:r>
              <a:rPr lang="en-US" sz="2400" dirty="0">
                <a:ln w="0"/>
                <a:solidFill>
                  <a:schemeClr val="accent1"/>
                </a:solidFill>
                <a:effectLst>
                  <a:outerShdw blurRad="38100" dist="25400" dir="5400000" algn="ctr" rotWithShape="0">
                    <a:srgbClr val="6E747A">
                      <a:alpha val="43000"/>
                    </a:srgbClr>
                  </a:outerShdw>
                </a:effectLst>
              </a:rPr>
              <a:t>Learnership</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2" name="Picture 1">
            <a:extLst>
              <a:ext uri="{FF2B5EF4-FFF2-40B4-BE49-F238E27FC236}">
                <a16:creationId xmlns:a16="http://schemas.microsoft.com/office/drawing/2014/main" id="{0E68EEC2-F7D4-8D1E-A58E-B6DEB4C336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92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1" y="-10131"/>
            <a:ext cx="12191999" cy="6878261"/>
          </a:xfrm>
          <a:prstGeom prst="rect">
            <a:avLst/>
          </a:prstGeom>
          <a:noFill/>
          <a:ln>
            <a:noFill/>
          </a:ln>
        </p:spPr>
      </p:pic>
      <p:pic>
        <p:nvPicPr>
          <p:cNvPr id="2" name="Picture 1">
            <a:extLst>
              <a:ext uri="{FF2B5EF4-FFF2-40B4-BE49-F238E27FC236}">
                <a16:creationId xmlns:a16="http://schemas.microsoft.com/office/drawing/2014/main" id="{F1818C6C-69A2-B0BD-ADCC-E908EB7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0"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52A47A-B0C2-C448-3814-A657DD9D6EF8}"/>
              </a:ext>
            </a:extLst>
          </p:cNvPr>
          <p:cNvSpPr/>
          <p:nvPr/>
        </p:nvSpPr>
        <p:spPr>
          <a:xfrm>
            <a:off x="88490" y="5525729"/>
            <a:ext cx="11169445"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C1ECACC4-2177-E5C8-756F-64E8F97200AC}"/>
              </a:ext>
            </a:extLst>
          </p:cNvPr>
          <p:cNvGrpSpPr/>
          <p:nvPr/>
        </p:nvGrpSpPr>
        <p:grpSpPr>
          <a:xfrm>
            <a:off x="340773" y="5772150"/>
            <a:ext cx="2670791" cy="838200"/>
            <a:chOff x="340773" y="5772150"/>
            <a:chExt cx="2670791" cy="838200"/>
          </a:xfrm>
        </p:grpSpPr>
        <p:pic>
          <p:nvPicPr>
            <p:cNvPr id="4" name="Picture 3">
              <a:extLst>
                <a:ext uri="{FF2B5EF4-FFF2-40B4-BE49-F238E27FC236}">
                  <a16:creationId xmlns:a16="http://schemas.microsoft.com/office/drawing/2014/main" id="{AC4FD835-65B0-9F09-4897-EA9C32078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73" y="5772150"/>
              <a:ext cx="1302058" cy="838200"/>
            </a:xfrm>
            <a:prstGeom prst="rect">
              <a:avLst/>
            </a:prstGeom>
          </p:spPr>
        </p:pic>
        <p:pic>
          <p:nvPicPr>
            <p:cNvPr id="5" name="Picture 4">
              <a:extLst>
                <a:ext uri="{FF2B5EF4-FFF2-40B4-BE49-F238E27FC236}">
                  <a16:creationId xmlns:a16="http://schemas.microsoft.com/office/drawing/2014/main" id="{649ABB31-CBFD-DC57-2732-B3592DD30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06" y="5772150"/>
              <a:ext cx="1302058" cy="838200"/>
            </a:xfrm>
            <a:prstGeom prst="rect">
              <a:avLst/>
            </a:prstGeom>
          </p:spPr>
        </p:pic>
      </p:grpSp>
      <p:sp>
        <p:nvSpPr>
          <p:cNvPr id="8" name="Rectangle 7">
            <a:extLst>
              <a:ext uri="{FF2B5EF4-FFF2-40B4-BE49-F238E27FC236}">
                <a16:creationId xmlns:a16="http://schemas.microsoft.com/office/drawing/2014/main" id="{55971380-9CAA-4132-D4E7-C9A9548FE2EF}"/>
              </a:ext>
            </a:extLst>
          </p:cNvPr>
          <p:cNvSpPr/>
          <p:nvPr/>
        </p:nvSpPr>
        <p:spPr>
          <a:xfrm>
            <a:off x="415816" y="1305581"/>
            <a:ext cx="11169445" cy="3631763"/>
          </a:xfrm>
          <a:prstGeom prst="rect">
            <a:avLst/>
          </a:prstGeom>
          <a:noFill/>
        </p:spPr>
        <p:txBody>
          <a:bodyPr wrap="square" lIns="91440" tIns="45720" rIns="91440" bIns="45720">
            <a:spAutoFit/>
          </a:bodyPr>
          <a:lstStyle/>
          <a:p>
            <a:pPr algn="ctr"/>
            <a:r>
              <a:rPr lang="en-US" sz="115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LIFELONG</a:t>
            </a:r>
          </a:p>
          <a:p>
            <a:pPr algn="ctr"/>
            <a:r>
              <a:rPr lang="en-US" sz="115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LEARNING</a:t>
            </a:r>
          </a:p>
        </p:txBody>
      </p:sp>
      <p:sp>
        <p:nvSpPr>
          <p:cNvPr id="9" name="Rectangle 8">
            <a:extLst>
              <a:ext uri="{FF2B5EF4-FFF2-40B4-BE49-F238E27FC236}">
                <a16:creationId xmlns:a16="http://schemas.microsoft.com/office/drawing/2014/main" id="{91F35BD7-076F-93C4-4366-63CAB811CB76}"/>
              </a:ext>
            </a:extLst>
          </p:cNvPr>
          <p:cNvSpPr/>
          <p:nvPr/>
        </p:nvSpPr>
        <p:spPr>
          <a:xfrm>
            <a:off x="800537" y="457391"/>
            <a:ext cx="10249922" cy="923330"/>
          </a:xfrm>
          <a:prstGeom prst="rect">
            <a:avLst/>
          </a:prstGeom>
          <a:noFill/>
        </p:spPr>
        <p:txBody>
          <a:bodyPr wrap="none" lIns="91440" tIns="45720" rIns="91440" bIns="45720">
            <a:spAutoFit/>
          </a:bodyPr>
          <a:lstStyle/>
          <a:p>
            <a:pPr algn="ctr"/>
            <a:r>
              <a:rPr lang="en-US" sz="5400" b="1" cap="none" spc="0"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What comes to mind when you </a:t>
            </a:r>
            <a:r>
              <a:rPr lang="en-US" sz="5400" b="1"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s</a:t>
            </a:r>
            <a:r>
              <a:rPr lang="en-US" sz="5400" b="1" cap="none" spc="0"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ee the words?</a:t>
            </a:r>
          </a:p>
        </p:txBody>
      </p:sp>
      <p:pic>
        <p:nvPicPr>
          <p:cNvPr id="2" name="Picture 1">
            <a:extLst>
              <a:ext uri="{FF2B5EF4-FFF2-40B4-BE49-F238E27FC236}">
                <a16:creationId xmlns:a16="http://schemas.microsoft.com/office/drawing/2014/main" id="{16D4C3B3-A985-098D-2B9F-AB7A77337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633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44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52A47A-B0C2-C448-3814-A657DD9D6EF8}"/>
              </a:ext>
            </a:extLst>
          </p:cNvPr>
          <p:cNvSpPr/>
          <p:nvPr/>
        </p:nvSpPr>
        <p:spPr>
          <a:xfrm>
            <a:off x="88490" y="5525729"/>
            <a:ext cx="11169445"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C1ECACC4-2177-E5C8-756F-64E8F97200AC}"/>
              </a:ext>
            </a:extLst>
          </p:cNvPr>
          <p:cNvGrpSpPr/>
          <p:nvPr/>
        </p:nvGrpSpPr>
        <p:grpSpPr>
          <a:xfrm>
            <a:off x="340773" y="5772150"/>
            <a:ext cx="2670791" cy="838200"/>
            <a:chOff x="340773" y="5772150"/>
            <a:chExt cx="2670791" cy="838200"/>
          </a:xfrm>
        </p:grpSpPr>
        <p:pic>
          <p:nvPicPr>
            <p:cNvPr id="4" name="Picture 3">
              <a:extLst>
                <a:ext uri="{FF2B5EF4-FFF2-40B4-BE49-F238E27FC236}">
                  <a16:creationId xmlns:a16="http://schemas.microsoft.com/office/drawing/2014/main" id="{AC4FD835-65B0-9F09-4897-EA9C32078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73" y="5772150"/>
              <a:ext cx="1302058" cy="838200"/>
            </a:xfrm>
            <a:prstGeom prst="rect">
              <a:avLst/>
            </a:prstGeom>
          </p:spPr>
        </p:pic>
        <p:pic>
          <p:nvPicPr>
            <p:cNvPr id="5" name="Picture 4">
              <a:extLst>
                <a:ext uri="{FF2B5EF4-FFF2-40B4-BE49-F238E27FC236}">
                  <a16:creationId xmlns:a16="http://schemas.microsoft.com/office/drawing/2014/main" id="{649ABB31-CBFD-DC57-2732-B3592DD30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06" y="5772150"/>
              <a:ext cx="1302058" cy="838200"/>
            </a:xfrm>
            <a:prstGeom prst="rect">
              <a:avLst/>
            </a:prstGeom>
          </p:spPr>
        </p:pic>
      </p:grpSp>
      <p:sp>
        <p:nvSpPr>
          <p:cNvPr id="8" name="Rectangle 7">
            <a:extLst>
              <a:ext uri="{FF2B5EF4-FFF2-40B4-BE49-F238E27FC236}">
                <a16:creationId xmlns:a16="http://schemas.microsoft.com/office/drawing/2014/main" id="{55971380-9CAA-4132-D4E7-C9A9548FE2EF}"/>
              </a:ext>
            </a:extLst>
          </p:cNvPr>
          <p:cNvSpPr/>
          <p:nvPr/>
        </p:nvSpPr>
        <p:spPr>
          <a:xfrm>
            <a:off x="415816" y="1305581"/>
            <a:ext cx="11169445" cy="3631763"/>
          </a:xfrm>
          <a:prstGeom prst="rect">
            <a:avLst/>
          </a:prstGeom>
          <a:noFill/>
        </p:spPr>
        <p:txBody>
          <a:bodyPr wrap="square" lIns="91440" tIns="45720" rIns="91440" bIns="45720">
            <a:spAutoFit/>
          </a:bodyPr>
          <a:lstStyle/>
          <a:p>
            <a:pPr algn="ctr"/>
            <a:r>
              <a:rPr lang="en-US" sz="115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LEARNING &amp;</a:t>
            </a:r>
          </a:p>
          <a:p>
            <a:pPr algn="ctr"/>
            <a:r>
              <a:rPr lang="en-US" sz="115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Cooper Black" panose="0208090404030B020404" pitchFamily="18" charset="0"/>
              </a:rPr>
              <a:t>EDUCATION</a:t>
            </a:r>
          </a:p>
        </p:txBody>
      </p:sp>
      <p:sp>
        <p:nvSpPr>
          <p:cNvPr id="9" name="Rectangle 8">
            <a:extLst>
              <a:ext uri="{FF2B5EF4-FFF2-40B4-BE49-F238E27FC236}">
                <a16:creationId xmlns:a16="http://schemas.microsoft.com/office/drawing/2014/main" id="{91F35BD7-076F-93C4-4366-63CAB811CB76}"/>
              </a:ext>
            </a:extLst>
          </p:cNvPr>
          <p:cNvSpPr/>
          <p:nvPr/>
        </p:nvSpPr>
        <p:spPr>
          <a:xfrm>
            <a:off x="983282" y="457391"/>
            <a:ext cx="9884437" cy="923330"/>
          </a:xfrm>
          <a:prstGeom prst="rect">
            <a:avLst/>
          </a:prstGeom>
          <a:noFill/>
        </p:spPr>
        <p:txBody>
          <a:bodyPr wrap="none" lIns="91440" tIns="45720" rIns="91440" bIns="45720">
            <a:spAutoFit/>
          </a:bodyPr>
          <a:lstStyle/>
          <a:p>
            <a:pPr algn="ctr"/>
            <a:r>
              <a:rPr lang="en-US" sz="5400" b="1" cap="none" spc="0"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What </a:t>
            </a:r>
            <a:r>
              <a:rPr lang="en-US" sz="5400" b="1"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do you think is the difference between:</a:t>
            </a:r>
            <a:endParaRPr lang="en-US" sz="5400" b="1" cap="none" spc="0"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pic>
        <p:nvPicPr>
          <p:cNvPr id="2" name="Picture 1">
            <a:extLst>
              <a:ext uri="{FF2B5EF4-FFF2-40B4-BE49-F238E27FC236}">
                <a16:creationId xmlns:a16="http://schemas.microsoft.com/office/drawing/2014/main" id="{B1A667E3-1F45-EC13-7F29-664F5FC94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52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52A47A-B0C2-C448-3814-A657DD9D6EF8}"/>
              </a:ext>
            </a:extLst>
          </p:cNvPr>
          <p:cNvSpPr/>
          <p:nvPr/>
        </p:nvSpPr>
        <p:spPr>
          <a:xfrm>
            <a:off x="88490" y="5525729"/>
            <a:ext cx="10673295"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C1ECACC4-2177-E5C8-756F-64E8F97200AC}"/>
              </a:ext>
            </a:extLst>
          </p:cNvPr>
          <p:cNvGrpSpPr/>
          <p:nvPr/>
        </p:nvGrpSpPr>
        <p:grpSpPr>
          <a:xfrm>
            <a:off x="340773" y="5772150"/>
            <a:ext cx="2670791" cy="838200"/>
            <a:chOff x="340773" y="5772150"/>
            <a:chExt cx="2670791" cy="838200"/>
          </a:xfrm>
        </p:grpSpPr>
        <p:pic>
          <p:nvPicPr>
            <p:cNvPr id="4" name="Picture 3">
              <a:extLst>
                <a:ext uri="{FF2B5EF4-FFF2-40B4-BE49-F238E27FC236}">
                  <a16:creationId xmlns:a16="http://schemas.microsoft.com/office/drawing/2014/main" id="{AC4FD835-65B0-9F09-4897-EA9C32078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73" y="5772150"/>
              <a:ext cx="1302058" cy="838200"/>
            </a:xfrm>
            <a:prstGeom prst="rect">
              <a:avLst/>
            </a:prstGeom>
          </p:spPr>
        </p:pic>
        <p:pic>
          <p:nvPicPr>
            <p:cNvPr id="5" name="Picture 4">
              <a:extLst>
                <a:ext uri="{FF2B5EF4-FFF2-40B4-BE49-F238E27FC236}">
                  <a16:creationId xmlns:a16="http://schemas.microsoft.com/office/drawing/2014/main" id="{649ABB31-CBFD-DC57-2732-B3592DD30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06" y="5772150"/>
              <a:ext cx="1302058" cy="838200"/>
            </a:xfrm>
            <a:prstGeom prst="rect">
              <a:avLst/>
            </a:prstGeom>
          </p:spPr>
        </p:pic>
      </p:grpSp>
      <p:sp>
        <p:nvSpPr>
          <p:cNvPr id="10" name="TextBox 9">
            <a:extLst>
              <a:ext uri="{FF2B5EF4-FFF2-40B4-BE49-F238E27FC236}">
                <a16:creationId xmlns:a16="http://schemas.microsoft.com/office/drawing/2014/main" id="{9C726159-075E-BD48-1144-C5ED74B9D890}"/>
              </a:ext>
            </a:extLst>
          </p:cNvPr>
          <p:cNvSpPr txBox="1"/>
          <p:nvPr/>
        </p:nvSpPr>
        <p:spPr>
          <a:xfrm>
            <a:off x="1125415" y="1676400"/>
            <a:ext cx="6986954" cy="3293209"/>
          </a:xfrm>
          <a:prstGeom prst="rect">
            <a:avLst/>
          </a:prstGeom>
          <a:noFill/>
        </p:spPr>
        <p:txBody>
          <a:bodyPr wrap="square" rtlCol="0">
            <a:spAutoFit/>
          </a:bodyPr>
          <a:lstStyle/>
          <a:p>
            <a:r>
              <a:rPr lang="en-US" sz="4800" dirty="0"/>
              <a:t>Lifelong learning </a:t>
            </a:r>
            <a:r>
              <a:rPr lang="en-US" sz="3600" dirty="0"/>
              <a:t>is the </a:t>
            </a:r>
            <a:r>
              <a:rPr lang="en-US" sz="4800" dirty="0"/>
              <a:t>"ongoing, voluntary, and self-motivated" </a:t>
            </a:r>
            <a:r>
              <a:rPr lang="en-US" sz="3200" dirty="0"/>
              <a:t>pursuit of knowledge for either personal or professional reasons or both. </a:t>
            </a:r>
            <a:endParaRPr lang="en-ZA" dirty="0"/>
          </a:p>
        </p:txBody>
      </p:sp>
      <p:pic>
        <p:nvPicPr>
          <p:cNvPr id="12" name="Picture 11">
            <a:extLst>
              <a:ext uri="{FF2B5EF4-FFF2-40B4-BE49-F238E27FC236}">
                <a16:creationId xmlns:a16="http://schemas.microsoft.com/office/drawing/2014/main" id="{73F5B672-9B2E-9C08-635A-3D1ABDCC3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348" y="1277814"/>
            <a:ext cx="3574807" cy="5580186"/>
          </a:xfrm>
          <a:prstGeom prst="rect">
            <a:avLst/>
          </a:prstGeom>
        </p:spPr>
      </p:pic>
      <p:sp>
        <p:nvSpPr>
          <p:cNvPr id="9" name="Rectangle 8">
            <a:extLst>
              <a:ext uri="{FF2B5EF4-FFF2-40B4-BE49-F238E27FC236}">
                <a16:creationId xmlns:a16="http://schemas.microsoft.com/office/drawing/2014/main" id="{91F35BD7-076F-93C4-4366-63CAB811CB76}"/>
              </a:ext>
            </a:extLst>
          </p:cNvPr>
          <p:cNvSpPr/>
          <p:nvPr/>
        </p:nvSpPr>
        <p:spPr>
          <a:xfrm>
            <a:off x="895115" y="457391"/>
            <a:ext cx="10060767" cy="1754326"/>
          </a:xfrm>
          <a:prstGeom prst="rect">
            <a:avLst/>
          </a:prstGeom>
          <a:noFill/>
        </p:spPr>
        <p:txBody>
          <a:bodyPr wrap="none" lIns="91440" tIns="45720" rIns="91440" bIns="45720">
            <a:spAutoFit/>
          </a:bodyPr>
          <a:lstStyle/>
          <a:p>
            <a:pPr algn="ctr"/>
            <a:r>
              <a:rPr lang="en-US" sz="5400" b="1" dirty="0">
                <a:ln w="13462" cmpd="dbl">
                  <a:solidFill>
                    <a:schemeClr val="bg1"/>
                  </a:solidFill>
                  <a:prstDash val="solid"/>
                </a:ln>
                <a:solidFill>
                  <a:schemeClr val="tx1">
                    <a:lumMod val="85000"/>
                    <a:lumOff val="15000"/>
                  </a:schemeClr>
                </a:solidFill>
                <a:effectLst>
                  <a:outerShdw dist="38100" dir="2700000" algn="bl" rotWithShape="0">
                    <a:srgbClr val="FFFF00"/>
                  </a:outerShdw>
                </a:effectLst>
                <a:latin typeface="Mistral" panose="03090702030407020403" pitchFamily="66" charset="0"/>
              </a:rPr>
              <a:t>So, what do you think Lifelong learning is? </a:t>
            </a:r>
          </a:p>
          <a:p>
            <a:pPr algn="ctr"/>
            <a:endParaRPr lang="en-US" sz="5400" b="1" cap="none" spc="0" dirty="0">
              <a:ln w="13462" cmpd="dbl">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pic>
        <p:nvPicPr>
          <p:cNvPr id="2" name="Picture 1">
            <a:extLst>
              <a:ext uri="{FF2B5EF4-FFF2-40B4-BE49-F238E27FC236}">
                <a16:creationId xmlns:a16="http://schemas.microsoft.com/office/drawing/2014/main" id="{08DEAB99-D223-2657-0D7B-5CD6E5102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2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BBD2F8-CDF9-3C31-2EC6-00630F9CD8C2}"/>
              </a:ext>
            </a:extLst>
          </p:cNvPr>
          <p:cNvPicPr>
            <a:picLocks noChangeAspect="1"/>
          </p:cNvPicPr>
          <p:nvPr/>
        </p:nvPicPr>
        <p:blipFill>
          <a:blip r:embed="rId3"/>
          <a:stretch>
            <a:fillRect/>
          </a:stretch>
        </p:blipFill>
        <p:spPr>
          <a:xfrm>
            <a:off x="9323028" y="5911882"/>
            <a:ext cx="2670279" cy="835224"/>
          </a:xfrm>
          <a:prstGeom prst="rect">
            <a:avLst/>
          </a:prstGeom>
        </p:spPr>
      </p:pic>
      <p:pic>
        <p:nvPicPr>
          <p:cNvPr id="12" name="Picture 11">
            <a:extLst>
              <a:ext uri="{FF2B5EF4-FFF2-40B4-BE49-F238E27FC236}">
                <a16:creationId xmlns:a16="http://schemas.microsoft.com/office/drawing/2014/main" id="{C4F28423-BF23-961B-B38B-31F9DFB08D60}"/>
              </a:ext>
            </a:extLst>
          </p:cNvPr>
          <p:cNvPicPr>
            <a:picLocks noChangeAspect="1"/>
          </p:cNvPicPr>
          <p:nvPr/>
        </p:nvPicPr>
        <p:blipFill rotWithShape="1">
          <a:blip r:embed="rId4">
            <a:extLst>
              <a:ext uri="{28A0092B-C50C-407E-A947-70E740481C1C}">
                <a14:useLocalDpi xmlns:a14="http://schemas.microsoft.com/office/drawing/2010/main" val="0"/>
              </a:ext>
            </a:extLst>
          </a:blip>
          <a:srcRect r="9047"/>
          <a:stretch/>
        </p:blipFill>
        <p:spPr>
          <a:xfrm>
            <a:off x="0" y="-1"/>
            <a:ext cx="6475730" cy="4739150"/>
          </a:xfrm>
          <a:prstGeom prst="rect">
            <a:avLst/>
          </a:prstGeom>
          <a:ln cmpd="sng">
            <a:solidFill>
              <a:schemeClr val="tx1"/>
            </a:solidFill>
          </a:ln>
        </p:spPr>
      </p:pic>
      <p:pic>
        <p:nvPicPr>
          <p:cNvPr id="14" name="Picture 13">
            <a:extLst>
              <a:ext uri="{FF2B5EF4-FFF2-40B4-BE49-F238E27FC236}">
                <a16:creationId xmlns:a16="http://schemas.microsoft.com/office/drawing/2014/main" id="{5FC17480-03DC-B71A-5DEA-D2366EEED661}"/>
              </a:ext>
            </a:extLst>
          </p:cNvPr>
          <p:cNvPicPr>
            <a:picLocks noChangeAspect="1"/>
          </p:cNvPicPr>
          <p:nvPr/>
        </p:nvPicPr>
        <p:blipFill rotWithShape="1">
          <a:blip r:embed="rId5">
            <a:extLst>
              <a:ext uri="{28A0092B-C50C-407E-A947-70E740481C1C}">
                <a14:useLocalDpi xmlns:a14="http://schemas.microsoft.com/office/drawing/2010/main" val="0"/>
              </a:ext>
            </a:extLst>
          </a:blip>
          <a:srcRect l="28610"/>
          <a:stretch/>
        </p:blipFill>
        <p:spPr>
          <a:xfrm>
            <a:off x="6177280" y="0"/>
            <a:ext cx="6014720" cy="4739150"/>
          </a:xfrm>
          <a:prstGeom prst="rect">
            <a:avLst/>
          </a:prstGeom>
        </p:spPr>
      </p:pic>
      <p:sp>
        <p:nvSpPr>
          <p:cNvPr id="15" name="Rectangle 14">
            <a:extLst>
              <a:ext uri="{FF2B5EF4-FFF2-40B4-BE49-F238E27FC236}">
                <a16:creationId xmlns:a16="http://schemas.microsoft.com/office/drawing/2014/main" id="{571FA25D-140B-27BC-7A88-4B63F2D6298E}"/>
              </a:ext>
            </a:extLst>
          </p:cNvPr>
          <p:cNvSpPr/>
          <p:nvPr/>
        </p:nvSpPr>
        <p:spPr>
          <a:xfrm>
            <a:off x="0" y="4830517"/>
            <a:ext cx="12192000" cy="395657"/>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12DD42BD-9B63-152B-779E-6C1BD8CB7701}"/>
              </a:ext>
            </a:extLst>
          </p:cNvPr>
          <p:cNvSpPr txBox="1"/>
          <p:nvPr/>
        </p:nvSpPr>
        <p:spPr>
          <a:xfrm>
            <a:off x="0" y="5149337"/>
            <a:ext cx="11794614" cy="1323439"/>
          </a:xfrm>
          <a:prstGeom prst="rect">
            <a:avLst/>
          </a:prstGeom>
          <a:noFill/>
        </p:spPr>
        <p:txBody>
          <a:bodyPr wrap="square">
            <a:spAutoFit/>
          </a:bodyPr>
          <a:lstStyle/>
          <a:p>
            <a:pPr algn="ctr"/>
            <a:r>
              <a:rPr lang="en-US" sz="4000" b="1" dirty="0">
                <a:ln>
                  <a:solidFill>
                    <a:schemeClr val="bg1"/>
                  </a:solidFill>
                </a:ln>
              </a:rPr>
              <a:t>“Lifelong Learning - Like a tree, we are either growing or dying, there is no in-between.”</a:t>
            </a:r>
            <a:endParaRPr lang="en-ZA" sz="4000" b="1" dirty="0">
              <a:ln>
                <a:solidFill>
                  <a:schemeClr val="bg1"/>
                </a:solidFill>
              </a:ln>
            </a:endParaRPr>
          </a:p>
        </p:txBody>
      </p:sp>
      <p:pic>
        <p:nvPicPr>
          <p:cNvPr id="2" name="Picture 1">
            <a:extLst>
              <a:ext uri="{FF2B5EF4-FFF2-40B4-BE49-F238E27FC236}">
                <a16:creationId xmlns:a16="http://schemas.microsoft.com/office/drawing/2014/main" id="{82589A9F-D039-D7B2-9201-C0590DB43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0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0F2903F-3B10-289B-60A1-24829F5855BD}"/>
              </a:ext>
            </a:extLst>
          </p:cNvPr>
          <p:cNvGrpSpPr/>
          <p:nvPr/>
        </p:nvGrpSpPr>
        <p:grpSpPr>
          <a:xfrm>
            <a:off x="88490" y="5525729"/>
            <a:ext cx="11607377" cy="1179871"/>
            <a:chOff x="88490" y="5525729"/>
            <a:chExt cx="11607377" cy="1179871"/>
          </a:xfrm>
        </p:grpSpPr>
        <p:sp>
          <p:nvSpPr>
            <p:cNvPr id="11" name="Rectangle 10">
              <a:extLst>
                <a:ext uri="{FF2B5EF4-FFF2-40B4-BE49-F238E27FC236}">
                  <a16:creationId xmlns:a16="http://schemas.microsoft.com/office/drawing/2014/main" id="{582FC7FF-72AB-2D01-D319-094AB5F1717E}"/>
                </a:ext>
              </a:extLst>
            </p:cNvPr>
            <p:cNvSpPr/>
            <p:nvPr/>
          </p:nvSpPr>
          <p:spPr>
            <a:xfrm>
              <a:off x="88490" y="5525729"/>
              <a:ext cx="11607377"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2DAC9226-386B-8FB5-F460-C76C6E7E7B2D}"/>
                </a:ext>
              </a:extLst>
            </p:cNvPr>
            <p:cNvSpPr/>
            <p:nvPr/>
          </p:nvSpPr>
          <p:spPr>
            <a:xfrm>
              <a:off x="5394040" y="5593080"/>
              <a:ext cx="184730"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4" name="TextBox 3">
            <a:extLst>
              <a:ext uri="{FF2B5EF4-FFF2-40B4-BE49-F238E27FC236}">
                <a16:creationId xmlns:a16="http://schemas.microsoft.com/office/drawing/2014/main" id="{4F99C1D0-C837-39AB-441F-B8B3732FD2E5}"/>
              </a:ext>
            </a:extLst>
          </p:cNvPr>
          <p:cNvSpPr txBox="1"/>
          <p:nvPr/>
        </p:nvSpPr>
        <p:spPr>
          <a:xfrm>
            <a:off x="8228112" y="4631089"/>
            <a:ext cx="2614105" cy="954107"/>
          </a:xfrm>
          <a:prstGeom prst="rect">
            <a:avLst/>
          </a:prstGeom>
          <a:noFill/>
        </p:spPr>
        <p:txBody>
          <a:bodyPr wrap="square">
            <a:spAutoFit/>
          </a:bodyPr>
          <a:lstStyle/>
          <a:p>
            <a:r>
              <a:rPr lang="en-ZA" sz="2800" dirty="0">
                <a:effectLst/>
                <a:latin typeface="Calibri" panose="020F0502020204030204" pitchFamily="34" charset="0"/>
                <a:ea typeface="Calibri" panose="020F0502020204030204" pitchFamily="34" charset="0"/>
                <a:cs typeface="Times New Roman" panose="02020603050405020304" pitchFamily="18" charset="0"/>
              </a:rPr>
              <a:t>James Cameron</a:t>
            </a:r>
          </a:p>
          <a:p>
            <a:r>
              <a:rPr lang="en-ZA" sz="2800" dirty="0">
                <a:latin typeface="Calibri" panose="020F0502020204030204" pitchFamily="34" charset="0"/>
                <a:cs typeface="Times New Roman" panose="02020603050405020304" pitchFamily="18" charset="0"/>
              </a:rPr>
              <a:t>Film Director</a:t>
            </a:r>
            <a:endParaRPr lang="en-ZA" dirty="0"/>
          </a:p>
        </p:txBody>
      </p:sp>
      <p:pic>
        <p:nvPicPr>
          <p:cNvPr id="7" name="Picture 6">
            <a:extLst>
              <a:ext uri="{FF2B5EF4-FFF2-40B4-BE49-F238E27FC236}">
                <a16:creationId xmlns:a16="http://schemas.microsoft.com/office/drawing/2014/main" id="{EDC5E3A7-9113-1A36-6A44-17599F978CFC}"/>
              </a:ext>
            </a:extLst>
          </p:cNvPr>
          <p:cNvPicPr>
            <a:picLocks noChangeAspect="1"/>
          </p:cNvPicPr>
          <p:nvPr/>
        </p:nvPicPr>
        <p:blipFill>
          <a:blip r:embed="rId3"/>
          <a:stretch>
            <a:fillRect/>
          </a:stretch>
        </p:blipFill>
        <p:spPr>
          <a:xfrm>
            <a:off x="9191426" y="5861070"/>
            <a:ext cx="2670279" cy="835224"/>
          </a:xfrm>
          <a:prstGeom prst="rect">
            <a:avLst/>
          </a:prstGeom>
        </p:spPr>
      </p:pic>
      <p:sp>
        <p:nvSpPr>
          <p:cNvPr id="14" name="Rectangle 13">
            <a:extLst>
              <a:ext uri="{FF2B5EF4-FFF2-40B4-BE49-F238E27FC236}">
                <a16:creationId xmlns:a16="http://schemas.microsoft.com/office/drawing/2014/main" id="{39A84D14-59DD-3A75-2B09-78B1D7EE8376}"/>
              </a:ext>
            </a:extLst>
          </p:cNvPr>
          <p:cNvSpPr/>
          <p:nvPr/>
        </p:nvSpPr>
        <p:spPr>
          <a:xfrm>
            <a:off x="-425848" y="4502102"/>
            <a:ext cx="8756281" cy="2646878"/>
          </a:xfrm>
          <a:prstGeom prst="rect">
            <a:avLst/>
          </a:prstGeom>
          <a:noFill/>
        </p:spPr>
        <p:txBody>
          <a:bodyPr wrap="square" lIns="91440" tIns="45720" rIns="91440" bIns="45720">
            <a:spAutoFit/>
          </a:bodyPr>
          <a:lstStyle/>
          <a:p>
            <a:pPr algn="ctr"/>
            <a:r>
              <a:rPr lang="en-US" sz="16600" b="1" cap="none" spc="0" dirty="0">
                <a:ln w="6600">
                  <a:solidFill>
                    <a:srgbClr val="00B050">
                      <a:alpha val="94000"/>
                    </a:srgbClr>
                  </a:solidFill>
                  <a:prstDash val="sysDash"/>
                </a:ln>
                <a:effectLst>
                  <a:outerShdw dist="38100" dir="2700000" algn="tl" rotWithShape="0">
                    <a:srgbClr val="6CE7EA"/>
                  </a:outerShdw>
                </a:effectLst>
                <a:latin typeface="Cooper Black" panose="0208090404030B020404" pitchFamily="18" charset="0"/>
              </a:rPr>
              <a:t>GROW</a:t>
            </a:r>
          </a:p>
        </p:txBody>
      </p:sp>
      <p:pic>
        <p:nvPicPr>
          <p:cNvPr id="18" name="Picture 17">
            <a:extLst>
              <a:ext uri="{FF2B5EF4-FFF2-40B4-BE49-F238E27FC236}">
                <a16:creationId xmlns:a16="http://schemas.microsoft.com/office/drawing/2014/main" id="{64840676-1453-9EC5-958F-45E20DF1A68E}"/>
              </a:ext>
            </a:extLst>
          </p:cNvPr>
          <p:cNvPicPr>
            <a:picLocks noChangeAspect="1"/>
          </p:cNvPicPr>
          <p:nvPr/>
        </p:nvPicPr>
        <p:blipFill>
          <a:blip r:embed="rId4"/>
          <a:stretch>
            <a:fillRect/>
          </a:stretch>
        </p:blipFill>
        <p:spPr>
          <a:xfrm>
            <a:off x="7919958" y="195406"/>
            <a:ext cx="2839340" cy="4443567"/>
          </a:xfrm>
          <a:prstGeom prst="rect">
            <a:avLst/>
          </a:prstGeom>
        </p:spPr>
      </p:pic>
      <p:pic>
        <p:nvPicPr>
          <p:cNvPr id="20" name="Picture 19" descr="A hand writing on a clipboard with a pen and various medical items&#10;&#10;Description automatically generated">
            <a:extLst>
              <a:ext uri="{FF2B5EF4-FFF2-40B4-BE49-F238E27FC236}">
                <a16:creationId xmlns:a16="http://schemas.microsoft.com/office/drawing/2014/main" id="{3857BD1B-B7AF-16B0-1483-25B2D0731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13" y="152400"/>
            <a:ext cx="6634704" cy="4160512"/>
          </a:xfrm>
          <a:prstGeom prst="rect">
            <a:avLst/>
          </a:prstGeom>
        </p:spPr>
      </p:pic>
      <p:pic>
        <p:nvPicPr>
          <p:cNvPr id="21" name="Picture 20">
            <a:extLst>
              <a:ext uri="{FF2B5EF4-FFF2-40B4-BE49-F238E27FC236}">
                <a16:creationId xmlns:a16="http://schemas.microsoft.com/office/drawing/2014/main" id="{E935A2CE-F373-ECD0-FB08-F22F0861A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65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0F2903F-3B10-289B-60A1-24829F5855BD}"/>
              </a:ext>
            </a:extLst>
          </p:cNvPr>
          <p:cNvGrpSpPr/>
          <p:nvPr/>
        </p:nvGrpSpPr>
        <p:grpSpPr>
          <a:xfrm>
            <a:off x="88490" y="5525729"/>
            <a:ext cx="11607377" cy="1179871"/>
            <a:chOff x="88490" y="5525729"/>
            <a:chExt cx="11607377" cy="1179871"/>
          </a:xfrm>
        </p:grpSpPr>
        <p:sp>
          <p:nvSpPr>
            <p:cNvPr id="11" name="Rectangle 10">
              <a:extLst>
                <a:ext uri="{FF2B5EF4-FFF2-40B4-BE49-F238E27FC236}">
                  <a16:creationId xmlns:a16="http://schemas.microsoft.com/office/drawing/2014/main" id="{582FC7FF-72AB-2D01-D319-094AB5F1717E}"/>
                </a:ext>
              </a:extLst>
            </p:cNvPr>
            <p:cNvSpPr/>
            <p:nvPr/>
          </p:nvSpPr>
          <p:spPr>
            <a:xfrm>
              <a:off x="88490" y="5525729"/>
              <a:ext cx="11607377"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2DAC9226-386B-8FB5-F460-C76C6E7E7B2D}"/>
                </a:ext>
              </a:extLst>
            </p:cNvPr>
            <p:cNvSpPr/>
            <p:nvPr/>
          </p:nvSpPr>
          <p:spPr>
            <a:xfrm>
              <a:off x="5394040" y="5593080"/>
              <a:ext cx="184730"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pic>
        <p:nvPicPr>
          <p:cNvPr id="7" name="Picture 6">
            <a:extLst>
              <a:ext uri="{FF2B5EF4-FFF2-40B4-BE49-F238E27FC236}">
                <a16:creationId xmlns:a16="http://schemas.microsoft.com/office/drawing/2014/main" id="{EDC5E3A7-9113-1A36-6A44-17599F978CFC}"/>
              </a:ext>
            </a:extLst>
          </p:cNvPr>
          <p:cNvPicPr>
            <a:picLocks noChangeAspect="1"/>
          </p:cNvPicPr>
          <p:nvPr/>
        </p:nvPicPr>
        <p:blipFill>
          <a:blip r:embed="rId3"/>
          <a:stretch>
            <a:fillRect/>
          </a:stretch>
        </p:blipFill>
        <p:spPr>
          <a:xfrm>
            <a:off x="9191426" y="5861070"/>
            <a:ext cx="2670279" cy="835224"/>
          </a:xfrm>
          <a:prstGeom prst="rect">
            <a:avLst/>
          </a:prstGeom>
        </p:spPr>
      </p:pic>
      <p:sp>
        <p:nvSpPr>
          <p:cNvPr id="14" name="Rectangle 13">
            <a:extLst>
              <a:ext uri="{FF2B5EF4-FFF2-40B4-BE49-F238E27FC236}">
                <a16:creationId xmlns:a16="http://schemas.microsoft.com/office/drawing/2014/main" id="{39A84D14-59DD-3A75-2B09-78B1D7EE8376}"/>
              </a:ext>
            </a:extLst>
          </p:cNvPr>
          <p:cNvSpPr/>
          <p:nvPr/>
        </p:nvSpPr>
        <p:spPr>
          <a:xfrm>
            <a:off x="-425848" y="4502102"/>
            <a:ext cx="8756281" cy="2646878"/>
          </a:xfrm>
          <a:prstGeom prst="rect">
            <a:avLst/>
          </a:prstGeom>
          <a:noFill/>
        </p:spPr>
        <p:txBody>
          <a:bodyPr wrap="square" lIns="91440" tIns="45720" rIns="91440" bIns="45720">
            <a:spAutoFit/>
          </a:bodyPr>
          <a:lstStyle/>
          <a:p>
            <a:pPr algn="ctr"/>
            <a:r>
              <a:rPr lang="en-US" sz="16600" b="1" cap="none" spc="0" dirty="0">
                <a:ln w="6600">
                  <a:solidFill>
                    <a:srgbClr val="00B050">
                      <a:alpha val="94000"/>
                    </a:srgbClr>
                  </a:solidFill>
                  <a:prstDash val="sysDash"/>
                </a:ln>
                <a:effectLst>
                  <a:outerShdw dist="38100" dir="2700000" algn="tl" rotWithShape="0">
                    <a:srgbClr val="6CE7EA"/>
                  </a:outerShdw>
                </a:effectLst>
                <a:latin typeface="Cooper Black" panose="0208090404030B020404" pitchFamily="18" charset="0"/>
              </a:rPr>
              <a:t>GOALS</a:t>
            </a:r>
          </a:p>
        </p:txBody>
      </p:sp>
      <p:pic>
        <p:nvPicPr>
          <p:cNvPr id="21" name="Picture 20">
            <a:extLst>
              <a:ext uri="{FF2B5EF4-FFF2-40B4-BE49-F238E27FC236}">
                <a16:creationId xmlns:a16="http://schemas.microsoft.com/office/drawing/2014/main" id="{E935A2CE-F373-ECD0-FB08-F22F0861A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target with arrows&#10;&#10;Description automatically generated">
            <a:extLst>
              <a:ext uri="{FF2B5EF4-FFF2-40B4-BE49-F238E27FC236}">
                <a16:creationId xmlns:a16="http://schemas.microsoft.com/office/drawing/2014/main" id="{1C50917F-D156-E489-6E17-6A4E9FA9D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980" y="473724"/>
            <a:ext cx="4403933" cy="3302950"/>
          </a:xfrm>
          <a:prstGeom prst="rect">
            <a:avLst/>
          </a:prstGeom>
        </p:spPr>
      </p:pic>
      <p:pic>
        <p:nvPicPr>
          <p:cNvPr id="8" name="Picture 7" descr="A chalk drawing of a person climbing stairs to a light bulb&#10;&#10;Description automatically generated">
            <a:extLst>
              <a:ext uri="{FF2B5EF4-FFF2-40B4-BE49-F238E27FC236}">
                <a16:creationId xmlns:a16="http://schemas.microsoft.com/office/drawing/2014/main" id="{F07E7ADE-9815-A3E5-203D-126856277E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68" y="473724"/>
            <a:ext cx="4956702" cy="3304468"/>
          </a:xfrm>
          <a:prstGeom prst="rect">
            <a:avLst/>
          </a:prstGeom>
        </p:spPr>
      </p:pic>
      <p:sp>
        <p:nvSpPr>
          <p:cNvPr id="10" name="TextBox 9">
            <a:extLst>
              <a:ext uri="{FF2B5EF4-FFF2-40B4-BE49-F238E27FC236}">
                <a16:creationId xmlns:a16="http://schemas.microsoft.com/office/drawing/2014/main" id="{8305FD99-48A4-F1B0-6349-1789EF5F36EF}"/>
              </a:ext>
            </a:extLst>
          </p:cNvPr>
          <p:cNvSpPr txBox="1"/>
          <p:nvPr/>
        </p:nvSpPr>
        <p:spPr>
          <a:xfrm>
            <a:off x="3266446" y="4250398"/>
            <a:ext cx="6311068" cy="369332"/>
          </a:xfrm>
          <a:prstGeom prst="rect">
            <a:avLst/>
          </a:prstGeom>
          <a:noFill/>
        </p:spPr>
        <p:txBody>
          <a:bodyPr wrap="square">
            <a:spAutoFit/>
          </a:bodyPr>
          <a:lstStyle/>
          <a:p>
            <a:r>
              <a:rPr lang="en-ZA" sz="1800" u="sng" dirty="0">
                <a:solidFill>
                  <a:srgbClr val="0000FF"/>
                </a:solidFill>
                <a:effectLst/>
                <a:latin typeface="Calibri" panose="020F0502020204030204" pitchFamily="34" charset="0"/>
                <a:ea typeface="Times New Roman" panose="02020603050405020304" pitchFamily="18" charset="0"/>
                <a:hlinkClick r:id="rId7"/>
              </a:rPr>
              <a:t>https://www.youtube.com/watch?v=cqRoGpSGFwk&amp;t=3s</a:t>
            </a:r>
            <a:r>
              <a:rPr lang="en-ZA" sz="1800" dirty="0">
                <a:effectLst/>
                <a:latin typeface="Calibri" panose="020F0502020204030204" pitchFamily="34" charset="0"/>
                <a:ea typeface="Times New Roman" panose="02020603050405020304" pitchFamily="18" charset="0"/>
              </a:rPr>
              <a:t>     </a:t>
            </a:r>
            <a:endParaRPr lang="en-ZA" dirty="0"/>
          </a:p>
        </p:txBody>
      </p:sp>
    </p:spTree>
    <p:extLst>
      <p:ext uri="{BB962C8B-B14F-4D97-AF65-F5344CB8AC3E}">
        <p14:creationId xmlns:p14="http://schemas.microsoft.com/office/powerpoint/2010/main" val="366987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0F2903F-3B10-289B-60A1-24829F5855BD}"/>
              </a:ext>
            </a:extLst>
          </p:cNvPr>
          <p:cNvGrpSpPr/>
          <p:nvPr/>
        </p:nvGrpSpPr>
        <p:grpSpPr>
          <a:xfrm>
            <a:off x="88490" y="5525729"/>
            <a:ext cx="11607377" cy="1179871"/>
            <a:chOff x="88490" y="5525729"/>
            <a:chExt cx="11607377" cy="1179871"/>
          </a:xfrm>
        </p:grpSpPr>
        <p:sp>
          <p:nvSpPr>
            <p:cNvPr id="11" name="Rectangle 10">
              <a:extLst>
                <a:ext uri="{FF2B5EF4-FFF2-40B4-BE49-F238E27FC236}">
                  <a16:creationId xmlns:a16="http://schemas.microsoft.com/office/drawing/2014/main" id="{582FC7FF-72AB-2D01-D319-094AB5F1717E}"/>
                </a:ext>
              </a:extLst>
            </p:cNvPr>
            <p:cNvSpPr/>
            <p:nvPr/>
          </p:nvSpPr>
          <p:spPr>
            <a:xfrm>
              <a:off x="88490" y="5525729"/>
              <a:ext cx="11607377"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2DAC9226-386B-8FB5-F460-C76C6E7E7B2D}"/>
                </a:ext>
              </a:extLst>
            </p:cNvPr>
            <p:cNvSpPr/>
            <p:nvPr/>
          </p:nvSpPr>
          <p:spPr>
            <a:xfrm>
              <a:off x="5394040" y="5593080"/>
              <a:ext cx="184730"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pic>
        <p:nvPicPr>
          <p:cNvPr id="7" name="Picture 6">
            <a:extLst>
              <a:ext uri="{FF2B5EF4-FFF2-40B4-BE49-F238E27FC236}">
                <a16:creationId xmlns:a16="http://schemas.microsoft.com/office/drawing/2014/main" id="{EDC5E3A7-9113-1A36-6A44-17599F978CFC}"/>
              </a:ext>
            </a:extLst>
          </p:cNvPr>
          <p:cNvPicPr>
            <a:picLocks noChangeAspect="1"/>
          </p:cNvPicPr>
          <p:nvPr/>
        </p:nvPicPr>
        <p:blipFill>
          <a:blip r:embed="rId3"/>
          <a:stretch>
            <a:fillRect/>
          </a:stretch>
        </p:blipFill>
        <p:spPr>
          <a:xfrm>
            <a:off x="9191426" y="5861070"/>
            <a:ext cx="2670279" cy="835224"/>
          </a:xfrm>
          <a:prstGeom prst="rect">
            <a:avLst/>
          </a:prstGeom>
        </p:spPr>
      </p:pic>
      <p:sp>
        <p:nvSpPr>
          <p:cNvPr id="14" name="Rectangle 13">
            <a:extLst>
              <a:ext uri="{FF2B5EF4-FFF2-40B4-BE49-F238E27FC236}">
                <a16:creationId xmlns:a16="http://schemas.microsoft.com/office/drawing/2014/main" id="{39A84D14-59DD-3A75-2B09-78B1D7EE8376}"/>
              </a:ext>
            </a:extLst>
          </p:cNvPr>
          <p:cNvSpPr/>
          <p:nvPr/>
        </p:nvSpPr>
        <p:spPr>
          <a:xfrm>
            <a:off x="-425848" y="4502102"/>
            <a:ext cx="8756281" cy="2646878"/>
          </a:xfrm>
          <a:prstGeom prst="rect">
            <a:avLst/>
          </a:prstGeom>
          <a:noFill/>
        </p:spPr>
        <p:txBody>
          <a:bodyPr wrap="square" lIns="91440" tIns="45720" rIns="91440" bIns="45720">
            <a:spAutoFit/>
          </a:bodyPr>
          <a:lstStyle/>
          <a:p>
            <a:pPr algn="ctr"/>
            <a:r>
              <a:rPr lang="en-US" sz="16600" b="1" cap="none" spc="0" dirty="0">
                <a:ln w="6600">
                  <a:solidFill>
                    <a:srgbClr val="00B050">
                      <a:alpha val="94000"/>
                    </a:srgbClr>
                  </a:solidFill>
                  <a:prstDash val="sysDash"/>
                </a:ln>
                <a:effectLst>
                  <a:outerShdw dist="38100" dir="2700000" algn="tl" rotWithShape="0">
                    <a:srgbClr val="6CE7EA"/>
                  </a:outerShdw>
                </a:effectLst>
                <a:latin typeface="Cooper Black" panose="0208090404030B020404" pitchFamily="18" charset="0"/>
              </a:rPr>
              <a:t>GROW</a:t>
            </a:r>
          </a:p>
        </p:txBody>
      </p:sp>
      <p:sp>
        <p:nvSpPr>
          <p:cNvPr id="5" name="TextBox 4">
            <a:extLst>
              <a:ext uri="{FF2B5EF4-FFF2-40B4-BE49-F238E27FC236}">
                <a16:creationId xmlns:a16="http://schemas.microsoft.com/office/drawing/2014/main" id="{AEBF4903-30FC-6FF1-5594-E75C175C0496}"/>
              </a:ext>
            </a:extLst>
          </p:cNvPr>
          <p:cNvSpPr txBox="1"/>
          <p:nvPr/>
        </p:nvSpPr>
        <p:spPr>
          <a:xfrm>
            <a:off x="561989" y="1073204"/>
            <a:ext cx="7023651" cy="1015663"/>
          </a:xfrm>
          <a:prstGeom prst="rect">
            <a:avLst/>
          </a:prstGeom>
          <a:noFill/>
        </p:spPr>
        <p:txBody>
          <a:bodyPr wrap="square">
            <a:spAutoFit/>
          </a:bodyPr>
          <a:lstStyle/>
          <a:p>
            <a:pPr algn="ctr"/>
            <a:r>
              <a:rPr lang="en-US" sz="2000" b="1" i="0" dirty="0">
                <a:solidFill>
                  <a:srgbClr val="212529"/>
                </a:solidFill>
                <a:effectLst/>
                <a:latin typeface="Nunito Sans" pitchFamily="2" charset="0"/>
              </a:rPr>
              <a:t>“Education is the most powerful weapon which you can</a:t>
            </a:r>
          </a:p>
          <a:p>
            <a:pPr algn="ctr"/>
            <a:r>
              <a:rPr lang="en-US" sz="2000" b="1" i="0" dirty="0">
                <a:solidFill>
                  <a:srgbClr val="212529"/>
                </a:solidFill>
                <a:effectLst/>
                <a:latin typeface="Nunito Sans" pitchFamily="2" charset="0"/>
              </a:rPr>
              <a:t>   use to Change the World.”</a:t>
            </a:r>
            <a:br>
              <a:rPr lang="en-US" sz="2000" dirty="0"/>
            </a:br>
            <a:r>
              <a:rPr lang="en-US" sz="2000" b="0" i="1" dirty="0">
                <a:solidFill>
                  <a:srgbClr val="212529"/>
                </a:solidFill>
                <a:effectLst/>
                <a:latin typeface="Nunito Sans" pitchFamily="2" charset="0"/>
              </a:rPr>
              <a:t>Nelson Mandela</a:t>
            </a:r>
            <a:endParaRPr lang="en-ZA" sz="2000" dirty="0"/>
          </a:p>
        </p:txBody>
      </p:sp>
      <p:pic>
        <p:nvPicPr>
          <p:cNvPr id="13" name="Picture 12">
            <a:extLst>
              <a:ext uri="{FF2B5EF4-FFF2-40B4-BE49-F238E27FC236}">
                <a16:creationId xmlns:a16="http://schemas.microsoft.com/office/drawing/2014/main" id="{16A305EF-207C-51E4-8EAD-B3C02B16E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280" y="161706"/>
            <a:ext cx="3960731" cy="5280975"/>
          </a:xfrm>
          <a:prstGeom prst="rect">
            <a:avLst/>
          </a:prstGeom>
        </p:spPr>
      </p:pic>
      <p:sp>
        <p:nvSpPr>
          <p:cNvPr id="18" name="TextBox 17">
            <a:extLst>
              <a:ext uri="{FF2B5EF4-FFF2-40B4-BE49-F238E27FC236}">
                <a16:creationId xmlns:a16="http://schemas.microsoft.com/office/drawing/2014/main" id="{6FD6FB44-1D86-C53B-F254-F1E8FD46B4BF}"/>
              </a:ext>
            </a:extLst>
          </p:cNvPr>
          <p:cNvSpPr txBox="1"/>
          <p:nvPr/>
        </p:nvSpPr>
        <p:spPr>
          <a:xfrm>
            <a:off x="561989" y="2363084"/>
            <a:ext cx="6308034" cy="923330"/>
          </a:xfrm>
          <a:prstGeom prst="rect">
            <a:avLst/>
          </a:prstGeom>
          <a:noFill/>
        </p:spPr>
        <p:txBody>
          <a:bodyPr wrap="square">
            <a:spAutoFit/>
          </a:bodyPr>
          <a:lstStyle/>
          <a:p>
            <a:r>
              <a:rPr lang="en-US" dirty="0">
                <a:solidFill>
                  <a:srgbClr val="000000"/>
                </a:solidFill>
                <a:latin typeface="Georgia" panose="02040502050405020303" pitchFamily="18" charset="0"/>
              </a:rPr>
              <a:t>Mandela believed that education was a force of good and called on all South Africans to treasure knowledge and never stop learning. </a:t>
            </a:r>
            <a:endParaRPr lang="en-ZA" dirty="0">
              <a:solidFill>
                <a:srgbClr val="000000"/>
              </a:solidFill>
              <a:latin typeface="Georgia" panose="02040502050405020303" pitchFamily="18" charset="0"/>
            </a:endParaRPr>
          </a:p>
        </p:txBody>
      </p:sp>
      <p:pic>
        <p:nvPicPr>
          <p:cNvPr id="20" name="Graphic 19" descr="Plant">
            <a:extLst>
              <a:ext uri="{FF2B5EF4-FFF2-40B4-BE49-F238E27FC236}">
                <a16:creationId xmlns:a16="http://schemas.microsoft.com/office/drawing/2014/main" id="{FCCB1008-26BF-1AE4-A718-C91EBEC39B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24" y="1061310"/>
            <a:ext cx="914400" cy="914400"/>
          </a:xfrm>
          <a:prstGeom prst="rect">
            <a:avLst/>
          </a:prstGeom>
        </p:spPr>
      </p:pic>
      <p:pic>
        <p:nvPicPr>
          <p:cNvPr id="21" name="Graphic 20" descr="Plant">
            <a:extLst>
              <a:ext uri="{FF2B5EF4-FFF2-40B4-BE49-F238E27FC236}">
                <a16:creationId xmlns:a16="http://schemas.microsoft.com/office/drawing/2014/main" id="{079563A5-778C-F54B-7D56-7FF1E335E1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24" y="3426312"/>
            <a:ext cx="914400" cy="914400"/>
          </a:xfrm>
          <a:prstGeom prst="rect">
            <a:avLst/>
          </a:prstGeom>
        </p:spPr>
      </p:pic>
      <p:pic>
        <p:nvPicPr>
          <p:cNvPr id="4" name="Graphic 3" descr="Plant">
            <a:extLst>
              <a:ext uri="{FF2B5EF4-FFF2-40B4-BE49-F238E27FC236}">
                <a16:creationId xmlns:a16="http://schemas.microsoft.com/office/drawing/2014/main" id="{406617BE-8115-7D56-B0D7-0B9AA18AA9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769668" y="2282389"/>
            <a:ext cx="933709" cy="923330"/>
          </a:xfrm>
          <a:prstGeom prst="rect">
            <a:avLst/>
          </a:prstGeom>
        </p:spPr>
      </p:pic>
      <p:pic>
        <p:nvPicPr>
          <p:cNvPr id="2" name="Picture 1">
            <a:extLst>
              <a:ext uri="{FF2B5EF4-FFF2-40B4-BE49-F238E27FC236}">
                <a16:creationId xmlns:a16="http://schemas.microsoft.com/office/drawing/2014/main" id="{47CAE7EA-790D-4AC9-7379-797881FC39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13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16A871-7C24-5CBA-3D36-572D3266B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09230" cy="6705600"/>
          </a:xfrm>
          <a:prstGeom prst="rect">
            <a:avLst/>
          </a:prstGeom>
        </p:spPr>
      </p:pic>
      <p:sp>
        <p:nvSpPr>
          <p:cNvPr id="2" name="Rectangle 1">
            <a:extLst>
              <a:ext uri="{FF2B5EF4-FFF2-40B4-BE49-F238E27FC236}">
                <a16:creationId xmlns:a16="http://schemas.microsoft.com/office/drawing/2014/main" id="{8EC56E4D-B71A-DA3D-5C38-1E7A613D9FF3}"/>
              </a:ext>
            </a:extLst>
          </p:cNvPr>
          <p:cNvSpPr/>
          <p:nvPr/>
        </p:nvSpPr>
        <p:spPr>
          <a:xfrm>
            <a:off x="0" y="5525729"/>
            <a:ext cx="11431889" cy="117987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ED7811F9-E7A9-83CE-3856-D9B4CE46AB88}"/>
              </a:ext>
            </a:extLst>
          </p:cNvPr>
          <p:cNvPicPr>
            <a:picLocks noChangeAspect="1"/>
          </p:cNvPicPr>
          <p:nvPr/>
        </p:nvPicPr>
        <p:blipFill>
          <a:blip r:embed="rId3"/>
          <a:stretch>
            <a:fillRect/>
          </a:stretch>
        </p:blipFill>
        <p:spPr>
          <a:xfrm>
            <a:off x="8587656" y="5108115"/>
            <a:ext cx="2670279" cy="835224"/>
          </a:xfrm>
          <a:prstGeom prst="rect">
            <a:avLst/>
          </a:prstGeom>
        </p:spPr>
      </p:pic>
      <p:sp>
        <p:nvSpPr>
          <p:cNvPr id="8" name="TextBox 7">
            <a:extLst>
              <a:ext uri="{FF2B5EF4-FFF2-40B4-BE49-F238E27FC236}">
                <a16:creationId xmlns:a16="http://schemas.microsoft.com/office/drawing/2014/main" id="{4DEF5504-6756-00F9-95BE-966ADD53BD86}"/>
              </a:ext>
            </a:extLst>
          </p:cNvPr>
          <p:cNvSpPr txBox="1"/>
          <p:nvPr/>
        </p:nvSpPr>
        <p:spPr>
          <a:xfrm>
            <a:off x="-85466" y="5700165"/>
            <a:ext cx="11517355" cy="830997"/>
          </a:xfrm>
          <a:prstGeom prst="rect">
            <a:avLst/>
          </a:prstGeom>
          <a:noFill/>
        </p:spPr>
        <p:txBody>
          <a:bodyPr wrap="square">
            <a:spAutoFit/>
          </a:bodyPr>
          <a:lstStyle/>
          <a:p>
            <a:pPr algn="ctr"/>
            <a:r>
              <a:rPr lang="en-US" sz="4800" b="1" cap="none" spc="0" dirty="0">
                <a:ln w="6600">
                  <a:solidFill>
                    <a:srgbClr val="00B050">
                      <a:alpha val="94000"/>
                    </a:srgbClr>
                  </a:solidFill>
                  <a:prstDash val="sysDash"/>
                </a:ln>
                <a:effectLst>
                  <a:outerShdw dist="38100" dir="2700000" algn="tl" rotWithShape="0">
                    <a:srgbClr val="6CE7EA"/>
                  </a:outerShdw>
                </a:effectLst>
                <a:latin typeface="Cooper Black" panose="0208090404030B020404" pitchFamily="18" charset="0"/>
              </a:rPr>
              <a:t>MONEY DOESN’T GROW ON TREES</a:t>
            </a:r>
          </a:p>
        </p:txBody>
      </p:sp>
      <p:pic>
        <p:nvPicPr>
          <p:cNvPr id="3" name="Picture 2">
            <a:extLst>
              <a:ext uri="{FF2B5EF4-FFF2-40B4-BE49-F238E27FC236}">
                <a16:creationId xmlns:a16="http://schemas.microsoft.com/office/drawing/2014/main" id="{78BD8E2E-26C9-2C97-7AFA-9E0E0F203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39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4960</TotalTime>
  <Words>734</Words>
  <Application>Microsoft Office PowerPoint</Application>
  <PresentationFormat>Widescreen</PresentationFormat>
  <Paragraphs>66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Cooper Black</vt:lpstr>
      <vt:lpstr>Georgia</vt:lpstr>
      <vt:lpstr>Mistral</vt:lpstr>
      <vt:lpstr>Noto Sans Symbols</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van Rooyen</dc:creator>
  <cp:lastModifiedBy>Carsten Gertz</cp:lastModifiedBy>
  <cp:revision>19</cp:revision>
  <dcterms:created xsi:type="dcterms:W3CDTF">2023-08-04T12:07:43Z</dcterms:created>
  <dcterms:modified xsi:type="dcterms:W3CDTF">2023-09-18T07:50:12Z</dcterms:modified>
</cp:coreProperties>
</file>