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57" r:id="rId4"/>
    <p:sldId id="258" r:id="rId5"/>
    <p:sldId id="261" r:id="rId6"/>
    <p:sldId id="263" r:id="rId7"/>
    <p:sldId id="264" r:id="rId8"/>
    <p:sldId id="262"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699BC-2A2E-4DDF-97DD-880CC83BA9EC}" v="3" dt="2022-08-08T11:22:35.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7742" autoAdjust="0"/>
  </p:normalViewPr>
  <p:slideViewPr>
    <p:cSldViewPr snapToGrid="0">
      <p:cViewPr varScale="1">
        <p:scale>
          <a:sx n="53" d="100"/>
          <a:sy n="53" d="100"/>
        </p:scale>
        <p:origin x="28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609699BC-2A2E-4DDF-97DD-880CC83BA9EC}"/>
    <pc:docChg chg="undo redo custSel addSld delSld modSld">
      <pc:chgData name="Hp Unit" userId="86ec350514542ee1" providerId="LiveId" clId="{609699BC-2A2E-4DDF-97DD-880CC83BA9EC}" dt="2022-08-08T11:30:52.781" v="789" actId="403"/>
      <pc:docMkLst>
        <pc:docMk/>
      </pc:docMkLst>
      <pc:sldChg chg="addSp modSp mod setBg modNotesTx">
        <pc:chgData name="Hp Unit" userId="86ec350514542ee1" providerId="LiveId" clId="{609699BC-2A2E-4DDF-97DD-880CC83BA9EC}" dt="2022-08-08T11:13:01.851" v="64" actId="20577"/>
        <pc:sldMkLst>
          <pc:docMk/>
          <pc:sldMk cId="2009562702" sldId="256"/>
        </pc:sldMkLst>
        <pc:spChg chg="add">
          <ac:chgData name="Hp Unit" userId="86ec350514542ee1" providerId="LiveId" clId="{609699BC-2A2E-4DDF-97DD-880CC83BA9EC}" dt="2022-08-08T11:10:51.978" v="4" actId="26606"/>
          <ac:spMkLst>
            <pc:docMk/>
            <pc:sldMk cId="2009562702" sldId="256"/>
            <ac:spMk id="9" creationId="{42A4FC2C-047E-45A5-965D-8E1E3BF09BC6}"/>
          </ac:spMkLst>
        </pc:spChg>
        <pc:picChg chg="ord">
          <ac:chgData name="Hp Unit" userId="86ec350514542ee1" providerId="LiveId" clId="{609699BC-2A2E-4DDF-97DD-880CC83BA9EC}" dt="2022-08-08T11:10:51.978" v="4" actId="26606"/>
          <ac:picMkLst>
            <pc:docMk/>
            <pc:sldMk cId="2009562702" sldId="256"/>
            <ac:picMk id="2" creationId="{7AC54115-DBF5-8218-B41F-80D6151D8D69}"/>
          </ac:picMkLst>
        </pc:picChg>
        <pc:picChg chg="add mod modCrop">
          <ac:chgData name="Hp Unit" userId="86ec350514542ee1" providerId="LiveId" clId="{609699BC-2A2E-4DDF-97DD-880CC83BA9EC}" dt="2022-08-08T11:10:51.978" v="4" actId="26606"/>
          <ac:picMkLst>
            <pc:docMk/>
            <pc:sldMk cId="2009562702" sldId="256"/>
            <ac:picMk id="4" creationId="{CF99782B-D407-5C78-7DB1-73ABF412000C}"/>
          </ac:picMkLst>
        </pc:picChg>
      </pc:sldChg>
      <pc:sldChg chg="addSp modSp mod setBg modNotesTx">
        <pc:chgData name="Hp Unit" userId="86ec350514542ee1" providerId="LiveId" clId="{609699BC-2A2E-4DDF-97DD-880CC83BA9EC}" dt="2022-08-08T11:15:47.020" v="187" actId="1076"/>
        <pc:sldMkLst>
          <pc:docMk/>
          <pc:sldMk cId="287284723" sldId="257"/>
        </pc:sldMkLst>
        <pc:spChg chg="mod ord">
          <ac:chgData name="Hp Unit" userId="86ec350514542ee1" providerId="LiveId" clId="{609699BC-2A2E-4DDF-97DD-880CC83BA9EC}" dt="2022-08-08T11:15:47.020" v="187" actId="1076"/>
          <ac:spMkLst>
            <pc:docMk/>
            <pc:sldMk cId="287284723" sldId="257"/>
            <ac:spMk id="3" creationId="{FAA91F5B-E8C8-4963-A67A-E9058AD64C31}"/>
          </ac:spMkLst>
        </pc:spChg>
        <pc:spChg chg="mod">
          <ac:chgData name="Hp Unit" userId="86ec350514542ee1" providerId="LiveId" clId="{609699BC-2A2E-4DDF-97DD-880CC83BA9EC}" dt="2022-08-08T11:15:08.522" v="174" actId="26606"/>
          <ac:spMkLst>
            <pc:docMk/>
            <pc:sldMk cId="287284723" sldId="257"/>
            <ac:spMk id="5" creationId="{ADFF65FA-DEF3-4AE6-B3E7-0A8ED5D5DA0B}"/>
          </ac:spMkLst>
        </pc:spChg>
        <pc:spChg chg="add">
          <ac:chgData name="Hp Unit" userId="86ec350514542ee1" providerId="LiveId" clId="{609699BC-2A2E-4DDF-97DD-880CC83BA9EC}" dt="2022-08-08T11:15:08.522" v="174" actId="26606"/>
          <ac:spMkLst>
            <pc:docMk/>
            <pc:sldMk cId="287284723" sldId="257"/>
            <ac:spMk id="11" creationId="{04812C46-200A-4DEB-A05E-3ED6C68C2387}"/>
          </ac:spMkLst>
        </pc:spChg>
        <pc:spChg chg="add">
          <ac:chgData name="Hp Unit" userId="86ec350514542ee1" providerId="LiveId" clId="{609699BC-2A2E-4DDF-97DD-880CC83BA9EC}" dt="2022-08-08T11:15:08.522" v="174" actId="26606"/>
          <ac:spMkLst>
            <pc:docMk/>
            <pc:sldMk cId="287284723" sldId="257"/>
            <ac:spMk id="13" creationId="{D1EA859B-E555-4109-94F3-6700E046E008}"/>
          </ac:spMkLst>
        </pc:spChg>
        <pc:picChg chg="mod ord">
          <ac:chgData name="Hp Unit" userId="86ec350514542ee1" providerId="LiveId" clId="{609699BC-2A2E-4DDF-97DD-880CC83BA9EC}" dt="2022-08-08T11:15:42.956" v="186" actId="1076"/>
          <ac:picMkLst>
            <pc:docMk/>
            <pc:sldMk cId="287284723" sldId="257"/>
            <ac:picMk id="4" creationId="{BDF63247-37DE-ADEB-2A3B-F848E6F225C9}"/>
          </ac:picMkLst>
        </pc:picChg>
      </pc:sldChg>
      <pc:sldChg chg="modSp mod modNotesTx">
        <pc:chgData name="Hp Unit" userId="86ec350514542ee1" providerId="LiveId" clId="{609699BC-2A2E-4DDF-97DD-880CC83BA9EC}" dt="2022-08-08T11:19:57.663" v="272" actId="5793"/>
        <pc:sldMkLst>
          <pc:docMk/>
          <pc:sldMk cId="3014780877" sldId="258"/>
        </pc:sldMkLst>
        <pc:spChg chg="mod">
          <ac:chgData name="Hp Unit" userId="86ec350514542ee1" providerId="LiveId" clId="{609699BC-2A2E-4DDF-97DD-880CC83BA9EC}" dt="2022-08-08T11:18:30.840" v="255" actId="5793"/>
          <ac:spMkLst>
            <pc:docMk/>
            <pc:sldMk cId="3014780877" sldId="258"/>
            <ac:spMk id="3" creationId="{D3F812AF-2256-4A66-A825-845B5C60DF36}"/>
          </ac:spMkLst>
        </pc:spChg>
        <pc:spChg chg="mod">
          <ac:chgData name="Hp Unit" userId="86ec350514542ee1" providerId="LiveId" clId="{609699BC-2A2E-4DDF-97DD-880CC83BA9EC}" dt="2022-08-08T11:19:18.668" v="268" actId="1076"/>
          <ac:spMkLst>
            <pc:docMk/>
            <pc:sldMk cId="3014780877" sldId="258"/>
            <ac:spMk id="4" creationId="{68054F1D-EDCE-49C0-A02D-72D02CC5C9DF}"/>
          </ac:spMkLst>
        </pc:spChg>
      </pc:sldChg>
      <pc:sldChg chg="modSp mod modNotesTx">
        <pc:chgData name="Hp Unit" userId="86ec350514542ee1" providerId="LiveId" clId="{609699BC-2A2E-4DDF-97DD-880CC83BA9EC}" dt="2022-08-08T11:13:53.287" v="135" actId="20577"/>
        <pc:sldMkLst>
          <pc:docMk/>
          <pc:sldMk cId="428409820" sldId="259"/>
        </pc:sldMkLst>
        <pc:spChg chg="mod">
          <ac:chgData name="Hp Unit" userId="86ec350514542ee1" providerId="LiveId" clId="{609699BC-2A2E-4DDF-97DD-880CC83BA9EC}" dt="2022-08-08T11:11:18.316" v="28" actId="20577"/>
          <ac:spMkLst>
            <pc:docMk/>
            <pc:sldMk cId="428409820" sldId="259"/>
            <ac:spMk id="2" creationId="{8656E30B-4CCF-4600-9891-C21EA9478949}"/>
          </ac:spMkLst>
        </pc:spChg>
        <pc:spChg chg="mod">
          <ac:chgData name="Hp Unit" userId="86ec350514542ee1" providerId="LiveId" clId="{609699BC-2A2E-4DDF-97DD-880CC83BA9EC}" dt="2022-08-08T11:11:07.589" v="16" actId="20577"/>
          <ac:spMkLst>
            <pc:docMk/>
            <pc:sldMk cId="428409820" sldId="259"/>
            <ac:spMk id="4" creationId="{F584A711-4B89-4FA7-8FA8-0B998257271D}"/>
          </ac:spMkLst>
        </pc:spChg>
      </pc:sldChg>
      <pc:sldChg chg="addSp delSp modSp mod setBg modNotesTx">
        <pc:chgData name="Hp Unit" userId="86ec350514542ee1" providerId="LiveId" clId="{609699BC-2A2E-4DDF-97DD-880CC83BA9EC}" dt="2022-08-08T11:30:52.781" v="789" actId="403"/>
        <pc:sldMkLst>
          <pc:docMk/>
          <pc:sldMk cId="3033335993" sldId="260"/>
        </pc:sldMkLst>
        <pc:spChg chg="mod">
          <ac:chgData name="Hp Unit" userId="86ec350514542ee1" providerId="LiveId" clId="{609699BC-2A2E-4DDF-97DD-880CC83BA9EC}" dt="2022-08-08T11:30:26.123" v="785" actId="26606"/>
          <ac:spMkLst>
            <pc:docMk/>
            <pc:sldMk cId="3033335993" sldId="260"/>
            <ac:spMk id="2" creationId="{689B2AC8-F50C-428C-979D-DB94782F2BC4}"/>
          </ac:spMkLst>
        </pc:spChg>
        <pc:spChg chg="add mod">
          <ac:chgData name="Hp Unit" userId="86ec350514542ee1" providerId="LiveId" clId="{609699BC-2A2E-4DDF-97DD-880CC83BA9EC}" dt="2022-08-08T11:30:52.781" v="789" actId="403"/>
          <ac:spMkLst>
            <pc:docMk/>
            <pc:sldMk cId="3033335993" sldId="260"/>
            <ac:spMk id="4" creationId="{8F903E9F-5AC3-AB3F-9427-89659CEA2DF5}"/>
          </ac:spMkLst>
        </pc:spChg>
        <pc:spChg chg="del mod">
          <ac:chgData name="Hp Unit" userId="86ec350514542ee1" providerId="LiveId" clId="{609699BC-2A2E-4DDF-97DD-880CC83BA9EC}" dt="2022-08-08T11:30:26.123" v="785" actId="26606"/>
          <ac:spMkLst>
            <pc:docMk/>
            <pc:sldMk cId="3033335993" sldId="260"/>
            <ac:spMk id="7" creationId="{829DBC47-E47A-4B96-80FA-3BDD5E482544}"/>
          </ac:spMkLst>
        </pc:spChg>
        <pc:spChg chg="add">
          <ac:chgData name="Hp Unit" userId="86ec350514542ee1" providerId="LiveId" clId="{609699BC-2A2E-4DDF-97DD-880CC83BA9EC}" dt="2022-08-08T11:30:26.123" v="785" actId="26606"/>
          <ac:spMkLst>
            <pc:docMk/>
            <pc:sldMk cId="3033335993" sldId="260"/>
            <ac:spMk id="13" creationId="{04812C46-200A-4DEB-A05E-3ED6C68C2387}"/>
          </ac:spMkLst>
        </pc:spChg>
        <pc:picChg chg="del">
          <ac:chgData name="Hp Unit" userId="86ec350514542ee1" providerId="LiveId" clId="{609699BC-2A2E-4DDF-97DD-880CC83BA9EC}" dt="2022-08-08T11:30:12.523" v="775" actId="478"/>
          <ac:picMkLst>
            <pc:docMk/>
            <pc:sldMk cId="3033335993" sldId="260"/>
            <ac:picMk id="5" creationId="{53BD6ED0-F1A9-412A-BC6F-42D6C7D7FA23}"/>
          </ac:picMkLst>
        </pc:picChg>
        <pc:picChg chg="mod">
          <ac:chgData name="Hp Unit" userId="86ec350514542ee1" providerId="LiveId" clId="{609699BC-2A2E-4DDF-97DD-880CC83BA9EC}" dt="2022-08-08T11:30:26.123" v="785" actId="26606"/>
          <ac:picMkLst>
            <pc:docMk/>
            <pc:sldMk cId="3033335993" sldId="260"/>
            <ac:picMk id="6" creationId="{D39343B3-EA14-4910-BF1A-82036EAACD09}"/>
          </ac:picMkLst>
        </pc:picChg>
        <pc:picChg chg="ord">
          <ac:chgData name="Hp Unit" userId="86ec350514542ee1" providerId="LiveId" clId="{609699BC-2A2E-4DDF-97DD-880CC83BA9EC}" dt="2022-08-08T11:30:26.123" v="785" actId="26606"/>
          <ac:picMkLst>
            <pc:docMk/>
            <pc:sldMk cId="3033335993" sldId="260"/>
            <ac:picMk id="8" creationId="{7AC54115-DBF5-8218-B41F-80D6151D8D69}"/>
          </ac:picMkLst>
        </pc:picChg>
      </pc:sldChg>
      <pc:sldChg chg="modSp mod modNotesTx">
        <pc:chgData name="Hp Unit" userId="86ec350514542ee1" providerId="LiveId" clId="{609699BC-2A2E-4DDF-97DD-880CC83BA9EC}" dt="2022-08-08T11:22:39.493" v="307" actId="207"/>
        <pc:sldMkLst>
          <pc:docMk/>
          <pc:sldMk cId="2681523781" sldId="261"/>
        </pc:sldMkLst>
        <pc:spChg chg="mod">
          <ac:chgData name="Hp Unit" userId="86ec350514542ee1" providerId="LiveId" clId="{609699BC-2A2E-4DDF-97DD-880CC83BA9EC}" dt="2022-08-08T11:22:39.493" v="307" actId="207"/>
          <ac:spMkLst>
            <pc:docMk/>
            <pc:sldMk cId="2681523781" sldId="261"/>
            <ac:spMk id="2" creationId="{CA1F21FB-A55C-4111-BA6E-8699B771A783}"/>
          </ac:spMkLst>
        </pc:spChg>
        <pc:spChg chg="mod">
          <ac:chgData name="Hp Unit" userId="86ec350514542ee1" providerId="LiveId" clId="{609699BC-2A2E-4DDF-97DD-880CC83BA9EC}" dt="2022-08-08T11:22:28.790" v="304" actId="207"/>
          <ac:spMkLst>
            <pc:docMk/>
            <pc:sldMk cId="2681523781" sldId="261"/>
            <ac:spMk id="7" creationId="{3782178F-C3F4-4036-8F10-057C8C519364}"/>
          </ac:spMkLst>
        </pc:spChg>
        <pc:spChg chg="mod">
          <ac:chgData name="Hp Unit" userId="86ec350514542ee1" providerId="LiveId" clId="{609699BC-2A2E-4DDF-97DD-880CC83BA9EC}" dt="2022-08-08T11:22:21.361" v="303" actId="207"/>
          <ac:spMkLst>
            <pc:docMk/>
            <pc:sldMk cId="2681523781" sldId="261"/>
            <ac:spMk id="8" creationId="{C64D6C67-F53F-4619-9E88-B2AA5255580A}"/>
          </ac:spMkLst>
        </pc:spChg>
        <pc:picChg chg="mod">
          <ac:chgData name="Hp Unit" userId="86ec350514542ee1" providerId="LiveId" clId="{609699BC-2A2E-4DDF-97DD-880CC83BA9EC}" dt="2022-08-08T11:22:35.099" v="306" actId="1076"/>
          <ac:picMkLst>
            <pc:docMk/>
            <pc:sldMk cId="2681523781" sldId="261"/>
            <ac:picMk id="1026" creationId="{0B4A9125-3C54-41C4-8F6C-85734A1BDAEA}"/>
          </ac:picMkLst>
        </pc:picChg>
      </pc:sldChg>
      <pc:sldChg chg="modNotesTx">
        <pc:chgData name="Hp Unit" userId="86ec350514542ee1" providerId="LiveId" clId="{609699BC-2A2E-4DDF-97DD-880CC83BA9EC}" dt="2022-08-08T11:29:15.432" v="748" actId="20577"/>
        <pc:sldMkLst>
          <pc:docMk/>
          <pc:sldMk cId="755159019" sldId="262"/>
        </pc:sldMkLst>
      </pc:sldChg>
      <pc:sldChg chg="modSp mod modNotesTx">
        <pc:chgData name="Hp Unit" userId="86ec350514542ee1" providerId="LiveId" clId="{609699BC-2A2E-4DDF-97DD-880CC83BA9EC}" dt="2022-08-08T11:24:15.394" v="333"/>
        <pc:sldMkLst>
          <pc:docMk/>
          <pc:sldMk cId="95486685" sldId="263"/>
        </pc:sldMkLst>
        <pc:spChg chg="mod">
          <ac:chgData name="Hp Unit" userId="86ec350514542ee1" providerId="LiveId" clId="{609699BC-2A2E-4DDF-97DD-880CC83BA9EC}" dt="2022-08-08T11:24:15.394" v="333"/>
          <ac:spMkLst>
            <pc:docMk/>
            <pc:sldMk cId="95486685" sldId="263"/>
            <ac:spMk id="5" creationId="{76F5D858-00CB-4839-9381-2187E525757C}"/>
          </ac:spMkLst>
        </pc:spChg>
        <pc:picChg chg="mod">
          <ac:chgData name="Hp Unit" userId="86ec350514542ee1" providerId="LiveId" clId="{609699BC-2A2E-4DDF-97DD-880CC83BA9EC}" dt="2022-08-08T11:24:02.602" v="328" actId="1076"/>
          <ac:picMkLst>
            <pc:docMk/>
            <pc:sldMk cId="95486685" sldId="263"/>
            <ac:picMk id="6" creationId="{7AC54115-DBF5-8218-B41F-80D6151D8D69}"/>
          </ac:picMkLst>
        </pc:picChg>
      </pc:sldChg>
      <pc:sldChg chg="modSp mod modNotesTx">
        <pc:chgData name="Hp Unit" userId="86ec350514542ee1" providerId="LiveId" clId="{609699BC-2A2E-4DDF-97DD-880CC83BA9EC}" dt="2022-08-08T11:28:43.896" v="732" actId="1076"/>
        <pc:sldMkLst>
          <pc:docMk/>
          <pc:sldMk cId="2437146685" sldId="264"/>
        </pc:sldMkLst>
        <pc:spChg chg="mod">
          <ac:chgData name="Hp Unit" userId="86ec350514542ee1" providerId="LiveId" clId="{609699BC-2A2E-4DDF-97DD-880CC83BA9EC}" dt="2022-08-08T11:28:02.271" v="725" actId="6549"/>
          <ac:spMkLst>
            <pc:docMk/>
            <pc:sldMk cId="2437146685" sldId="264"/>
            <ac:spMk id="4" creationId="{F9C2599F-C280-4F9D-A261-E3151CDB029C}"/>
          </ac:spMkLst>
        </pc:spChg>
        <pc:spChg chg="mod">
          <ac:chgData name="Hp Unit" userId="86ec350514542ee1" providerId="LiveId" clId="{609699BC-2A2E-4DDF-97DD-880CC83BA9EC}" dt="2022-08-08T11:28:39.077" v="731" actId="207"/>
          <ac:spMkLst>
            <pc:docMk/>
            <pc:sldMk cId="2437146685" sldId="264"/>
            <ac:spMk id="5" creationId="{A2B4D9E4-DC8D-4061-939D-586D97372AE0}"/>
          </ac:spMkLst>
        </pc:spChg>
        <pc:picChg chg="mod">
          <ac:chgData name="Hp Unit" userId="86ec350514542ee1" providerId="LiveId" clId="{609699BC-2A2E-4DDF-97DD-880CC83BA9EC}" dt="2022-08-08T11:28:43.896" v="732" actId="1076"/>
          <ac:picMkLst>
            <pc:docMk/>
            <pc:sldMk cId="2437146685" sldId="264"/>
            <ac:picMk id="14" creationId="{012FFCFE-BDB8-B57A-43ED-5EF16C655355}"/>
          </ac:picMkLst>
        </pc:picChg>
      </pc:sldChg>
      <pc:sldChg chg="modSp new del mod">
        <pc:chgData name="Hp Unit" userId="86ec350514542ee1" providerId="LiveId" clId="{609699BC-2A2E-4DDF-97DD-880CC83BA9EC}" dt="2022-08-08T11:20:02.103" v="273" actId="47"/>
        <pc:sldMkLst>
          <pc:docMk/>
          <pc:sldMk cId="1089848854" sldId="265"/>
        </pc:sldMkLst>
        <pc:spChg chg="mod">
          <ac:chgData name="Hp Unit" userId="86ec350514542ee1" providerId="LiveId" clId="{609699BC-2A2E-4DDF-97DD-880CC83BA9EC}" dt="2022-08-08T11:16:34.878" v="227" actId="20577"/>
          <ac:spMkLst>
            <pc:docMk/>
            <pc:sldMk cId="1089848854" sldId="265"/>
            <ac:spMk id="2" creationId="{A01D2B60-A9F2-93E2-44AC-71C8ADDA7E90}"/>
          </ac:spMkLst>
        </pc:spChg>
        <pc:spChg chg="mod">
          <ac:chgData name="Hp Unit" userId="86ec350514542ee1" providerId="LiveId" clId="{609699BC-2A2E-4DDF-97DD-880CC83BA9EC}" dt="2022-08-08T11:16:54.969" v="230" actId="27636"/>
          <ac:spMkLst>
            <pc:docMk/>
            <pc:sldMk cId="1089848854" sldId="265"/>
            <ac:spMk id="3" creationId="{4F246C0F-4113-F4F1-BA7A-F9274A7AFA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52703-8696-42DE-BD3C-BD49321F584A}" type="datetimeFigureOut">
              <a:rPr lang="en-ZA" smtClean="0"/>
              <a:t>2023/08/14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9AEEC-F36D-4E99-AF5A-F3CB71D31C6B}" type="slidenum">
              <a:rPr lang="en-ZA" smtClean="0"/>
              <a:t>‹#›</a:t>
            </a:fld>
            <a:endParaRPr lang="en-ZA"/>
          </a:p>
        </p:txBody>
      </p:sp>
    </p:spTree>
    <p:extLst>
      <p:ext uri="{BB962C8B-B14F-4D97-AF65-F5344CB8AC3E}">
        <p14:creationId xmlns:p14="http://schemas.microsoft.com/office/powerpoint/2010/main" val="405048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1: 3min</a:t>
            </a:r>
          </a:p>
          <a:p>
            <a:endParaRPr lang="en-ZA" dirty="0"/>
          </a:p>
          <a:p>
            <a:pPr marL="0" lvl="0" indent="0">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Skyfie 1:</a:t>
            </a:r>
            <a:r>
              <a:rPr lang="af-ZA" sz="1800" dirty="0">
                <a:solidFill>
                  <a:srgbClr val="000000"/>
                </a:solidFill>
                <a:effectLst/>
                <a:latin typeface="Calibri" panose="020F0502020204030204" pitchFamily="34" charset="0"/>
                <a:ea typeface="Times New Roman" panose="02020603050405020304" pitchFamily="18" charset="0"/>
              </a:rPr>
              <a:t>  Welkom terug by die laaste les in hierdie reeks en terselfdertyd die laaste les van die kurrikulum vir die jaar. Jy sal vandag die geleentheid kry om 'n paar vrae te oefen wat ooreenstem met die soort vrae wat jy aan die einde van die jaar se assessering sal sien.</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In ons vorige les het ons na vooroordeel in sport gekyk en veral op vroue gefokus. Kan jy ander vorme van vooroordeel noem? (Laat leerders die geleentheid toe om te antwoord) Antwoorde kan insluit:</a:t>
            </a:r>
            <a:endParaRPr lang="en-US" sz="1800" dirty="0">
              <a:effectLst/>
              <a:latin typeface="Times New Roman" panose="02020603050405020304" pitchFamily="18" charset="0"/>
              <a:ea typeface="Times New Roman" panose="02020603050405020304" pitchFamily="18" charset="0"/>
            </a:endParaRPr>
          </a:p>
          <a:p>
            <a:pPr marL="450215"/>
            <a:r>
              <a:rPr lang="en-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Verskillende rasse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Gestremdhede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Verskillende syfers bv. ysskaaser is oorgewig</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Onlangse twis is vroue met hoë testosteroonvlakke soos Caster Semenya</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Vooroordeel is 'n voorbeeld van een van baie onregverdige praktyke in sport. Vandag gaan ons weer kyk na sommige van die verskillende maniere waarop mense oneties in sport optree. Kom ons begin!</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69AEEC-F36D-4E99-AF5A-F3CB71D31C6B}" type="slidenum">
              <a:rPr lang="en-ZA" smtClean="0"/>
              <a:t>1</a:t>
            </a:fld>
            <a:endParaRPr lang="en-ZA"/>
          </a:p>
        </p:txBody>
      </p:sp>
    </p:spTree>
    <p:extLst>
      <p:ext uri="{BB962C8B-B14F-4D97-AF65-F5344CB8AC3E}">
        <p14:creationId xmlns:p14="http://schemas.microsoft.com/office/powerpoint/2010/main" val="39360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2: 4min </a:t>
            </a:r>
            <a:r>
              <a:rPr lang="en-ZA" dirty="0" err="1"/>
              <a:t>Bespreking</a:t>
            </a:r>
            <a:r>
              <a:rPr lang="en-ZA" dirty="0"/>
              <a:t> </a:t>
            </a:r>
            <a:r>
              <a:rPr lang="en-ZA" dirty="0" err="1"/>
              <a:t>en</a:t>
            </a:r>
            <a:r>
              <a:rPr lang="en-ZA" dirty="0"/>
              <a:t> </a:t>
            </a:r>
            <a:r>
              <a:rPr lang="en-ZA" dirty="0" err="1"/>
              <a:t>Onderrig</a:t>
            </a:r>
            <a:endParaRPr lang="en-ZA" dirty="0"/>
          </a:p>
          <a:p>
            <a:endParaRPr lang="en-ZA" dirty="0"/>
          </a:p>
          <a:p>
            <a:pPr marL="0" lvl="0" indent="0">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Skyfie 2:</a:t>
            </a:r>
            <a:r>
              <a:rPr lang="af-ZA" sz="1800" dirty="0">
                <a:solidFill>
                  <a:srgbClr val="000000"/>
                </a:solidFill>
                <a:effectLst/>
                <a:latin typeface="Calibri" panose="020F0502020204030204" pitchFamily="34" charset="0"/>
                <a:ea typeface="Times New Roman" panose="02020603050405020304" pitchFamily="18" charset="0"/>
              </a:rPr>
              <a:t> Daar is 'n toename in PVM's of prestasieverbeterende middels in sport. Party atlete meen dat die druk om te presteer te veel is en daarom gebruik hulle hierdie middels. Steroïedes is 'n groep dwelms wat mense help om spiere te bou. Ander dwelms verhoog stamina en keer dat atlete moeg word.</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Gee leerders 5min om hierdie drie vrae te bespreek:</a:t>
            </a:r>
            <a:endParaRPr lang="en-US" sz="1800" dirty="0">
              <a:effectLst/>
              <a:latin typeface="Times New Roman" panose="02020603050405020304" pitchFamily="18" charset="0"/>
              <a:ea typeface="Times New Roman" panose="02020603050405020304" pitchFamily="18" charset="0"/>
            </a:endParaRPr>
          </a:p>
          <a:p>
            <a:pPr marL="450215"/>
            <a:r>
              <a:rPr lang="en-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Dink jy ons het 'n probleem in skoolsport met leerders wat dwelms gebruik om hul liggame te verbeter om beter in sport te presteer?</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Kan jy sport noem waarin jy dink dat dit 'n probleem sou wees?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In watter gevaar dink jy is 'n persoon as hulle hierdie middels gebruik?</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69AEEC-F36D-4E99-AF5A-F3CB71D31C6B}" type="slidenum">
              <a:rPr lang="en-ZA" smtClean="0"/>
              <a:t>2</a:t>
            </a:fld>
            <a:endParaRPr lang="en-ZA"/>
          </a:p>
        </p:txBody>
      </p:sp>
    </p:spTree>
    <p:extLst>
      <p:ext uri="{BB962C8B-B14F-4D97-AF65-F5344CB8AC3E}">
        <p14:creationId xmlns:p14="http://schemas.microsoft.com/office/powerpoint/2010/main" val="157074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3 &amp; 4: 10min</a:t>
            </a:r>
          </a:p>
          <a:p>
            <a:endParaRPr lang="en-ZA" dirty="0"/>
          </a:p>
          <a:p>
            <a:pPr algn="l"/>
            <a:r>
              <a:rPr lang="af-ZA" sz="1800" dirty="0">
                <a:solidFill>
                  <a:srgbClr val="000000"/>
                </a:solidFill>
                <a:effectLst/>
                <a:latin typeface="Calibri" panose="020F0502020204030204" pitchFamily="34" charset="0"/>
                <a:ea typeface="Times New Roman" panose="02020603050405020304" pitchFamily="18" charset="0"/>
              </a:rPr>
              <a:t>Steroïede in Hoërskool Sport - Tieners kan eksperimenteer met steroïedes om spiere te bou en op hoër vlakke in atletiek te presteer, maar hulle kan onbewus wees van die gevare vir hul fisiese en geestelike gesondheid.</a:t>
            </a:r>
            <a:endParaRPr lang="en-ZA" dirty="0"/>
          </a:p>
        </p:txBody>
      </p:sp>
      <p:sp>
        <p:nvSpPr>
          <p:cNvPr id="4" name="Slide Number Placeholder 3"/>
          <p:cNvSpPr>
            <a:spLocks noGrp="1"/>
          </p:cNvSpPr>
          <p:nvPr>
            <p:ph type="sldNum" sz="quarter" idx="5"/>
          </p:nvPr>
        </p:nvSpPr>
        <p:spPr/>
        <p:txBody>
          <a:bodyPr/>
          <a:lstStyle/>
          <a:p>
            <a:fld id="{4C69AEEC-F36D-4E99-AF5A-F3CB71D31C6B}" type="slidenum">
              <a:rPr lang="en-ZA" smtClean="0"/>
              <a:t>3</a:t>
            </a:fld>
            <a:endParaRPr lang="en-ZA"/>
          </a:p>
        </p:txBody>
      </p:sp>
    </p:spTree>
    <p:extLst>
      <p:ext uri="{BB962C8B-B14F-4D97-AF65-F5344CB8AC3E}">
        <p14:creationId xmlns:p14="http://schemas.microsoft.com/office/powerpoint/2010/main" val="171106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af-ZA" sz="1800" b="1" dirty="0">
                <a:solidFill>
                  <a:srgbClr val="000000"/>
                </a:solidFill>
                <a:effectLst/>
                <a:latin typeface="Calibri" panose="020F0502020204030204" pitchFamily="34" charset="0"/>
                <a:ea typeface="Times New Roman" panose="02020603050405020304" pitchFamily="18" charset="0"/>
              </a:rPr>
              <a:t>Skyfie 4: </a:t>
            </a:r>
            <a:r>
              <a:rPr lang="af-ZA" sz="1800" dirty="0">
                <a:solidFill>
                  <a:srgbClr val="000000"/>
                </a:solidFill>
                <a:effectLst/>
                <a:latin typeface="Calibri" panose="020F0502020204030204" pitchFamily="34" charset="0"/>
                <a:ea typeface="Times New Roman" panose="02020603050405020304" pitchFamily="18" charset="0"/>
              </a:rPr>
              <a:t>Voltooi</a:t>
            </a:r>
            <a:r>
              <a:rPr lang="af-ZA" sz="1800" b="1" i="1" dirty="0">
                <a:solidFill>
                  <a:srgbClr val="000000"/>
                </a:solidFill>
                <a:effectLst/>
                <a:latin typeface="Calibri" panose="020F0502020204030204" pitchFamily="34" charset="0"/>
                <a:ea typeface="Times New Roman" panose="02020603050405020304" pitchFamily="18" charset="0"/>
              </a:rPr>
              <a:t> Aktiwiteit 1</a:t>
            </a:r>
            <a:r>
              <a:rPr lang="af-ZA" sz="1800" dirty="0">
                <a:solidFill>
                  <a:srgbClr val="000000"/>
                </a:solidFill>
                <a:effectLst/>
                <a:latin typeface="Calibri" panose="020F0502020204030204" pitchFamily="34" charset="0"/>
                <a:ea typeface="Times New Roman" panose="02020603050405020304" pitchFamily="18" charset="0"/>
              </a:rPr>
              <a:t> op </a:t>
            </a:r>
            <a:r>
              <a:rPr lang="af-ZA" sz="1800" b="1" i="1" u="sng" dirty="0">
                <a:solidFill>
                  <a:srgbClr val="000000"/>
                </a:solidFill>
                <a:effectLst/>
                <a:latin typeface="Calibri" panose="020F0502020204030204" pitchFamily="34" charset="0"/>
                <a:ea typeface="Times New Roman" panose="02020603050405020304" pitchFamily="18" charset="0"/>
              </a:rPr>
              <a:t>Les 3 - Werkkaart</a:t>
            </a:r>
            <a:r>
              <a:rPr lang="af-ZA" sz="1800" dirty="0">
                <a:solidFill>
                  <a:srgbClr val="000000"/>
                </a:solidFill>
                <a:effectLst/>
                <a:latin typeface="Calibri" panose="020F0502020204030204" pitchFamily="34" charset="0"/>
                <a:ea typeface="Times New Roman" panose="02020603050405020304" pitchFamily="18" charset="0"/>
              </a:rPr>
              <a:t> terwyl ons kortliks kyk na sommige van die gevare van die gebruik van hierdie middels:</a:t>
            </a:r>
            <a:br>
              <a:rPr lang="af-ZA" sz="1800" dirty="0">
                <a:solidFill>
                  <a:srgbClr val="000000"/>
                </a:solidFill>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457200"/>
            <a:r>
              <a:rPr lang="af-ZA" sz="1800" u="sng" dirty="0">
                <a:solidFill>
                  <a:srgbClr val="000000"/>
                </a:solidFill>
                <a:effectLst/>
                <a:latin typeface="Calibri" panose="020F0502020204030204" pitchFamily="34" charset="0"/>
                <a:ea typeface="Times New Roman" panose="02020603050405020304" pitchFamily="18" charset="0"/>
              </a:rPr>
              <a:t>Mans kan die volgende ontwikkel:</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Prominente borste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Gekrimpte testikels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Onvrugbaarheid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Prostaatklier vergroting</a:t>
            </a:r>
            <a:endParaRPr lang="en-US" sz="1800" dirty="0">
              <a:effectLst/>
              <a:latin typeface="Times New Roman" panose="02020603050405020304" pitchFamily="18" charset="0"/>
              <a:ea typeface="Times New Roman" panose="02020603050405020304" pitchFamily="18" charset="0"/>
            </a:endParaRPr>
          </a:p>
          <a:p>
            <a:pPr marL="457200"/>
            <a:r>
              <a:rPr lang="en-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457200"/>
            <a:r>
              <a:rPr lang="af-ZA" sz="1800" u="sng" dirty="0">
                <a:solidFill>
                  <a:srgbClr val="000000"/>
                </a:solidFill>
                <a:effectLst/>
                <a:latin typeface="Calibri" panose="020F0502020204030204" pitchFamily="34" charset="0"/>
                <a:ea typeface="Times New Roman" panose="02020603050405020304" pitchFamily="18" charset="0"/>
              </a:rPr>
              <a:t>Vroue kan die volgende ontwikkel:</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'n Dieper stem, wat onomkeerbaar kan wees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'n Vergrote klitoris, wat onomkeerbaar kan wees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Verhoogde liggaamshare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Blesheid, wat onomkeerbaar kan wees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Ongereelde of afwesige menstruasie</a:t>
            </a:r>
            <a:endParaRPr lang="en-US" sz="1800" dirty="0">
              <a:effectLst/>
              <a:latin typeface="Times New Roman" panose="02020603050405020304" pitchFamily="18" charset="0"/>
              <a:ea typeface="Times New Roman" panose="02020603050405020304" pitchFamily="18" charset="0"/>
            </a:endParaRPr>
          </a:p>
          <a:p>
            <a:pPr marL="457200"/>
            <a:r>
              <a:rPr lang="en-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457200"/>
            <a:r>
              <a:rPr lang="af-ZA" sz="1800" u="sng" dirty="0">
                <a:solidFill>
                  <a:srgbClr val="000000"/>
                </a:solidFill>
                <a:effectLst/>
                <a:latin typeface="Calibri" panose="020F0502020204030204" pitchFamily="34" charset="0"/>
                <a:ea typeface="Times New Roman" panose="02020603050405020304" pitchFamily="18" charset="0"/>
              </a:rPr>
              <a:t>Beide mans en vroue kan die volgende ervaar:</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Ernstige aknee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Verhoogde risiko van tendinitis en tendonbreuke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Lewerafwykings en gewasse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Hoë bloeddruk (hipertensie)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Hart- en bloedsomloopprobleme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Aggressiewe gedrag, woede of geweld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Psigiatriese versteurings, soos depressie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Dwelm-afhanklikheid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Infeksies of siektes soos MIV of hepatitis as jy die middels inspuit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Geïnhibeerde groei en ontwikkeling, en die risiko van toekomstige gesondheidsprobleme by tieners</a:t>
            </a:r>
            <a:endParaRPr lang="en-US" sz="1800" dirty="0">
              <a:effectLst/>
              <a:latin typeface="Times New Roman" panose="02020603050405020304" pitchFamily="18" charset="0"/>
              <a:ea typeface="Times New Roman" panose="02020603050405020304" pitchFamily="18" charset="0"/>
            </a:endParaRPr>
          </a:p>
          <a:p>
            <a:endParaRPr lang="en-ZA" dirty="0"/>
          </a:p>
          <a:p>
            <a:pPr marL="0" lvl="0" indent="0">
              <a:buFont typeface="Symbol" panose="05050102010706020507" pitchFamily="18" charset="2"/>
              <a:buNone/>
            </a:pPr>
            <a:r>
              <a:rPr lang="af-ZA" sz="1100" dirty="0">
                <a:solidFill>
                  <a:srgbClr val="000000"/>
                </a:solidFill>
                <a:effectLst/>
                <a:latin typeface="Calibri" panose="020F0502020204030204" pitchFamily="34" charset="0"/>
                <a:ea typeface="Times New Roman" panose="02020603050405020304" pitchFamily="18" charset="0"/>
              </a:rPr>
              <a:t>Vra leerders om </a:t>
            </a:r>
            <a:r>
              <a:rPr lang="af-ZA" sz="1100" b="1" i="1" dirty="0">
                <a:solidFill>
                  <a:srgbClr val="000000"/>
                </a:solidFill>
                <a:effectLst/>
                <a:latin typeface="Calibri" panose="020F0502020204030204" pitchFamily="34" charset="0"/>
                <a:ea typeface="Times New Roman" panose="02020603050405020304" pitchFamily="18" charset="0"/>
              </a:rPr>
              <a:t>Aktiwiteit 2</a:t>
            </a:r>
            <a:r>
              <a:rPr lang="af-ZA" sz="1100" dirty="0">
                <a:solidFill>
                  <a:srgbClr val="000000"/>
                </a:solidFill>
                <a:effectLst/>
                <a:latin typeface="Calibri" panose="020F0502020204030204" pitchFamily="34" charset="0"/>
                <a:ea typeface="Times New Roman" panose="02020603050405020304" pitchFamily="18" charset="0"/>
              </a:rPr>
              <a:t> op </a:t>
            </a:r>
            <a:r>
              <a:rPr lang="af-ZA" sz="1100" b="1" i="1" u="sng" dirty="0">
                <a:solidFill>
                  <a:srgbClr val="000000"/>
                </a:solidFill>
                <a:effectLst/>
                <a:latin typeface="Calibri" panose="020F0502020204030204" pitchFamily="34" charset="0"/>
                <a:ea typeface="Times New Roman" panose="02020603050405020304" pitchFamily="18" charset="0"/>
              </a:rPr>
              <a:t>Les 3 - Werkkaart</a:t>
            </a:r>
            <a:r>
              <a:rPr lang="af-ZA" sz="1100" i="1" dirty="0">
                <a:solidFill>
                  <a:srgbClr val="000000"/>
                </a:solidFill>
                <a:effectLst/>
                <a:latin typeface="Calibri" panose="020F0502020204030204" pitchFamily="34" charset="0"/>
                <a:ea typeface="Times New Roman" panose="02020603050405020304" pitchFamily="18" charset="0"/>
              </a:rPr>
              <a:t> </a:t>
            </a:r>
            <a:r>
              <a:rPr lang="af-ZA" sz="1100" dirty="0">
                <a:solidFill>
                  <a:srgbClr val="000000"/>
                </a:solidFill>
                <a:effectLst/>
                <a:latin typeface="Calibri" panose="020F0502020204030204" pitchFamily="34" charset="0"/>
                <a:ea typeface="Times New Roman" panose="02020603050405020304" pitchFamily="18" charset="0"/>
              </a:rPr>
              <a:t>te</a:t>
            </a:r>
            <a:r>
              <a:rPr lang="af-ZA" sz="1200" dirty="0">
                <a:solidFill>
                  <a:srgbClr val="000000"/>
                </a:solidFill>
                <a:effectLst/>
                <a:latin typeface="Calibri" panose="020F0502020204030204" pitchFamily="34" charset="0"/>
                <a:ea typeface="Times New Roman" panose="02020603050405020304" pitchFamily="18" charset="0"/>
              </a:rPr>
              <a:t> </a:t>
            </a:r>
            <a:r>
              <a:rPr lang="af-ZA" sz="1100" dirty="0">
                <a:solidFill>
                  <a:srgbClr val="000000"/>
                </a:solidFill>
                <a:effectLst/>
                <a:latin typeface="Calibri" panose="020F0502020204030204" pitchFamily="34" charset="0"/>
                <a:ea typeface="Times New Roman" panose="02020603050405020304" pitchFamily="18" charset="0"/>
              </a:rPr>
              <a:t>voltooi</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100" dirty="0">
                <a:solidFill>
                  <a:srgbClr val="000000"/>
                </a:solidFill>
                <a:effectLst/>
                <a:latin typeface="Calibri" panose="020F0502020204030204" pitchFamily="34" charset="0"/>
                <a:ea typeface="Times New Roman" panose="02020603050405020304" pitchFamily="18" charset="0"/>
              </a:rPr>
              <a:t>Deur van al hierdie moontlike newe-effekte te weet, dink jy dit is die moeite werd om "ten alle koste te wen?"</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100" dirty="0">
                <a:solidFill>
                  <a:srgbClr val="000000"/>
                </a:solidFill>
                <a:effectLst/>
                <a:latin typeface="Calibri" panose="020F0502020204030204" pitchFamily="34" charset="0"/>
                <a:ea typeface="Times New Roman" panose="02020603050405020304" pitchFamily="18" charset="0"/>
              </a:rPr>
              <a:t>As dit so gevaarlik is, waarom neem tieners nog steeds die dwelms?</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100" dirty="0">
                <a:solidFill>
                  <a:srgbClr val="000000"/>
                </a:solidFill>
                <a:effectLst/>
                <a:latin typeface="Calibri" panose="020F0502020204030204" pitchFamily="34" charset="0"/>
                <a:ea typeface="Times New Roman" panose="02020603050405020304" pitchFamily="18" charset="0"/>
              </a:rPr>
              <a:t>Beveel DRIE maniere aan om die gevaar van dwelms op skool te kommunikeer.</a:t>
            </a:r>
            <a:endParaRPr lang="en-US" sz="12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4C69AEEC-F36D-4E99-AF5A-F3CB71D31C6B}" type="slidenum">
              <a:rPr lang="en-ZA" smtClean="0"/>
              <a:t>4</a:t>
            </a:fld>
            <a:endParaRPr lang="en-ZA"/>
          </a:p>
        </p:txBody>
      </p:sp>
    </p:spTree>
    <p:extLst>
      <p:ext uri="{BB962C8B-B14F-4D97-AF65-F5344CB8AC3E}">
        <p14:creationId xmlns:p14="http://schemas.microsoft.com/office/powerpoint/2010/main" val="134374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5 &amp; 6: 10min</a:t>
            </a:r>
          </a:p>
          <a:p>
            <a:endParaRPr lang="en-ZA" dirty="0"/>
          </a:p>
          <a:p>
            <a:pPr marL="0" lvl="0" indent="0" fontAlgn="base">
              <a:buFont typeface="Symbol" panose="05050102010706020507" pitchFamily="18" charset="2"/>
              <a:buNone/>
            </a:pPr>
            <a:r>
              <a:rPr lang="af-ZA" sz="1800" b="1" u="none" strike="noStrike" dirty="0">
                <a:solidFill>
                  <a:srgbClr val="000000"/>
                </a:solidFill>
                <a:effectLst/>
                <a:highlight>
                  <a:srgbClr val="FFFFFF"/>
                </a:highlight>
                <a:latin typeface="Calibri" panose="020F0502020204030204" pitchFamily="34" charset="0"/>
                <a:ea typeface="Times New Roman" panose="02020603050405020304" pitchFamily="18" charset="0"/>
              </a:rPr>
              <a:t>Skyfie 5:</a:t>
            </a:r>
            <a:r>
              <a:rPr lang="af-ZA" sz="1800" u="none" strike="noStrike" dirty="0">
                <a:solidFill>
                  <a:srgbClr val="000000"/>
                </a:solidFill>
                <a:effectLst/>
                <a:latin typeface="Calibri" panose="020F0502020204030204" pitchFamily="34" charset="0"/>
                <a:ea typeface="Times New Roman" panose="02020603050405020304" pitchFamily="18" charset="0"/>
              </a:rPr>
              <a:t> Hier is nog DRIE voorbeelde van onbillike praktyke in sport.</a:t>
            </a:r>
            <a:endParaRPr lang="en-US" sz="1800" u="none" strike="noStrike" dirty="0">
              <a:effectLst/>
              <a:latin typeface="Times New Roman" panose="02020603050405020304" pitchFamily="18" charset="0"/>
              <a:ea typeface="Times New Roman" panose="02020603050405020304" pitchFamily="18" charset="0"/>
            </a:endParaRPr>
          </a:p>
          <a:p>
            <a:pPr marL="457200"/>
            <a:r>
              <a:rPr lang="en-ZA" sz="1800" dirty="0">
                <a:solidFill>
                  <a:srgbClr val="000000"/>
                </a:solidFill>
                <a:effectLst/>
                <a:highlight>
                  <a:srgbClr val="FFFFFF"/>
                </a:highligh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Wedstrydknoeiery:</a:t>
            </a:r>
            <a:r>
              <a:rPr lang="af-ZA" sz="1800" dirty="0">
                <a:solidFill>
                  <a:srgbClr val="000000"/>
                </a:solidFill>
                <a:effectLst/>
                <a:latin typeface="Calibri" panose="020F0502020204030204" pitchFamily="34" charset="0"/>
                <a:ea typeface="Times New Roman" panose="02020603050405020304" pitchFamily="18" charset="0"/>
              </a:rPr>
              <a:t> Wedstrydknoeiery vind plaas wanneer spelers doelbewus sleg speel om 'n spel  te verloor. Gewoonlik sodat diegene wat op die speler of span wed, geld sal verdien. Dit is onregverdig en oneties wanneer die doel van die spel billike mededinging is.</a:t>
            </a:r>
            <a:endParaRPr lang="en-US" sz="1800" dirty="0">
              <a:effectLst/>
              <a:latin typeface="Times New Roman" panose="02020603050405020304" pitchFamily="18" charset="0"/>
              <a:ea typeface="Times New Roman" panose="02020603050405020304" pitchFamily="18" charset="0"/>
            </a:endParaRPr>
          </a:p>
          <a:p>
            <a:pPr marL="457200" indent="-179705">
              <a:lnSpc>
                <a:spcPct val="115000"/>
              </a:lnSpc>
            </a:pPr>
            <a:r>
              <a:rPr lang="en-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Partydige skeidsregters:</a:t>
            </a:r>
            <a:r>
              <a:rPr lang="af-ZA" sz="1800" dirty="0">
                <a:solidFill>
                  <a:srgbClr val="000000"/>
                </a:solidFill>
                <a:effectLst/>
                <a:latin typeface="Calibri" panose="020F0502020204030204" pitchFamily="34" charset="0"/>
                <a:ea typeface="Times New Roman" panose="02020603050405020304" pitchFamily="18" charset="0"/>
              </a:rPr>
              <a:t> Dit gebeur wanneer 'n onregverdige skeidsregter nie die nodige aksie in 'n wedstryd neem nie en 'n speler onregverdig seergemaak word. Die situasie word dan verder verskerp wanneer die span aggressief betrokke raak en 'n geveg uitbreek.  Nog 'n voorbeeld kan in sokker wees wanneer 'n speler van een span afgestuur word vir 'n ernstige hoë stewel. 'n Speler doen dieselfde ding teenoor die ander span, maar niks gebeur nie. Onthou, amptenare moet regverdig en konsekwent wees vir al die spelers.</a:t>
            </a:r>
            <a:endParaRPr lang="en-US" sz="1800" dirty="0">
              <a:effectLst/>
              <a:latin typeface="Times New Roman" panose="02020603050405020304" pitchFamily="18" charset="0"/>
              <a:ea typeface="Times New Roman" panose="02020603050405020304" pitchFamily="18" charset="0"/>
            </a:endParaRPr>
          </a:p>
          <a:p>
            <a:pPr marL="457200" indent="-179705">
              <a:lnSpc>
                <a:spcPct val="115000"/>
              </a:lnSpc>
            </a:pPr>
            <a:r>
              <a:rPr lang="en-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WANADMINISTRASIE in sport</a:t>
            </a:r>
            <a:r>
              <a:rPr lang="af-ZA" sz="1800" dirty="0">
                <a:solidFill>
                  <a:srgbClr val="000000"/>
                </a:solidFill>
                <a:effectLst/>
                <a:latin typeface="Calibri" panose="020F0502020204030204" pitchFamily="34" charset="0"/>
                <a:ea typeface="Times New Roman" panose="02020603050405020304" pitchFamily="18" charset="0"/>
              </a:rPr>
              <a:t> - Wanneer diegene wat na die sport moet omsien, dit nie behoorlik administreer nie. Insluitend:</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Courier New" panose="02070309020205020404" pitchFamily="49" charset="0"/>
              <a:buChar char="o"/>
            </a:pPr>
            <a:r>
              <a:rPr lang="af-ZA" sz="1800" dirty="0">
                <a:solidFill>
                  <a:srgbClr val="000000"/>
                </a:solidFill>
                <a:effectLst/>
                <a:latin typeface="Calibri" panose="020F0502020204030204" pitchFamily="34" charset="0"/>
                <a:ea typeface="Times New Roman" panose="02020603050405020304" pitchFamily="18" charset="0"/>
              </a:rPr>
              <a:t>Geld word misbruik en vermors</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Courier New" panose="02070309020205020404" pitchFamily="49" charset="0"/>
              <a:buChar char="o"/>
            </a:pPr>
            <a:r>
              <a:rPr lang="af-ZA" sz="1800" dirty="0">
                <a:solidFill>
                  <a:srgbClr val="000000"/>
                </a:solidFill>
                <a:effectLst/>
                <a:latin typeface="Calibri" panose="020F0502020204030204" pitchFamily="34" charset="0"/>
                <a:ea typeface="Times New Roman" panose="02020603050405020304" pitchFamily="18" charset="0"/>
              </a:rPr>
              <a:t>Sportbyeenkomste word nie goed beplan nie</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Courier New" panose="02070309020205020404" pitchFamily="49" charset="0"/>
              <a:buChar char="o"/>
            </a:pPr>
            <a:r>
              <a:rPr lang="af-ZA" sz="1800" dirty="0">
                <a:solidFill>
                  <a:srgbClr val="000000"/>
                </a:solidFill>
                <a:effectLst/>
                <a:latin typeface="Calibri" panose="020F0502020204030204" pitchFamily="34" charset="0"/>
                <a:ea typeface="Times New Roman" panose="02020603050405020304" pitchFamily="18" charset="0"/>
              </a:rPr>
              <a:t>Korrupsie vind plaas</a:t>
            </a:r>
            <a:endParaRPr lang="en-US"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4C69AEEC-F36D-4E99-AF5A-F3CB71D31C6B}" type="slidenum">
              <a:rPr lang="en-ZA" smtClean="0"/>
              <a:t>5</a:t>
            </a:fld>
            <a:endParaRPr lang="en-ZA"/>
          </a:p>
        </p:txBody>
      </p:sp>
    </p:spTree>
    <p:extLst>
      <p:ext uri="{BB962C8B-B14F-4D97-AF65-F5344CB8AC3E}">
        <p14:creationId xmlns:p14="http://schemas.microsoft.com/office/powerpoint/2010/main" val="408882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Symbol" panose="05050102010706020507" pitchFamily="18" charset="2"/>
              <a:buNone/>
            </a:pPr>
            <a:r>
              <a:rPr lang="af-ZA" sz="1800" b="1" u="none" strike="noStrike" dirty="0">
                <a:solidFill>
                  <a:srgbClr val="000000"/>
                </a:solidFill>
                <a:effectLst/>
                <a:highlight>
                  <a:srgbClr val="FFFFFF"/>
                </a:highlight>
                <a:latin typeface="Calibri" panose="020F0502020204030204" pitchFamily="34" charset="0"/>
                <a:ea typeface="Times New Roman" panose="02020603050405020304" pitchFamily="18" charset="0"/>
              </a:rPr>
              <a:t>Skyfie 6:</a:t>
            </a:r>
            <a:r>
              <a:rPr lang="af-ZA" sz="1800" u="none" strike="noStrike" dirty="0">
                <a:solidFill>
                  <a:srgbClr val="000000"/>
                </a:solidFill>
                <a:effectLst/>
                <a:latin typeface="Calibri" panose="020F0502020204030204" pitchFamily="34" charset="0"/>
                <a:ea typeface="Times New Roman" panose="02020603050405020304" pitchFamily="18" charset="0"/>
              </a:rPr>
              <a:t> Kyk na die situasie wat by 'n interskole wedstryd plaasgevind het van onbillike sportpraktyk. Bespreek in julle groepe hoe hierdie probleme in die toekoms voorkom kan word.</a:t>
            </a:r>
            <a:endParaRPr lang="en-US" sz="1800" u="none" strike="noStrike"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US" sz="1800" u="none" strike="noStrike"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Scenario:</a:t>
            </a:r>
            <a:br>
              <a:rPr lang="af-ZA" sz="1800" dirty="0">
                <a:solidFill>
                  <a:srgbClr val="000000"/>
                </a:solidFill>
                <a:effectLst/>
                <a:latin typeface="Calibri" panose="020F0502020204030204" pitchFamily="34" charset="0"/>
                <a:ea typeface="Times New Roman" panose="02020603050405020304" pitchFamily="18" charset="0"/>
              </a:rPr>
            </a:br>
            <a:r>
              <a:rPr lang="af-ZA" sz="1800" dirty="0">
                <a:solidFill>
                  <a:srgbClr val="000000"/>
                </a:solidFill>
                <a:effectLst/>
                <a:latin typeface="Calibri" panose="020F0502020204030204" pitchFamily="34" charset="0"/>
                <a:ea typeface="Times New Roman" panose="02020603050405020304" pitchFamily="18" charset="0"/>
              </a:rPr>
              <a:t>Die TWEE spanne wat teen mekaar speel in die 1ste hokkieseunswedstryd was jare lank berugte mededingers. Kom ons noem hulle die Blou Hoërskool en Rooi Hoërskool. Voordat die wedstryd begin het, het die spanne reeds mekaar reeds kommentaar van die kantlyn af toegesnou. Die skeidsregter was 'n oudleerling van die Rooi Hoërskool. Hy het die afgelope ses maande as skeidsregter gelisensieer. Die wedstryd het met beperkte oortredings begin, maar teen die einde van die eerste helfte het die skeidsregter twee spelers van die Blou Hoërskool afgestuur. Dit het gelyk asof hy hoogs subjektief was. In die tweede helfte het een van die spelers van die Blou Hoërskool gefrustreerd geraak met die skeidsregter se gebrek aan regverdige beslissings en 'n ander speler van die Rooi Hoërskool beseer. Die wedstryd is deur die afrigters gediskwalifiseer toe die Blou Hoërskool die span van die veld af getrek het en geweier het om hul spelers die wedstryd te laat voltooi.</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Laat leerders 3 min toe om te bespreek en dan terug te voer.</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69AEEC-F36D-4E99-AF5A-F3CB71D31C6B}" type="slidenum">
              <a:rPr lang="en-ZA" smtClean="0"/>
              <a:t>6</a:t>
            </a:fld>
            <a:endParaRPr lang="en-ZA"/>
          </a:p>
        </p:txBody>
      </p:sp>
    </p:spTree>
    <p:extLst>
      <p:ext uri="{BB962C8B-B14F-4D97-AF65-F5344CB8AC3E}">
        <p14:creationId xmlns:p14="http://schemas.microsoft.com/office/powerpoint/2010/main" val="47317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7: 5min</a:t>
            </a:r>
          </a:p>
          <a:p>
            <a:endParaRPr lang="en-ZA" dirty="0"/>
          </a:p>
          <a:p>
            <a:pPr marL="0" lvl="0" indent="0">
              <a:lnSpc>
                <a:spcPct val="115000"/>
              </a:lnSpc>
              <a:buFont typeface="Symbol" panose="05050102010706020507" pitchFamily="18" charset="2"/>
              <a:buNone/>
            </a:pPr>
            <a:r>
              <a:rPr lang="af-ZA" sz="1800" b="1" dirty="0">
                <a:solidFill>
                  <a:srgbClr val="000000"/>
                </a:solidFill>
                <a:effectLst/>
                <a:highlight>
                  <a:srgbClr val="FFFFFF"/>
                </a:highlight>
                <a:latin typeface="Calibri" panose="020F0502020204030204" pitchFamily="34" charset="0"/>
                <a:ea typeface="Times New Roman" panose="02020603050405020304" pitchFamily="18" charset="0"/>
              </a:rPr>
              <a:t>Skyfie 7:</a:t>
            </a:r>
            <a:r>
              <a:rPr lang="af-ZA" sz="1800" dirty="0">
                <a:solidFill>
                  <a:srgbClr val="000000"/>
                </a:solidFill>
                <a:effectLst/>
                <a:latin typeface="Calibri" panose="020F0502020204030204" pitchFamily="34" charset="0"/>
                <a:ea typeface="Times New Roman" panose="02020603050405020304" pitchFamily="18" charset="0"/>
              </a:rPr>
              <a:t> Herinner leerders daaraan dat hulle individue moet wees wat moet bevraagteken wat hulle in die media sien. Dit beteken om analitiese en kritiese denkers te word. </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In </a:t>
            </a:r>
            <a:r>
              <a:rPr lang="af-ZA" sz="1800" b="1" i="1" dirty="0">
                <a:solidFill>
                  <a:srgbClr val="000000"/>
                </a:solidFill>
                <a:effectLst/>
                <a:latin typeface="Calibri" panose="020F0502020204030204" pitchFamily="34" charset="0"/>
                <a:ea typeface="Times New Roman" panose="02020603050405020304" pitchFamily="18" charset="0"/>
              </a:rPr>
              <a:t>Aktiwiteit 3</a:t>
            </a:r>
            <a:r>
              <a:rPr lang="af-ZA" sz="1800" dirty="0">
                <a:solidFill>
                  <a:srgbClr val="000000"/>
                </a:solidFill>
                <a:effectLst/>
                <a:latin typeface="Calibri" panose="020F0502020204030204" pitchFamily="34" charset="0"/>
                <a:ea typeface="Times New Roman" panose="02020603050405020304" pitchFamily="18" charset="0"/>
              </a:rPr>
              <a:t> van </a:t>
            </a:r>
            <a:r>
              <a:rPr lang="af-ZA" sz="1800" b="1" i="1" u="sng" dirty="0">
                <a:solidFill>
                  <a:srgbClr val="000000"/>
                </a:solidFill>
                <a:effectLst/>
                <a:latin typeface="Calibri" panose="020F0502020204030204" pitchFamily="34" charset="0"/>
                <a:ea typeface="Times New Roman" panose="02020603050405020304" pitchFamily="18" charset="0"/>
              </a:rPr>
              <a:t>Les 3 - Werkkaart</a:t>
            </a:r>
            <a:r>
              <a:rPr lang="af-ZA" sz="1800" dirty="0">
                <a:solidFill>
                  <a:srgbClr val="000000"/>
                </a:solidFill>
                <a:effectLst/>
                <a:latin typeface="Calibri" panose="020F0502020204030204" pitchFamily="34" charset="0"/>
                <a:ea typeface="Times New Roman" panose="02020603050405020304" pitchFamily="18" charset="0"/>
              </a:rPr>
              <a:t> moet leerders die SES belangrikste stappe lys wat vir hulle uitstaan van Skyfie 7. </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Kom ons neem 'n oomblik om te definieer hoe jy 'n kritiese ontleder van sportdekking in die media kan word:</a:t>
            </a:r>
            <a:endParaRPr lang="en-US" sz="1800" dirty="0">
              <a:solidFill>
                <a:schemeClr val="tx1"/>
              </a:solidFill>
              <a:effectLst/>
              <a:latin typeface="Times New Roman" panose="02020603050405020304" pitchFamily="18" charset="0"/>
              <a:ea typeface="Times New Roman" panose="02020603050405020304" pitchFamily="18" charset="0"/>
            </a:endParaRPr>
          </a:p>
          <a:p>
            <a:pPr marL="285750" lvl="0" indent="-285750">
              <a:lnSpc>
                <a:spcPct val="115000"/>
              </a:lnSpc>
              <a:buFontTx/>
              <a:buChar char="-"/>
            </a:pPr>
            <a:r>
              <a:rPr lang="af-ZA" sz="1800" dirty="0">
                <a:solidFill>
                  <a:srgbClr val="000000"/>
                </a:solidFill>
                <a:effectLst/>
                <a:latin typeface="Calibri" panose="020F0502020204030204" pitchFamily="34" charset="0"/>
                <a:ea typeface="Times New Roman" panose="02020603050405020304" pitchFamily="18" charset="0"/>
              </a:rPr>
              <a:t>Dit beteken dat jy navorsing moet doen en seker maak dat jy bewyse het om jou argument te ondersteun.</a:t>
            </a:r>
            <a:endParaRPr lang="en-US" sz="1800" dirty="0">
              <a:solidFill>
                <a:schemeClr val="tx1"/>
              </a:solidFill>
              <a:effectLst/>
              <a:latin typeface="Times New Roman" panose="02020603050405020304" pitchFamily="18" charset="0"/>
              <a:ea typeface="Times New Roman" panose="02020603050405020304" pitchFamily="18" charset="0"/>
            </a:endParaRPr>
          </a:p>
          <a:p>
            <a:pPr marL="285750" lvl="0" indent="-285750">
              <a:lnSpc>
                <a:spcPct val="115000"/>
              </a:lnSpc>
              <a:buFontTx/>
              <a:buChar char="-"/>
            </a:pPr>
            <a:r>
              <a:rPr lang="af-ZA" sz="1800" dirty="0">
                <a:solidFill>
                  <a:srgbClr val="000000"/>
                </a:solidFill>
                <a:effectLst/>
                <a:latin typeface="Calibri" panose="020F0502020204030204" pitchFamily="34" charset="0"/>
                <a:ea typeface="Times New Roman" panose="02020603050405020304" pitchFamily="18" charset="0"/>
              </a:rPr>
              <a:t>Jy kan hierdie bewyse vind deur verskillende sportnuusafsetpunte of artikels te kruisverwys.</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buFontTx/>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buFontTx/>
              <a:buNone/>
            </a:pPr>
            <a:r>
              <a:rPr lang="af-ZA" sz="1800" dirty="0">
                <a:solidFill>
                  <a:srgbClr val="000000"/>
                </a:solidFill>
                <a:effectLst/>
                <a:latin typeface="Calibri" panose="020F0502020204030204" pitchFamily="34" charset="0"/>
                <a:ea typeface="Times New Roman" panose="02020603050405020304" pitchFamily="18" charset="0"/>
              </a:rPr>
              <a:t>Vra jouself af:</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Wat het ek in die media oor sportdekking gevind? </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Hoe ondersteun dit my standpunt? </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Het ek bewyse van vooroordeel in sport gevind?</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Sodra jy al hierdie navorsing gedoen het, bied 'n kritiese argument met jou bewyse aan. As iemand anders jou beskouing teëstaan, moet jy tyd neem om na hulle te luister en noukeurig te evalueer wat hulle gesê het. Bly kalm, moenie argumenteer nie! Probeer om hul reaksie met bewyse teen te werk.  </a:t>
            </a:r>
            <a:endParaRPr lang="en-US"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4C69AEEC-F36D-4E99-AF5A-F3CB71D31C6B}" type="slidenum">
              <a:rPr lang="en-ZA" smtClean="0"/>
              <a:t>7</a:t>
            </a:fld>
            <a:endParaRPr lang="en-ZA"/>
          </a:p>
        </p:txBody>
      </p:sp>
    </p:spTree>
    <p:extLst>
      <p:ext uri="{BB962C8B-B14F-4D97-AF65-F5344CB8AC3E}">
        <p14:creationId xmlns:p14="http://schemas.microsoft.com/office/powerpoint/2010/main" val="33458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8: 10min</a:t>
            </a:r>
          </a:p>
          <a:p>
            <a:endParaRPr lang="en-ZA" dirty="0"/>
          </a:p>
          <a:p>
            <a:pPr marL="0" lvl="0" indent="0">
              <a:lnSpc>
                <a:spcPct val="115000"/>
              </a:lnSpc>
              <a:buFont typeface="Symbol" panose="05050102010706020507" pitchFamily="18" charset="2"/>
              <a:buNone/>
            </a:pPr>
            <a:r>
              <a:rPr lang="af-ZA" sz="1800" b="1" dirty="0">
                <a:solidFill>
                  <a:srgbClr val="000000"/>
                </a:solidFill>
                <a:effectLst/>
                <a:highlight>
                  <a:srgbClr val="FFFFFF"/>
                </a:highlight>
                <a:latin typeface="Calibri" panose="020F0502020204030204" pitchFamily="34" charset="0"/>
                <a:ea typeface="Times New Roman" panose="02020603050405020304" pitchFamily="18" charset="0"/>
              </a:rPr>
              <a:t>Skyfie 8:</a:t>
            </a:r>
            <a:r>
              <a:rPr lang="af-ZA" sz="1800" dirty="0">
                <a:solidFill>
                  <a:srgbClr val="000000"/>
                </a:solidFill>
                <a:effectLst/>
                <a:latin typeface="Calibri" panose="020F0502020204030204" pitchFamily="34" charset="0"/>
                <a:ea typeface="Times New Roman" panose="02020603050405020304" pitchFamily="18" charset="0"/>
              </a:rPr>
              <a:t> In jou </a:t>
            </a:r>
            <a:r>
              <a:rPr lang="af-ZA" sz="1800" b="1" i="1" u="sng" dirty="0">
                <a:solidFill>
                  <a:srgbClr val="000000"/>
                </a:solidFill>
                <a:effectLst/>
                <a:latin typeface="Calibri" panose="020F0502020204030204" pitchFamily="34" charset="0"/>
                <a:ea typeface="Times New Roman" panose="02020603050405020304" pitchFamily="18" charset="0"/>
              </a:rPr>
              <a:t>Les 3 - Werkkaart</a:t>
            </a:r>
            <a:r>
              <a:rPr lang="af-ZA" sz="1800" dirty="0">
                <a:solidFill>
                  <a:srgbClr val="000000"/>
                </a:solidFill>
                <a:effectLst/>
                <a:latin typeface="Calibri" panose="020F0502020204030204" pitchFamily="34" charset="0"/>
                <a:ea typeface="Times New Roman" panose="02020603050405020304" pitchFamily="18" charset="0"/>
              </a:rPr>
              <a:t>, sal jy nou tyd hê om </a:t>
            </a:r>
            <a:r>
              <a:rPr lang="af-ZA" sz="1800" b="1" i="1" dirty="0">
                <a:solidFill>
                  <a:srgbClr val="000000"/>
                </a:solidFill>
                <a:effectLst/>
                <a:latin typeface="Calibri" panose="020F0502020204030204" pitchFamily="34" charset="0"/>
                <a:ea typeface="Times New Roman" panose="02020603050405020304" pitchFamily="18" charset="0"/>
              </a:rPr>
              <a:t>Aktiwiteit 4</a:t>
            </a:r>
            <a:r>
              <a:rPr lang="af-ZA" sz="1800" dirty="0">
                <a:solidFill>
                  <a:srgbClr val="000000"/>
                </a:solidFill>
                <a:effectLst/>
                <a:latin typeface="Calibri" panose="020F0502020204030204" pitchFamily="34" charset="0"/>
                <a:ea typeface="Times New Roman" panose="02020603050405020304" pitchFamily="18" charset="0"/>
              </a:rPr>
              <a:t> te voltooi. Skryf jou beste antwoord in jou werkboek neer. Jy sal 10 min hê om hierdie vraag te beantwoord. Hierdie vraag sal jou 'n voorsmakie gee van die soort vrae wat jy aan die einde van hierdie jaar oor hierdie onderwerp in jou toets kan verwag. </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Onderwyser deel die </a:t>
            </a:r>
            <a:r>
              <a:rPr lang="af-ZA" sz="1800" b="1" i="1" u="sng" dirty="0">
                <a:solidFill>
                  <a:srgbClr val="000000"/>
                </a:solidFill>
                <a:effectLst/>
                <a:latin typeface="Calibri" panose="020F0502020204030204" pitchFamily="34" charset="0"/>
                <a:ea typeface="Times New Roman" panose="02020603050405020304" pitchFamily="18" charset="0"/>
              </a:rPr>
              <a:t>Les 3 - Werkkaart MEMO</a:t>
            </a:r>
            <a:r>
              <a:rPr lang="af-ZA" sz="1800" dirty="0">
                <a:solidFill>
                  <a:srgbClr val="000000"/>
                </a:solidFill>
                <a:effectLst/>
                <a:latin typeface="Calibri" panose="020F0502020204030204" pitchFamily="34" charset="0"/>
                <a:ea typeface="Times New Roman" panose="02020603050405020304" pitchFamily="18" charset="0"/>
              </a:rPr>
              <a:t> met leerders aan die einde van die les. Kom ons begin.</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69AEEC-F36D-4E99-AF5A-F3CB71D31C6B}" type="slidenum">
              <a:rPr lang="en-ZA" smtClean="0"/>
              <a:t>8</a:t>
            </a:fld>
            <a:endParaRPr lang="en-ZA"/>
          </a:p>
        </p:txBody>
      </p:sp>
    </p:spTree>
    <p:extLst>
      <p:ext uri="{BB962C8B-B14F-4D97-AF65-F5344CB8AC3E}">
        <p14:creationId xmlns:p14="http://schemas.microsoft.com/office/powerpoint/2010/main" val="3689781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9: 3min</a:t>
            </a:r>
          </a:p>
          <a:p>
            <a:endParaRPr lang="en-ZA" sz="1800" dirty="0">
              <a:solidFill>
                <a:srgbClr val="595959"/>
              </a:solidFill>
              <a:effectLst/>
              <a:highlight>
                <a:srgbClr val="FFFFFF"/>
              </a:highlight>
              <a:latin typeface="Arial" panose="020B0604020202020204" pitchFamily="34" charset="0"/>
              <a:ea typeface="Times New Roman" panose="02020603050405020304" pitchFamily="18" charset="0"/>
            </a:endParaRPr>
          </a:p>
          <a:p>
            <a:pPr marL="0" lvl="0" indent="0" fontAlgn="base">
              <a:buFont typeface="Symbol" panose="05050102010706020507" pitchFamily="18" charset="2"/>
              <a:buNone/>
            </a:pPr>
            <a:r>
              <a:rPr lang="af-ZA" sz="1800" b="1" u="none" strike="noStrike" dirty="0">
                <a:solidFill>
                  <a:srgbClr val="000000"/>
                </a:solidFill>
                <a:effectLst/>
                <a:highlight>
                  <a:srgbClr val="FFFFFF"/>
                </a:highlight>
                <a:latin typeface="Calibri" panose="020F0502020204030204" pitchFamily="34" charset="0"/>
                <a:ea typeface="Times New Roman" panose="02020603050405020304" pitchFamily="18" charset="0"/>
              </a:rPr>
              <a:t>Skyfie 9: </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Laat tyd toe vir leerders om 'n oomblik te neem om na te dink oor wat hulle vandag </a:t>
            </a:r>
            <a:r>
              <a:rPr lang="af-ZA" sz="1800" dirty="0">
                <a:solidFill>
                  <a:srgbClr val="000000"/>
                </a:solidFill>
                <a:effectLst/>
                <a:latin typeface="Calibri" panose="020F0502020204030204" pitchFamily="34" charset="0"/>
                <a:ea typeface="Times New Roman" panose="02020603050405020304" pitchFamily="18" charset="0"/>
              </a:rPr>
              <a:t>in die klas oor hulself geleer het.</a:t>
            </a:r>
            <a:br>
              <a:rPr lang="af-ZA" sz="1800" b="1" i="1" u="sng" dirty="0">
                <a:solidFill>
                  <a:srgbClr val="000000"/>
                </a:solidFill>
                <a:effectLst/>
                <a:latin typeface="Calibri" panose="020F0502020204030204" pitchFamily="34" charset="0"/>
                <a:ea typeface="Times New Roman" panose="02020603050405020304" pitchFamily="18" charset="0"/>
              </a:rPr>
            </a:br>
            <a:endParaRPr lang="en-US" sz="1800" b="1" i="1" u="sng"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 Skryf 'n kort paragraaf oor wat jy vandag oor onbillike gebruike in sport geleer het.</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 Hoe het die media jou persepsies oor geslagsvooroordeel in sport beïnvloed?</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Daar is geen memo antwoorde op hierdie vrae nie. Maak seker dat die klas in hierdie tyd stil is. U kan selfs 'n instrumentele liedjie speel om 'n stilte en refleksie aan te moedig.</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69AEEC-F36D-4E99-AF5A-F3CB71D31C6B}" type="slidenum">
              <a:rPr lang="en-ZA" smtClean="0"/>
              <a:t>9</a:t>
            </a:fld>
            <a:endParaRPr lang="en-ZA"/>
          </a:p>
        </p:txBody>
      </p:sp>
    </p:spTree>
    <p:extLst>
      <p:ext uri="{BB962C8B-B14F-4D97-AF65-F5344CB8AC3E}">
        <p14:creationId xmlns:p14="http://schemas.microsoft.com/office/powerpoint/2010/main" val="278401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6283-EE2A-478A-92D9-D7FA92D17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37F5125-FE22-4A7A-B518-55BDEDC81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36BCAC2-F5C9-473A-BC5A-8AFB81653779}"/>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257B9FFB-678F-4C88-AF47-BB3AB03543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0515145-FC71-4361-B470-E38F47CEF635}"/>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76400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6DD0-8C44-49B9-8DA0-090A290C754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0673273-A7EA-4BAA-9E03-9124CAC87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6EDE42B-2A86-4318-BDC9-35131DF30D7C}"/>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875C8348-988F-4D46-B58C-756C11BAD2A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66F247-DC8F-4C95-8D1B-1193E29C498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32730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853EC-41DA-4ED7-A558-DB3944173F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142C231-D351-492F-8A18-70532C3A26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72B5AEA-542F-4C0F-BA33-B7C46E5D7825}"/>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4A73D48B-D328-4780-8766-FD59C2D182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DFE2C4B-9141-4C87-A599-4F1B91D0AA78}"/>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66772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CD85-8C99-4310-89C5-F9844A1DBDE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A0CD250-B9B4-4C8A-AE74-CC9D51D90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52F7269-A4BC-426C-8F0D-54DE61DE86AE}"/>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37781AF4-E978-4750-97E8-F9C543B3E19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77B9BC3-A847-4AD9-B218-ACC16C65120F}"/>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62375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4BB1-1868-486F-8B35-7CCEC7830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5EF9228-B3F5-46F3-9B61-82F082971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BEE727-22B2-45E1-ABEF-75466E5451F8}"/>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97142DF4-5AEF-46E7-849A-794C128DD7A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69F491A-B6E6-48CE-B1B9-F150B1C3A00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80250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69AC-4775-4F63-8CE8-0ED1E0DC724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D9464EA-3B12-4381-ABFE-269343698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B3DA0E00-91B0-46A2-B10F-358F3CA04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73272250-1CD1-4A5D-808D-24AC56BED736}"/>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D0DDF8AC-4095-4D4E-AB0F-C872748AAF7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FCDD2C9-3AFE-454C-BB84-D2CF3CC8E92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72442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B6C1-5398-498C-9992-DD173216D26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F6C98BF-55A8-47B6-B456-FF4BD7B82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C4EE9-CF5D-48B1-A2FE-19A8E98EF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79DD338-63B2-4C01-B730-7590E108E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A8E3D-9220-4491-8386-EC1DB4C99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C99F36A-B9A7-4D0E-9334-B3817630FFF3}"/>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8" name="Footer Placeholder 7">
            <a:extLst>
              <a:ext uri="{FF2B5EF4-FFF2-40B4-BE49-F238E27FC236}">
                <a16:creationId xmlns:a16="http://schemas.microsoft.com/office/drawing/2014/main" id="{D58D3715-7625-4A61-A17C-E9989DDF28C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DD87D44-07D5-491E-993D-33F72C83C2B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2069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56EC-3BCA-4196-A3AC-E3F082FBB4F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0E5169B-BB9B-4DA1-AEC3-B57C2CE84AFC}"/>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4" name="Footer Placeholder 3">
            <a:extLst>
              <a:ext uri="{FF2B5EF4-FFF2-40B4-BE49-F238E27FC236}">
                <a16:creationId xmlns:a16="http://schemas.microsoft.com/office/drawing/2014/main" id="{13E34820-E276-4CA6-B6EB-235ACE2BE0F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2197782-10E5-49A0-8F05-F197F52D6241}"/>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026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9F5E1-9889-4FC1-B842-77BFB1CB59B7}"/>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3" name="Footer Placeholder 2">
            <a:extLst>
              <a:ext uri="{FF2B5EF4-FFF2-40B4-BE49-F238E27FC236}">
                <a16:creationId xmlns:a16="http://schemas.microsoft.com/office/drawing/2014/main" id="{43FCBC02-0AA0-4056-8BBD-0D9298DA1AE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67EA1CA-7FDC-492D-8E35-E7443804FD6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62309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6D15-2EB3-4DA7-A292-0B8B09539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8662A0D-C485-4B90-A86C-EC82995E3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4A177CC-3682-476A-B3E4-E5D4A61AA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561FF-0E5E-4B57-8E6D-3951108B438F}"/>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7F706AEF-123F-4AC1-A32B-B8BC5EF5D45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C1F050-8B59-40F3-B0A0-B51EAE9DC0F0}"/>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33745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BD2B-B87A-43E6-AA4F-90F9C176E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24AEF3F-2FA4-4688-AF17-AC637EE05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CE1430F-1793-4A3C-8A9A-C8AADDEC2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B30FD-B3A9-43D8-9291-5113603D999D}"/>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0CB9B4E0-8628-4052-81FF-0FB5A8675A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E359AB1-1F1F-4EA2-90B8-3237D55DC67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5885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5C7B0-5B7D-455D-9ED2-0956AF1E9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1BBE596-81EE-4126-89D0-504BA37CD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98BA948-ADC6-499D-A0C2-35E27BAB5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219AC465-BDA1-4CF9-9FC9-B1BAE5E0C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B23297C-17C9-463D-877A-5869EA036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E8B81-735B-42FE-A9F0-3DDFFCB902E7}" type="slidenum">
              <a:rPr lang="en-ZA" smtClean="0"/>
              <a:t>‹#›</a:t>
            </a:fld>
            <a:endParaRPr lang="en-ZA"/>
          </a:p>
        </p:txBody>
      </p:sp>
    </p:spTree>
    <p:extLst>
      <p:ext uri="{BB962C8B-B14F-4D97-AF65-F5344CB8AC3E}">
        <p14:creationId xmlns:p14="http://schemas.microsoft.com/office/powerpoint/2010/main" val="194599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diagram&#10;&#10;Description automatically generated">
            <a:extLst>
              <a:ext uri="{FF2B5EF4-FFF2-40B4-BE49-F238E27FC236}">
                <a16:creationId xmlns:a16="http://schemas.microsoft.com/office/drawing/2014/main" id="{CF99782B-D407-5C78-7DB1-73ABF412000C}"/>
              </a:ext>
            </a:extLst>
          </p:cNvPr>
          <p:cNvPicPr>
            <a:picLocks noChangeAspect="1"/>
          </p:cNvPicPr>
          <p:nvPr/>
        </p:nvPicPr>
        <p:blipFill rotWithShape="1">
          <a:blip r:embed="rId3">
            <a:extLst>
              <a:ext uri="{28A0092B-C50C-407E-A947-70E740481C1C}">
                <a14:useLocalDpi xmlns:a14="http://schemas.microsoft.com/office/drawing/2010/main" val="0"/>
              </a:ext>
            </a:extLst>
          </a:blip>
          <a:srcRect t="20436" b="23324"/>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086C9733-91F8-E919-10CA-DB1F842B7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2993" y="138041"/>
            <a:ext cx="1967484" cy="68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6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E30B-4CCF-4600-9891-C21EA9478949}"/>
              </a:ext>
            </a:extLst>
          </p:cNvPr>
          <p:cNvSpPr>
            <a:spLocks noGrp="1"/>
          </p:cNvSpPr>
          <p:nvPr>
            <p:ph type="title"/>
          </p:nvPr>
        </p:nvSpPr>
        <p:spPr>
          <a:xfrm>
            <a:off x="838200" y="365125"/>
            <a:ext cx="10515600" cy="679545"/>
          </a:xfrm>
        </p:spPr>
        <p:txBody>
          <a:bodyPr>
            <a:normAutofit fontScale="90000"/>
          </a:bodyPr>
          <a:lstStyle/>
          <a:p>
            <a:r>
              <a:rPr lang="en-ZA" dirty="0" err="1"/>
              <a:t>Wanpraktyke</a:t>
            </a:r>
            <a:r>
              <a:rPr lang="en-ZA" dirty="0"/>
              <a:t> in sport</a:t>
            </a:r>
          </a:p>
        </p:txBody>
      </p:sp>
      <p:sp>
        <p:nvSpPr>
          <p:cNvPr id="3" name="Content Placeholder 2">
            <a:extLst>
              <a:ext uri="{FF2B5EF4-FFF2-40B4-BE49-F238E27FC236}">
                <a16:creationId xmlns:a16="http://schemas.microsoft.com/office/drawing/2014/main" id="{E06D57AE-3E11-44E7-8E25-894DE81944DD}"/>
              </a:ext>
            </a:extLst>
          </p:cNvPr>
          <p:cNvSpPr>
            <a:spLocks noGrp="1"/>
          </p:cNvSpPr>
          <p:nvPr>
            <p:ph idx="1"/>
          </p:nvPr>
        </p:nvSpPr>
        <p:spPr/>
        <p:txBody>
          <a:bodyPr/>
          <a:lstStyle/>
          <a:p>
            <a:endParaRPr lang="en-ZA"/>
          </a:p>
        </p:txBody>
      </p:sp>
      <p:pic>
        <p:nvPicPr>
          <p:cNvPr id="1026" name="Picture 2" descr="Drug Use &amp;amp; Substance Misuse in Sports | Gateway Foundation">
            <a:extLst>
              <a:ext uri="{FF2B5EF4-FFF2-40B4-BE49-F238E27FC236}">
                <a16:creationId xmlns:a16="http://schemas.microsoft.com/office/drawing/2014/main" id="{D000C4E7-13E3-44F3-B391-6390FC210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648" y="1112138"/>
            <a:ext cx="10204704" cy="41403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84A711-4B89-4FA7-8FA8-0B998257271D}"/>
              </a:ext>
            </a:extLst>
          </p:cNvPr>
          <p:cNvSpPr txBox="1"/>
          <p:nvPr/>
        </p:nvSpPr>
        <p:spPr>
          <a:xfrm>
            <a:off x="521677" y="5319952"/>
            <a:ext cx="3961597" cy="861774"/>
          </a:xfrm>
          <a:prstGeom prst="rect">
            <a:avLst/>
          </a:prstGeom>
          <a:noFill/>
        </p:spPr>
        <p:txBody>
          <a:bodyPr wrap="none" rtlCol="0">
            <a:spAutoFit/>
          </a:bodyPr>
          <a:lstStyle/>
          <a:p>
            <a:r>
              <a:rPr lang="en-ZA" sz="5000" dirty="0" err="1"/>
              <a:t>Dwelmgebruik</a:t>
            </a:r>
            <a:endParaRPr lang="en-ZA" sz="5000" dirty="0"/>
          </a:p>
        </p:txBody>
      </p:sp>
      <p:pic>
        <p:nvPicPr>
          <p:cNvPr id="5" name="Picture 4">
            <a:extLst>
              <a:ext uri="{FF2B5EF4-FFF2-40B4-BE49-F238E27FC236}">
                <a16:creationId xmlns:a16="http://schemas.microsoft.com/office/drawing/2014/main" id="{086C9733-91F8-E919-10CA-DB1F842B71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11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0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F63247-37DE-ADEB-2A3B-F848E6F225C9}"/>
              </a:ext>
            </a:extLst>
          </p:cNvPr>
          <p:cNvPicPr>
            <a:picLocks noChangeAspect="1"/>
          </p:cNvPicPr>
          <p:nvPr/>
        </p:nvPicPr>
        <p:blipFill rotWithShape="1">
          <a:blip r:embed="rId3"/>
          <a:srcRect r="856" b="2"/>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DFF65FA-DEF3-4AE6-B3E7-0A8ED5D5DA0B}"/>
              </a:ext>
            </a:extLst>
          </p:cNvPr>
          <p:cNvSpPr txBox="1"/>
          <p:nvPr/>
        </p:nvSpPr>
        <p:spPr>
          <a:xfrm>
            <a:off x="83820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a:latin typeface="+mj-lt"/>
                <a:ea typeface="+mj-ea"/>
                <a:cs typeface="+mj-cs"/>
              </a:rPr>
              <a:t>Dwelmgebruik</a:t>
            </a:r>
          </a:p>
        </p:txBody>
      </p:sp>
      <p:sp>
        <p:nvSpPr>
          <p:cNvPr id="3" name="Content Placeholder 2">
            <a:extLst>
              <a:ext uri="{FF2B5EF4-FFF2-40B4-BE49-F238E27FC236}">
                <a16:creationId xmlns:a16="http://schemas.microsoft.com/office/drawing/2014/main" id="{FAA91F5B-E8C8-4963-A67A-E9058AD64C31}"/>
              </a:ext>
            </a:extLst>
          </p:cNvPr>
          <p:cNvSpPr>
            <a:spLocks noGrp="1"/>
          </p:cNvSpPr>
          <p:nvPr>
            <p:ph idx="1"/>
          </p:nvPr>
        </p:nvSpPr>
        <p:spPr>
          <a:xfrm>
            <a:off x="838200" y="1992312"/>
            <a:ext cx="4457700" cy="4500563"/>
          </a:xfrm>
        </p:spPr>
        <p:txBody>
          <a:bodyPr vert="horz" lIns="91440" tIns="45720" rIns="91440" bIns="45720" rtlCol="0">
            <a:normAutofit fontScale="92500" lnSpcReduction="10000"/>
          </a:bodyPr>
          <a:lstStyle/>
          <a:p>
            <a:pPr marL="0" indent="0">
              <a:lnSpc>
                <a:spcPct val="150000"/>
              </a:lnSpc>
              <a:buNone/>
            </a:pPr>
            <a:r>
              <a:rPr lang="en-US" b="1" dirty="0" err="1">
                <a:effectLst/>
              </a:rPr>
              <a:t>Steroïede</a:t>
            </a:r>
            <a:r>
              <a:rPr lang="en-US" b="1" dirty="0">
                <a:effectLst/>
              </a:rPr>
              <a:t> in </a:t>
            </a:r>
            <a:r>
              <a:rPr lang="en-US" b="1" dirty="0" err="1">
                <a:effectLst/>
              </a:rPr>
              <a:t>Hoërskool</a:t>
            </a:r>
            <a:r>
              <a:rPr lang="en-US" b="1" dirty="0">
                <a:effectLst/>
              </a:rPr>
              <a:t> Sport</a:t>
            </a:r>
            <a:r>
              <a:rPr lang="en-US" dirty="0">
                <a:effectLst/>
              </a:rPr>
              <a:t> - </a:t>
            </a:r>
            <a:r>
              <a:rPr lang="en-US" dirty="0" err="1">
                <a:effectLst/>
              </a:rPr>
              <a:t>Tieners</a:t>
            </a:r>
            <a:r>
              <a:rPr lang="en-US" dirty="0">
                <a:effectLst/>
              </a:rPr>
              <a:t> </a:t>
            </a:r>
            <a:r>
              <a:rPr lang="en-US" dirty="0" err="1">
                <a:effectLst/>
              </a:rPr>
              <a:t>kan</a:t>
            </a:r>
            <a:r>
              <a:rPr lang="en-US" dirty="0">
                <a:effectLst/>
              </a:rPr>
              <a:t> </a:t>
            </a:r>
            <a:r>
              <a:rPr lang="en-US" dirty="0" err="1">
                <a:effectLst/>
              </a:rPr>
              <a:t>eksperimenteer</a:t>
            </a:r>
            <a:r>
              <a:rPr lang="en-US" dirty="0">
                <a:effectLst/>
              </a:rPr>
              <a:t> met </a:t>
            </a:r>
            <a:r>
              <a:rPr lang="en-US" dirty="0" err="1">
                <a:effectLst/>
              </a:rPr>
              <a:t>steroïedes</a:t>
            </a:r>
            <a:r>
              <a:rPr lang="en-US" dirty="0">
                <a:effectLst/>
              </a:rPr>
              <a:t> om </a:t>
            </a:r>
            <a:r>
              <a:rPr lang="en-US" dirty="0" err="1">
                <a:effectLst/>
              </a:rPr>
              <a:t>spiere</a:t>
            </a:r>
            <a:r>
              <a:rPr lang="en-US" dirty="0">
                <a:effectLst/>
              </a:rPr>
              <a:t> </a:t>
            </a:r>
            <a:r>
              <a:rPr lang="en-US" dirty="0" err="1">
                <a:effectLst/>
              </a:rPr>
              <a:t>te</a:t>
            </a:r>
            <a:r>
              <a:rPr lang="en-US" dirty="0">
                <a:effectLst/>
              </a:rPr>
              <a:t> </a:t>
            </a:r>
            <a:r>
              <a:rPr lang="en-US" dirty="0" err="1">
                <a:effectLst/>
              </a:rPr>
              <a:t>bou</a:t>
            </a:r>
            <a:r>
              <a:rPr lang="en-US" dirty="0">
                <a:effectLst/>
              </a:rPr>
              <a:t> </a:t>
            </a:r>
            <a:r>
              <a:rPr lang="en-US" dirty="0" err="1">
                <a:effectLst/>
              </a:rPr>
              <a:t>en</a:t>
            </a:r>
            <a:r>
              <a:rPr lang="en-US" dirty="0">
                <a:effectLst/>
              </a:rPr>
              <a:t> op </a:t>
            </a:r>
            <a:r>
              <a:rPr lang="en-US" dirty="0" err="1">
                <a:effectLst/>
              </a:rPr>
              <a:t>hoër</a:t>
            </a:r>
            <a:r>
              <a:rPr lang="en-US" dirty="0">
                <a:effectLst/>
              </a:rPr>
              <a:t> </a:t>
            </a:r>
            <a:r>
              <a:rPr lang="en-US" dirty="0" err="1">
                <a:effectLst/>
              </a:rPr>
              <a:t>vlakke</a:t>
            </a:r>
            <a:r>
              <a:rPr lang="en-US" dirty="0">
                <a:effectLst/>
              </a:rPr>
              <a:t> in </a:t>
            </a:r>
            <a:r>
              <a:rPr lang="en-US" dirty="0" err="1">
                <a:effectLst/>
              </a:rPr>
              <a:t>atletiek</a:t>
            </a:r>
            <a:r>
              <a:rPr lang="en-US" dirty="0">
                <a:effectLst/>
              </a:rPr>
              <a:t> </a:t>
            </a:r>
            <a:r>
              <a:rPr lang="en-US" dirty="0" err="1">
                <a:effectLst/>
              </a:rPr>
              <a:t>te</a:t>
            </a:r>
            <a:r>
              <a:rPr lang="en-US" dirty="0">
                <a:effectLst/>
              </a:rPr>
              <a:t> </a:t>
            </a:r>
            <a:r>
              <a:rPr lang="en-US" dirty="0" err="1">
                <a:effectLst/>
              </a:rPr>
              <a:t>presteer</a:t>
            </a:r>
            <a:r>
              <a:rPr lang="en-US" dirty="0">
                <a:effectLst/>
              </a:rPr>
              <a:t>, maar </a:t>
            </a:r>
            <a:r>
              <a:rPr lang="en-US" dirty="0" err="1">
                <a:effectLst/>
              </a:rPr>
              <a:t>hulle</a:t>
            </a:r>
            <a:r>
              <a:rPr lang="en-US" dirty="0">
                <a:effectLst/>
              </a:rPr>
              <a:t> </a:t>
            </a:r>
            <a:r>
              <a:rPr lang="en-US" dirty="0" err="1">
                <a:effectLst/>
              </a:rPr>
              <a:t>kan</a:t>
            </a:r>
            <a:r>
              <a:rPr lang="en-US" dirty="0">
                <a:effectLst/>
              </a:rPr>
              <a:t> </a:t>
            </a:r>
            <a:r>
              <a:rPr lang="en-US" dirty="0" err="1">
                <a:effectLst/>
              </a:rPr>
              <a:t>onbewus</a:t>
            </a:r>
            <a:r>
              <a:rPr lang="en-US" dirty="0">
                <a:effectLst/>
              </a:rPr>
              <a:t> wees van die </a:t>
            </a:r>
            <a:r>
              <a:rPr lang="en-US" dirty="0" err="1">
                <a:effectLst/>
              </a:rPr>
              <a:t>gevare</a:t>
            </a:r>
            <a:r>
              <a:rPr lang="en-US" dirty="0">
                <a:effectLst/>
              </a:rPr>
              <a:t> </a:t>
            </a:r>
            <a:r>
              <a:rPr lang="en-US" dirty="0" err="1">
                <a:effectLst/>
              </a:rPr>
              <a:t>vir</a:t>
            </a:r>
            <a:r>
              <a:rPr lang="en-US" dirty="0">
                <a:effectLst/>
              </a:rPr>
              <a:t> </a:t>
            </a:r>
            <a:r>
              <a:rPr lang="en-US" dirty="0" err="1">
                <a:effectLst/>
              </a:rPr>
              <a:t>hul</a:t>
            </a:r>
            <a:r>
              <a:rPr lang="en-US" dirty="0">
                <a:effectLst/>
              </a:rPr>
              <a:t> </a:t>
            </a:r>
            <a:r>
              <a:rPr lang="en-US" dirty="0" err="1">
                <a:effectLst/>
              </a:rPr>
              <a:t>fisiese</a:t>
            </a:r>
            <a:r>
              <a:rPr lang="en-US" dirty="0">
                <a:effectLst/>
              </a:rPr>
              <a:t> </a:t>
            </a:r>
            <a:r>
              <a:rPr lang="en-US" dirty="0" err="1">
                <a:effectLst/>
              </a:rPr>
              <a:t>en</a:t>
            </a:r>
            <a:r>
              <a:rPr lang="en-US" dirty="0">
                <a:effectLst/>
              </a:rPr>
              <a:t> </a:t>
            </a:r>
            <a:r>
              <a:rPr lang="en-US" dirty="0" err="1">
                <a:effectLst/>
              </a:rPr>
              <a:t>geestelike</a:t>
            </a:r>
            <a:r>
              <a:rPr lang="en-US" dirty="0">
                <a:effectLst/>
              </a:rPr>
              <a:t> </a:t>
            </a:r>
            <a:r>
              <a:rPr lang="en-US" dirty="0" err="1">
                <a:effectLst/>
              </a:rPr>
              <a:t>gesondheid</a:t>
            </a:r>
            <a:r>
              <a:rPr lang="en-US" dirty="0">
                <a:effectLst/>
              </a:rPr>
              <a:t>. </a:t>
            </a:r>
            <a:endParaRPr lang="en-US" dirty="0"/>
          </a:p>
        </p:txBody>
      </p:sp>
      <p:pic>
        <p:nvPicPr>
          <p:cNvPr id="2" name="Picture 1">
            <a:extLst>
              <a:ext uri="{FF2B5EF4-FFF2-40B4-BE49-F238E27FC236}">
                <a16:creationId xmlns:a16="http://schemas.microsoft.com/office/drawing/2014/main" id="{086C9733-91F8-E919-10CA-DB1F842B7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2864"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8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D2C-37F6-4ED2-A5D8-9DE47F10D64C}"/>
              </a:ext>
            </a:extLst>
          </p:cNvPr>
          <p:cNvSpPr>
            <a:spLocks noGrp="1"/>
          </p:cNvSpPr>
          <p:nvPr>
            <p:ph type="title"/>
          </p:nvPr>
        </p:nvSpPr>
        <p:spPr>
          <a:xfrm>
            <a:off x="355600" y="47625"/>
            <a:ext cx="10515600" cy="1325563"/>
          </a:xfrm>
        </p:spPr>
        <p:txBody>
          <a:bodyPr/>
          <a:lstStyle/>
          <a:p>
            <a:r>
              <a:rPr lang="en-ZA" dirty="0"/>
              <a:t>SIDE EFFECTS of Anabolic Steroids</a:t>
            </a:r>
          </a:p>
        </p:txBody>
      </p:sp>
      <p:sp>
        <p:nvSpPr>
          <p:cNvPr id="3" name="Content Placeholder 2">
            <a:extLst>
              <a:ext uri="{FF2B5EF4-FFF2-40B4-BE49-F238E27FC236}">
                <a16:creationId xmlns:a16="http://schemas.microsoft.com/office/drawing/2014/main" id="{D3F812AF-2256-4A66-A825-845B5C60DF36}"/>
              </a:ext>
            </a:extLst>
          </p:cNvPr>
          <p:cNvSpPr>
            <a:spLocks noGrp="1"/>
          </p:cNvSpPr>
          <p:nvPr>
            <p:ph idx="1"/>
          </p:nvPr>
        </p:nvSpPr>
        <p:spPr>
          <a:xfrm>
            <a:off x="533400" y="1038225"/>
            <a:ext cx="5257800" cy="4351338"/>
          </a:xfrm>
        </p:spPr>
        <p:txBody>
          <a:bodyPr>
            <a:normAutofit fontScale="70000" lnSpcReduction="20000"/>
          </a:bodyPr>
          <a:lstStyle/>
          <a:p>
            <a:pPr indent="0">
              <a:buNone/>
            </a:pPr>
            <a:r>
              <a:rPr lang="af-ZA" sz="2800" u="sng" dirty="0">
                <a:solidFill>
                  <a:srgbClr val="000000"/>
                </a:solidFill>
                <a:effectLst/>
                <a:latin typeface="Calibri" panose="020F0502020204030204" pitchFamily="34" charset="0"/>
                <a:ea typeface="Times New Roman" panose="02020603050405020304" pitchFamily="18" charset="0"/>
              </a:rPr>
              <a:t>Mans kan die volgende ontwikkel:</a:t>
            </a:r>
            <a:endParaRPr lang="en-US" sz="3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2800" dirty="0">
                <a:solidFill>
                  <a:srgbClr val="000000"/>
                </a:solidFill>
                <a:effectLst/>
                <a:latin typeface="Calibri" panose="020F0502020204030204" pitchFamily="34" charset="0"/>
                <a:ea typeface="Times New Roman" panose="02020603050405020304" pitchFamily="18" charset="0"/>
              </a:rPr>
              <a:t>Prominente borste</a:t>
            </a:r>
            <a:endParaRPr lang="en-US" sz="3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2800" dirty="0">
                <a:solidFill>
                  <a:srgbClr val="000000"/>
                </a:solidFill>
                <a:effectLst/>
                <a:latin typeface="Calibri" panose="020F0502020204030204" pitchFamily="34" charset="0"/>
                <a:ea typeface="Times New Roman" panose="02020603050405020304" pitchFamily="18" charset="0"/>
              </a:rPr>
              <a:t>Gekrimpte testikels</a:t>
            </a:r>
            <a:endParaRPr lang="en-US" sz="3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2800" dirty="0">
                <a:solidFill>
                  <a:srgbClr val="000000"/>
                </a:solidFill>
                <a:effectLst/>
                <a:latin typeface="Calibri" panose="020F0502020204030204" pitchFamily="34" charset="0"/>
                <a:ea typeface="Times New Roman" panose="02020603050405020304" pitchFamily="18" charset="0"/>
              </a:rPr>
              <a:t>Onvrugbaarheid</a:t>
            </a:r>
            <a:endParaRPr lang="en-US" sz="3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2800" dirty="0">
                <a:solidFill>
                  <a:srgbClr val="000000"/>
                </a:solidFill>
                <a:effectLst/>
                <a:latin typeface="Calibri" panose="020F0502020204030204" pitchFamily="34" charset="0"/>
                <a:ea typeface="Times New Roman" panose="02020603050405020304" pitchFamily="18" charset="0"/>
              </a:rPr>
              <a:t>Prostaatklier vergroting</a:t>
            </a:r>
            <a:endParaRPr lang="en-US" sz="3200" dirty="0">
              <a:effectLst/>
              <a:latin typeface="Times New Roman" panose="02020603050405020304" pitchFamily="18" charset="0"/>
              <a:ea typeface="Times New Roman" panose="02020603050405020304" pitchFamily="18" charset="0"/>
            </a:endParaRPr>
          </a:p>
          <a:p>
            <a:pPr marL="0" indent="0" algn="l">
              <a:buNone/>
            </a:pPr>
            <a:endParaRPr lang="en-GB" sz="2600" b="0" i="0" dirty="0">
              <a:solidFill>
                <a:srgbClr val="111111"/>
              </a:solidFill>
              <a:effectLst/>
              <a:latin typeface="Helvetica" panose="020B0604020202020204" pitchFamily="34" charset="0"/>
            </a:endParaRPr>
          </a:p>
          <a:p>
            <a:pPr indent="0">
              <a:buNone/>
            </a:pPr>
            <a:r>
              <a:rPr lang="af-ZA" sz="2800" u="sng" dirty="0">
                <a:solidFill>
                  <a:srgbClr val="000000"/>
                </a:solidFill>
                <a:effectLst/>
                <a:latin typeface="Calibri" panose="020F0502020204030204" pitchFamily="34" charset="0"/>
                <a:ea typeface="Times New Roman" panose="02020603050405020304" pitchFamily="18" charset="0"/>
              </a:rPr>
              <a:t>Vroue kan die volgende ontwikkel:</a:t>
            </a:r>
            <a:endParaRPr lang="en-US" sz="3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2800" dirty="0">
                <a:solidFill>
                  <a:srgbClr val="000000"/>
                </a:solidFill>
                <a:effectLst/>
                <a:latin typeface="Calibri" panose="020F0502020204030204" pitchFamily="34" charset="0"/>
                <a:ea typeface="Times New Roman" panose="02020603050405020304" pitchFamily="18" charset="0"/>
              </a:rPr>
              <a:t>'n Dieper stem, wat onomkeerbaar kan wees</a:t>
            </a:r>
            <a:endParaRPr lang="en-US" sz="3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2800" dirty="0">
                <a:solidFill>
                  <a:srgbClr val="000000"/>
                </a:solidFill>
                <a:effectLst/>
                <a:latin typeface="Calibri" panose="020F0502020204030204" pitchFamily="34" charset="0"/>
                <a:ea typeface="Times New Roman" panose="02020603050405020304" pitchFamily="18" charset="0"/>
              </a:rPr>
              <a:t>'n Vergrote klitoris, wat onomkeerbaar kan wees</a:t>
            </a:r>
            <a:endParaRPr lang="en-US" sz="3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2800" dirty="0">
                <a:solidFill>
                  <a:srgbClr val="000000"/>
                </a:solidFill>
                <a:effectLst/>
                <a:latin typeface="Calibri" panose="020F0502020204030204" pitchFamily="34" charset="0"/>
                <a:ea typeface="Times New Roman" panose="02020603050405020304" pitchFamily="18" charset="0"/>
              </a:rPr>
              <a:t>Verhoogde liggaamshare</a:t>
            </a:r>
            <a:endParaRPr lang="en-US" sz="3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2800" dirty="0">
                <a:solidFill>
                  <a:srgbClr val="000000"/>
                </a:solidFill>
                <a:effectLst/>
                <a:latin typeface="Calibri" panose="020F0502020204030204" pitchFamily="34" charset="0"/>
                <a:ea typeface="Times New Roman" panose="02020603050405020304" pitchFamily="18" charset="0"/>
              </a:rPr>
              <a:t>Blesheid, wat onomkeerbaar kan wees</a:t>
            </a:r>
            <a:endParaRPr lang="en-US" sz="3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2800" dirty="0">
                <a:solidFill>
                  <a:srgbClr val="000000"/>
                </a:solidFill>
                <a:effectLst/>
                <a:latin typeface="Calibri" panose="020F0502020204030204" pitchFamily="34" charset="0"/>
                <a:ea typeface="Times New Roman" panose="02020603050405020304" pitchFamily="18" charset="0"/>
              </a:rPr>
              <a:t>Ongereelde of afwesige menstruasie</a:t>
            </a:r>
            <a:endParaRPr lang="en-US" sz="3200" dirty="0">
              <a:effectLst/>
              <a:latin typeface="Times New Roman" panose="02020603050405020304" pitchFamily="18" charset="0"/>
              <a:ea typeface="Times New Roman" panose="02020603050405020304" pitchFamily="18" charset="0"/>
            </a:endParaRPr>
          </a:p>
          <a:p>
            <a:endParaRPr lang="en-ZA" dirty="0"/>
          </a:p>
        </p:txBody>
      </p:sp>
      <p:sp>
        <p:nvSpPr>
          <p:cNvPr id="4" name="Content Placeholder 2">
            <a:extLst>
              <a:ext uri="{FF2B5EF4-FFF2-40B4-BE49-F238E27FC236}">
                <a16:creationId xmlns:a16="http://schemas.microsoft.com/office/drawing/2014/main" id="{68054F1D-EDCE-49C0-A02D-72D02CC5C9DF}"/>
              </a:ext>
            </a:extLst>
          </p:cNvPr>
          <p:cNvSpPr txBox="1">
            <a:spLocks/>
          </p:cNvSpPr>
          <p:nvPr/>
        </p:nvSpPr>
        <p:spPr>
          <a:xfrm>
            <a:off x="6273800" y="1038225"/>
            <a:ext cx="5257800" cy="4351338"/>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af-ZA" sz="4800" u="sng" dirty="0">
                <a:solidFill>
                  <a:srgbClr val="000000"/>
                </a:solidFill>
                <a:effectLst/>
                <a:latin typeface="Calibri" panose="020F0502020204030204" pitchFamily="34" charset="0"/>
                <a:ea typeface="Times New Roman" panose="02020603050405020304" pitchFamily="18" charset="0"/>
              </a:rPr>
              <a:t>Beide mans en vroue kan die volgende ervaar:</a:t>
            </a:r>
            <a:endParaRPr lang="en-US" sz="5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4800" dirty="0">
                <a:solidFill>
                  <a:srgbClr val="000000"/>
                </a:solidFill>
                <a:effectLst/>
                <a:latin typeface="Calibri" panose="020F0502020204030204" pitchFamily="34" charset="0"/>
                <a:ea typeface="Times New Roman" panose="02020603050405020304" pitchFamily="18" charset="0"/>
              </a:rPr>
              <a:t>Ernstige aknee</a:t>
            </a:r>
            <a:endParaRPr lang="en-US" sz="5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4800" dirty="0">
                <a:solidFill>
                  <a:srgbClr val="000000"/>
                </a:solidFill>
                <a:effectLst/>
                <a:latin typeface="Calibri" panose="020F0502020204030204" pitchFamily="34" charset="0"/>
                <a:ea typeface="Times New Roman" panose="02020603050405020304" pitchFamily="18" charset="0"/>
              </a:rPr>
              <a:t>Verhoogde risiko van tendinitis en tendonbreuke</a:t>
            </a:r>
            <a:endParaRPr lang="en-US" sz="5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4800" dirty="0">
                <a:solidFill>
                  <a:srgbClr val="000000"/>
                </a:solidFill>
                <a:effectLst/>
                <a:latin typeface="Calibri" panose="020F0502020204030204" pitchFamily="34" charset="0"/>
                <a:ea typeface="Times New Roman" panose="02020603050405020304" pitchFamily="18" charset="0"/>
              </a:rPr>
              <a:t>Lewerafwykings en gewasse</a:t>
            </a:r>
            <a:endParaRPr lang="en-US" sz="5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4800" dirty="0">
                <a:solidFill>
                  <a:srgbClr val="000000"/>
                </a:solidFill>
                <a:effectLst/>
                <a:latin typeface="Calibri" panose="020F0502020204030204" pitchFamily="34" charset="0"/>
                <a:ea typeface="Times New Roman" panose="02020603050405020304" pitchFamily="18" charset="0"/>
              </a:rPr>
              <a:t>Hoë bloeddruk (hipertensie)</a:t>
            </a:r>
            <a:endParaRPr lang="en-US" sz="5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4800" dirty="0">
                <a:solidFill>
                  <a:srgbClr val="000000"/>
                </a:solidFill>
                <a:effectLst/>
                <a:latin typeface="Calibri" panose="020F0502020204030204" pitchFamily="34" charset="0"/>
                <a:ea typeface="Times New Roman" panose="02020603050405020304" pitchFamily="18" charset="0"/>
              </a:rPr>
              <a:t>Hart- en bloedsomloopprobleme</a:t>
            </a:r>
            <a:endParaRPr lang="en-US" sz="5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4800" dirty="0">
                <a:solidFill>
                  <a:srgbClr val="000000"/>
                </a:solidFill>
                <a:effectLst/>
                <a:latin typeface="Calibri" panose="020F0502020204030204" pitchFamily="34" charset="0"/>
                <a:ea typeface="Times New Roman" panose="02020603050405020304" pitchFamily="18" charset="0"/>
              </a:rPr>
              <a:t>Aggressiewe gedrag, woede of geweld</a:t>
            </a:r>
            <a:endParaRPr lang="en-US" sz="5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4800" dirty="0">
                <a:solidFill>
                  <a:srgbClr val="000000"/>
                </a:solidFill>
                <a:effectLst/>
                <a:latin typeface="Calibri" panose="020F0502020204030204" pitchFamily="34" charset="0"/>
                <a:ea typeface="Times New Roman" panose="02020603050405020304" pitchFamily="18" charset="0"/>
              </a:rPr>
              <a:t>Psigiatriese versteurings, soos depressie</a:t>
            </a:r>
            <a:endParaRPr lang="en-US" sz="5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4800" dirty="0">
                <a:solidFill>
                  <a:srgbClr val="000000"/>
                </a:solidFill>
                <a:effectLst/>
                <a:latin typeface="Calibri" panose="020F0502020204030204" pitchFamily="34" charset="0"/>
                <a:ea typeface="Times New Roman" panose="02020603050405020304" pitchFamily="18" charset="0"/>
              </a:rPr>
              <a:t>Dwelm-afhanklikheid</a:t>
            </a:r>
            <a:endParaRPr lang="en-US" sz="5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4800" dirty="0">
                <a:solidFill>
                  <a:srgbClr val="000000"/>
                </a:solidFill>
                <a:effectLst/>
                <a:latin typeface="Calibri" panose="020F0502020204030204" pitchFamily="34" charset="0"/>
                <a:ea typeface="Times New Roman" panose="02020603050405020304" pitchFamily="18" charset="0"/>
              </a:rPr>
              <a:t>Infeksies of siektes soos MIV of hepatitis as jy die middels inspuit</a:t>
            </a:r>
            <a:endParaRPr lang="en-US" sz="5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4800" dirty="0">
                <a:solidFill>
                  <a:srgbClr val="000000"/>
                </a:solidFill>
                <a:effectLst/>
                <a:latin typeface="Calibri" panose="020F0502020204030204" pitchFamily="34" charset="0"/>
                <a:ea typeface="Times New Roman" panose="02020603050405020304" pitchFamily="18" charset="0"/>
              </a:rPr>
              <a:t>Geïnhibeerde groei en ontwikkeling, en die risiko van toekomstige gesondheidsprobleme by tieners</a:t>
            </a:r>
            <a:endParaRPr lang="en-US" sz="5400" dirty="0">
              <a:effectLst/>
              <a:latin typeface="Times New Roman" panose="02020603050405020304" pitchFamily="18" charset="0"/>
              <a:ea typeface="Times New Roman" panose="02020603050405020304" pitchFamily="18" charset="0"/>
            </a:endParaRPr>
          </a:p>
          <a:p>
            <a:endParaRPr lang="en-ZA" dirty="0"/>
          </a:p>
        </p:txBody>
      </p:sp>
      <p:pic>
        <p:nvPicPr>
          <p:cNvPr id="6" name="Picture 5">
            <a:extLst>
              <a:ext uri="{FF2B5EF4-FFF2-40B4-BE49-F238E27FC236}">
                <a16:creationId xmlns:a16="http://schemas.microsoft.com/office/drawing/2014/main" id="{9BC894B5-5070-B5B7-3BF6-A22812047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2864"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78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Rectangle: Folded Corner 1">
            <a:extLst>
              <a:ext uri="{FF2B5EF4-FFF2-40B4-BE49-F238E27FC236}">
                <a16:creationId xmlns:a16="http://schemas.microsoft.com/office/drawing/2014/main" id="{CA1F21FB-A55C-4111-BA6E-8699B771A783}"/>
              </a:ext>
            </a:extLst>
          </p:cNvPr>
          <p:cNvSpPr/>
          <p:nvPr/>
        </p:nvSpPr>
        <p:spPr>
          <a:xfrm>
            <a:off x="355182" y="365124"/>
            <a:ext cx="3585052" cy="59514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af-ZA" sz="18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Wedstrydknoeiery:</a:t>
            </a: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 Wedstrydknoeiery vind plaas wanneer spelers doelbewus sleg speel om 'n spel  te verloor. Gewoonlik sodat diegene wat op die speler of span wed, geld sal verdien. Dit is onregverdig en oneties wanneer die doel van die spel billike mededinging is.</a:t>
            </a: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algn="ctr"/>
            <a:endParaRPr lang="en-ZA" dirty="0"/>
          </a:p>
          <a:p>
            <a:pPr algn="ctr"/>
            <a:endParaRPr lang="en-ZA" dirty="0"/>
          </a:p>
          <a:p>
            <a:pPr algn="ctr"/>
            <a:endParaRPr lang="en-ZA" dirty="0"/>
          </a:p>
          <a:p>
            <a:pPr algn="ctr"/>
            <a:endParaRPr lang="en-ZA" dirty="0"/>
          </a:p>
          <a:p>
            <a:pPr algn="ctr"/>
            <a:endParaRPr lang="en-ZA" dirty="0"/>
          </a:p>
          <a:p>
            <a:pPr algn="ctr"/>
            <a:endParaRPr lang="en-ZA" dirty="0"/>
          </a:p>
          <a:p>
            <a:pPr algn="ctr"/>
            <a:endParaRPr lang="en-ZA" dirty="0"/>
          </a:p>
          <a:p>
            <a:pPr algn="ctr"/>
            <a:endParaRPr lang="en-ZA" dirty="0"/>
          </a:p>
          <a:p>
            <a:pPr algn="ctr"/>
            <a:endParaRPr lang="en-ZA" dirty="0"/>
          </a:p>
        </p:txBody>
      </p:sp>
      <p:pic>
        <p:nvPicPr>
          <p:cNvPr id="1026" name="Picture 2" descr="Crazy But True Match Fixing Scandals That Rocked The World">
            <a:extLst>
              <a:ext uri="{FF2B5EF4-FFF2-40B4-BE49-F238E27FC236}">
                <a16:creationId xmlns:a16="http://schemas.microsoft.com/office/drawing/2014/main" id="{0B4A9125-3C54-41C4-8F6C-85734A1BD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22" y="3340824"/>
            <a:ext cx="3347572" cy="24754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Folded Corner 6">
            <a:extLst>
              <a:ext uri="{FF2B5EF4-FFF2-40B4-BE49-F238E27FC236}">
                <a16:creationId xmlns:a16="http://schemas.microsoft.com/office/drawing/2014/main" id="{3782178F-C3F4-4036-8F10-057C8C519364}"/>
              </a:ext>
            </a:extLst>
          </p:cNvPr>
          <p:cNvSpPr/>
          <p:nvPr/>
        </p:nvSpPr>
        <p:spPr>
          <a:xfrm>
            <a:off x="4080229" y="169158"/>
            <a:ext cx="3585052" cy="59514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af-ZA" sz="18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Partydige skeidsregters:</a:t>
            </a: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 Dit gebeur wanneer 'n onregverdige skeidsregter nie die nodige aksie in 'n wedstryd neem nie en 'n speler onregverdig seergemaak word. Die situasie word dan verder verskerp wanneer die span aggressief betrokke raak en 'n geveg uitbreek.  Nog 'n voorbeeld kan in sokker wees wanneer 'n speler van een span afgestuur word vir 'n ernstige hoë stewel. 'n Speler doen dieselfde ding teenoor die ander span, maar niks gebeur nie. Onthou, amptenare moet regverdig en konsekwent wees vir al die spelers</a:t>
            </a:r>
            <a:r>
              <a:rPr kumimoji="0" lang="af-ZA"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Folded Corner 7">
            <a:extLst>
              <a:ext uri="{FF2B5EF4-FFF2-40B4-BE49-F238E27FC236}">
                <a16:creationId xmlns:a16="http://schemas.microsoft.com/office/drawing/2014/main" id="{C64D6C67-F53F-4619-9E88-B2AA5255580A}"/>
              </a:ext>
            </a:extLst>
          </p:cNvPr>
          <p:cNvSpPr/>
          <p:nvPr/>
        </p:nvSpPr>
        <p:spPr>
          <a:xfrm>
            <a:off x="7805276" y="850803"/>
            <a:ext cx="4346812" cy="307280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af-ZA" sz="18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WANADMINISTRASIE in sport</a:t>
            </a: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 - Wanneer diegene wat na die sport moet omsien, dit nie behoorlik administreer nie. Insluitend:</a:t>
            </a: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Geld word misbruik en vermors</a:t>
            </a: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Sportbyeenkomste word nie goed beplan nie</a:t>
            </a: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Korrupsie vind plaas</a:t>
            </a: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CFB98FE9-EA0F-16A5-2DAF-2F3F9CF836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2864"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52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07B6-F13A-4ED3-8058-4783DE9B0CAE}"/>
              </a:ext>
            </a:extLst>
          </p:cNvPr>
          <p:cNvSpPr>
            <a:spLocks noGrp="1"/>
          </p:cNvSpPr>
          <p:nvPr>
            <p:ph type="title"/>
          </p:nvPr>
        </p:nvSpPr>
        <p:spPr/>
        <p:txBody>
          <a:bodyPr/>
          <a:lstStyle/>
          <a:p>
            <a:endParaRPr lang="en-ZA"/>
          </a:p>
        </p:txBody>
      </p:sp>
      <p:sp>
        <p:nvSpPr>
          <p:cNvPr id="4" name="Content Placeholder 3">
            <a:extLst>
              <a:ext uri="{FF2B5EF4-FFF2-40B4-BE49-F238E27FC236}">
                <a16:creationId xmlns:a16="http://schemas.microsoft.com/office/drawing/2014/main" id="{E6836AAE-F241-4066-BD5F-C622031CF330}"/>
              </a:ext>
            </a:extLst>
          </p:cNvPr>
          <p:cNvSpPr>
            <a:spLocks noGrp="1"/>
          </p:cNvSpPr>
          <p:nvPr>
            <p:ph idx="1"/>
          </p:nvPr>
        </p:nvSpPr>
        <p:spPr/>
        <p:txBody>
          <a:bodyPr/>
          <a:lstStyle/>
          <a:p>
            <a:endParaRPr lang="en-ZA"/>
          </a:p>
        </p:txBody>
      </p:sp>
      <p:pic>
        <p:nvPicPr>
          <p:cNvPr id="2052" name="Picture 4" descr="Kearsney&amp;#39;s hockey teams played Westville Boys&amp;#39; at their Old Boys Day |  AWSUM School News">
            <a:extLst>
              <a:ext uri="{FF2B5EF4-FFF2-40B4-BE49-F238E27FC236}">
                <a16:creationId xmlns:a16="http://schemas.microsoft.com/office/drawing/2014/main" id="{21703956-9337-4AF7-A81E-877FC2BC0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196621"/>
            <a:ext cx="12191999" cy="8043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F5D858-00CB-4839-9381-2187E525757C}"/>
              </a:ext>
            </a:extLst>
          </p:cNvPr>
          <p:cNvSpPr txBox="1"/>
          <p:nvPr/>
        </p:nvSpPr>
        <p:spPr>
          <a:xfrm>
            <a:off x="-3048" y="0"/>
            <a:ext cx="12191999" cy="3816429"/>
          </a:xfrm>
          <a:prstGeom prst="rect">
            <a:avLst/>
          </a:prstGeom>
          <a:solidFill>
            <a:schemeClr val="accent2">
              <a:lumMod val="50000"/>
            </a:schemeClr>
          </a:solidFill>
        </p:spPr>
        <p:txBody>
          <a:bodyPr wrap="square" rtlCol="0">
            <a:spAutoFit/>
          </a:bodyPr>
          <a:lstStyle/>
          <a:p>
            <a:r>
              <a:rPr lang="en-ZA" sz="2200" dirty="0">
                <a:solidFill>
                  <a:schemeClr val="bg1"/>
                </a:solidFill>
              </a:rPr>
              <a:t>Scenario:</a:t>
            </a:r>
          </a:p>
          <a:p>
            <a:r>
              <a:rPr lang="nl-NL" sz="2200" dirty="0">
                <a:solidFill>
                  <a:schemeClr val="bg1"/>
                </a:solidFill>
              </a:rPr>
              <a:t>Die TWEE spanne wat teen mekaar speel in die 1ste hokkieseunswedstryd was jare lank berugte mededingers. Kom ons noem hulle die Blou Hoërskool en Rooi Hoërskool. Voordat die wedstryd begin het, het die spanne reeds mekaar reeds kommentaar van die kantlyn af toegesnou. Die skeidsregter was 'n oudleerling van die Rooi Hoërskool. Hy het die afgelope ses maande as skeidsregter gelisensieer. Die wedstryd het met beperkte oortredings begin, maar teen die einde van die eerste helfte het die skeidsregter twee spelers van die Blou Hoërskool afgestuur. Dit het gelyk asof hy hoogs subjektief was. In die tweede helfte het een van die spelers van die Blou Hoërskool gefrustreerd geraak met die skeidsregter se gebrek aan regverdige beslissings en 'n ander speler van die Rooi Hoërskool beseer. Die wedstryd is deur die afrigters gediskwalifiseer toe die Blou Hoërskool die span van die veld af getrek het en geweier het om hul spelers die wedstryd te laat voltooi.</a:t>
            </a:r>
          </a:p>
        </p:txBody>
      </p:sp>
      <p:pic>
        <p:nvPicPr>
          <p:cNvPr id="3" name="Picture 2">
            <a:extLst>
              <a:ext uri="{FF2B5EF4-FFF2-40B4-BE49-F238E27FC236}">
                <a16:creationId xmlns:a16="http://schemas.microsoft.com/office/drawing/2014/main" id="{19F0FAF9-4174-2687-08F9-A71C2AB7FE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2864"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8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30E0-6289-4D11-B79E-D275EB584705}"/>
              </a:ext>
            </a:extLst>
          </p:cNvPr>
          <p:cNvSpPr>
            <a:spLocks noGrp="1"/>
          </p:cNvSpPr>
          <p:nvPr>
            <p:ph type="title"/>
          </p:nvPr>
        </p:nvSpPr>
        <p:spPr/>
        <p:txBody>
          <a:bodyPr/>
          <a:lstStyle/>
          <a:p>
            <a:endParaRPr lang="en-ZA"/>
          </a:p>
        </p:txBody>
      </p:sp>
      <p:pic>
        <p:nvPicPr>
          <p:cNvPr id="12" name="Content Placeholder 11" descr="Shape&#10;&#10;Description automatically generated">
            <a:extLst>
              <a:ext uri="{FF2B5EF4-FFF2-40B4-BE49-F238E27FC236}">
                <a16:creationId xmlns:a16="http://schemas.microsoft.com/office/drawing/2014/main" id="{5CD5F978-7C05-A966-E903-C5ED58CEE4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2091531"/>
            <a:ext cx="6096000" cy="3819525"/>
          </a:xfrm>
        </p:spPr>
      </p:pic>
      <p:pic>
        <p:nvPicPr>
          <p:cNvPr id="1026" name="Picture 2" descr="Media, Entertainment and Sport | World Economic Forum">
            <a:extLst>
              <a:ext uri="{FF2B5EF4-FFF2-40B4-BE49-F238E27FC236}">
                <a16:creationId xmlns:a16="http://schemas.microsoft.com/office/drawing/2014/main" id="{0B98318F-FC87-4060-BF32-EF82A394C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C2599F-C280-4F9D-A261-E3151CDB029C}"/>
              </a:ext>
            </a:extLst>
          </p:cNvPr>
          <p:cNvSpPr txBox="1"/>
          <p:nvPr/>
        </p:nvSpPr>
        <p:spPr>
          <a:xfrm>
            <a:off x="965415" y="681037"/>
            <a:ext cx="10515600" cy="1477328"/>
          </a:xfrm>
          <a:prstGeom prst="rect">
            <a:avLst/>
          </a:prstGeom>
          <a:solidFill>
            <a:schemeClr val="accent1">
              <a:lumMod val="75000"/>
            </a:schemeClr>
          </a:solidFill>
        </p:spPr>
        <p:txBody>
          <a:bodyPr wrap="square" rtlCol="0">
            <a:spAutoFit/>
          </a:bodyPr>
          <a:lstStyle/>
          <a:p>
            <a:pPr algn="ctr"/>
            <a:r>
              <a:rPr lang="en-ZA" sz="3000" dirty="0" err="1">
                <a:solidFill>
                  <a:schemeClr val="bg1"/>
                </a:solidFill>
              </a:rPr>
              <a:t>Deur</a:t>
            </a:r>
            <a:r>
              <a:rPr lang="en-ZA" sz="3000" dirty="0">
                <a:solidFill>
                  <a:schemeClr val="bg1"/>
                </a:solidFill>
              </a:rPr>
              <a:t> </a:t>
            </a:r>
            <a:r>
              <a:rPr lang="en-ZA" sz="3000" dirty="0" err="1">
                <a:solidFill>
                  <a:schemeClr val="bg1"/>
                </a:solidFill>
              </a:rPr>
              <a:t>te</a:t>
            </a:r>
            <a:r>
              <a:rPr lang="en-ZA" sz="3000" dirty="0">
                <a:solidFill>
                  <a:schemeClr val="bg1"/>
                </a:solidFill>
              </a:rPr>
              <a:t> </a:t>
            </a:r>
            <a:r>
              <a:rPr lang="en-ZA" sz="3000" dirty="0" err="1">
                <a:solidFill>
                  <a:schemeClr val="bg1"/>
                </a:solidFill>
              </a:rPr>
              <a:t>weet</a:t>
            </a:r>
            <a:r>
              <a:rPr lang="en-ZA" sz="3000" dirty="0">
                <a:solidFill>
                  <a:schemeClr val="bg1"/>
                </a:solidFill>
              </a:rPr>
              <a:t> </a:t>
            </a:r>
            <a:r>
              <a:rPr lang="en-ZA" sz="3000" dirty="0" err="1">
                <a:solidFill>
                  <a:schemeClr val="bg1"/>
                </a:solidFill>
              </a:rPr>
              <a:t>dat</a:t>
            </a:r>
            <a:r>
              <a:rPr lang="en-ZA" sz="3000" dirty="0">
                <a:solidFill>
                  <a:schemeClr val="bg1"/>
                </a:solidFill>
              </a:rPr>
              <a:t> die media </a:t>
            </a:r>
            <a:r>
              <a:rPr lang="en-ZA" sz="3000" dirty="0" err="1">
                <a:solidFill>
                  <a:schemeClr val="bg1"/>
                </a:solidFill>
              </a:rPr>
              <a:t>beïnvloed</a:t>
            </a:r>
            <a:r>
              <a:rPr lang="en-ZA" sz="3000" dirty="0">
                <a:solidFill>
                  <a:schemeClr val="bg1"/>
                </a:solidFill>
              </a:rPr>
              <a:t> word </a:t>
            </a:r>
            <a:r>
              <a:rPr lang="en-ZA" sz="3000" dirty="0" err="1">
                <a:solidFill>
                  <a:schemeClr val="bg1"/>
                </a:solidFill>
              </a:rPr>
              <a:t>deur</a:t>
            </a:r>
            <a:r>
              <a:rPr lang="en-ZA" sz="3000" dirty="0">
                <a:solidFill>
                  <a:schemeClr val="bg1"/>
                </a:solidFill>
              </a:rPr>
              <a:t> </a:t>
            </a:r>
            <a:r>
              <a:rPr lang="en-ZA" sz="3000" dirty="0" err="1">
                <a:solidFill>
                  <a:schemeClr val="bg1"/>
                </a:solidFill>
              </a:rPr>
              <a:t>wanpraktyke</a:t>
            </a:r>
            <a:r>
              <a:rPr lang="en-ZA" sz="3000" dirty="0">
                <a:solidFill>
                  <a:schemeClr val="bg1"/>
                </a:solidFill>
              </a:rPr>
              <a:t> </a:t>
            </a:r>
            <a:r>
              <a:rPr lang="en-ZA" sz="3000" dirty="0" err="1">
                <a:solidFill>
                  <a:schemeClr val="bg1"/>
                </a:solidFill>
              </a:rPr>
              <a:t>en</a:t>
            </a:r>
            <a:r>
              <a:rPr lang="en-ZA" sz="3000" dirty="0">
                <a:solidFill>
                  <a:schemeClr val="bg1"/>
                </a:solidFill>
              </a:rPr>
              <a:t> </a:t>
            </a:r>
            <a:r>
              <a:rPr lang="en-ZA" sz="3000" dirty="0" err="1">
                <a:solidFill>
                  <a:schemeClr val="bg1"/>
                </a:solidFill>
              </a:rPr>
              <a:t>vooroordeel</a:t>
            </a:r>
            <a:r>
              <a:rPr lang="en-ZA" sz="3000" dirty="0">
                <a:solidFill>
                  <a:schemeClr val="bg1"/>
                </a:solidFill>
              </a:rPr>
              <a:t>, </a:t>
            </a:r>
            <a:r>
              <a:rPr lang="en-ZA" sz="3000" dirty="0" err="1">
                <a:solidFill>
                  <a:schemeClr val="bg1"/>
                </a:solidFill>
              </a:rPr>
              <a:t>moet</a:t>
            </a:r>
            <a:r>
              <a:rPr lang="en-ZA" sz="3000" dirty="0">
                <a:solidFill>
                  <a:schemeClr val="bg1"/>
                </a:solidFill>
              </a:rPr>
              <a:t> </a:t>
            </a:r>
            <a:r>
              <a:rPr lang="en-ZA" sz="3000" dirty="0" err="1">
                <a:solidFill>
                  <a:schemeClr val="bg1"/>
                </a:solidFill>
              </a:rPr>
              <a:t>jy</a:t>
            </a:r>
            <a:r>
              <a:rPr lang="en-ZA" sz="3000" dirty="0">
                <a:solidFill>
                  <a:schemeClr val="bg1"/>
                </a:solidFill>
              </a:rPr>
              <a:t> ’n </a:t>
            </a:r>
            <a:r>
              <a:rPr lang="en-ZA" sz="3000" dirty="0" err="1">
                <a:solidFill>
                  <a:schemeClr val="bg1"/>
                </a:solidFill>
              </a:rPr>
              <a:t>persoon</a:t>
            </a:r>
            <a:r>
              <a:rPr lang="en-ZA" sz="3000" dirty="0">
                <a:solidFill>
                  <a:schemeClr val="bg1"/>
                </a:solidFill>
              </a:rPr>
              <a:t> word wat ’n </a:t>
            </a:r>
            <a:r>
              <a:rPr lang="en-ZA" sz="3000" dirty="0" err="1">
                <a:solidFill>
                  <a:schemeClr val="bg1"/>
                </a:solidFill>
              </a:rPr>
              <a:t>situasie</a:t>
            </a:r>
            <a:r>
              <a:rPr lang="en-ZA" sz="3000" dirty="0">
                <a:solidFill>
                  <a:schemeClr val="bg1"/>
                </a:solidFill>
              </a:rPr>
              <a:t> </a:t>
            </a:r>
            <a:r>
              <a:rPr lang="en-ZA" sz="3000" dirty="0" err="1">
                <a:solidFill>
                  <a:schemeClr val="bg1"/>
                </a:solidFill>
              </a:rPr>
              <a:t>krities</a:t>
            </a:r>
            <a:r>
              <a:rPr lang="en-ZA" sz="3000" dirty="0">
                <a:solidFill>
                  <a:schemeClr val="bg1"/>
                </a:solidFill>
              </a:rPr>
              <a:t> </a:t>
            </a:r>
            <a:r>
              <a:rPr lang="en-ZA" sz="3000" dirty="0" err="1">
                <a:solidFill>
                  <a:schemeClr val="bg1"/>
                </a:solidFill>
              </a:rPr>
              <a:t>kan</a:t>
            </a:r>
            <a:r>
              <a:rPr lang="en-ZA" sz="3000" dirty="0">
                <a:solidFill>
                  <a:schemeClr val="bg1"/>
                </a:solidFill>
              </a:rPr>
              <a:t> </a:t>
            </a:r>
            <a:r>
              <a:rPr lang="en-ZA" sz="3000" dirty="0" err="1">
                <a:solidFill>
                  <a:schemeClr val="bg1"/>
                </a:solidFill>
              </a:rPr>
              <a:t>analiseer</a:t>
            </a:r>
            <a:r>
              <a:rPr lang="en-ZA" sz="3000" dirty="0">
                <a:solidFill>
                  <a:schemeClr val="bg1"/>
                </a:solidFill>
              </a:rPr>
              <a:t>. </a:t>
            </a:r>
          </a:p>
        </p:txBody>
      </p:sp>
      <p:sp>
        <p:nvSpPr>
          <p:cNvPr id="5" name="TextBox 4">
            <a:extLst>
              <a:ext uri="{FF2B5EF4-FFF2-40B4-BE49-F238E27FC236}">
                <a16:creationId xmlns:a16="http://schemas.microsoft.com/office/drawing/2014/main" id="{A2B4D9E4-DC8D-4061-939D-586D97372AE0}"/>
              </a:ext>
            </a:extLst>
          </p:cNvPr>
          <p:cNvSpPr txBox="1"/>
          <p:nvPr/>
        </p:nvSpPr>
        <p:spPr>
          <a:xfrm>
            <a:off x="838200" y="2567250"/>
            <a:ext cx="10770031" cy="4222694"/>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Kom ons neem 'n oomblik om te definieer hoe jy 'n kritiese ontleder van sportdekking in die media kan word:</a:t>
            </a: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Dit beteken dat jy navorsing moet doen en seker maak dat jy bewyse het om jou argument te ondersteun.</a:t>
            </a: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Jy kan hierdie bewyse vind deur verskillende sportnuusafsetpunte of artikels te kruisverwys.</a:t>
            </a: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Vra jouself af:</a:t>
            </a: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Wat het ek in die media oor sportdekking gevind? </a:t>
            </a: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Hoe ondersteun dit my standpunt? </a:t>
            </a: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Het ek bewyse van vooroordeel in sport gevind?</a:t>
            </a: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af-ZA" sz="1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Sodra jy al hierdie navorsing gedoen het, bied 'n kritiese argument met jou bewyse aan. As iemand anders jou beskouing teëstaan, moet jy tyd neem om na hulle te luister en noukeurig te evalueer wat hulle gesê het. Bly kalm, moenie argumenteer nie! Probeer om hul reaksie met bewyse teen te werk.  </a:t>
            </a:r>
            <a:endParaRPr lang="en-ZA" sz="1400" dirty="0">
              <a:solidFill>
                <a:schemeClr val="bg1"/>
              </a:solidFill>
            </a:endParaRPr>
          </a:p>
          <a:p>
            <a:pPr marL="342900" indent="-342900">
              <a:buFont typeface="Arial" panose="020B0604020202020204" pitchFamily="34" charset="0"/>
              <a:buChar char="•"/>
            </a:pPr>
            <a:endParaRPr lang="en-ZA" sz="2000" dirty="0">
              <a:solidFill>
                <a:schemeClr val="bg1"/>
              </a:solidFill>
            </a:endParaRPr>
          </a:p>
        </p:txBody>
      </p:sp>
      <p:pic>
        <p:nvPicPr>
          <p:cNvPr id="14" name="Picture 13" descr="Shape&#10;&#10;Description automatically generated">
            <a:extLst>
              <a:ext uri="{FF2B5EF4-FFF2-40B4-BE49-F238E27FC236}">
                <a16:creationId xmlns:a16="http://schemas.microsoft.com/office/drawing/2014/main" id="{012FFCFE-BDB8-B57A-43ED-5EF16C655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2929" y="3476377"/>
            <a:ext cx="3058086" cy="1916082"/>
          </a:xfrm>
          <a:prstGeom prst="rect">
            <a:avLst/>
          </a:prstGeom>
        </p:spPr>
      </p:pic>
      <p:pic>
        <p:nvPicPr>
          <p:cNvPr id="3" name="Picture 2">
            <a:extLst>
              <a:ext uri="{FF2B5EF4-FFF2-40B4-BE49-F238E27FC236}">
                <a16:creationId xmlns:a16="http://schemas.microsoft.com/office/drawing/2014/main" id="{C0055917-A796-00B1-86C2-95875ED4A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2864"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14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07B6-F13A-4ED3-8058-4783DE9B0CAE}"/>
              </a:ext>
            </a:extLst>
          </p:cNvPr>
          <p:cNvSpPr>
            <a:spLocks noGrp="1"/>
          </p:cNvSpPr>
          <p:nvPr>
            <p:ph type="title"/>
          </p:nvPr>
        </p:nvSpPr>
        <p:spPr/>
        <p:txBody>
          <a:bodyPr/>
          <a:lstStyle/>
          <a:p>
            <a:r>
              <a:rPr lang="en-ZA" dirty="0"/>
              <a:t>Be a CRITICAL THINKER and EVALUATE!</a:t>
            </a:r>
          </a:p>
        </p:txBody>
      </p:sp>
      <p:sp>
        <p:nvSpPr>
          <p:cNvPr id="3" name="Content Placeholder 2">
            <a:extLst>
              <a:ext uri="{FF2B5EF4-FFF2-40B4-BE49-F238E27FC236}">
                <a16:creationId xmlns:a16="http://schemas.microsoft.com/office/drawing/2014/main" id="{BCBF89D7-673B-42B4-B24C-8A6724D29BF3}"/>
              </a:ext>
            </a:extLst>
          </p:cNvPr>
          <p:cNvSpPr>
            <a:spLocks noGrp="1"/>
          </p:cNvSpPr>
          <p:nvPr>
            <p:ph idx="1"/>
          </p:nvPr>
        </p:nvSpPr>
        <p:spPr/>
        <p:txBody>
          <a:bodyPr/>
          <a:lstStyle/>
          <a:p>
            <a:endParaRPr lang="en-ZA"/>
          </a:p>
        </p:txBody>
      </p:sp>
      <p:pic>
        <p:nvPicPr>
          <p:cNvPr id="4" name="Picture 2" descr="How Covid-19 has changed the way we look at exams - Education Today News">
            <a:extLst>
              <a:ext uri="{FF2B5EF4-FFF2-40B4-BE49-F238E27FC236}">
                <a16:creationId xmlns:a16="http://schemas.microsoft.com/office/drawing/2014/main" id="{A2504DBA-7867-46EC-8D9A-E00DBBE45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 y="0"/>
            <a:ext cx="12193761" cy="68570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B668D5-6800-44AB-AF79-706638B4191D}"/>
              </a:ext>
            </a:extLst>
          </p:cNvPr>
          <p:cNvSpPr/>
          <p:nvPr/>
        </p:nvSpPr>
        <p:spPr>
          <a:xfrm>
            <a:off x="9055978" y="1027906"/>
            <a:ext cx="1633781"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TEST</a:t>
            </a:r>
          </a:p>
          <a:p>
            <a:pPr algn="ctr"/>
            <a:r>
              <a:rPr lang="en-US" sz="5400" b="1" dirty="0">
                <a:ln/>
                <a:solidFill>
                  <a:schemeClr val="accent4"/>
                </a:solidFill>
              </a:rPr>
              <a:t>TIPS!</a:t>
            </a:r>
            <a:endParaRPr lang="en-US" sz="5400" b="1" cap="none" spc="0" dirty="0">
              <a:ln/>
              <a:solidFill>
                <a:schemeClr val="accent4"/>
              </a:solidFill>
              <a:effectLst/>
            </a:endParaRPr>
          </a:p>
        </p:txBody>
      </p:sp>
      <p:pic>
        <p:nvPicPr>
          <p:cNvPr id="7" name="Picture 6">
            <a:extLst>
              <a:ext uri="{FF2B5EF4-FFF2-40B4-BE49-F238E27FC236}">
                <a16:creationId xmlns:a16="http://schemas.microsoft.com/office/drawing/2014/main" id="{F3F1A0C4-B508-4397-B962-B865A93A03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2864"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15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9B2AC8-F50C-428C-979D-DB94782F2BC4}"/>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Besinning</a:t>
            </a:r>
          </a:p>
        </p:txBody>
      </p:sp>
      <p:pic>
        <p:nvPicPr>
          <p:cNvPr id="6" name="Picture 2" descr="Self Reflection: A Path to Knowledge and Happiness">
            <a:extLst>
              <a:ext uri="{FF2B5EF4-FFF2-40B4-BE49-F238E27FC236}">
                <a16:creationId xmlns:a16="http://schemas.microsoft.com/office/drawing/2014/main" id="{D39343B3-EA14-4910-BF1A-82036EAACD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48" r="9446" b="-2"/>
          <a:stretch/>
        </p:blipFill>
        <p:spPr bwMode="auto">
          <a:xfrm>
            <a:off x="1" y="10"/>
            <a:ext cx="693639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8F903E9F-5AC3-AB3F-9427-89659CEA2DF5}"/>
              </a:ext>
            </a:extLst>
          </p:cNvPr>
          <p:cNvSpPr>
            <a:spLocks noGrp="1"/>
          </p:cNvSpPr>
          <p:nvPr>
            <p:ph idx="1"/>
          </p:nvPr>
        </p:nvSpPr>
        <p:spPr>
          <a:xfrm>
            <a:off x="7531610" y="2434201"/>
            <a:ext cx="3822189" cy="3742762"/>
          </a:xfrm>
        </p:spPr>
        <p:txBody>
          <a:bodyPr vert="horz" lIns="91440" tIns="45720" rIns="91440" bIns="45720" rtlCol="0">
            <a:normAutofit/>
          </a:bodyPr>
          <a:lstStyle/>
          <a:p>
            <a:pPr marL="0" lvl="0" indent="0" fontAlgn="base">
              <a:buNone/>
            </a:pPr>
            <a:r>
              <a:rPr lang="en-US" dirty="0">
                <a:effectLst/>
              </a:rPr>
              <a:t>• </a:t>
            </a:r>
            <a:r>
              <a:rPr lang="en-US" dirty="0" err="1">
                <a:effectLst/>
              </a:rPr>
              <a:t>Skryf</a:t>
            </a:r>
            <a:r>
              <a:rPr lang="en-US" dirty="0">
                <a:effectLst/>
              </a:rPr>
              <a:t> 'n </a:t>
            </a:r>
            <a:r>
              <a:rPr lang="en-US" dirty="0" err="1">
                <a:effectLst/>
              </a:rPr>
              <a:t>kort</a:t>
            </a:r>
            <a:r>
              <a:rPr lang="en-US" dirty="0">
                <a:effectLst/>
              </a:rPr>
              <a:t> </a:t>
            </a:r>
            <a:r>
              <a:rPr lang="en-US" dirty="0" err="1">
                <a:effectLst/>
              </a:rPr>
              <a:t>paragraaf</a:t>
            </a:r>
            <a:r>
              <a:rPr lang="en-US" dirty="0">
                <a:effectLst/>
              </a:rPr>
              <a:t> </a:t>
            </a:r>
            <a:r>
              <a:rPr lang="en-US" dirty="0" err="1">
                <a:effectLst/>
              </a:rPr>
              <a:t>oor</a:t>
            </a:r>
            <a:r>
              <a:rPr lang="en-US" dirty="0">
                <a:effectLst/>
              </a:rPr>
              <a:t> wat </a:t>
            </a:r>
            <a:r>
              <a:rPr lang="en-US" dirty="0" err="1">
                <a:effectLst/>
              </a:rPr>
              <a:t>jy</a:t>
            </a:r>
            <a:r>
              <a:rPr lang="en-US" dirty="0">
                <a:effectLst/>
              </a:rPr>
              <a:t> </a:t>
            </a:r>
            <a:r>
              <a:rPr lang="en-US" dirty="0" err="1">
                <a:effectLst/>
              </a:rPr>
              <a:t>vandag</a:t>
            </a:r>
            <a:r>
              <a:rPr lang="en-US" dirty="0">
                <a:effectLst/>
              </a:rPr>
              <a:t> </a:t>
            </a:r>
            <a:r>
              <a:rPr lang="en-US" dirty="0" err="1">
                <a:effectLst/>
              </a:rPr>
              <a:t>oor</a:t>
            </a:r>
            <a:r>
              <a:rPr lang="en-US" dirty="0">
                <a:effectLst/>
              </a:rPr>
              <a:t> </a:t>
            </a:r>
            <a:r>
              <a:rPr lang="en-US" dirty="0" err="1">
                <a:effectLst/>
              </a:rPr>
              <a:t>onbillike</a:t>
            </a:r>
            <a:r>
              <a:rPr lang="en-US" dirty="0">
                <a:effectLst/>
              </a:rPr>
              <a:t> </a:t>
            </a:r>
            <a:r>
              <a:rPr lang="en-US" dirty="0" err="1">
                <a:effectLst/>
              </a:rPr>
              <a:t>gebruike</a:t>
            </a:r>
            <a:r>
              <a:rPr lang="en-US" dirty="0">
                <a:effectLst/>
              </a:rPr>
              <a:t> in sport </a:t>
            </a:r>
            <a:r>
              <a:rPr lang="en-US" dirty="0" err="1">
                <a:effectLst/>
              </a:rPr>
              <a:t>geleer</a:t>
            </a:r>
            <a:r>
              <a:rPr lang="en-US" dirty="0">
                <a:effectLst/>
              </a:rPr>
              <a:t> het.</a:t>
            </a:r>
          </a:p>
          <a:p>
            <a:pPr marL="0" lvl="0" indent="0" fontAlgn="base">
              <a:buNone/>
            </a:pPr>
            <a:r>
              <a:rPr lang="en-US" dirty="0">
                <a:effectLst/>
              </a:rPr>
              <a:t>• Hoe het die media </a:t>
            </a:r>
            <a:r>
              <a:rPr lang="en-US" dirty="0" err="1">
                <a:effectLst/>
              </a:rPr>
              <a:t>jou</a:t>
            </a:r>
            <a:r>
              <a:rPr lang="en-US" dirty="0">
                <a:effectLst/>
              </a:rPr>
              <a:t> </a:t>
            </a:r>
            <a:r>
              <a:rPr lang="en-US" dirty="0" err="1">
                <a:effectLst/>
              </a:rPr>
              <a:t>persepsies</a:t>
            </a:r>
            <a:r>
              <a:rPr lang="en-US" dirty="0">
                <a:effectLst/>
              </a:rPr>
              <a:t> </a:t>
            </a:r>
            <a:r>
              <a:rPr lang="en-US" dirty="0" err="1">
                <a:effectLst/>
              </a:rPr>
              <a:t>oor</a:t>
            </a:r>
            <a:r>
              <a:rPr lang="en-US" dirty="0">
                <a:effectLst/>
              </a:rPr>
              <a:t> </a:t>
            </a:r>
            <a:r>
              <a:rPr lang="en-US" dirty="0" err="1">
                <a:effectLst/>
              </a:rPr>
              <a:t>geslagsvooroordeel</a:t>
            </a:r>
            <a:r>
              <a:rPr lang="en-US" dirty="0">
                <a:effectLst/>
              </a:rPr>
              <a:t> in sport </a:t>
            </a:r>
            <a:r>
              <a:rPr lang="en-US" dirty="0" err="1">
                <a:effectLst/>
              </a:rPr>
              <a:t>beïnvloed</a:t>
            </a:r>
            <a:r>
              <a:rPr lang="en-US" dirty="0">
                <a:effectLst/>
              </a:rPr>
              <a:t>?</a:t>
            </a:r>
          </a:p>
        </p:txBody>
      </p:sp>
      <p:pic>
        <p:nvPicPr>
          <p:cNvPr id="3" name="Picture 2">
            <a:extLst>
              <a:ext uri="{FF2B5EF4-FFF2-40B4-BE49-F238E27FC236}">
                <a16:creationId xmlns:a16="http://schemas.microsoft.com/office/drawing/2014/main" id="{89772EF4-C111-35B5-D82B-E681E904D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2864"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335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6199</TotalTime>
  <Words>2057</Words>
  <Application>Microsoft Office PowerPoint</Application>
  <PresentationFormat>Widescreen</PresentationFormat>
  <Paragraphs>168</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Courier New</vt:lpstr>
      <vt:lpstr>Helvetica</vt:lpstr>
      <vt:lpstr>Symbol</vt:lpstr>
      <vt:lpstr>Times New Roman</vt:lpstr>
      <vt:lpstr>Wingdings</vt:lpstr>
      <vt:lpstr>Office Theme</vt:lpstr>
      <vt:lpstr>PowerPoint Presentation</vt:lpstr>
      <vt:lpstr>Wanpraktyke in sport</vt:lpstr>
      <vt:lpstr>PowerPoint Presentation</vt:lpstr>
      <vt:lpstr>SIDE EFFECTS of Anabolic Steroids</vt:lpstr>
      <vt:lpstr>PowerPoint Presentation</vt:lpstr>
      <vt:lpstr>PowerPoint Presentation</vt:lpstr>
      <vt:lpstr>PowerPoint Presentation</vt:lpstr>
      <vt:lpstr>Be a CRITICAL THINKER and EVALUATE!</vt:lpstr>
      <vt:lpstr>Besinning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11</cp:revision>
  <dcterms:created xsi:type="dcterms:W3CDTF">2021-09-27T19:21:00Z</dcterms:created>
  <dcterms:modified xsi:type="dcterms:W3CDTF">2023-08-14T06:11:21Z</dcterms:modified>
</cp:coreProperties>
</file>