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70" r:id="rId4"/>
    <p:sldId id="271" r:id="rId5"/>
    <p:sldId id="273" r:id="rId6"/>
    <p:sldId id="274" r:id="rId7"/>
    <p:sldId id="266" r:id="rId8"/>
    <p:sldId id="268" r:id="rId9"/>
    <p:sldId id="269" r:id="rId10"/>
    <p:sldId id="267"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7514" autoAdjust="0"/>
  </p:normalViewPr>
  <p:slideViewPr>
    <p:cSldViewPr snapToGrid="0">
      <p:cViewPr varScale="1">
        <p:scale>
          <a:sx n="57" d="100"/>
          <a:sy n="57" d="100"/>
        </p:scale>
        <p:origin x="931"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5F614-50AE-436D-AF1C-DA5160317F64}" type="datetimeFigureOut">
              <a:rPr lang="en-ZA" smtClean="0"/>
              <a:t>2023/08/14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B2E6B-8E98-4517-93D1-208BE7CA5D02}" type="slidenum">
              <a:rPr lang="en-ZA" smtClean="0"/>
              <a:t>‹#›</a:t>
            </a:fld>
            <a:endParaRPr lang="en-ZA"/>
          </a:p>
        </p:txBody>
      </p:sp>
    </p:spTree>
    <p:extLst>
      <p:ext uri="{BB962C8B-B14F-4D97-AF65-F5344CB8AC3E}">
        <p14:creationId xmlns:p14="http://schemas.microsoft.com/office/powerpoint/2010/main" val="436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ysports.com/tennis/news/12110/12353153/wimbledon-2021-marija-cicak-set-to-become-first-female-umpire-for-a-mens-singles-final" TargetMode="External"/><Relationship Id="rId7" Type="http://schemas.openxmlformats.org/officeDocument/2006/relationships/hyperlink" Target="https://sport.optus.com.au/news/womens-world-cup-2023/os59287/prize-money-fifa-womens-world-cup-2023-how-much-will-the-winners-make-each-tea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bc.net.au/news/2022-07-20/fifa-could-double-2023-women-s-world-cup-prize-money-100-million/101254868" TargetMode="External"/><Relationship Id="rId5" Type="http://schemas.openxmlformats.org/officeDocument/2006/relationships/hyperlink" Target="https://www.news24.com/sport/rugby/unitedrugbychampionship/sa-ref-aimee-barrett-theron-to-make-her-urc-debut-20211013" TargetMode="External"/><Relationship Id="rId4" Type="http://schemas.openxmlformats.org/officeDocument/2006/relationships/hyperlink" Target="https://frontofficesports.com/2022-womens-cricket-world-cup-generated-record-1-64b-view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 3min</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to class Grade 10’s. Let’s briefly recap the last lesson just to refresh your memory.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Can you list the FIVE religions we investigated in class in the lass lesson? (Allow time for the class to list them.)</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Islam</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Christianity</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African Christianity</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Hinduism</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Judaism</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What did you learn about these religions from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595959"/>
                </a:solidFill>
                <a:effectLst/>
                <a:latin typeface="Arial" panose="020B0604020202020204" pitchFamily="34" charset="0"/>
                <a:ea typeface="Arial" panose="020B0604020202020204" pitchFamily="34" charset="0"/>
              </a:rPr>
              <a:t>) that you never knew before?</a:t>
            </a:r>
            <a:endParaRPr lang="en-ZA" dirty="0"/>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1</a:t>
            </a:fld>
            <a:endParaRPr lang="en-ZA"/>
          </a:p>
        </p:txBody>
      </p:sp>
    </p:spTree>
    <p:extLst>
      <p:ext uri="{BB962C8B-B14F-4D97-AF65-F5344CB8AC3E}">
        <p14:creationId xmlns:p14="http://schemas.microsoft.com/office/powerpoint/2010/main" val="252173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2 - 5: 10min + 2min</a:t>
            </a:r>
          </a:p>
          <a:p>
            <a:endParaRPr lang="en-ZA" dirty="0"/>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Maybe discussing these different religions in the last lesson made you a little bit uncomfortable because they are so different to your own beliefs. Remember that although we believe different things, we are still all South Africans. And it’s important to respect one another. This is a beautiful </a:t>
            </a:r>
            <a:r>
              <a:rPr lang="en-GB" sz="1800" dirty="0">
                <a:solidFill>
                  <a:srgbClr val="595959"/>
                </a:solidFill>
                <a:effectLst/>
                <a:highlight>
                  <a:srgbClr val="FFFFFF"/>
                </a:highlight>
                <a:latin typeface="Arial" panose="020B0604020202020204" pitchFamily="34" charset="0"/>
                <a:ea typeface="Arial" panose="020B0604020202020204" pitchFamily="34" charset="0"/>
              </a:rPr>
              <a:t>old African adage that says: “The sky is large enough for birds to fly around without one having to bump into the other.” This means there is space to believe differently and still live together.</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Arial" panose="020B0604020202020204" pitchFamily="34" charset="0"/>
              </a:rPr>
              <a:t>Before South Africa was colonised there were different indigenous groups that already had a belief system. Yes, over the years they have been influenced by Christianity, Islam and Judaism but for many African people they still hold onto their “religious African roots”.  Let’s briefly take a look at the origins of the indigenous belief systems.</a:t>
            </a:r>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2</a:t>
            </a:fld>
            <a:endParaRPr lang="en-ZA"/>
          </a:p>
        </p:txBody>
      </p:sp>
    </p:spTree>
    <p:extLst>
      <p:ext uri="{BB962C8B-B14F-4D97-AF65-F5344CB8AC3E}">
        <p14:creationId xmlns:p14="http://schemas.microsoft.com/office/powerpoint/2010/main" val="369291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 &amp; 8: 10 + 5min Individual &amp; Group Activity</a:t>
            </a:r>
          </a:p>
          <a:p>
            <a:endParaRPr lang="en-ZA" dirty="0"/>
          </a:p>
          <a:p>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On your </a:t>
            </a:r>
            <a:r>
              <a:rPr lang="en-ZA" sz="1800" b="1" i="1" u="sng" dirty="0">
                <a:solidFill>
                  <a:srgbClr val="595959"/>
                </a:solidFill>
                <a:effectLst/>
                <a:highlight>
                  <a:srgbClr val="FFFFFF"/>
                </a:highlight>
                <a:latin typeface="Arial" panose="020B0604020202020204" pitchFamily="34" charset="0"/>
                <a:ea typeface="Times New Roman" panose="02020603050405020304" pitchFamily="18" charset="0"/>
              </a:rPr>
              <a:t>Lesson 2 – Worksheet</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 (</a:t>
            </a:r>
            <a:r>
              <a:rPr lang="en-ZA" sz="1800" b="1" i="1" dirty="0">
                <a:solidFill>
                  <a:srgbClr val="595959"/>
                </a:solidFill>
                <a:effectLst/>
                <a:highlight>
                  <a:srgbClr val="FFFFFF"/>
                </a:highlight>
                <a:latin typeface="Arial" panose="020B0604020202020204" pitchFamily="34" charset="0"/>
                <a:ea typeface="Times New Roman" panose="02020603050405020304" pitchFamily="18" charset="0"/>
              </a:rPr>
              <a:t>Activity 2</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 you will now need to read through the article on sexism at the Tokyo Olympics in 2021. In this article, the writer has mentioned several examples of where sexism existed. </a:t>
            </a:r>
            <a:br>
              <a:rPr lang="en-ZA" sz="1800" dirty="0">
                <a:solidFill>
                  <a:srgbClr val="595959"/>
                </a:solidFill>
                <a:effectLst/>
                <a:highlight>
                  <a:srgbClr val="FFFFFF"/>
                </a:highlight>
                <a:latin typeface="Arial" panose="020B0604020202020204" pitchFamily="34" charset="0"/>
                <a:ea typeface="Times New Roman" panose="02020603050405020304" pitchFamily="18" charset="0"/>
              </a:rPr>
            </a:b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Complete the answers to </a:t>
            </a:r>
            <a:r>
              <a:rPr lang="en-ZA" sz="1800" b="1" i="1" dirty="0">
                <a:solidFill>
                  <a:srgbClr val="595959"/>
                </a:solidFill>
                <a:effectLst/>
                <a:highlight>
                  <a:srgbClr val="FFFFFF"/>
                </a:highlight>
                <a:latin typeface="Arial" panose="020B0604020202020204" pitchFamily="34" charset="0"/>
                <a:ea typeface="Times New Roman" panose="02020603050405020304" pitchFamily="18" charset="0"/>
              </a:rPr>
              <a:t>Activity 2</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 on your own. Do not waste time as you will need these answers to complete the next group activity.</a:t>
            </a:r>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7</a:t>
            </a:fld>
            <a:endParaRPr lang="en-ZA"/>
          </a:p>
        </p:txBody>
      </p:sp>
    </p:spTree>
    <p:extLst>
      <p:ext uri="{BB962C8B-B14F-4D97-AF65-F5344CB8AC3E}">
        <p14:creationId xmlns:p14="http://schemas.microsoft.com/office/powerpoint/2010/main" val="275902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 5min +2min</a:t>
            </a:r>
          </a:p>
          <a:p>
            <a:endParaRPr lang="en-ZA" dirty="0"/>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Now that you have investigated HOW bias has taken place in the Olympics and what groups of people were prejudiced, in your groups of FOUR you will have an opportunity now to make some changes in the coverage of sport. Your group will write a set of 10 RULES (on the </a:t>
            </a:r>
            <a:r>
              <a:rPr lang="en-ZA" sz="1800" b="1" i="1" u="sng" dirty="0">
                <a:solidFill>
                  <a:srgbClr val="595959"/>
                </a:solidFill>
                <a:effectLst/>
                <a:highlight>
                  <a:srgbClr val="FFFFFF"/>
                </a:highlight>
                <a:latin typeface="Arial" panose="020B0604020202020204" pitchFamily="34" charset="0"/>
                <a:ea typeface="Times New Roman" panose="02020603050405020304" pitchFamily="18" charset="0"/>
              </a:rPr>
              <a:t>Lesson 2 – Sports Coverage Poster</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 that need to be followed by everyone broadcasting sport at the next Summer Olympics in 2024. These rules will serve as a guideline for broadcasters all over the world.</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a:t>
            </a:r>
            <a:r>
              <a:rPr lang="en-ZA" sz="1800" i="1" dirty="0">
                <a:solidFill>
                  <a:srgbClr val="595959"/>
                </a:solidFill>
                <a:effectLst/>
                <a:highlight>
                  <a:srgbClr val="FFFFFF"/>
                </a:highlight>
                <a:latin typeface="Arial" panose="020B0604020202020204" pitchFamily="34" charset="0"/>
                <a:ea typeface="Times New Roman" panose="02020603050405020304" pitchFamily="18" charset="0"/>
              </a:rPr>
              <a:t>Note to Teacher:</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 A suggestion would be to have each group put their poster up on a wall and allow learners to walk between the posters.) 2min</a:t>
            </a:r>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8</a:t>
            </a:fld>
            <a:endParaRPr lang="en-ZA"/>
          </a:p>
        </p:txBody>
      </p:sp>
    </p:spTree>
    <p:extLst>
      <p:ext uri="{BB962C8B-B14F-4D97-AF65-F5344CB8AC3E}">
        <p14:creationId xmlns:p14="http://schemas.microsoft.com/office/powerpoint/2010/main" val="49165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Slide 9: 1min</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Change is happening ….</a:t>
            </a: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err="1">
                <a:effectLst/>
                <a:latin typeface="Calibri" panose="020F0502020204030204" pitchFamily="34" charset="0"/>
                <a:ea typeface="Calibri" panose="020F0502020204030204" pitchFamily="34" charset="0"/>
                <a:cs typeface="Times New Roman" panose="02020603050405020304" pitchFamily="18" charset="0"/>
              </a:rPr>
              <a:t>Marija</a:t>
            </a:r>
            <a:r>
              <a:rPr lang="en-ZA" sz="1800" dirty="0">
                <a:effectLst/>
                <a:latin typeface="Calibri" panose="020F0502020204030204" pitchFamily="34" charset="0"/>
                <a:ea typeface="Calibri" panose="020F0502020204030204" pitchFamily="34" charset="0"/>
                <a:cs typeface="Times New Roman" panose="02020603050405020304" pitchFamily="18" charset="0"/>
              </a:rPr>
              <a:t> Cicak became the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first</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b="1" i="0" dirty="0">
                <a:effectLst/>
                <a:latin typeface="Calibri" panose="020F0502020204030204" pitchFamily="34" charset="0"/>
                <a:ea typeface="Calibri" panose="020F0502020204030204" pitchFamily="34" charset="0"/>
                <a:cs typeface="Times New Roman" panose="02020603050405020304" pitchFamily="18" charset="0"/>
              </a:rPr>
              <a:t>female tennis umpire </a:t>
            </a:r>
            <a:r>
              <a:rPr lang="en-ZA" sz="1800" dirty="0">
                <a:effectLst/>
                <a:latin typeface="Calibri" panose="020F0502020204030204" pitchFamily="34" charset="0"/>
                <a:ea typeface="Calibri" panose="020F0502020204030204" pitchFamily="34" charset="0"/>
                <a:cs typeface="Times New Roman" panose="02020603050405020304" pitchFamily="18" charset="0"/>
              </a:rPr>
              <a:t>to take charge of a </a:t>
            </a:r>
            <a:r>
              <a:rPr lang="en-ZA" sz="1800" i="0" dirty="0">
                <a:effectLst/>
                <a:latin typeface="Calibri" panose="020F0502020204030204" pitchFamily="34" charset="0"/>
                <a:ea typeface="Calibri" panose="020F0502020204030204" pitchFamily="34" charset="0"/>
                <a:cs typeface="Times New Roman" panose="02020603050405020304" pitchFamily="18" charset="0"/>
              </a:rPr>
              <a:t>men's</a:t>
            </a:r>
            <a:r>
              <a:rPr lang="en-ZA" sz="1800" dirty="0">
                <a:effectLst/>
                <a:latin typeface="Calibri" panose="020F0502020204030204" pitchFamily="34" charset="0"/>
                <a:ea typeface="Calibri" panose="020F0502020204030204" pitchFamily="34" charset="0"/>
                <a:cs typeface="Times New Roman" panose="02020603050405020304" pitchFamily="18" charset="0"/>
              </a:rPr>
              <a:t> singles final at </a:t>
            </a:r>
            <a:r>
              <a:rPr lang="en-ZA" sz="1800" i="0" dirty="0">
                <a:effectLst/>
                <a:latin typeface="Calibri" panose="020F0502020204030204" pitchFamily="34" charset="0"/>
                <a:ea typeface="Calibri" panose="020F0502020204030204" pitchFamily="34" charset="0"/>
                <a:cs typeface="Times New Roman" panose="02020603050405020304" pitchFamily="18" charset="0"/>
              </a:rPr>
              <a:t>Wimbledon</a:t>
            </a:r>
            <a:r>
              <a:rPr lang="en-ZA" sz="1800" dirty="0">
                <a:effectLst/>
                <a:latin typeface="Calibri" panose="020F0502020204030204" pitchFamily="34" charset="0"/>
                <a:ea typeface="Calibri" panose="020F0502020204030204" pitchFamily="34" charset="0"/>
                <a:cs typeface="Times New Roman" panose="02020603050405020304" pitchFamily="18" charset="0"/>
              </a:rPr>
              <a:t> in 2021 – officiating the game between Novak Djokovic and Matteo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Berrittini</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https://www.skysports.com/tennis/news/12110/12353153/wimbledon-2021-marija-cicak-set-to-become-first-female-umpire-for-a-mens-singles-final</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Calibri" panose="020F0502020204030204" pitchFamily="34" charset="0"/>
                <a:ea typeface="Calibri" panose="020F0502020204030204" pitchFamily="34" charset="0"/>
                <a:cs typeface="Times New Roman" panose="02020603050405020304" pitchFamily="18" charset="0"/>
              </a:rPr>
              <a:t>The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2022 Women’s Cricket World Cup</a:t>
            </a:r>
            <a:r>
              <a:rPr lang="en-ZA" sz="1800" dirty="0">
                <a:effectLst/>
                <a:latin typeface="Calibri" panose="020F0502020204030204" pitchFamily="34" charset="0"/>
                <a:ea typeface="Calibri" panose="020F0502020204030204" pitchFamily="34" charset="0"/>
                <a:cs typeface="Times New Roman" panose="02020603050405020304" pitchFamily="18" charset="0"/>
              </a:rPr>
              <a:t> became the most engaged-with women’s event in the sport’s history reaching a total global TV audience of 104.8 million viewers and 1.64 billion total views across the International Cricket Council’s channels.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800" dirty="0">
                <a:effectLst/>
                <a:latin typeface="Calibri" panose="020F0502020204030204" pitchFamily="34" charset="0"/>
                <a:ea typeface="Calibri" panose="020F0502020204030204" pitchFamily="34" charset="0"/>
                <a:cs typeface="Times New Roman" panose="02020603050405020304" pitchFamily="18" charset="0"/>
              </a:rPr>
              <a:t>It’s the ICC’s third most engaged-with event only behind the men’s 2019 Cricket World Cup and 2021 men’s T20 World Cup.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https://frontofficesports.com/2022-womens-cricket-world-cup-generated-record-1-64b-views/</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In October 2021, South Africa's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Aimee Barrett-Theron</a:t>
            </a:r>
            <a:r>
              <a:rPr lang="en-ZA" sz="1800" dirty="0">
                <a:effectLst/>
                <a:latin typeface="Calibri" panose="020F0502020204030204" pitchFamily="34" charset="0"/>
                <a:ea typeface="Calibri" panose="020F0502020204030204" pitchFamily="34" charset="0"/>
                <a:cs typeface="Times New Roman" panose="02020603050405020304" pitchFamily="18" charset="0"/>
              </a:rPr>
              <a:t> made her United Rugby Championship debut, becoming the third female referee to appear in the men's rugby league that includes the Stormers, Lions, Bulls and Sharks.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https://www.news24.com/sport/rugby/unitedrugbychampionship/sa-ref-aimee-barrett-theron-to-make-her-urc-debut-20211013</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FIFA in discussions to more than double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2023 Women's World Cup</a:t>
            </a:r>
            <a:r>
              <a:rPr lang="en-ZA" sz="1800" dirty="0">
                <a:effectLst/>
                <a:latin typeface="Calibri" panose="020F0502020204030204" pitchFamily="34" charset="0"/>
                <a:ea typeface="Calibri" panose="020F0502020204030204" pitchFamily="34" charset="0"/>
                <a:cs typeface="Times New Roman" panose="02020603050405020304" pitchFamily="18" charset="0"/>
              </a:rPr>
              <a:t> prize money to $100 million</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"It's the first time in the history of the FIFA World Cup that companies are coming to us — like Visa — and telling us, 'We just want to put money for the women's game, because we know that there is an untapped new potential in the women's game.'</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https://www.abc.net.au/news/2022-07-20/fifa-could-double-2023-women-s-world-cup-prize-money-100-million/101254868</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a:effectLst/>
                <a:highlight>
                  <a:srgbClr val="FFFF00"/>
                </a:highlight>
                <a:latin typeface="Arial" panose="020B0604020202020204" pitchFamily="34" charset="0"/>
                <a:ea typeface="Times New Roman" panose="02020603050405020304" pitchFamily="18" charset="0"/>
              </a:rPr>
              <a:t>Update:</a:t>
            </a:r>
            <a:r>
              <a:rPr lang="en-ZA" sz="1800">
                <a:effectLst/>
                <a:highlight>
                  <a:srgbClr val="FFFF00"/>
                </a:highlight>
                <a:latin typeface="Arial" panose="020B0604020202020204" pitchFamily="34" charset="0"/>
                <a:ea typeface="Times New Roman" panose="02020603050405020304" pitchFamily="18" charset="0"/>
              </a:rPr>
              <a:t> Was $110m in 2023 compared to $30m in 2019</a:t>
            </a:r>
            <a:r>
              <a:rPr lang="en-ZA" sz="1800">
                <a:effectLst/>
                <a:latin typeface="Arial" panose="020B0604020202020204" pitchFamily="34" charset="0"/>
                <a:ea typeface="Times New Roman" panose="02020603050405020304" pitchFamily="18" charset="0"/>
              </a:rPr>
              <a:t/>
            </a:r>
            <a:br>
              <a:rPr lang="en-ZA" sz="1800">
                <a:effectLst/>
                <a:latin typeface="Arial" panose="020B0604020202020204" pitchFamily="34" charset="0"/>
                <a:ea typeface="Times New Roman" panose="02020603050405020304" pitchFamily="18" charset="0"/>
              </a:rPr>
            </a:br>
            <a:r>
              <a:rPr lang="en-ZA" sz="1800" u="sng">
                <a:solidFill>
                  <a:srgbClr val="0000FF"/>
                </a:solidFill>
                <a:effectLst/>
                <a:highlight>
                  <a:srgbClr val="FFFF00"/>
                </a:highlight>
                <a:latin typeface="Arial" panose="020B0604020202020204" pitchFamily="34" charset="0"/>
                <a:ea typeface="Times New Roman" panose="02020603050405020304" pitchFamily="18" charset="0"/>
                <a:hlinkClick r:id="rId7"/>
              </a:rPr>
              <a:t>https://sport.optus.com.au/news/womens-world-cup-2023/os59287/prize-money-fifa-womens-world-cup-2023-how-much-will-the-winners-make-each-team</a:t>
            </a:r>
            <a:r>
              <a:rPr lang="en-ZA" sz="1800">
                <a:effectLst/>
                <a:latin typeface="Arial" panose="020B0604020202020204" pitchFamily="34" charset="0"/>
                <a:ea typeface="Times New Roman" panose="02020603050405020304" pitchFamily="18" charset="0"/>
              </a:rPr>
              <a:t>   </a:t>
            </a:r>
            <a:endParaRPr lang="en-ZA" sz="180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9</a:t>
            </a:fld>
            <a:endParaRPr lang="en-ZA"/>
          </a:p>
        </p:txBody>
      </p:sp>
    </p:spTree>
    <p:extLst>
      <p:ext uri="{BB962C8B-B14F-4D97-AF65-F5344CB8AC3E}">
        <p14:creationId xmlns:p14="http://schemas.microsoft.com/office/powerpoint/2010/main" val="41991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10: 2min</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So, to summarise, how do we redress bias in sport? </a:t>
            </a: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As an individual, speak up! </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Write letters to newspapers, comment on social media news outlets when you notice bias.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Call in on a radio station to report bias.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Become aware of bias in sport.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Watch the news and compare coverage between male and female sporting codes.</a:t>
            </a: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Put pressure on commentators by commenting on social media platforms</a:t>
            </a:r>
            <a:endParaRPr lang="en-ZA" sz="1800" dirty="0">
              <a:effectLst/>
              <a:latin typeface="Times New Roman" panose="02020603050405020304" pitchFamily="18" charset="0"/>
              <a:ea typeface="Times New Roman" panose="02020603050405020304" pitchFamily="18" charset="0"/>
            </a:endParaRPr>
          </a:p>
          <a:p>
            <a:endParaRPr lang="en-ZA" sz="1800" dirty="0">
              <a:solidFill>
                <a:srgbClr val="595959"/>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someone who will </a:t>
            </a:r>
            <a:r>
              <a:rPr lang="en-US" sz="1200" b="0" cap="none" spc="0" dirty="0">
                <a:ln w="0"/>
                <a:solidFill>
                  <a:schemeClr val="tx1"/>
                </a:solidFill>
                <a:effectLst>
                  <a:outerShdw blurRad="38100" dist="19050" dir="2700000" algn="tl" rotWithShape="0">
                    <a:schemeClr val="dk1">
                      <a:alpha val="40000"/>
                    </a:schemeClr>
                  </a:outerShdw>
                </a:effectLst>
              </a:rPr>
              <a:t>SPEAK-UP!</a:t>
            </a:r>
          </a:p>
          <a:p>
            <a:endParaRPr lang="en-ZA" dirty="0"/>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10</a:t>
            </a:fld>
            <a:endParaRPr lang="en-ZA"/>
          </a:p>
        </p:txBody>
      </p:sp>
    </p:spTree>
    <p:extLst>
      <p:ext uri="{BB962C8B-B14F-4D97-AF65-F5344CB8AC3E}">
        <p14:creationId xmlns:p14="http://schemas.microsoft.com/office/powerpoint/2010/main" val="131812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11: 5min </a:t>
            </a:r>
          </a:p>
          <a:p>
            <a:pPr marL="0" lvl="0" indent="0" fontAlgn="base">
              <a:buFont typeface="Symbol" panose="05050102010706020507" pitchFamily="18" charset="2"/>
              <a:buNone/>
            </a:pP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Allow 5min for learners to take a moment to reflect on what they have learnt about themselves today.</a:t>
            </a:r>
            <a:r>
              <a:rPr lang="en-ZA" sz="1800" u="none" strike="noStrike" dirty="0">
                <a:solidFill>
                  <a:srgbClr val="404040"/>
                </a:solidFill>
                <a:effectLst/>
                <a:latin typeface="Arial" panose="020B0604020202020204" pitchFamily="34" charset="0"/>
                <a:ea typeface="Times New Roman" panose="02020603050405020304" pitchFamily="18" charset="0"/>
              </a:rPr>
              <a:t> </a:t>
            </a:r>
            <a:br>
              <a:rPr lang="en-ZA" sz="1800" u="none" strike="noStrike" dirty="0">
                <a:solidFill>
                  <a:srgbClr val="404040"/>
                </a:solidFill>
                <a:effectLst/>
                <a:latin typeface="Arial" panose="020B0604020202020204" pitchFamily="34" charset="0"/>
                <a:ea typeface="Times New Roman" panose="02020603050405020304" pitchFamily="18" charset="0"/>
              </a:rPr>
            </a:br>
            <a:r>
              <a:rPr lang="en-ZA" sz="1800" u="none" strike="noStrike" dirty="0">
                <a:solidFill>
                  <a:srgbClr val="404040"/>
                </a:solidFill>
                <a:effectLst/>
                <a:latin typeface="Arial" panose="020B0604020202020204" pitchFamily="34" charset="0"/>
                <a:ea typeface="Times New Roman" panose="02020603050405020304" pitchFamily="18" charset="0"/>
              </a:rPr>
              <a:t>Answer the questions in </a:t>
            </a:r>
            <a:r>
              <a:rPr lang="en-ZA" sz="1800" b="1" i="1" u="none" strike="noStrike" dirty="0">
                <a:solidFill>
                  <a:srgbClr val="404040"/>
                </a:solidFill>
                <a:effectLst/>
                <a:latin typeface="Arial" panose="020B0604020202020204" pitchFamily="34" charset="0"/>
                <a:ea typeface="Times New Roman" panose="02020603050405020304" pitchFamily="18" charset="0"/>
              </a:rPr>
              <a:t>Activity 3 </a:t>
            </a:r>
            <a:r>
              <a:rPr lang="en-ZA" sz="1800" u="none" strike="noStrike" dirty="0">
                <a:solidFill>
                  <a:srgbClr val="404040"/>
                </a:solidFill>
                <a:effectLst/>
                <a:latin typeface="Arial" panose="020B0604020202020204" pitchFamily="34" charset="0"/>
                <a:ea typeface="Times New Roman" panose="02020603050405020304" pitchFamily="18" charset="0"/>
              </a:rPr>
              <a:t>on </a:t>
            </a:r>
            <a:r>
              <a:rPr lang="en-ZA" sz="1800" b="1" i="1" u="sng" strike="noStrike" dirty="0">
                <a:solidFill>
                  <a:srgbClr val="595959"/>
                </a:solidFill>
                <a:effectLst/>
                <a:latin typeface="Arial" panose="020B0604020202020204" pitchFamily="34" charset="0"/>
                <a:ea typeface="Arial" panose="020B0604020202020204" pitchFamily="34" charset="0"/>
              </a:rPr>
              <a:t>Lesson 2 – Worksheet</a:t>
            </a:r>
            <a:br>
              <a:rPr lang="en-ZA" sz="1800" b="1" i="1" u="sng" strike="noStrike" dirty="0">
                <a:solidFill>
                  <a:srgbClr val="595959"/>
                </a:solidFill>
                <a:effectLst/>
                <a:latin typeface="Arial" panose="020B0604020202020204" pitchFamily="34" charset="0"/>
                <a:ea typeface="Arial" panose="020B0604020202020204" pitchFamily="34" charset="0"/>
              </a:rPr>
            </a:br>
            <a:endParaRPr lang="en-ZA" sz="1800" u="none" strike="noStrike"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ZA" sz="1800" u="none" strike="noStrike" dirty="0">
                <a:solidFill>
                  <a:srgbClr val="595959"/>
                </a:solidFill>
                <a:effectLst/>
                <a:latin typeface="Arial" panose="020B0604020202020204" pitchFamily="34" charset="0"/>
                <a:ea typeface="Times New Roman" panose="02020603050405020304" pitchFamily="18" charset="0"/>
              </a:rPr>
              <a:t>Write a short paragraph on what you have learnt today about bias in sports coverage.</a:t>
            </a: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 </a:t>
            </a:r>
            <a:endParaRPr lang="en-ZA" sz="1800" u="none" strike="noStrike"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ZA" sz="1800" u="none" strike="noStrike" dirty="0">
                <a:solidFill>
                  <a:srgbClr val="595959"/>
                </a:solidFill>
                <a:effectLst/>
                <a:latin typeface="Arial" panose="020B0604020202020204" pitchFamily="34" charset="0"/>
                <a:ea typeface="Times New Roman" panose="02020603050405020304" pitchFamily="18" charset="0"/>
              </a:rPr>
              <a:t>How can you address stereotypes in your school sports environment?</a:t>
            </a:r>
            <a:endParaRPr lang="en-ZA" sz="1800" u="none" strike="noStrike" dirty="0">
              <a:effectLst/>
              <a:latin typeface="Times New Roman" panose="02020603050405020304" pitchFamily="18" charset="0"/>
              <a:ea typeface="Times New Roman" panose="02020603050405020304" pitchFamily="18" charset="0"/>
            </a:endParaRPr>
          </a:p>
          <a:p>
            <a:endParaRPr lang="en-ZA" sz="1800" dirty="0">
              <a:solidFill>
                <a:srgbClr val="595959"/>
              </a:solidFill>
              <a:effectLst/>
              <a:highlight>
                <a:srgbClr val="FFFFFF"/>
              </a:highlight>
              <a:latin typeface="Arial" panose="020B0604020202020204" pitchFamily="34"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There are </a:t>
            </a:r>
            <a:r>
              <a:rPr lang="en-ZA" sz="1800" dirty="0">
                <a:solidFill>
                  <a:srgbClr val="595959"/>
                </a:solidFill>
                <a:effectLst/>
                <a:latin typeface="Arial" panose="020B0604020202020204" pitchFamily="34" charset="0"/>
                <a:ea typeface="Times New Roman" panose="02020603050405020304" pitchFamily="18" charset="0"/>
              </a:rPr>
              <a:t>no memo answers </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to these questions. </a:t>
            </a:r>
            <a:r>
              <a:rPr lang="af-ZA" sz="1800" dirty="0">
                <a:solidFill>
                  <a:srgbClr val="595959"/>
                </a:solidFill>
                <a:effectLst/>
                <a:highlight>
                  <a:srgbClr val="FFFFFF"/>
                </a:highlight>
                <a:latin typeface="Arial" panose="020B0604020202020204" pitchFamily="34" charset="0"/>
                <a:ea typeface="Times New Roman" panose="02020603050405020304" pitchFamily="18" charset="0"/>
              </a:rPr>
              <a:t>Make sure in this time the class is quiet. You can even play an instrumental song to encourage a quieting down and reflecting.</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11</a:t>
            </a:fld>
            <a:endParaRPr lang="en-ZA"/>
          </a:p>
        </p:txBody>
      </p:sp>
    </p:spTree>
    <p:extLst>
      <p:ext uri="{BB962C8B-B14F-4D97-AF65-F5344CB8AC3E}">
        <p14:creationId xmlns:p14="http://schemas.microsoft.com/office/powerpoint/2010/main" val="259279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hyperlink" Target="https://www.cnn.com/profiles/kara-fo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C0280-5054-1112-71C5-008BF72743F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73D4-FE10-4ACA-B527-ED02A794284F}"/>
              </a:ext>
            </a:extLst>
          </p:cNvPr>
          <p:cNvSpPr>
            <a:spLocks noGrp="1"/>
          </p:cNvSpPr>
          <p:nvPr>
            <p:ph type="title"/>
          </p:nvPr>
        </p:nvSpPr>
        <p:spPr>
          <a:xfrm>
            <a:off x="631723" y="596722"/>
            <a:ext cx="10515600" cy="1325563"/>
          </a:xfrm>
        </p:spPr>
        <p:txBody>
          <a:bodyPr>
            <a:normAutofit fontScale="90000"/>
          </a:bodyPr>
          <a:lstStyle/>
          <a:p>
            <a:r>
              <a:rPr lang="en-ZA" dirty="0"/>
              <a:t>So to summarise, how do we redress bias in sport?</a:t>
            </a:r>
            <a:br>
              <a:rPr lang="en-ZA" dirty="0"/>
            </a:br>
            <a:endParaRPr lang="en-ZA" dirty="0"/>
          </a:p>
        </p:txBody>
      </p:sp>
      <p:sp>
        <p:nvSpPr>
          <p:cNvPr id="3" name="Content Placeholder 2">
            <a:extLst>
              <a:ext uri="{FF2B5EF4-FFF2-40B4-BE49-F238E27FC236}">
                <a16:creationId xmlns:a16="http://schemas.microsoft.com/office/drawing/2014/main" id="{DF8E511F-4279-4850-963A-C9F46E44E628}"/>
              </a:ext>
            </a:extLst>
          </p:cNvPr>
          <p:cNvSpPr>
            <a:spLocks noGrp="1"/>
          </p:cNvSpPr>
          <p:nvPr>
            <p:ph idx="1"/>
          </p:nvPr>
        </p:nvSpPr>
        <p:spPr>
          <a:xfrm>
            <a:off x="1236406" y="1434184"/>
            <a:ext cx="10515600" cy="2793999"/>
          </a:xfrm>
        </p:spPr>
        <p:txBody>
          <a:bodyPr/>
          <a:lstStyle/>
          <a:p>
            <a:r>
              <a:rPr lang="en-ZA" dirty="0"/>
              <a:t>As an individual, speak up! Write letters to newspapers, comment on social media news outlets when you notice bias. Call in on a radio station to report bias.</a:t>
            </a:r>
          </a:p>
          <a:p>
            <a:r>
              <a:rPr lang="en-ZA" dirty="0"/>
              <a:t>Become aware of bias in sport. Watch the news and compare coverage between male and female sporting codes. Put pressure on commentators by commenting on social media platforms.</a:t>
            </a:r>
          </a:p>
        </p:txBody>
      </p:sp>
      <p:sp>
        <p:nvSpPr>
          <p:cNvPr id="4" name="Rectangle 3">
            <a:extLst>
              <a:ext uri="{FF2B5EF4-FFF2-40B4-BE49-F238E27FC236}">
                <a16:creationId xmlns:a16="http://schemas.microsoft.com/office/drawing/2014/main" id="{EC09AB74-9A0F-41C4-9EF6-7C8957005095}"/>
              </a:ext>
            </a:extLst>
          </p:cNvPr>
          <p:cNvSpPr/>
          <p:nvPr/>
        </p:nvSpPr>
        <p:spPr>
          <a:xfrm>
            <a:off x="4501364" y="4248746"/>
            <a:ext cx="31892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SPEAK-UP!</a:t>
            </a:r>
          </a:p>
        </p:txBody>
      </p:sp>
      <p:pic>
        <p:nvPicPr>
          <p:cNvPr id="7" name="Picture 6">
            <a:extLst>
              <a:ext uri="{FF2B5EF4-FFF2-40B4-BE49-F238E27FC236}">
                <a16:creationId xmlns:a16="http://schemas.microsoft.com/office/drawing/2014/main" id="{ED6FAD14-1A5F-9B69-AE78-FF69815CCA7D}"/>
              </a:ext>
            </a:extLst>
          </p:cNvPr>
          <p:cNvPicPr>
            <a:picLocks noChangeAspect="1"/>
          </p:cNvPicPr>
          <p:nvPr/>
        </p:nvPicPr>
        <p:blipFill>
          <a:blip r:embed="rId4"/>
          <a:stretch>
            <a:fillRect/>
          </a:stretch>
        </p:blipFill>
        <p:spPr>
          <a:xfrm>
            <a:off x="-1" y="3982066"/>
            <a:ext cx="2971215" cy="2910330"/>
          </a:xfrm>
          <a:prstGeom prst="rect">
            <a:avLst/>
          </a:prstGeom>
        </p:spPr>
      </p:pic>
      <p:pic>
        <p:nvPicPr>
          <p:cNvPr id="6" name="Picture 5">
            <a:extLst>
              <a:ext uri="{FF2B5EF4-FFF2-40B4-BE49-F238E27FC236}">
                <a16:creationId xmlns:a16="http://schemas.microsoft.com/office/drawing/2014/main" id="{C1B1E34A-9729-8BA9-B258-C111E866174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54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p:txBody>
          <a:bodyPr/>
          <a:lstStyle/>
          <a:p>
            <a:endParaRPr lang="en-ZA"/>
          </a:p>
        </p:txBody>
      </p:sp>
      <p:pic>
        <p:nvPicPr>
          <p:cNvPr id="6" name="Picture 5" descr="A picture containing bar chart&#10;&#10;Description automatically generated">
            <a:extLst>
              <a:ext uri="{FF2B5EF4-FFF2-40B4-BE49-F238E27FC236}">
                <a16:creationId xmlns:a16="http://schemas.microsoft.com/office/drawing/2014/main" id="{A3CC1960-400B-4096-ADCD-E3EFDEEAE6A7}"/>
              </a:ext>
            </a:extLst>
          </p:cNvPr>
          <p:cNvPicPr>
            <a:picLocks noChangeAspect="1"/>
          </p:cNvPicPr>
          <p:nvPr/>
        </p:nvPicPr>
        <p:blipFill rotWithShape="1">
          <a:blip r:embed="rId3">
            <a:extLst>
              <a:ext uri="{28A0092B-C50C-407E-A947-70E740481C1C}">
                <a14:useLocalDpi xmlns:a14="http://schemas.microsoft.com/office/drawing/2010/main" val="0"/>
              </a:ext>
            </a:extLst>
          </a:blip>
          <a:srcRect t="6932" b="1543"/>
          <a:stretch/>
        </p:blipFill>
        <p:spPr>
          <a:xfrm>
            <a:off x="0" y="0"/>
            <a:ext cx="12192000" cy="2184400"/>
          </a:xfrm>
          <a:prstGeom prst="rect">
            <a:avLst/>
          </a:prstGeom>
        </p:spPr>
      </p:pic>
      <p:sp>
        <p:nvSpPr>
          <p:cNvPr id="7" name="TextBox 6">
            <a:extLst>
              <a:ext uri="{FF2B5EF4-FFF2-40B4-BE49-F238E27FC236}">
                <a16:creationId xmlns:a16="http://schemas.microsoft.com/office/drawing/2014/main" id="{5820AB5E-BAFE-4359-B254-BFE02275C000}"/>
              </a:ext>
            </a:extLst>
          </p:cNvPr>
          <p:cNvSpPr txBox="1"/>
          <p:nvPr/>
        </p:nvSpPr>
        <p:spPr>
          <a:xfrm>
            <a:off x="838200" y="2951946"/>
            <a:ext cx="5257799" cy="3447098"/>
          </a:xfrm>
          <a:prstGeom prst="rect">
            <a:avLst/>
          </a:prstGeom>
          <a:noFill/>
        </p:spPr>
        <p:txBody>
          <a:bodyPr wrap="square" rtlCol="0">
            <a:spAutoFit/>
          </a:bodyPr>
          <a:lstStyle/>
          <a:p>
            <a:pPr marL="285750" indent="-285750">
              <a:buFont typeface="Arial" panose="020B0604020202020204" pitchFamily="34" charset="0"/>
              <a:buChar char="•"/>
            </a:pPr>
            <a:r>
              <a:rPr lang="en-ZA" sz="2800" dirty="0"/>
              <a:t>Write a short paragraph on what you have learnt today about bias in sports coverage.</a:t>
            </a:r>
          </a:p>
          <a:p>
            <a:endParaRPr lang="en-ZA" sz="2500" dirty="0"/>
          </a:p>
          <a:p>
            <a:pPr marL="285750" indent="-285750">
              <a:buFont typeface="Arial" panose="020B0604020202020204" pitchFamily="34" charset="0"/>
              <a:buChar char="•"/>
            </a:pPr>
            <a:r>
              <a:rPr lang="en-ZA" sz="2800" dirty="0"/>
              <a:t>How can you address stereotypes in your school sports  environment?</a:t>
            </a:r>
          </a:p>
          <a:p>
            <a:pPr marL="285750" indent="-285750">
              <a:buFont typeface="Arial" panose="020B0604020202020204" pitchFamily="34" charset="0"/>
              <a:buChar char="•"/>
            </a:pPr>
            <a:endParaRPr lang="en-ZA" sz="2500" dirty="0"/>
          </a:p>
        </p:txBody>
      </p:sp>
      <p:pic>
        <p:nvPicPr>
          <p:cNvPr id="2050" name="Picture 2" descr="Self Reflection: A Path to Knowledge and Happiness">
            <a:extLst>
              <a:ext uri="{FF2B5EF4-FFF2-40B4-BE49-F238E27FC236}">
                <a16:creationId xmlns:a16="http://schemas.microsoft.com/office/drawing/2014/main" id="{CC9957A1-E0D3-4890-9A94-F1F86A85E3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59696" y="2549525"/>
            <a:ext cx="5121275" cy="38276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CD7D9C-7DD8-7718-C71F-41EDB04F123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E30B-4CCF-4600-9891-C21EA9478949}"/>
              </a:ext>
            </a:extLst>
          </p:cNvPr>
          <p:cNvSpPr>
            <a:spLocks noGrp="1"/>
          </p:cNvSpPr>
          <p:nvPr>
            <p:ph type="title"/>
          </p:nvPr>
        </p:nvSpPr>
        <p:spPr>
          <a:xfrm>
            <a:off x="838200" y="2766218"/>
            <a:ext cx="10515600" cy="1325563"/>
          </a:xfrm>
        </p:spPr>
        <p:txBody>
          <a:bodyPr>
            <a:noAutofit/>
          </a:bodyPr>
          <a:lstStyle/>
          <a:p>
            <a:pPr algn="ctr"/>
            <a:r>
              <a:rPr lang="en-GB" sz="5500" b="0" i="0" dirty="0">
                <a:effectLst/>
                <a:latin typeface="Nocturno"/>
              </a:rPr>
              <a:t>An old African adage says: “The sky is large enough for birds to fly around without one having to bump into the other.”</a:t>
            </a:r>
            <a:endParaRPr lang="en-ZA" sz="5500" dirty="0"/>
          </a:p>
        </p:txBody>
      </p:sp>
      <p:pic>
        <p:nvPicPr>
          <p:cNvPr id="4" name="Picture 3">
            <a:extLst>
              <a:ext uri="{FF2B5EF4-FFF2-40B4-BE49-F238E27FC236}">
                <a16:creationId xmlns:a16="http://schemas.microsoft.com/office/drawing/2014/main" id="{DEB721BC-DDE4-91AD-A26D-2BE1DE76A8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5441-9CBD-AB1B-C0F1-2735FEDA3C62}"/>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E590BA2A-1224-3A9C-336C-2A99B27ACACC}"/>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603ACB6B-D36E-929F-B9A4-1E6B671148CA}"/>
              </a:ext>
            </a:extLst>
          </p:cNvPr>
          <p:cNvPicPr>
            <a:picLocks noChangeAspect="1"/>
          </p:cNvPicPr>
          <p:nvPr/>
        </p:nvPicPr>
        <p:blipFill>
          <a:blip r:embed="rId2"/>
          <a:stretch>
            <a:fillRect/>
          </a:stretch>
        </p:blipFill>
        <p:spPr>
          <a:xfrm>
            <a:off x="0" y="3699"/>
            <a:ext cx="12192000" cy="6850601"/>
          </a:xfrm>
          <a:prstGeom prst="rect">
            <a:avLst/>
          </a:prstGeom>
        </p:spPr>
      </p:pic>
      <p:pic>
        <p:nvPicPr>
          <p:cNvPr id="4" name="Picture 3">
            <a:extLst>
              <a:ext uri="{FF2B5EF4-FFF2-40B4-BE49-F238E27FC236}">
                <a16:creationId xmlns:a16="http://schemas.microsoft.com/office/drawing/2014/main" id="{D07FC1B8-1BE2-7EF4-9DA4-8742FD23C22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98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F140-EBF3-3760-BF92-A7FC43088B6A}"/>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BBF8D0E9-ACF8-7009-D7B2-9E0B9AD236F7}"/>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8F0DC917-0B4F-AE15-ED7C-52C3E32DAD32}"/>
              </a:ext>
            </a:extLst>
          </p:cNvPr>
          <p:cNvPicPr>
            <a:picLocks noChangeAspect="1"/>
          </p:cNvPicPr>
          <p:nvPr/>
        </p:nvPicPr>
        <p:blipFill>
          <a:blip r:embed="rId2"/>
          <a:stretch>
            <a:fillRect/>
          </a:stretch>
        </p:blipFill>
        <p:spPr>
          <a:xfrm>
            <a:off x="0" y="-1"/>
            <a:ext cx="12200211" cy="6853387"/>
          </a:xfrm>
          <a:prstGeom prst="rect">
            <a:avLst/>
          </a:prstGeom>
        </p:spPr>
      </p:pic>
      <p:pic>
        <p:nvPicPr>
          <p:cNvPr id="4" name="Picture 3">
            <a:extLst>
              <a:ext uri="{FF2B5EF4-FFF2-40B4-BE49-F238E27FC236}">
                <a16:creationId xmlns:a16="http://schemas.microsoft.com/office/drawing/2014/main" id="{441A353E-EB72-DC34-F563-88C35436F9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1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8A49-B4A5-88D4-AA87-FE3DD78894B8}"/>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F08E5222-BF9A-90F9-273F-75CCC96366C1}"/>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63CB5BC5-00F5-A0FD-4C28-32977801B735}"/>
              </a:ext>
            </a:extLst>
          </p:cNvPr>
          <p:cNvPicPr>
            <a:picLocks noChangeAspect="1"/>
          </p:cNvPicPr>
          <p:nvPr/>
        </p:nvPicPr>
        <p:blipFill>
          <a:blip r:embed="rId2"/>
          <a:stretch>
            <a:fillRect/>
          </a:stretch>
        </p:blipFill>
        <p:spPr>
          <a:xfrm>
            <a:off x="0" y="-10148"/>
            <a:ext cx="12191999" cy="6878295"/>
          </a:xfrm>
          <a:prstGeom prst="rect">
            <a:avLst/>
          </a:prstGeom>
        </p:spPr>
      </p:pic>
      <p:pic>
        <p:nvPicPr>
          <p:cNvPr id="4" name="Picture 3">
            <a:extLst>
              <a:ext uri="{FF2B5EF4-FFF2-40B4-BE49-F238E27FC236}">
                <a16:creationId xmlns:a16="http://schemas.microsoft.com/office/drawing/2014/main" id="{16FBA8E9-5B33-E461-26EA-3A7FDDE1CE6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77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BCF0-9B53-033E-7123-CD53F639CDD5}"/>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0519AE76-9900-51E0-2DA1-196DE8395508}"/>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0FA9E78A-C612-A168-4D25-6A87E62A992A}"/>
              </a:ext>
            </a:extLst>
          </p:cNvPr>
          <p:cNvPicPr>
            <a:picLocks noChangeAspect="1"/>
          </p:cNvPicPr>
          <p:nvPr/>
        </p:nvPicPr>
        <p:blipFill>
          <a:blip r:embed="rId2"/>
          <a:stretch>
            <a:fillRect/>
          </a:stretch>
        </p:blipFill>
        <p:spPr>
          <a:xfrm>
            <a:off x="0" y="5521"/>
            <a:ext cx="12192000" cy="6846957"/>
          </a:xfrm>
          <a:prstGeom prst="rect">
            <a:avLst/>
          </a:prstGeom>
        </p:spPr>
      </p:pic>
      <p:pic>
        <p:nvPicPr>
          <p:cNvPr id="4" name="Picture 3">
            <a:extLst>
              <a:ext uri="{FF2B5EF4-FFF2-40B4-BE49-F238E27FC236}">
                <a16:creationId xmlns:a16="http://schemas.microsoft.com/office/drawing/2014/main" id="{F0734666-118D-2E7D-F87A-E804F118DFE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D0CA6F7-907C-B183-EF3F-90A3CF38C78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587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32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9B0F-A0C6-41B3-B330-C1F7931D29A5}"/>
              </a:ext>
            </a:extLst>
          </p:cNvPr>
          <p:cNvSpPr>
            <a:spLocks noGrp="1"/>
          </p:cNvSpPr>
          <p:nvPr>
            <p:ph type="title"/>
          </p:nvPr>
        </p:nvSpPr>
        <p:spPr/>
        <p:txBody>
          <a:bodyPr/>
          <a:lstStyle/>
          <a:p>
            <a:endParaRPr lang="en-ZA"/>
          </a:p>
        </p:txBody>
      </p:sp>
      <p:sp>
        <p:nvSpPr>
          <p:cNvPr id="5" name="TextBox 4">
            <a:extLst>
              <a:ext uri="{FF2B5EF4-FFF2-40B4-BE49-F238E27FC236}">
                <a16:creationId xmlns:a16="http://schemas.microsoft.com/office/drawing/2014/main" id="{AAD6DB23-1F19-4B3C-87FC-3E8CDC3D7A6E}"/>
              </a:ext>
            </a:extLst>
          </p:cNvPr>
          <p:cNvSpPr txBox="1"/>
          <p:nvPr/>
        </p:nvSpPr>
        <p:spPr>
          <a:xfrm>
            <a:off x="838200" y="519164"/>
            <a:ext cx="11455400" cy="3647152"/>
          </a:xfrm>
          <a:prstGeom prst="rect">
            <a:avLst/>
          </a:prstGeom>
          <a:noFill/>
        </p:spPr>
        <p:txBody>
          <a:bodyPr wrap="square">
            <a:spAutoFit/>
          </a:bodyPr>
          <a:lstStyle/>
          <a:p>
            <a:pPr algn="ctr"/>
            <a:r>
              <a:rPr lang="en-ZA" sz="6500" b="1" i="0" dirty="0">
                <a:solidFill>
                  <a:srgbClr val="E11FBC"/>
                </a:solidFill>
                <a:effectLst/>
                <a:latin typeface="CNN"/>
              </a:rPr>
              <a:t>Ponytails and smiles: Pervasive language keeps sexism in Olympic sport at play</a:t>
            </a:r>
          </a:p>
          <a:p>
            <a:pPr algn="ctr"/>
            <a:r>
              <a:rPr lang="en-ZA" b="0" i="0" dirty="0">
                <a:solidFill>
                  <a:srgbClr val="262626"/>
                </a:solidFill>
                <a:effectLst/>
                <a:latin typeface="CNN"/>
              </a:rPr>
              <a:t>By</a:t>
            </a:r>
            <a:r>
              <a:rPr lang="en-ZA" b="0" i="0" u="none" strike="noStrike" dirty="0">
                <a:solidFill>
                  <a:srgbClr val="006598"/>
                </a:solidFill>
                <a:effectLst/>
                <a:latin typeface="CNN"/>
                <a:hlinkClick r:id="rId4"/>
              </a:rPr>
              <a:t> Kara Fox</a:t>
            </a:r>
            <a:r>
              <a:rPr lang="en-ZA" b="0" i="0" dirty="0">
                <a:solidFill>
                  <a:srgbClr val="262626"/>
                </a:solidFill>
                <a:effectLst/>
                <a:latin typeface="CNN"/>
              </a:rPr>
              <a:t>, CNN</a:t>
            </a:r>
            <a:endParaRPr lang="en-ZA" b="1" i="0" dirty="0">
              <a:solidFill>
                <a:srgbClr val="262626"/>
              </a:solidFill>
              <a:effectLst/>
              <a:latin typeface="CNN"/>
            </a:endParaRPr>
          </a:p>
          <a:p>
            <a:pPr algn="ctr"/>
            <a:r>
              <a:rPr lang="en-ZA" b="0" i="0" dirty="0">
                <a:solidFill>
                  <a:srgbClr val="737373"/>
                </a:solidFill>
                <a:effectLst/>
                <a:latin typeface="CNN"/>
              </a:rPr>
              <a:t>Accessed June 23, 2022</a:t>
            </a:r>
          </a:p>
        </p:txBody>
      </p:sp>
      <p:pic>
        <p:nvPicPr>
          <p:cNvPr id="6" name="Picture 5">
            <a:extLst>
              <a:ext uri="{FF2B5EF4-FFF2-40B4-BE49-F238E27FC236}">
                <a16:creationId xmlns:a16="http://schemas.microsoft.com/office/drawing/2014/main" id="{78C124C1-BE7C-D452-6FE9-3DD6D78A067C}"/>
              </a:ext>
            </a:extLst>
          </p:cNvPr>
          <p:cNvPicPr>
            <a:picLocks noChangeAspect="1"/>
          </p:cNvPicPr>
          <p:nvPr/>
        </p:nvPicPr>
        <p:blipFill>
          <a:blip r:embed="rId5"/>
          <a:stretch>
            <a:fillRect/>
          </a:stretch>
        </p:blipFill>
        <p:spPr>
          <a:xfrm>
            <a:off x="-1" y="2458209"/>
            <a:ext cx="2787445" cy="4399791"/>
          </a:xfrm>
          <a:prstGeom prst="rect">
            <a:avLst/>
          </a:prstGeom>
        </p:spPr>
      </p:pic>
      <p:pic>
        <p:nvPicPr>
          <p:cNvPr id="7" name="Picture 6">
            <a:extLst>
              <a:ext uri="{FF2B5EF4-FFF2-40B4-BE49-F238E27FC236}">
                <a16:creationId xmlns:a16="http://schemas.microsoft.com/office/drawing/2014/main" id="{17FED005-E558-3A66-447E-2F9F18CFAEB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992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Content Placeholder 17" descr="Shape&#10;&#10;Description automatically generated">
            <a:extLst>
              <a:ext uri="{FF2B5EF4-FFF2-40B4-BE49-F238E27FC236}">
                <a16:creationId xmlns:a16="http://schemas.microsoft.com/office/drawing/2014/main" id="{1560271C-8E63-419B-922E-E1227EF33F5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4816888"/>
            <a:ext cx="12446001" cy="2436399"/>
          </a:xfrm>
        </p:spPr>
      </p:pic>
      <p:pic>
        <p:nvPicPr>
          <p:cNvPr id="6" name="Picture 5">
            <a:extLst>
              <a:ext uri="{FF2B5EF4-FFF2-40B4-BE49-F238E27FC236}">
                <a16:creationId xmlns:a16="http://schemas.microsoft.com/office/drawing/2014/main" id="{5ABBE048-2784-459C-9196-591BAF8019A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224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9B7B97-4887-0F77-62C3-3C7C8EF072D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86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1052</Words>
  <Application>Microsoft Office PowerPoint</Application>
  <PresentationFormat>Widescreen</PresentationFormat>
  <Paragraphs>71</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CNN</vt:lpstr>
      <vt:lpstr>Nocturno</vt:lpstr>
      <vt:lpstr>Symbol</vt:lpstr>
      <vt:lpstr>Times New Roman</vt:lpstr>
      <vt:lpstr>Wingdings</vt:lpstr>
      <vt:lpstr>Office Theme</vt:lpstr>
      <vt:lpstr>PowerPoint Presentation</vt:lpstr>
      <vt:lpstr>An old African adage says: “The sky is large enough for birds to fly around without one having to bump into the 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to summarise, how do we redress bias in sport?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20</cp:revision>
  <dcterms:created xsi:type="dcterms:W3CDTF">2021-09-27T19:21:00Z</dcterms:created>
  <dcterms:modified xsi:type="dcterms:W3CDTF">2023-08-14T14:46:02Z</dcterms:modified>
</cp:coreProperties>
</file>