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5"/>
  </p:notesMasterIdLst>
  <p:sldIdLst>
    <p:sldId id="256" r:id="rId2"/>
    <p:sldId id="257" r:id="rId3"/>
    <p:sldId id="258" r:id="rId4"/>
    <p:sldId id="295" r:id="rId5"/>
    <p:sldId id="259" r:id="rId6"/>
    <p:sldId id="296" r:id="rId7"/>
    <p:sldId id="293" r:id="rId8"/>
    <p:sldId id="265" r:id="rId9"/>
    <p:sldId id="263" r:id="rId10"/>
    <p:sldId id="297" r:id="rId11"/>
    <p:sldId id="298" r:id="rId12"/>
    <p:sldId id="261" r:id="rId13"/>
    <p:sldId id="260"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Sniglet" panose="020B0604020202020204" charset="0"/>
      <p:regular r:id="rId20"/>
    </p:embeddedFont>
    <p:embeddedFont>
      <p:font typeface="Walter Turncoat"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0B942B-5FDC-419F-A31C-88048C057ADA}">
  <a:tblStyle styleId="{3D0B942B-5FDC-419F-A31C-88048C057AD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F752B63-FEDA-48D4-B3B7-9A5BAED3138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59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584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20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17" name="Google Shape;17;p4"/>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Google Shape;18;p4"/>
          <p:cNvSpPr/>
          <p:nvPr/>
        </p:nvSpPr>
        <p:spPr>
          <a:xfrm>
            <a:off x="4128150" y="550650"/>
            <a:ext cx="887711" cy="8491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1pPr>
            <a:lvl2pPr lvl="1"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2pPr>
            <a:lvl3pPr lvl="2"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3pPr>
            <a:lvl4pPr lvl="3"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4pPr>
            <a:lvl5pPr lvl="4"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5pPr>
            <a:lvl6pPr lvl="5"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6pPr>
            <a:lvl7pPr lvl="6"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7pPr>
            <a:lvl8pPr lvl="7"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8pPr>
            <a:lvl9pPr lvl="8"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Sniglet"/>
              <a:buChar char="✘"/>
              <a:defRPr sz="2000">
                <a:solidFill>
                  <a:schemeClr val="lt1"/>
                </a:solidFill>
                <a:latin typeface="Sniglet"/>
                <a:ea typeface="Sniglet"/>
                <a:cs typeface="Sniglet"/>
                <a:sym typeface="Sniglet"/>
              </a:defRPr>
            </a:lvl1pPr>
            <a:lvl2pPr marL="914400" lvl="1"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2pPr>
            <a:lvl3pPr marL="1371600" lvl="2"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3pPr>
            <a:lvl4pPr marL="1828800" lvl="3"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4pPr>
            <a:lvl5pPr marL="2286000" lvl="4"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5pPr>
            <a:lvl6pPr marL="2743200" lvl="5"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6pPr>
            <a:lvl7pPr marL="3200400" lvl="6"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7pPr>
            <a:lvl8pPr marL="3657600" lvl="7"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8pPr>
            <a:lvl9pPr marL="4114800" lvl="8"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chemeClr val="lt1"/>
                </a:solidFill>
                <a:latin typeface="Sniglet"/>
                <a:ea typeface="Sniglet"/>
                <a:cs typeface="Sniglet"/>
                <a:sym typeface="Sniglet"/>
              </a:defRPr>
            </a:lvl1pPr>
            <a:lvl2pPr lvl="1" algn="ctr">
              <a:buNone/>
              <a:defRPr sz="1000">
                <a:solidFill>
                  <a:schemeClr val="lt1"/>
                </a:solidFill>
                <a:latin typeface="Sniglet"/>
                <a:ea typeface="Sniglet"/>
                <a:cs typeface="Sniglet"/>
                <a:sym typeface="Sniglet"/>
              </a:defRPr>
            </a:lvl2pPr>
            <a:lvl3pPr lvl="2" algn="ctr">
              <a:buNone/>
              <a:defRPr sz="1000">
                <a:solidFill>
                  <a:schemeClr val="lt1"/>
                </a:solidFill>
                <a:latin typeface="Sniglet"/>
                <a:ea typeface="Sniglet"/>
                <a:cs typeface="Sniglet"/>
                <a:sym typeface="Sniglet"/>
              </a:defRPr>
            </a:lvl3pPr>
            <a:lvl4pPr lvl="3" algn="ctr">
              <a:buNone/>
              <a:defRPr sz="1000">
                <a:solidFill>
                  <a:schemeClr val="lt1"/>
                </a:solidFill>
                <a:latin typeface="Sniglet"/>
                <a:ea typeface="Sniglet"/>
                <a:cs typeface="Sniglet"/>
                <a:sym typeface="Sniglet"/>
              </a:defRPr>
            </a:lvl4pPr>
            <a:lvl5pPr lvl="4" algn="ctr">
              <a:buNone/>
              <a:defRPr sz="1000">
                <a:solidFill>
                  <a:schemeClr val="lt1"/>
                </a:solidFill>
                <a:latin typeface="Sniglet"/>
                <a:ea typeface="Sniglet"/>
                <a:cs typeface="Sniglet"/>
                <a:sym typeface="Sniglet"/>
              </a:defRPr>
            </a:lvl5pPr>
            <a:lvl6pPr lvl="5" algn="ctr">
              <a:buNone/>
              <a:defRPr sz="1000">
                <a:solidFill>
                  <a:schemeClr val="lt1"/>
                </a:solidFill>
                <a:latin typeface="Sniglet"/>
                <a:ea typeface="Sniglet"/>
                <a:cs typeface="Sniglet"/>
                <a:sym typeface="Sniglet"/>
              </a:defRPr>
            </a:lvl6pPr>
            <a:lvl7pPr lvl="6" algn="ctr">
              <a:buNone/>
              <a:defRPr sz="1000">
                <a:solidFill>
                  <a:schemeClr val="lt1"/>
                </a:solidFill>
                <a:latin typeface="Sniglet"/>
                <a:ea typeface="Sniglet"/>
                <a:cs typeface="Sniglet"/>
                <a:sym typeface="Sniglet"/>
              </a:defRPr>
            </a:lvl7pPr>
            <a:lvl8pPr lvl="7" algn="ctr">
              <a:buNone/>
              <a:defRPr sz="1000">
                <a:solidFill>
                  <a:schemeClr val="lt1"/>
                </a:solidFill>
                <a:latin typeface="Sniglet"/>
                <a:ea typeface="Sniglet"/>
                <a:cs typeface="Sniglet"/>
                <a:sym typeface="Sniglet"/>
              </a:defRPr>
            </a:lvl8pPr>
            <a:lvl9pPr lvl="8" algn="ctr">
              <a:buNone/>
              <a:defRPr sz="1000">
                <a:solidFill>
                  <a:schemeClr val="lt1"/>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173982" y="689083"/>
            <a:ext cx="5458858" cy="42143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pc="-300" dirty="0">
                <a:solidFill>
                  <a:srgbClr val="FF6600"/>
                </a:solidFill>
              </a:rPr>
              <a:t>CULTURAL DIVERSITY </a:t>
            </a:r>
            <a:r>
              <a:rPr lang="en" sz="4400" spc="-300" dirty="0">
                <a:solidFill>
                  <a:srgbClr val="FF6600"/>
                </a:solidFill>
              </a:rPr>
              <a:t>in</a:t>
            </a:r>
            <a:r>
              <a:rPr lang="en" spc="-300" dirty="0">
                <a:solidFill>
                  <a:srgbClr val="FF6600"/>
                </a:solidFill>
              </a:rPr>
              <a:t> </a:t>
            </a:r>
            <a:r>
              <a:rPr lang="en" sz="7200" spc="-300" dirty="0">
                <a:solidFill>
                  <a:srgbClr val="FF6600"/>
                </a:solidFill>
              </a:rPr>
              <a:t>S</a:t>
            </a:r>
            <a:r>
              <a:rPr lang="en-ZA" sz="7200" spc="-300" dirty="0">
                <a:solidFill>
                  <a:srgbClr val="FF6600"/>
                </a:solidFill>
              </a:rPr>
              <a:t>o</a:t>
            </a:r>
            <a:r>
              <a:rPr lang="en" sz="7200" spc="-300" dirty="0">
                <a:solidFill>
                  <a:srgbClr val="FF6600"/>
                </a:solidFill>
              </a:rPr>
              <a:t>uth Africa</a:t>
            </a:r>
            <a:endParaRPr spc="-300" dirty="0">
              <a:solidFill>
                <a:srgbClr val="FF6600"/>
              </a:solidFill>
            </a:endParaRPr>
          </a:p>
        </p:txBody>
      </p:sp>
      <p:sp>
        <p:nvSpPr>
          <p:cNvPr id="54" name="Google Shape;54;p11"/>
          <p:cNvSpPr/>
          <p:nvPr/>
        </p:nvSpPr>
        <p:spPr>
          <a:xfrm rot="10800000">
            <a:off x="2084589" y="67684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11"/>
          <p:cNvSpPr/>
          <p:nvPr/>
        </p:nvSpPr>
        <p:spPr>
          <a:xfrm>
            <a:off x="7529904" y="4376587"/>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p11">
            <a:extLst>
              <a:ext uri="{FF2B5EF4-FFF2-40B4-BE49-F238E27FC236}">
                <a16:creationId xmlns:a16="http://schemas.microsoft.com/office/drawing/2014/main" id="{5893CEF8-D456-E462-CD75-6A3848C4B821}"/>
              </a:ext>
            </a:extLst>
          </p:cNvPr>
          <p:cNvSpPr txBox="1">
            <a:spLocks/>
          </p:cNvSpPr>
          <p:nvPr/>
        </p:nvSpPr>
        <p:spPr>
          <a:xfrm>
            <a:off x="-982789" y="240071"/>
            <a:ext cx="7772400" cy="5206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Walter Turncoat"/>
              <a:buNone/>
              <a:defRPr sz="60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6000"/>
              <a:buFont typeface="Walter Turncoat"/>
              <a:buNone/>
              <a:defRPr sz="60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6000"/>
              <a:buFont typeface="Walter Turncoat"/>
              <a:buNone/>
              <a:defRPr sz="60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6000"/>
              <a:buFont typeface="Walter Turncoat"/>
              <a:buNone/>
              <a:defRPr sz="60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6000"/>
              <a:buFont typeface="Walter Turncoat"/>
              <a:buNone/>
              <a:defRPr sz="60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6000"/>
              <a:buFont typeface="Walter Turncoat"/>
              <a:buNone/>
              <a:defRPr sz="60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6000"/>
              <a:buFont typeface="Walter Turncoat"/>
              <a:buNone/>
              <a:defRPr sz="60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6000"/>
              <a:buFont typeface="Walter Turncoat"/>
              <a:buNone/>
              <a:defRPr sz="60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6000"/>
              <a:buFont typeface="Walter Turncoat"/>
              <a:buNone/>
              <a:defRPr sz="6000" b="0" i="0" u="none" strike="noStrike" cap="none">
                <a:solidFill>
                  <a:schemeClr val="lt1"/>
                </a:solidFill>
                <a:latin typeface="Walter Turncoat"/>
                <a:ea typeface="Walter Turncoat"/>
                <a:cs typeface="Walter Turncoat"/>
                <a:sym typeface="Walter Turncoat"/>
              </a:defRPr>
            </a:lvl9pPr>
          </a:lstStyle>
          <a:p>
            <a:r>
              <a:rPr lang="en-US" sz="2000" dirty="0">
                <a:solidFill>
                  <a:schemeClr val="accent4">
                    <a:lumMod val="60000"/>
                    <a:lumOff val="40000"/>
                  </a:schemeClr>
                </a:solidFill>
              </a:rPr>
              <a:t>Constitutional Rights &amp; Responsibilities: </a:t>
            </a:r>
          </a:p>
        </p:txBody>
      </p:sp>
      <p:sp>
        <p:nvSpPr>
          <p:cNvPr id="14" name="Google Shape;731;p47">
            <a:extLst>
              <a:ext uri="{FF2B5EF4-FFF2-40B4-BE49-F238E27FC236}">
                <a16:creationId xmlns:a16="http://schemas.microsoft.com/office/drawing/2014/main" id="{BFCB182B-F015-6E7B-0B87-D026FFCBCC9D}"/>
              </a:ext>
            </a:extLst>
          </p:cNvPr>
          <p:cNvSpPr/>
          <p:nvPr/>
        </p:nvSpPr>
        <p:spPr>
          <a:xfrm>
            <a:off x="0" y="854136"/>
            <a:ext cx="956607" cy="88762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33;p47">
            <a:extLst>
              <a:ext uri="{FF2B5EF4-FFF2-40B4-BE49-F238E27FC236}">
                <a16:creationId xmlns:a16="http://schemas.microsoft.com/office/drawing/2014/main" id="{AC23280B-C80F-F859-963E-68AD15769B73}"/>
              </a:ext>
            </a:extLst>
          </p:cNvPr>
          <p:cNvSpPr/>
          <p:nvPr/>
        </p:nvSpPr>
        <p:spPr>
          <a:xfrm>
            <a:off x="4580449" y="1021386"/>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30;p47">
            <a:extLst>
              <a:ext uri="{FF2B5EF4-FFF2-40B4-BE49-F238E27FC236}">
                <a16:creationId xmlns:a16="http://schemas.microsoft.com/office/drawing/2014/main" id="{CC1F30B8-2211-7E94-C78A-7543CBEE41A3}"/>
              </a:ext>
            </a:extLst>
          </p:cNvPr>
          <p:cNvSpPr/>
          <p:nvPr/>
        </p:nvSpPr>
        <p:spPr>
          <a:xfrm>
            <a:off x="4501368" y="3175856"/>
            <a:ext cx="868374" cy="85425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732;p47">
            <a:extLst>
              <a:ext uri="{FF2B5EF4-FFF2-40B4-BE49-F238E27FC236}">
                <a16:creationId xmlns:a16="http://schemas.microsoft.com/office/drawing/2014/main" id="{8BB153F6-76B4-376C-3990-24F42FBE174B}"/>
              </a:ext>
            </a:extLst>
          </p:cNvPr>
          <p:cNvSpPr/>
          <p:nvPr/>
        </p:nvSpPr>
        <p:spPr>
          <a:xfrm>
            <a:off x="4238270" y="2997975"/>
            <a:ext cx="868374" cy="541558"/>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90FE0A35-F70B-3061-756E-95F1008B4FAE}"/>
              </a:ext>
            </a:extLst>
          </p:cNvPr>
          <p:cNvSpPr txBox="1"/>
          <p:nvPr/>
        </p:nvSpPr>
        <p:spPr>
          <a:xfrm rot="16200000">
            <a:off x="-407726" y="3950180"/>
            <a:ext cx="1414945" cy="369332"/>
          </a:xfrm>
          <a:prstGeom prst="rect">
            <a:avLst/>
          </a:prstGeom>
          <a:noFill/>
        </p:spPr>
        <p:txBody>
          <a:bodyPr wrap="square" rtlCol="0">
            <a:spAutoFit/>
          </a:bodyPr>
          <a:lstStyle/>
          <a:p>
            <a:pPr algn="ctr"/>
            <a:r>
              <a:rPr lang="en-ZA" sz="1800" dirty="0">
                <a:solidFill>
                  <a:srgbClr val="00FF00"/>
                </a:solidFill>
                <a:latin typeface="Walter Turncoat" panose="02000000000000000000" charset="0"/>
              </a:rPr>
              <a:t>Lesson 1</a:t>
            </a:r>
          </a:p>
        </p:txBody>
      </p:sp>
      <p:pic>
        <p:nvPicPr>
          <p:cNvPr id="4" name="Picture 3" descr="A picture containing toy, doll, vector graphics&#10;&#10;Description automatically generated">
            <a:extLst>
              <a:ext uri="{FF2B5EF4-FFF2-40B4-BE49-F238E27FC236}">
                <a16:creationId xmlns:a16="http://schemas.microsoft.com/office/drawing/2014/main" id="{D508907D-7E1A-5BB1-B7BC-8E9647828805}"/>
              </a:ext>
            </a:extLst>
          </p:cNvPr>
          <p:cNvPicPr>
            <a:picLocks noChangeAspect="1"/>
          </p:cNvPicPr>
          <p:nvPr/>
        </p:nvPicPr>
        <p:blipFill rotWithShape="1">
          <a:blip r:embed="rId3"/>
          <a:srcRect l="31548" t="8330" r="29643" b="7093"/>
          <a:stretch/>
        </p:blipFill>
        <p:spPr>
          <a:xfrm>
            <a:off x="543315" y="2811075"/>
            <a:ext cx="822792" cy="1793114"/>
          </a:xfrm>
          <a:prstGeom prst="rect">
            <a:avLst/>
          </a:prstGeom>
        </p:spPr>
      </p:pic>
      <p:pic>
        <p:nvPicPr>
          <p:cNvPr id="3" name="Picture 2" descr="What is Culture? Types and Characteristics | Marketing91">
            <a:extLst>
              <a:ext uri="{FF2B5EF4-FFF2-40B4-BE49-F238E27FC236}">
                <a16:creationId xmlns:a16="http://schemas.microsoft.com/office/drawing/2014/main" id="{840EC2B1-3E21-2998-3DC1-605BFAC099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1218" y="2325842"/>
            <a:ext cx="3098800" cy="1743075"/>
          </a:xfrm>
          <a:prstGeom prst="rect">
            <a:avLst/>
          </a:prstGeom>
          <a:noFill/>
          <a:ln>
            <a:noFill/>
          </a:ln>
        </p:spPr>
      </p:pic>
      <p:pic>
        <p:nvPicPr>
          <p:cNvPr id="5" name="Picture 4" descr="What is Culture? – Gary Gillespie - Eagle">
            <a:extLst>
              <a:ext uri="{FF2B5EF4-FFF2-40B4-BE49-F238E27FC236}">
                <a16:creationId xmlns:a16="http://schemas.microsoft.com/office/drawing/2014/main" id="{B57E5053-7339-2AF0-738A-4BEE5F596D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2973" y="854136"/>
            <a:ext cx="3099435" cy="1285875"/>
          </a:xfrm>
          <a:prstGeom prst="rect">
            <a:avLst/>
          </a:prstGeom>
          <a:noFill/>
          <a:ln>
            <a:noFill/>
          </a:ln>
        </p:spPr>
      </p:pic>
      <p:pic>
        <p:nvPicPr>
          <p:cNvPr id="6" name="Picture 5">
            <a:extLst>
              <a:ext uri="{FF2B5EF4-FFF2-40B4-BE49-F238E27FC236}">
                <a16:creationId xmlns:a16="http://schemas.microsoft.com/office/drawing/2014/main" id="{6B1CA1D0-99D0-C5CA-36D1-D887498489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2833" y="451448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8"/>
          <p:cNvSpPr txBox="1">
            <a:spLocks noGrp="1"/>
          </p:cNvSpPr>
          <p:nvPr>
            <p:ph type="title"/>
          </p:nvPr>
        </p:nvSpPr>
        <p:spPr>
          <a:xfrm>
            <a:off x="1436246" y="307577"/>
            <a:ext cx="7254609" cy="639092"/>
          </a:xfrm>
          <a:prstGeom prst="rect">
            <a:avLst/>
          </a:prstGeom>
        </p:spPr>
        <p:txBody>
          <a:bodyPr spcFirstLastPara="1" wrap="square" lIns="91425" tIns="91425" rIns="91425" bIns="91425" anchor="t" anchorCtr="0">
            <a:noAutofit/>
          </a:bodyPr>
          <a:lstStyle/>
          <a:p>
            <a:pPr algn="l">
              <a:lnSpc>
                <a:spcPct val="107000"/>
              </a:lnSpc>
              <a:spcAft>
                <a:spcPts val="800"/>
              </a:spcAft>
            </a:pPr>
            <a:r>
              <a:rPr lang="en-US" sz="3200" b="1" dirty="0">
                <a:solidFill>
                  <a:srgbClr val="FFC000"/>
                </a:solidFill>
                <a:effectLst/>
                <a:latin typeface="Walter Turncoat" panose="02000000000000000000" pitchFamily="2" charset="0"/>
                <a:ea typeface="Walter Turncoat" panose="02000000000000000000" pitchFamily="2" charset="0"/>
                <a:cs typeface="Times New Roman" panose="02020603050405020304" pitchFamily="18" charset="0"/>
              </a:rPr>
              <a:t>Diverse cultural norms and values</a:t>
            </a:r>
            <a:endParaRPr lang="en-ZA" sz="3200" b="1" dirty="0">
              <a:solidFill>
                <a:srgbClr val="FFC000"/>
              </a:solidFill>
              <a:effectLst/>
              <a:latin typeface="Walter Turncoat" panose="02000000000000000000" pitchFamily="2" charset="0"/>
              <a:ea typeface="Walter Turncoat" panose="02000000000000000000" pitchFamily="2" charset="0"/>
              <a:cs typeface="Times New Roman" panose="02020603050405020304" pitchFamily="18" charset="0"/>
            </a:endParaRPr>
          </a:p>
        </p:txBody>
      </p:sp>
      <p:sp>
        <p:nvSpPr>
          <p:cNvPr id="121" name="Google Shape;121;p18"/>
          <p:cNvSpPr txBox="1">
            <a:spLocks noGrp="1"/>
          </p:cNvSpPr>
          <p:nvPr>
            <p:ph type="body" idx="1"/>
          </p:nvPr>
        </p:nvSpPr>
        <p:spPr>
          <a:xfrm>
            <a:off x="403412" y="913192"/>
            <a:ext cx="8654683" cy="3941779"/>
          </a:xfrm>
          <a:prstGeom prst="rect">
            <a:avLst/>
          </a:prstGeom>
        </p:spPr>
        <p:txBody>
          <a:bodyPr spcFirstLastPara="1" wrap="square" lIns="91425" tIns="91425" rIns="91425" bIns="91425" anchor="t" anchorCtr="0">
            <a:noAutofit/>
          </a:bodyPr>
          <a:lstStyle/>
          <a:p>
            <a:pPr marL="101600" indent="0" algn="ctr">
              <a:lnSpc>
                <a:spcPct val="107000"/>
              </a:lnSpc>
              <a:spcBef>
                <a:spcPts val="0"/>
              </a:spcBef>
              <a:buNone/>
            </a:pPr>
            <a:r>
              <a:rPr lang="en-US" sz="2400" b="1" u="sng" dirty="0">
                <a:solidFill>
                  <a:schemeClr val="accent4">
                    <a:lumMod val="60000"/>
                    <a:lumOff val="40000"/>
                  </a:schemeClr>
                </a:solidFill>
                <a:latin typeface="+mn-lt"/>
              </a:rPr>
              <a:t>Cultural values </a:t>
            </a:r>
            <a:r>
              <a:rPr lang="en-US" sz="2400" dirty="0">
                <a:solidFill>
                  <a:schemeClr val="accent4">
                    <a:lumMod val="60000"/>
                    <a:lumOff val="40000"/>
                  </a:schemeClr>
                </a:solidFill>
                <a:latin typeface="+mn-lt"/>
              </a:rPr>
              <a:t>are </a:t>
            </a:r>
            <a:r>
              <a:rPr lang="en-ZA" sz="2400" dirty="0">
                <a:solidFill>
                  <a:schemeClr val="accent4">
                    <a:lumMod val="60000"/>
                    <a:lumOff val="40000"/>
                  </a:schemeClr>
                </a:solidFill>
                <a:latin typeface="+mn-lt"/>
              </a:rPr>
              <a:t>ideas about what is good, right, fair, and just. It can also be described as the difference between right and wrong.</a:t>
            </a:r>
          </a:p>
          <a:p>
            <a:pPr marL="101600" indent="0" algn="ctr">
              <a:lnSpc>
                <a:spcPct val="107000"/>
              </a:lnSpc>
              <a:spcBef>
                <a:spcPts val="0"/>
              </a:spcBef>
              <a:buNone/>
            </a:pPr>
            <a:r>
              <a:rPr lang="en-ZA" sz="2400" dirty="0">
                <a:solidFill>
                  <a:schemeClr val="accent4">
                    <a:lumMod val="60000"/>
                    <a:lumOff val="40000"/>
                  </a:schemeClr>
                </a:solidFill>
                <a:latin typeface="+mn-lt"/>
              </a:rPr>
              <a:t>Cultural values are a series of principles and values passed on generation after generation by our forefathers /ancestors. </a:t>
            </a:r>
          </a:p>
          <a:p>
            <a:pPr marL="101600" indent="0" algn="ctr">
              <a:lnSpc>
                <a:spcPct val="107000"/>
              </a:lnSpc>
              <a:spcBef>
                <a:spcPts val="0"/>
              </a:spcBef>
              <a:buNone/>
            </a:pPr>
            <a:r>
              <a:rPr lang="en-ZA" sz="2400" dirty="0">
                <a:solidFill>
                  <a:schemeClr val="accent4">
                    <a:lumMod val="60000"/>
                    <a:lumOff val="40000"/>
                  </a:schemeClr>
                </a:solidFill>
                <a:latin typeface="+mn-lt"/>
              </a:rPr>
              <a:t>Based on values, the entire community decides their way of life. Those ideas decide how a person of that culture will behave and how they will lead their lives.</a:t>
            </a:r>
          </a:p>
        </p:txBody>
      </p:sp>
      <p:sp>
        <p:nvSpPr>
          <p:cNvPr id="8" name="Google Shape;55;p11">
            <a:extLst>
              <a:ext uri="{FF2B5EF4-FFF2-40B4-BE49-F238E27FC236}">
                <a16:creationId xmlns:a16="http://schemas.microsoft.com/office/drawing/2014/main" id="{FE53B9AA-649D-716C-72EA-93DF080B8A3A}"/>
              </a:ext>
            </a:extLst>
          </p:cNvPr>
          <p:cNvSpPr/>
          <p:nvPr/>
        </p:nvSpPr>
        <p:spPr>
          <a:xfrm>
            <a:off x="7410981" y="431779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730;p47">
            <a:extLst>
              <a:ext uri="{FF2B5EF4-FFF2-40B4-BE49-F238E27FC236}">
                <a16:creationId xmlns:a16="http://schemas.microsoft.com/office/drawing/2014/main" id="{897D2140-8CFD-C639-9856-49832983D254}"/>
              </a:ext>
            </a:extLst>
          </p:cNvPr>
          <p:cNvSpPr/>
          <p:nvPr/>
        </p:nvSpPr>
        <p:spPr>
          <a:xfrm>
            <a:off x="567872" y="111258"/>
            <a:ext cx="868374" cy="85425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732;p47">
            <a:extLst>
              <a:ext uri="{FF2B5EF4-FFF2-40B4-BE49-F238E27FC236}">
                <a16:creationId xmlns:a16="http://schemas.microsoft.com/office/drawing/2014/main" id="{B173858A-14F2-9C8A-2FFB-C7FEB4B5EDCD}"/>
              </a:ext>
            </a:extLst>
          </p:cNvPr>
          <p:cNvSpPr/>
          <p:nvPr/>
        </p:nvSpPr>
        <p:spPr>
          <a:xfrm>
            <a:off x="133685" y="364960"/>
            <a:ext cx="868374" cy="541558"/>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group of people posing for the camera&#10;&#10;Description automatically generated with medium confidence">
            <a:extLst>
              <a:ext uri="{FF2B5EF4-FFF2-40B4-BE49-F238E27FC236}">
                <a16:creationId xmlns:a16="http://schemas.microsoft.com/office/drawing/2014/main" id="{83AC5EBA-7A80-BD6D-5436-D074D4C07700}"/>
              </a:ext>
            </a:extLst>
          </p:cNvPr>
          <p:cNvPicPr>
            <a:picLocks noChangeAspect="1"/>
          </p:cNvPicPr>
          <p:nvPr/>
        </p:nvPicPr>
        <p:blipFill>
          <a:blip r:embed="rId3"/>
          <a:stretch>
            <a:fillRect/>
          </a:stretch>
        </p:blipFill>
        <p:spPr>
          <a:xfrm>
            <a:off x="70226" y="3778786"/>
            <a:ext cx="1676136" cy="1288530"/>
          </a:xfrm>
          <a:prstGeom prst="rect">
            <a:avLst/>
          </a:prstGeom>
        </p:spPr>
      </p:pic>
      <p:pic>
        <p:nvPicPr>
          <p:cNvPr id="5" name="Picture 4">
            <a:extLst>
              <a:ext uri="{FF2B5EF4-FFF2-40B4-BE49-F238E27FC236}">
                <a16:creationId xmlns:a16="http://schemas.microsoft.com/office/drawing/2014/main" id="{7DA43C47-05D4-C209-F56F-EFAD26C07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808" y="44556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92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142293" y="223303"/>
            <a:ext cx="8692309" cy="4219460"/>
          </a:xfrm>
          <a:prstGeom prst="rect">
            <a:avLst/>
          </a:prstGeom>
        </p:spPr>
        <p:txBody>
          <a:bodyPr spcFirstLastPara="1" wrap="square" lIns="91425" tIns="91425" rIns="91425" bIns="91425" anchor="t" anchorCtr="0">
            <a:noAutofit/>
          </a:bodyPr>
          <a:lstStyle/>
          <a:p>
            <a:pPr marL="101600" indent="0" algn="ctr">
              <a:lnSpc>
                <a:spcPct val="107000"/>
              </a:lnSpc>
              <a:spcAft>
                <a:spcPts val="800"/>
              </a:spcAft>
              <a:buNone/>
            </a:pPr>
            <a:endParaRPr lang="en-ZA" dirty="0">
              <a:solidFill>
                <a:schemeClr val="accent4">
                  <a:lumMod val="60000"/>
                  <a:lumOff val="40000"/>
                </a:schemeClr>
              </a:solidFill>
              <a:latin typeface="Walter Turncoat" panose="02000000000000000000" pitchFamily="2" charset="0"/>
              <a:ea typeface="Walter Turncoat" panose="02000000000000000000" pitchFamily="2" charset="0"/>
            </a:endParaRPr>
          </a:p>
          <a:p>
            <a:pPr marL="1016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Google Shape;55;p11">
            <a:extLst>
              <a:ext uri="{FF2B5EF4-FFF2-40B4-BE49-F238E27FC236}">
                <a16:creationId xmlns:a16="http://schemas.microsoft.com/office/drawing/2014/main" id="{FE53B9AA-649D-716C-72EA-93DF080B8A3A}"/>
              </a:ext>
            </a:extLst>
          </p:cNvPr>
          <p:cNvSpPr/>
          <p:nvPr/>
        </p:nvSpPr>
        <p:spPr>
          <a:xfrm>
            <a:off x="9291" y="4349146"/>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EA4DE4B1-8B47-5E19-3AB8-FF4CF04062A0}"/>
              </a:ext>
            </a:extLst>
          </p:cNvPr>
          <p:cNvSpPr txBox="1"/>
          <p:nvPr/>
        </p:nvSpPr>
        <p:spPr>
          <a:xfrm>
            <a:off x="150784" y="214499"/>
            <a:ext cx="4105305" cy="3690947"/>
          </a:xfrm>
          <a:prstGeom prst="rect">
            <a:avLst/>
          </a:prstGeom>
          <a:noFill/>
        </p:spPr>
        <p:txBody>
          <a:bodyPr wrap="square">
            <a:spAutoFit/>
          </a:bodyPr>
          <a:lstStyle/>
          <a:p>
            <a:pPr algn="ctr">
              <a:lnSpc>
                <a:spcPct val="107000"/>
              </a:lnSpc>
            </a:pPr>
            <a:r>
              <a:rPr lang="en-ZA" sz="2000" dirty="0">
                <a:solidFill>
                  <a:schemeClr val="accent4">
                    <a:lumMod val="60000"/>
                    <a:lumOff val="40000"/>
                  </a:schemeClr>
                </a:solidFill>
                <a:effectLst/>
                <a:latin typeface="+mj-lt"/>
                <a:ea typeface="Walter Turncoat" panose="02000000000000000000" pitchFamily="2" charset="0"/>
                <a:cs typeface="Times New Roman" panose="02020603050405020304" pitchFamily="18" charset="0"/>
              </a:rPr>
              <a:t>Cultural norms and values ar</a:t>
            </a:r>
            <a:r>
              <a:rPr lang="en-ZA" sz="2000" dirty="0">
                <a:solidFill>
                  <a:schemeClr val="accent4">
                    <a:lumMod val="60000"/>
                    <a:lumOff val="40000"/>
                  </a:schemeClr>
                </a:solidFill>
                <a:latin typeface="+mj-lt"/>
                <a:ea typeface="Walter Turncoat" panose="02000000000000000000" pitchFamily="2" charset="0"/>
                <a:cs typeface="Times New Roman" panose="02020603050405020304" pitchFamily="18" charset="0"/>
              </a:rPr>
              <a:t>e both important and linked to one another. Norms and values guide people in many aspects of their lives. </a:t>
            </a:r>
            <a:r>
              <a:rPr lang="en-ZA" sz="2000" dirty="0">
                <a:solidFill>
                  <a:schemeClr val="accent4">
                    <a:lumMod val="60000"/>
                    <a:lumOff val="40000"/>
                  </a:schemeClr>
                </a:solidFill>
                <a:effectLst/>
                <a:latin typeface="+mj-lt"/>
                <a:ea typeface="Walter Turncoat" panose="02000000000000000000" pitchFamily="2" charset="0"/>
                <a:cs typeface="Times New Roman" panose="02020603050405020304" pitchFamily="18" charset="0"/>
              </a:rPr>
              <a:t>Sometimes behaviour and attitude have to change in order to adapt to or fit in with practices of a culture. Sometimes personal choices and preferences can be restricted as a result of traditions and practices of a culture. </a:t>
            </a:r>
            <a:endParaRPr lang="en-ZA" sz="2000" dirty="0">
              <a:solidFill>
                <a:schemeClr val="accent4">
                  <a:lumMod val="60000"/>
                  <a:lumOff val="40000"/>
                </a:schemeClr>
              </a:solidFill>
              <a:latin typeface="+mj-lt"/>
              <a:ea typeface="Walter Turncoat" panose="02000000000000000000" pitchFamily="2" charset="0"/>
              <a:cs typeface="Times New Roman" panose="02020603050405020304" pitchFamily="18" charset="0"/>
            </a:endParaRPr>
          </a:p>
        </p:txBody>
      </p:sp>
      <p:pic>
        <p:nvPicPr>
          <p:cNvPr id="16" name="Picture 15" descr="What is the Difference Between Norms and Values - Pediaa.Com">
            <a:extLst>
              <a:ext uri="{FF2B5EF4-FFF2-40B4-BE49-F238E27FC236}">
                <a16:creationId xmlns:a16="http://schemas.microsoft.com/office/drawing/2014/main" id="{3E0C76EC-200F-F9F7-E992-3ED39D236B2B}"/>
              </a:ext>
            </a:extLst>
          </p:cNvPr>
          <p:cNvPicPr>
            <a:picLocks noChangeAspect="1"/>
          </p:cNvPicPr>
          <p:nvPr/>
        </p:nvPicPr>
        <p:blipFill rotWithShape="1">
          <a:blip r:embed="rId3">
            <a:extLst>
              <a:ext uri="{28A0092B-C50C-407E-A947-70E740481C1C}">
                <a14:useLocalDpi xmlns:a14="http://schemas.microsoft.com/office/drawing/2010/main" val="0"/>
              </a:ext>
            </a:extLst>
          </a:blip>
          <a:srcRect b="3131"/>
          <a:stretch/>
        </p:blipFill>
        <p:spPr bwMode="auto">
          <a:xfrm>
            <a:off x="4572000" y="374777"/>
            <a:ext cx="4108023" cy="4219460"/>
          </a:xfrm>
          <a:prstGeom prst="rect">
            <a:avLst/>
          </a:prstGeom>
          <a:noFill/>
          <a:ln>
            <a:noFill/>
          </a:ln>
        </p:spPr>
      </p:pic>
      <p:sp>
        <p:nvSpPr>
          <p:cNvPr id="18" name="Google Shape;147;p20">
            <a:extLst>
              <a:ext uri="{FF2B5EF4-FFF2-40B4-BE49-F238E27FC236}">
                <a16:creationId xmlns:a16="http://schemas.microsoft.com/office/drawing/2014/main" id="{815C222E-0FE4-D27C-50A6-63054CB0A7E4}"/>
              </a:ext>
            </a:extLst>
          </p:cNvPr>
          <p:cNvSpPr/>
          <p:nvPr/>
        </p:nvSpPr>
        <p:spPr>
          <a:xfrm>
            <a:off x="4256090" y="214499"/>
            <a:ext cx="4711513" cy="475252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DB306401-D244-7457-D9F2-3C7FEBBD7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09" y="446803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4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7" name="Google Shape;55;p11">
            <a:extLst>
              <a:ext uri="{FF2B5EF4-FFF2-40B4-BE49-F238E27FC236}">
                <a16:creationId xmlns:a16="http://schemas.microsoft.com/office/drawing/2014/main" id="{A70F0581-FD62-25E4-F1FA-D0C3F92A5DBD}"/>
              </a:ext>
            </a:extLst>
          </p:cNvPr>
          <p:cNvSpPr/>
          <p:nvPr/>
        </p:nvSpPr>
        <p:spPr>
          <a:xfrm>
            <a:off x="7377929" y="162456"/>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How to Create Healthy Group Norms for Team Communication">
            <a:extLst>
              <a:ext uri="{FF2B5EF4-FFF2-40B4-BE49-F238E27FC236}">
                <a16:creationId xmlns:a16="http://schemas.microsoft.com/office/drawing/2014/main" id="{B65B3E5F-2A8D-F053-32CE-8571E6ACD897}"/>
              </a:ext>
            </a:extLst>
          </p:cNvPr>
          <p:cNvPicPr>
            <a:picLocks noChangeAspect="1"/>
          </p:cNvPicPr>
          <p:nvPr/>
        </p:nvPicPr>
        <p:blipFill rotWithShape="1">
          <a:blip r:embed="rId3">
            <a:extLst>
              <a:ext uri="{28A0092B-C50C-407E-A947-70E740481C1C}">
                <a14:useLocalDpi xmlns:a14="http://schemas.microsoft.com/office/drawing/2010/main" val="0"/>
              </a:ext>
            </a:extLst>
          </a:blip>
          <a:srcRect t="7490" b="41721"/>
          <a:stretch/>
        </p:blipFill>
        <p:spPr bwMode="auto">
          <a:xfrm>
            <a:off x="159746" y="162456"/>
            <a:ext cx="5551171" cy="3646019"/>
          </a:xfrm>
          <a:prstGeom prst="rect">
            <a:avLst/>
          </a:prstGeom>
          <a:noFill/>
          <a:ln>
            <a:noFill/>
          </a:ln>
          <a:extLst>
            <a:ext uri="{53640926-AAD7-44D8-BBD7-CCE9431645EC}">
              <a14:shadowObscured xmlns:a14="http://schemas.microsoft.com/office/drawing/2010/main"/>
            </a:ext>
          </a:extLst>
        </p:spPr>
      </p:pic>
      <p:pic>
        <p:nvPicPr>
          <p:cNvPr id="9" name="Picture 8" descr="How to Create Healthy Group Norms for Team Communication">
            <a:extLst>
              <a:ext uri="{FF2B5EF4-FFF2-40B4-BE49-F238E27FC236}">
                <a16:creationId xmlns:a16="http://schemas.microsoft.com/office/drawing/2014/main" id="{1897C38E-1C54-E652-A6A2-9A3EE927A32B}"/>
              </a:ext>
            </a:extLst>
          </p:cNvPr>
          <p:cNvPicPr>
            <a:picLocks noChangeAspect="1"/>
          </p:cNvPicPr>
          <p:nvPr/>
        </p:nvPicPr>
        <p:blipFill rotWithShape="1">
          <a:blip r:embed="rId3">
            <a:extLst>
              <a:ext uri="{28A0092B-C50C-407E-A947-70E740481C1C}">
                <a14:useLocalDpi xmlns:a14="http://schemas.microsoft.com/office/drawing/2010/main" val="0"/>
              </a:ext>
            </a:extLst>
          </a:blip>
          <a:srcRect l="13195" t="60784" r="15783" b="6581"/>
          <a:stretch/>
        </p:blipFill>
        <p:spPr bwMode="auto">
          <a:xfrm>
            <a:off x="4919030" y="2571750"/>
            <a:ext cx="4065224" cy="2415678"/>
          </a:xfrm>
          <a:prstGeom prst="rect">
            <a:avLst/>
          </a:prstGeom>
          <a:noFill/>
          <a:ln>
            <a:noFill/>
          </a:ln>
          <a:extLst>
            <a:ext uri="{53640926-AAD7-44D8-BBD7-CCE9431645EC}">
              <a14:shadowObscured xmlns:a14="http://schemas.microsoft.com/office/drawing/2010/main"/>
            </a:ext>
          </a:extLst>
        </p:spPr>
      </p:pic>
      <p:sp>
        <p:nvSpPr>
          <p:cNvPr id="10" name="Google Shape;104;p17">
            <a:extLst>
              <a:ext uri="{FF2B5EF4-FFF2-40B4-BE49-F238E27FC236}">
                <a16:creationId xmlns:a16="http://schemas.microsoft.com/office/drawing/2014/main" id="{FB5E086E-BEF9-BFB4-1CFD-AA30BA2C9533}"/>
              </a:ext>
            </a:extLst>
          </p:cNvPr>
          <p:cNvSpPr txBox="1">
            <a:spLocks/>
          </p:cNvSpPr>
          <p:nvPr/>
        </p:nvSpPr>
        <p:spPr>
          <a:xfrm>
            <a:off x="5825928" y="1045755"/>
            <a:ext cx="3104002" cy="12112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en-US" sz="3600" dirty="0">
                <a:solidFill>
                  <a:schemeClr val="accent5">
                    <a:lumMod val="60000"/>
                    <a:lumOff val="40000"/>
                  </a:schemeClr>
                </a:solidFill>
              </a:rPr>
              <a:t>How are the two linked?</a:t>
            </a:r>
          </a:p>
        </p:txBody>
      </p:sp>
      <p:grpSp>
        <p:nvGrpSpPr>
          <p:cNvPr id="11" name="Google Shape;106;p17">
            <a:extLst>
              <a:ext uri="{FF2B5EF4-FFF2-40B4-BE49-F238E27FC236}">
                <a16:creationId xmlns:a16="http://schemas.microsoft.com/office/drawing/2014/main" id="{CD654AE0-74E1-1676-2D6D-3B26CEF96D54}"/>
              </a:ext>
            </a:extLst>
          </p:cNvPr>
          <p:cNvGrpSpPr/>
          <p:nvPr/>
        </p:nvGrpSpPr>
        <p:grpSpPr>
          <a:xfrm rot="3274064">
            <a:off x="3204294" y="3766559"/>
            <a:ext cx="1516808" cy="960909"/>
            <a:chOff x="238125" y="1918825"/>
            <a:chExt cx="1042450" cy="660400"/>
          </a:xfrm>
        </p:grpSpPr>
        <p:sp>
          <p:nvSpPr>
            <p:cNvPr id="12" name="Google Shape;107;p17">
              <a:extLst>
                <a:ext uri="{FF2B5EF4-FFF2-40B4-BE49-F238E27FC236}">
                  <a16:creationId xmlns:a16="http://schemas.microsoft.com/office/drawing/2014/main" id="{B8D14DC4-3842-3764-F0C4-CC3A431CEF5F}"/>
                </a:ext>
              </a:extLst>
            </p:cNvPr>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08;p17">
              <a:extLst>
                <a:ext uri="{FF2B5EF4-FFF2-40B4-BE49-F238E27FC236}">
                  <a16:creationId xmlns:a16="http://schemas.microsoft.com/office/drawing/2014/main" id="{DE01632E-8361-380A-B459-B4E4F0AA4E3E}"/>
                </a:ext>
              </a:extLst>
            </p:cNvPr>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98ED40E2-B93B-6821-C2DF-A1C8BE675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047" y="25731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6" name="Picture 5" descr="The Benefits of Cultural Diversity | Other - Quizizz">
            <a:extLst>
              <a:ext uri="{FF2B5EF4-FFF2-40B4-BE49-F238E27FC236}">
                <a16:creationId xmlns:a16="http://schemas.microsoft.com/office/drawing/2014/main" id="{A932CD97-C34D-4488-EE27-AA10CF6F39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43" y="249385"/>
            <a:ext cx="7690636" cy="4101424"/>
          </a:xfrm>
          <a:prstGeom prst="rect">
            <a:avLst/>
          </a:prstGeom>
          <a:noFill/>
          <a:ln>
            <a:noFill/>
          </a:ln>
        </p:spPr>
      </p:pic>
      <p:sp>
        <p:nvSpPr>
          <p:cNvPr id="4" name="Google Shape;55;p11">
            <a:extLst>
              <a:ext uri="{FF2B5EF4-FFF2-40B4-BE49-F238E27FC236}">
                <a16:creationId xmlns:a16="http://schemas.microsoft.com/office/drawing/2014/main" id="{DB3C870F-440E-4C38-3876-ADF613A3E950}"/>
              </a:ext>
            </a:extLst>
          </p:cNvPr>
          <p:cNvSpPr/>
          <p:nvPr/>
        </p:nvSpPr>
        <p:spPr>
          <a:xfrm>
            <a:off x="7410981" y="431779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04;p17">
            <a:extLst>
              <a:ext uri="{FF2B5EF4-FFF2-40B4-BE49-F238E27FC236}">
                <a16:creationId xmlns:a16="http://schemas.microsoft.com/office/drawing/2014/main" id="{D9629717-9DAE-D098-82DD-424C80C42235}"/>
              </a:ext>
            </a:extLst>
          </p:cNvPr>
          <p:cNvSpPr txBox="1">
            <a:spLocks/>
          </p:cNvSpPr>
          <p:nvPr/>
        </p:nvSpPr>
        <p:spPr>
          <a:xfrm>
            <a:off x="126694" y="4417696"/>
            <a:ext cx="7979934" cy="8616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pPr algn="l"/>
            <a:r>
              <a:rPr lang="en-US" sz="3200" dirty="0">
                <a:solidFill>
                  <a:schemeClr val="accent5">
                    <a:lumMod val="60000"/>
                    <a:lumOff val="40000"/>
                  </a:schemeClr>
                </a:solidFill>
              </a:rPr>
              <a:t>And now, your TASK for this section.</a:t>
            </a:r>
          </a:p>
        </p:txBody>
      </p:sp>
      <p:pic>
        <p:nvPicPr>
          <p:cNvPr id="3" name="Picture 2">
            <a:extLst>
              <a:ext uri="{FF2B5EF4-FFF2-40B4-BE49-F238E27FC236}">
                <a16:creationId xmlns:a16="http://schemas.microsoft.com/office/drawing/2014/main" id="{D7C15D5A-F4B8-AD4D-7CE9-0334C6FC1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808" y="44556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1821077" y="314227"/>
            <a:ext cx="4866162" cy="6065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ZA" sz="3600" b="1" dirty="0">
                <a:solidFill>
                  <a:srgbClr val="FFC000"/>
                </a:solidFill>
              </a:rPr>
              <a:t>O</a:t>
            </a:r>
            <a:r>
              <a:rPr lang="en" sz="3600" b="1" dirty="0">
                <a:solidFill>
                  <a:srgbClr val="FFC000"/>
                </a:solidFill>
              </a:rPr>
              <a:t>ur starting point:</a:t>
            </a:r>
            <a:endParaRPr sz="3600" b="1" dirty="0">
              <a:solidFill>
                <a:srgbClr val="FFC000"/>
              </a:solidFill>
            </a:endParaRPr>
          </a:p>
        </p:txBody>
      </p:sp>
      <p:sp>
        <p:nvSpPr>
          <p:cNvPr id="62" name="Google Shape;62;p12"/>
          <p:cNvSpPr/>
          <p:nvPr/>
        </p:nvSpPr>
        <p:spPr>
          <a:xfrm>
            <a:off x="651197" y="169979"/>
            <a:ext cx="1058213" cy="895030"/>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p:nvPr/>
        </p:nvSpPr>
        <p:spPr>
          <a:xfrm>
            <a:off x="990186" y="453964"/>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2"/>
          <p:cNvSpPr txBox="1"/>
          <p:nvPr/>
        </p:nvSpPr>
        <p:spPr>
          <a:xfrm>
            <a:off x="807717" y="1010950"/>
            <a:ext cx="7554085" cy="89503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r>
              <a:rPr lang="en-ZA" sz="2400" dirty="0">
                <a:solidFill>
                  <a:schemeClr val="accent4">
                    <a:lumMod val="60000"/>
                    <a:lumOff val="40000"/>
                  </a:schemeClr>
                </a:solidFill>
                <a:latin typeface="+mn-lt"/>
                <a:ea typeface="Sniglet"/>
                <a:cs typeface="Sniglet"/>
                <a:sym typeface="Sniglet"/>
              </a:rPr>
              <a:t>Take out your activity from last week – that you received at the end of your previous lesson.</a:t>
            </a:r>
            <a:endParaRPr sz="2400" dirty="0">
              <a:solidFill>
                <a:schemeClr val="accent4">
                  <a:lumMod val="60000"/>
                  <a:lumOff val="40000"/>
                </a:schemeClr>
              </a:solidFill>
              <a:latin typeface="+mn-lt"/>
              <a:ea typeface="Sniglet"/>
              <a:cs typeface="Sniglet"/>
              <a:sym typeface="Sniglet"/>
            </a:endParaRPr>
          </a:p>
        </p:txBody>
      </p:sp>
      <p:sp>
        <p:nvSpPr>
          <p:cNvPr id="10" name="Google Shape;55;p11">
            <a:extLst>
              <a:ext uri="{FF2B5EF4-FFF2-40B4-BE49-F238E27FC236}">
                <a16:creationId xmlns:a16="http://schemas.microsoft.com/office/drawing/2014/main" id="{DB46305F-88E0-6B4D-4D90-E4F83BC2FC89}"/>
              </a:ext>
            </a:extLst>
          </p:cNvPr>
          <p:cNvSpPr/>
          <p:nvPr/>
        </p:nvSpPr>
        <p:spPr>
          <a:xfrm>
            <a:off x="7410981" y="431779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descr="What is Culture? – Gary Gillespie - Eagle">
            <a:extLst>
              <a:ext uri="{FF2B5EF4-FFF2-40B4-BE49-F238E27FC236}">
                <a16:creationId xmlns:a16="http://schemas.microsoft.com/office/drawing/2014/main" id="{A21B2F47-C987-55EB-1174-6E72F8A3F1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063" y="3335104"/>
            <a:ext cx="3949192" cy="1638417"/>
          </a:xfrm>
          <a:prstGeom prst="rect">
            <a:avLst/>
          </a:prstGeom>
          <a:noFill/>
          <a:ln>
            <a:noFill/>
          </a:ln>
        </p:spPr>
      </p:pic>
      <p:pic>
        <p:nvPicPr>
          <p:cNvPr id="13" name="Picture 12" descr="Culture and Diversity Event Ideas From the Comfort of Your Couch -  RandomDots">
            <a:extLst>
              <a:ext uri="{FF2B5EF4-FFF2-40B4-BE49-F238E27FC236}">
                <a16:creationId xmlns:a16="http://schemas.microsoft.com/office/drawing/2014/main" id="{CBC01CE5-0A82-2479-04AA-4D6A89DA8F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465"/>
          <a:stretch/>
        </p:blipFill>
        <p:spPr bwMode="auto">
          <a:xfrm>
            <a:off x="4837941" y="2001667"/>
            <a:ext cx="3949192" cy="2152645"/>
          </a:xfrm>
          <a:prstGeom prst="rect">
            <a:avLst/>
          </a:prstGeom>
          <a:noFill/>
          <a:ln>
            <a:noFill/>
          </a:ln>
        </p:spPr>
      </p:pic>
      <p:sp>
        <p:nvSpPr>
          <p:cNvPr id="14" name="Google Shape;61;p12">
            <a:extLst>
              <a:ext uri="{FF2B5EF4-FFF2-40B4-BE49-F238E27FC236}">
                <a16:creationId xmlns:a16="http://schemas.microsoft.com/office/drawing/2014/main" id="{B5127E36-FC94-E0A4-2194-33BC8F725E07}"/>
              </a:ext>
            </a:extLst>
          </p:cNvPr>
          <p:cNvSpPr txBox="1">
            <a:spLocks/>
          </p:cNvSpPr>
          <p:nvPr/>
        </p:nvSpPr>
        <p:spPr>
          <a:xfrm>
            <a:off x="1134980" y="1936143"/>
            <a:ext cx="3171080" cy="12712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lt1"/>
              </a:buClr>
              <a:buSzPts val="2600"/>
              <a:buFont typeface="Walter Turncoat"/>
              <a:buNone/>
              <a:defRPr sz="2600" b="0" i="0" u="none" strike="noStrike" cap="none">
                <a:solidFill>
                  <a:schemeClr val="lt1"/>
                </a:solidFill>
                <a:latin typeface="Walter Turncoat"/>
                <a:ea typeface="Walter Turncoat"/>
                <a:cs typeface="Walter Turncoat"/>
                <a:sym typeface="Walter Turncoat"/>
              </a:defRPr>
            </a:lvl9pPr>
          </a:lstStyle>
          <a:p>
            <a:r>
              <a:rPr lang="en-ZA" sz="2400" dirty="0">
                <a:solidFill>
                  <a:schemeClr val="accent4">
                    <a:lumMod val="60000"/>
                    <a:lumOff val="40000"/>
                  </a:schemeClr>
                </a:solidFill>
                <a:latin typeface="+mn-lt"/>
              </a:rPr>
              <a:t>You were asked to explain what these two words meant:</a:t>
            </a:r>
          </a:p>
        </p:txBody>
      </p:sp>
      <p:grpSp>
        <p:nvGrpSpPr>
          <p:cNvPr id="15" name="Google Shape;630;p46">
            <a:extLst>
              <a:ext uri="{FF2B5EF4-FFF2-40B4-BE49-F238E27FC236}">
                <a16:creationId xmlns:a16="http://schemas.microsoft.com/office/drawing/2014/main" id="{1C4AE0EE-2741-EDD6-713B-3518A1D43A2D}"/>
              </a:ext>
            </a:extLst>
          </p:cNvPr>
          <p:cNvGrpSpPr/>
          <p:nvPr/>
        </p:nvGrpSpPr>
        <p:grpSpPr>
          <a:xfrm rot="4440235">
            <a:off x="-300090" y="1825672"/>
            <a:ext cx="1670147" cy="755704"/>
            <a:chOff x="238125" y="1918825"/>
            <a:chExt cx="1042450" cy="660400"/>
          </a:xfrm>
        </p:grpSpPr>
        <p:sp>
          <p:nvSpPr>
            <p:cNvPr id="16" name="Google Shape;631;p46">
              <a:extLst>
                <a:ext uri="{FF2B5EF4-FFF2-40B4-BE49-F238E27FC236}">
                  <a16:creationId xmlns:a16="http://schemas.microsoft.com/office/drawing/2014/main" id="{BDDB3E03-29B3-0DFD-BBEF-FDB9C4091804}"/>
                </a:ext>
              </a:extLst>
            </p:cNvPr>
            <p:cNvSpPr/>
            <p:nvPr/>
          </p:nvSpPr>
          <p:spPr>
            <a:xfrm>
              <a:off x="238125" y="1918825"/>
              <a:ext cx="966975" cy="660400"/>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32;p46">
              <a:extLst>
                <a:ext uri="{FF2B5EF4-FFF2-40B4-BE49-F238E27FC236}">
                  <a16:creationId xmlns:a16="http://schemas.microsoft.com/office/drawing/2014/main" id="{F6CE4F62-3655-2FD0-BF07-36970C14DCE0}"/>
                </a:ext>
              </a:extLst>
            </p:cNvPr>
            <p:cNvSpPr/>
            <p:nvPr/>
          </p:nvSpPr>
          <p:spPr>
            <a:xfrm>
              <a:off x="1091875" y="1951850"/>
              <a:ext cx="188700" cy="136800"/>
            </a:xfrm>
            <a:custGeom>
              <a:avLst/>
              <a:gdLst/>
              <a:ahLst/>
              <a:cxnLst/>
              <a:rect l="l" t="t" r="r" b="b"/>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633;p46">
            <a:extLst>
              <a:ext uri="{FF2B5EF4-FFF2-40B4-BE49-F238E27FC236}">
                <a16:creationId xmlns:a16="http://schemas.microsoft.com/office/drawing/2014/main" id="{31424E8C-E484-CF14-6A74-C6A66616CE34}"/>
              </a:ext>
            </a:extLst>
          </p:cNvPr>
          <p:cNvGrpSpPr/>
          <p:nvPr/>
        </p:nvGrpSpPr>
        <p:grpSpPr>
          <a:xfrm rot="2090725">
            <a:off x="4678112" y="3956484"/>
            <a:ext cx="1057805" cy="936479"/>
            <a:chOff x="1113100" y="2199475"/>
            <a:chExt cx="801900" cy="709925"/>
          </a:xfrm>
        </p:grpSpPr>
        <p:sp>
          <p:nvSpPr>
            <p:cNvPr id="19" name="Google Shape;634;p46">
              <a:extLst>
                <a:ext uri="{FF2B5EF4-FFF2-40B4-BE49-F238E27FC236}">
                  <a16:creationId xmlns:a16="http://schemas.microsoft.com/office/drawing/2014/main" id="{4BEB2311-D12D-B2EB-0971-7CF45E6E90E5}"/>
                </a:ext>
              </a:extLst>
            </p:cNvPr>
            <p:cNvSpPr/>
            <p:nvPr/>
          </p:nvSpPr>
          <p:spPr>
            <a:xfrm>
              <a:off x="1113100" y="2291450"/>
              <a:ext cx="735850" cy="617950"/>
            </a:xfrm>
            <a:custGeom>
              <a:avLst/>
              <a:gdLst/>
              <a:ahLst/>
              <a:cxnLst/>
              <a:rect l="l" t="t" r="r" b="b"/>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5;p46">
              <a:extLst>
                <a:ext uri="{FF2B5EF4-FFF2-40B4-BE49-F238E27FC236}">
                  <a16:creationId xmlns:a16="http://schemas.microsoft.com/office/drawing/2014/main" id="{17C46F90-73AF-4323-9301-08E9DE843A20}"/>
                </a:ext>
              </a:extLst>
            </p:cNvPr>
            <p:cNvSpPr/>
            <p:nvPr/>
          </p:nvSpPr>
          <p:spPr>
            <a:xfrm>
              <a:off x="1745175" y="2199475"/>
              <a:ext cx="169825" cy="162775"/>
            </a:xfrm>
            <a:custGeom>
              <a:avLst/>
              <a:gdLst/>
              <a:ahLst/>
              <a:cxnLst/>
              <a:rect l="l" t="t" r="r" b="b"/>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1402B9F8-0CEA-B3A3-1FDA-818099589D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808" y="44556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160287" y="206528"/>
            <a:ext cx="7250694"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rgbClr val="FFC000"/>
                </a:solidFill>
              </a:rPr>
              <a:t>So, what do they mean?</a:t>
            </a:r>
            <a:endParaRPr sz="4800" dirty="0">
              <a:solidFill>
                <a:srgbClr val="FFC000"/>
              </a:solidFill>
            </a:endParaRPr>
          </a:p>
        </p:txBody>
      </p:sp>
      <p:sp>
        <p:nvSpPr>
          <p:cNvPr id="2" name="Text Placeholder 1">
            <a:extLst>
              <a:ext uri="{FF2B5EF4-FFF2-40B4-BE49-F238E27FC236}">
                <a16:creationId xmlns:a16="http://schemas.microsoft.com/office/drawing/2014/main" id="{D04A6F7D-7604-ED29-5F67-8D2B583E9DF5}"/>
              </a:ext>
            </a:extLst>
          </p:cNvPr>
          <p:cNvSpPr>
            <a:spLocks noGrp="1"/>
          </p:cNvSpPr>
          <p:nvPr>
            <p:ph type="body" idx="1"/>
          </p:nvPr>
        </p:nvSpPr>
        <p:spPr>
          <a:xfrm>
            <a:off x="320270" y="1166402"/>
            <a:ext cx="3994500" cy="3417900"/>
          </a:xfrm>
        </p:spPr>
        <p:txBody>
          <a:bodyPr/>
          <a:lstStyle/>
          <a:p>
            <a:pPr marL="127000" indent="0">
              <a:buNone/>
            </a:pPr>
            <a:r>
              <a:rPr lang="en-ZA" sz="2400" b="1" u="sng" dirty="0">
                <a:ln>
                  <a:noFill/>
                </a:ln>
                <a:solidFill>
                  <a:schemeClr val="accent4"/>
                </a:solidFill>
                <a:effectLst>
                  <a:outerShdw blurRad="38100" dist="19050" dir="2700000" algn="tl">
                    <a:schemeClr val="dk1">
                      <a:alpha val="40000"/>
                    </a:schemeClr>
                  </a:outerShdw>
                </a:effectLst>
                <a:latin typeface="+mn-lt"/>
                <a:ea typeface="Calibri" panose="020F0502020204030204" pitchFamily="34" charset="0"/>
                <a:cs typeface="Times New Roman" panose="02020603050405020304" pitchFamily="18" charset="0"/>
              </a:rPr>
              <a:t>Culture:</a:t>
            </a:r>
            <a:r>
              <a:rPr lang="en-ZA" sz="1800" dirty="0">
                <a:ln>
                  <a:noFill/>
                </a:ln>
                <a:solidFill>
                  <a:schemeClr val="accent5">
                    <a:lumMod val="75000"/>
                  </a:schemeClr>
                </a:solidFill>
                <a:effectLst>
                  <a:outerShdw blurRad="38100" dist="19050" dir="2700000" algn="tl">
                    <a:schemeClr val="dk1">
                      <a:alpha val="40000"/>
                    </a:schemeClr>
                  </a:outerShdw>
                </a:effectLst>
                <a:latin typeface="+mn-lt"/>
                <a:ea typeface="Calibri" panose="020F0502020204030204" pitchFamily="34" charset="0"/>
                <a:cs typeface="Times New Roman" panose="02020603050405020304" pitchFamily="18" charset="0"/>
              </a:rPr>
              <a:t> </a:t>
            </a:r>
          </a:p>
          <a:p>
            <a:pPr marL="127000" indent="0">
              <a:buNone/>
            </a:pPr>
            <a:r>
              <a:rPr lang="en-ZA" sz="1800" dirty="0">
                <a:ln>
                  <a:noFill/>
                </a:ln>
                <a:solidFill>
                  <a:schemeClr val="accent4">
                    <a:lumMod val="60000"/>
                    <a:lumOff val="40000"/>
                  </a:schemeClr>
                </a:solidFill>
                <a:effectLst>
                  <a:outerShdw blurRad="38100" dist="19050" dir="2700000" algn="tl">
                    <a:schemeClr val="dk1">
                      <a:alpha val="40000"/>
                    </a:schemeClr>
                  </a:outerShdw>
                </a:effectLst>
                <a:latin typeface="+mn-lt"/>
                <a:ea typeface="Calibri" panose="020F0502020204030204" pitchFamily="34" charset="0"/>
                <a:cs typeface="Times New Roman" panose="02020603050405020304" pitchFamily="18" charset="0"/>
              </a:rPr>
              <a:t>all the ways of life including arts, beliefs and institutions of a population that are passed down from generation to generation. Culture has been called "the way of life for an entire society." As such, it includes codes of manners, dress, language, religion, rituals, art.</a:t>
            </a:r>
            <a:endParaRPr lang="en-ZA" sz="1800" dirty="0">
              <a:solidFill>
                <a:schemeClr val="accent4">
                  <a:lumMod val="60000"/>
                  <a:lumOff val="40000"/>
                </a:schemeClr>
              </a:solidFill>
              <a:effectLst/>
              <a:latin typeface="+mn-lt"/>
              <a:ea typeface="Calibri" panose="020F0502020204030204" pitchFamily="34" charset="0"/>
              <a:cs typeface="Times New Roman" panose="02020603050405020304" pitchFamily="18" charset="0"/>
            </a:endParaRPr>
          </a:p>
          <a:p>
            <a:endParaRPr lang="en-ZA" dirty="0">
              <a:latin typeface="+mn-lt"/>
            </a:endParaRPr>
          </a:p>
        </p:txBody>
      </p:sp>
      <p:sp>
        <p:nvSpPr>
          <p:cNvPr id="3" name="Text Placeholder 2">
            <a:extLst>
              <a:ext uri="{FF2B5EF4-FFF2-40B4-BE49-F238E27FC236}">
                <a16:creationId xmlns:a16="http://schemas.microsoft.com/office/drawing/2014/main" id="{86ECF04E-67E1-6186-C0C8-011110BF2C31}"/>
              </a:ext>
            </a:extLst>
          </p:cNvPr>
          <p:cNvSpPr>
            <a:spLocks noGrp="1"/>
          </p:cNvSpPr>
          <p:nvPr>
            <p:ph type="body" idx="2"/>
          </p:nvPr>
        </p:nvSpPr>
        <p:spPr>
          <a:xfrm>
            <a:off x="4456261" y="1082365"/>
            <a:ext cx="4419551" cy="3417900"/>
          </a:xfrm>
        </p:spPr>
        <p:txBody>
          <a:bodyPr/>
          <a:lstStyle/>
          <a:p>
            <a:pPr marL="127000" indent="0">
              <a:buNone/>
            </a:pPr>
            <a:r>
              <a:rPr lang="en-ZA" sz="2400" b="1" u="sng" dirty="0">
                <a:ln>
                  <a:noFill/>
                </a:ln>
                <a:solidFill>
                  <a:schemeClr val="accent4"/>
                </a:solidFill>
                <a:effectLst>
                  <a:outerShdw blurRad="38100" dist="19050" dir="2700000" algn="tl">
                    <a:schemeClr val="dk1">
                      <a:alpha val="40000"/>
                    </a:schemeClr>
                  </a:outerShdw>
                </a:effectLst>
                <a:latin typeface="+mj-lt"/>
                <a:ea typeface="Calibri" panose="020F0502020204030204" pitchFamily="34" charset="0"/>
                <a:cs typeface="Times New Roman" panose="02020603050405020304" pitchFamily="18" charset="0"/>
              </a:rPr>
              <a:t>Diversity:</a:t>
            </a:r>
            <a:r>
              <a:rPr lang="en-ZA" sz="1800" dirty="0">
                <a:ln>
                  <a:noFill/>
                </a:ln>
                <a:solidFill>
                  <a:schemeClr val="accent5">
                    <a:lumMod val="75000"/>
                  </a:schemeClr>
                </a:solidFill>
                <a:effectLst>
                  <a:outerShdw blurRad="38100" dist="19050" dir="2700000" algn="tl">
                    <a:schemeClr val="dk1">
                      <a:alpha val="40000"/>
                    </a:schemeClr>
                  </a:outerShdw>
                </a:effectLst>
                <a:latin typeface="+mj-lt"/>
                <a:ea typeface="Calibri" panose="020F0502020204030204" pitchFamily="34" charset="0"/>
                <a:cs typeface="Times New Roman" panose="02020603050405020304" pitchFamily="18" charset="0"/>
              </a:rPr>
              <a:t> </a:t>
            </a:r>
          </a:p>
          <a:p>
            <a:pPr marL="127000" indent="0">
              <a:buNone/>
            </a:pPr>
            <a:r>
              <a:rPr lang="en-ZA" sz="1800" dirty="0">
                <a:ln>
                  <a:noFill/>
                </a:ln>
                <a:solidFill>
                  <a:schemeClr val="accent4">
                    <a:lumMod val="60000"/>
                    <a:lumOff val="40000"/>
                  </a:schemeClr>
                </a:solidFill>
                <a:effectLst>
                  <a:outerShdw blurRad="38100" dist="19050" dir="2700000" algn="tl">
                    <a:schemeClr val="dk1">
                      <a:alpha val="40000"/>
                    </a:schemeClr>
                  </a:outerShdw>
                </a:effectLst>
                <a:latin typeface="+mj-lt"/>
                <a:ea typeface="Calibri" panose="020F0502020204030204" pitchFamily="34" charset="0"/>
                <a:cs typeface="Times New Roman" panose="02020603050405020304" pitchFamily="18" charset="0"/>
              </a:rPr>
              <a:t>composed of differing elements – </a:t>
            </a:r>
            <a:r>
              <a:rPr lang="en-ZA" sz="1800" dirty="0">
                <a:solidFill>
                  <a:schemeClr val="accent4">
                    <a:lumMod val="60000"/>
                    <a:lumOff val="40000"/>
                  </a:schemeClr>
                </a:solidFill>
                <a:effectLst>
                  <a:outerShdw blurRad="38100" dist="19050" dir="2700000" algn="tl">
                    <a:schemeClr val="dk1">
                      <a:alpha val="40000"/>
                    </a:schemeClr>
                  </a:outerShdw>
                </a:effectLst>
                <a:latin typeface="+mj-lt"/>
                <a:ea typeface="Calibri" panose="020F0502020204030204" pitchFamily="34" charset="0"/>
                <a:cs typeface="Times New Roman" panose="02020603050405020304" pitchFamily="18" charset="0"/>
              </a:rPr>
              <a:t>to </a:t>
            </a:r>
            <a:r>
              <a:rPr lang="en-ZA" sz="1800" dirty="0">
                <a:ln>
                  <a:noFill/>
                </a:ln>
                <a:solidFill>
                  <a:schemeClr val="accent4">
                    <a:lumMod val="60000"/>
                    <a:lumOff val="40000"/>
                  </a:schemeClr>
                </a:solidFill>
                <a:effectLst>
                  <a:outerShdw blurRad="38100" dist="19050" dir="2700000" algn="tl">
                    <a:schemeClr val="dk1">
                      <a:alpha val="40000"/>
                    </a:schemeClr>
                  </a:outerShdw>
                </a:effectLst>
                <a:latin typeface="+mj-lt"/>
                <a:ea typeface="Calibri" panose="020F0502020204030204" pitchFamily="34" charset="0"/>
                <a:cs typeface="Times New Roman" panose="02020603050405020304" pitchFamily="18" charset="0"/>
              </a:rPr>
              <a:t>simplify, it means differences. If there is a diverse group of </a:t>
            </a:r>
            <a:r>
              <a:rPr lang="en-ZA" sz="1800" u="sng" dirty="0">
                <a:ln>
                  <a:noFill/>
                </a:ln>
                <a:solidFill>
                  <a:schemeClr val="accent4">
                    <a:lumMod val="60000"/>
                    <a:lumOff val="40000"/>
                  </a:schemeClr>
                </a:solidFill>
                <a:effectLst>
                  <a:outerShdw blurRad="38100" dist="19050" dir="2700000" algn="tl">
                    <a:schemeClr val="dk1">
                      <a:alpha val="40000"/>
                    </a:schemeClr>
                  </a:outerShdw>
                </a:effectLst>
                <a:latin typeface="+mj-lt"/>
                <a:ea typeface="Calibri" panose="020F0502020204030204" pitchFamily="34" charset="0"/>
                <a:cs typeface="Times New Roman" panose="02020603050405020304" pitchFamily="18" charset="0"/>
              </a:rPr>
              <a:t>pets</a:t>
            </a:r>
            <a:r>
              <a:rPr lang="en-ZA" sz="1800" dirty="0">
                <a:ln>
                  <a:noFill/>
                </a:ln>
                <a:solidFill>
                  <a:schemeClr val="accent4">
                    <a:lumMod val="60000"/>
                    <a:lumOff val="40000"/>
                  </a:schemeClr>
                </a:solidFill>
                <a:effectLst>
                  <a:outerShdw blurRad="38100" dist="19050" dir="2700000" algn="tl">
                    <a:schemeClr val="dk1">
                      <a:alpha val="40000"/>
                    </a:schemeClr>
                  </a:outerShdw>
                </a:effectLst>
                <a:latin typeface="+mj-lt"/>
                <a:ea typeface="Calibri" panose="020F0502020204030204" pitchFamily="34" charset="0"/>
                <a:cs typeface="Times New Roman" panose="02020603050405020304" pitchFamily="18" charset="0"/>
              </a:rPr>
              <a:t>, for example, there might be a dog, a cat, a bird, and a lizard. </a:t>
            </a:r>
            <a:r>
              <a:rPr lang="en-ZA" sz="1800" u="sng" dirty="0">
                <a:ln>
                  <a:noFill/>
                </a:ln>
                <a:solidFill>
                  <a:schemeClr val="accent4">
                    <a:lumMod val="60000"/>
                    <a:lumOff val="40000"/>
                  </a:schemeClr>
                </a:solidFill>
                <a:effectLst>
                  <a:outerShdw blurRad="38100" dist="19050" dir="2700000" algn="tl">
                    <a:schemeClr val="dk1">
                      <a:alpha val="40000"/>
                    </a:schemeClr>
                  </a:outerShdw>
                </a:effectLst>
                <a:latin typeface="+mj-lt"/>
                <a:ea typeface="Calibri" panose="020F0502020204030204" pitchFamily="34" charset="0"/>
                <a:cs typeface="Times New Roman" panose="02020603050405020304" pitchFamily="18" charset="0"/>
              </a:rPr>
              <a:t>People</a:t>
            </a:r>
            <a:r>
              <a:rPr lang="en-ZA" sz="1800" dirty="0">
                <a:ln>
                  <a:noFill/>
                </a:ln>
                <a:solidFill>
                  <a:schemeClr val="accent4">
                    <a:lumMod val="60000"/>
                    <a:lumOff val="40000"/>
                  </a:schemeClr>
                </a:solidFill>
                <a:effectLst>
                  <a:outerShdw blurRad="38100" dist="19050" dir="2700000" algn="tl">
                    <a:schemeClr val="dk1">
                      <a:alpha val="40000"/>
                    </a:schemeClr>
                  </a:outerShdw>
                </a:effectLst>
                <a:latin typeface="+mj-lt"/>
                <a:ea typeface="Calibri" panose="020F0502020204030204" pitchFamily="34" charset="0"/>
                <a:cs typeface="Times New Roman" panose="02020603050405020304" pitchFamily="18" charset="0"/>
              </a:rPr>
              <a:t> can be different in many ways. Some of the most obvious differences we may notice are age, language, culture, appearance, disabilities, race or ethnicity, and religion.</a:t>
            </a:r>
            <a:endParaRPr lang="en-ZA" sz="1800" dirty="0">
              <a:solidFill>
                <a:schemeClr val="accent4">
                  <a:lumMod val="60000"/>
                  <a:lumOff val="40000"/>
                </a:schemeClr>
              </a:solidFill>
              <a:effectLst/>
              <a:latin typeface="+mj-lt"/>
              <a:ea typeface="Calibri" panose="020F0502020204030204" pitchFamily="34" charset="0"/>
              <a:cs typeface="Times New Roman" panose="02020603050405020304" pitchFamily="18" charset="0"/>
            </a:endParaRPr>
          </a:p>
          <a:p>
            <a:endParaRPr lang="en-ZA" dirty="0">
              <a:latin typeface="+mj-lt"/>
            </a:endParaRPr>
          </a:p>
        </p:txBody>
      </p:sp>
      <p:sp>
        <p:nvSpPr>
          <p:cNvPr id="74" name="Google Shape;74;p13"/>
          <p:cNvSpPr/>
          <p:nvPr/>
        </p:nvSpPr>
        <p:spPr>
          <a:xfrm>
            <a:off x="830913" y="960950"/>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p11">
            <a:extLst>
              <a:ext uri="{FF2B5EF4-FFF2-40B4-BE49-F238E27FC236}">
                <a16:creationId xmlns:a16="http://schemas.microsoft.com/office/drawing/2014/main" id="{6543A98F-51C9-43FE-7F1E-79BDA3B2FFA6}"/>
              </a:ext>
            </a:extLst>
          </p:cNvPr>
          <p:cNvSpPr/>
          <p:nvPr/>
        </p:nvSpPr>
        <p:spPr>
          <a:xfrm>
            <a:off x="7410981" y="431779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group of people posing for the camera&#10;&#10;Description automatically generated with medium confidence">
            <a:extLst>
              <a:ext uri="{FF2B5EF4-FFF2-40B4-BE49-F238E27FC236}">
                <a16:creationId xmlns:a16="http://schemas.microsoft.com/office/drawing/2014/main" id="{1A5D7409-80C8-A7A7-A5EC-3D39FBFE6AB4}"/>
              </a:ext>
            </a:extLst>
          </p:cNvPr>
          <p:cNvPicPr>
            <a:picLocks noChangeAspect="1"/>
          </p:cNvPicPr>
          <p:nvPr/>
        </p:nvPicPr>
        <p:blipFill>
          <a:blip r:embed="rId3"/>
          <a:stretch>
            <a:fillRect/>
          </a:stretch>
        </p:blipFill>
        <p:spPr>
          <a:xfrm>
            <a:off x="7125099" y="76184"/>
            <a:ext cx="1913016" cy="1470631"/>
          </a:xfrm>
          <a:prstGeom prst="rect">
            <a:avLst/>
          </a:prstGeom>
        </p:spPr>
      </p:pic>
      <p:pic>
        <p:nvPicPr>
          <p:cNvPr id="5" name="Picture 4">
            <a:extLst>
              <a:ext uri="{FF2B5EF4-FFF2-40B4-BE49-F238E27FC236}">
                <a16:creationId xmlns:a16="http://schemas.microsoft.com/office/drawing/2014/main" id="{4C363191-B149-34D8-DC20-A3D9352E7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808" y="44556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BE6D-8E78-1E87-A46E-02E7D43931A6}"/>
              </a:ext>
            </a:extLst>
          </p:cNvPr>
          <p:cNvSpPr>
            <a:spLocks noGrp="1"/>
          </p:cNvSpPr>
          <p:nvPr>
            <p:ph type="ctrTitle"/>
          </p:nvPr>
        </p:nvSpPr>
        <p:spPr>
          <a:xfrm>
            <a:off x="110168" y="970645"/>
            <a:ext cx="3621795" cy="3202209"/>
          </a:xfrm>
        </p:spPr>
        <p:txBody>
          <a:bodyPr/>
          <a:lstStyle/>
          <a:p>
            <a:r>
              <a:rPr lang="en-ZA" sz="5400" dirty="0">
                <a:solidFill>
                  <a:schemeClr val="accent5">
                    <a:lumMod val="60000"/>
                    <a:lumOff val="40000"/>
                  </a:schemeClr>
                </a:solidFill>
              </a:rPr>
              <a:t>What is Culture all about then?</a:t>
            </a:r>
          </a:p>
        </p:txBody>
      </p:sp>
      <p:pic>
        <p:nvPicPr>
          <p:cNvPr id="4" name="Picture 3" descr="Text&#10;&#10;Description automatically generated">
            <a:extLst>
              <a:ext uri="{FF2B5EF4-FFF2-40B4-BE49-F238E27FC236}">
                <a16:creationId xmlns:a16="http://schemas.microsoft.com/office/drawing/2014/main" id="{F76E4FB4-A3F9-EA17-60C9-DC56B9E1EE52}"/>
              </a:ext>
            </a:extLst>
          </p:cNvPr>
          <p:cNvPicPr>
            <a:picLocks noChangeAspect="1"/>
          </p:cNvPicPr>
          <p:nvPr/>
        </p:nvPicPr>
        <p:blipFill>
          <a:blip r:embed="rId2"/>
          <a:stretch>
            <a:fillRect/>
          </a:stretch>
        </p:blipFill>
        <p:spPr>
          <a:xfrm>
            <a:off x="3731963" y="700519"/>
            <a:ext cx="5110229" cy="3472335"/>
          </a:xfrm>
          <a:prstGeom prst="rect">
            <a:avLst/>
          </a:prstGeom>
        </p:spPr>
      </p:pic>
      <p:sp>
        <p:nvSpPr>
          <p:cNvPr id="8" name="Google Shape;55;p11">
            <a:extLst>
              <a:ext uri="{FF2B5EF4-FFF2-40B4-BE49-F238E27FC236}">
                <a16:creationId xmlns:a16="http://schemas.microsoft.com/office/drawing/2014/main" id="{C7175585-A750-AAD5-43DA-AC1031324E93}"/>
              </a:ext>
            </a:extLst>
          </p:cNvPr>
          <p:cNvSpPr/>
          <p:nvPr/>
        </p:nvSpPr>
        <p:spPr>
          <a:xfrm>
            <a:off x="7410981" y="431779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4A63D2D4-9C98-F0A9-6F75-174CF04C9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808" y="44556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70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749184" y="732619"/>
            <a:ext cx="5317365" cy="3312929"/>
          </a:xfrm>
          <a:prstGeom prst="rect">
            <a:avLst/>
          </a:prstGeom>
        </p:spPr>
        <p:txBody>
          <a:bodyPr spcFirstLastPara="1" wrap="square" lIns="91425" tIns="91425" rIns="91425" bIns="91425" anchor="b" anchorCtr="0">
            <a:noAutofit/>
          </a:bodyPr>
          <a:lstStyle/>
          <a:p>
            <a:br>
              <a:rPr lang="en" sz="2400" dirty="0">
                <a:ln>
                  <a:noFill/>
                </a:ln>
                <a:solidFill>
                  <a:srgbClr val="000000"/>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br>
              <a:rPr lang="en" sz="2400" dirty="0">
                <a:ln>
                  <a:noFill/>
                </a:ln>
                <a:solidFill>
                  <a:srgbClr val="000000"/>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br>
              <a:rPr lang="en" sz="2400" dirty="0">
                <a:ln>
                  <a:noFill/>
                </a:ln>
                <a:solidFill>
                  <a:srgbClr val="000000"/>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br>
              <a:rPr lang="en" sz="2400" dirty="0">
                <a:ln>
                  <a:noFill/>
                </a:ln>
                <a:solidFill>
                  <a:srgbClr val="000000"/>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br>
              <a:rPr lang="en" sz="2400" dirty="0">
                <a:ln>
                  <a:noFill/>
                </a:ln>
                <a:solidFill>
                  <a:srgbClr val="000000"/>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br>
              <a:rPr lang="en" sz="2400" dirty="0">
                <a:ln>
                  <a:noFill/>
                </a:ln>
                <a:solidFill>
                  <a:srgbClr val="000000"/>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br>
              <a:rPr lang="en" sz="2400" dirty="0">
                <a:ln>
                  <a:noFill/>
                </a:ln>
                <a:solidFill>
                  <a:srgbClr val="000000"/>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br>
              <a:rPr lang="en" sz="2400" dirty="0">
                <a:ln>
                  <a:noFill/>
                </a:ln>
                <a:solidFill>
                  <a:srgbClr val="000000"/>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br>
              <a:rPr lang="en" sz="2400" dirty="0">
                <a:ln>
                  <a:noFill/>
                </a:ln>
                <a:solidFill>
                  <a:srgbClr val="000000"/>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br>
              <a:rPr lang="en" sz="2400" dirty="0">
                <a:ln>
                  <a:noFill/>
                </a:ln>
                <a:solidFill>
                  <a:srgbClr val="000000"/>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r>
              <a:rPr lang="en" sz="3200" dirty="0">
                <a:ln>
                  <a:noFill/>
                </a:ln>
                <a:solidFill>
                  <a:schemeClr val="accent4"/>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t>CULTURAL DIVERSITY:</a:t>
            </a:r>
            <a:br>
              <a:rPr lang="en" sz="3200" dirty="0">
                <a:ln>
                  <a:noFill/>
                </a:ln>
                <a:solidFill>
                  <a:schemeClr val="accent4"/>
                </a:solidFill>
                <a:effectLst>
                  <a:outerShdw blurRad="38100" dist="19050" dir="2700000" algn="tl">
                    <a:schemeClr val="dk1">
                      <a:alpha val="40000"/>
                    </a:schemeClr>
                  </a:outerShdw>
                </a:effectLst>
                <a:latin typeface="Walter Turncoat" panose="02000000000000000000" charset="0"/>
                <a:ea typeface="Calibri" panose="020F0502020204030204" pitchFamily="34" charset="0"/>
                <a:cs typeface="Times New Roman" panose="02020603050405020304" pitchFamily="18" charset="0"/>
              </a:rPr>
            </a:br>
            <a:r>
              <a:rPr lang="en-ZA" sz="2400" dirty="0">
                <a:ln>
                  <a:noFill/>
                </a:ln>
                <a:solidFill>
                  <a:schemeClr val="accent4">
                    <a:lumMod val="60000"/>
                    <a:lumOff val="40000"/>
                  </a:schemeClr>
                </a:solidFill>
                <a:effectLst>
                  <a:outerShdw blurRad="38100" dist="19050" dir="2700000" algn="tl">
                    <a:schemeClr val="dk1">
                      <a:alpha val="40000"/>
                    </a:schemeClr>
                  </a:outerShdw>
                </a:effectLst>
                <a:latin typeface="+mn-lt"/>
                <a:ea typeface="Calibri" panose="020F0502020204030204" pitchFamily="34" charset="0"/>
                <a:cs typeface="Times New Roman" panose="02020603050405020304" pitchFamily="18" charset="0"/>
              </a:rPr>
              <a:t> is the quality of diverse or different cultures, as opposed to monoculture (one culture). The term "cultural diversity" can also refer to having different cultures respecting each other's differences.</a:t>
            </a:r>
            <a:endParaRPr dirty="0">
              <a:solidFill>
                <a:schemeClr val="accent4">
                  <a:lumMod val="60000"/>
                  <a:lumOff val="40000"/>
                </a:schemeClr>
              </a:solidFill>
              <a:latin typeface="+mn-lt"/>
            </a:endParaRPr>
          </a:p>
        </p:txBody>
      </p:sp>
      <p:sp>
        <p:nvSpPr>
          <p:cNvPr id="6" name="Google Shape;55;p11">
            <a:extLst>
              <a:ext uri="{FF2B5EF4-FFF2-40B4-BE49-F238E27FC236}">
                <a16:creationId xmlns:a16="http://schemas.microsoft.com/office/drawing/2014/main" id="{2FB71A04-52AA-F485-3E10-75EBF8D6A970}"/>
              </a:ext>
            </a:extLst>
          </p:cNvPr>
          <p:cNvSpPr/>
          <p:nvPr/>
        </p:nvSpPr>
        <p:spPr>
          <a:xfrm>
            <a:off x="7410981" y="431779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descr="Observing World Day for Cultural Diversity and Development – Youth Time  Magazine">
            <a:extLst>
              <a:ext uri="{FF2B5EF4-FFF2-40B4-BE49-F238E27FC236}">
                <a16:creationId xmlns:a16="http://schemas.microsoft.com/office/drawing/2014/main" id="{EC533971-DF15-6C8B-5B63-5409DB0F9B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69" y="416588"/>
            <a:ext cx="3591015" cy="2394275"/>
          </a:xfrm>
          <a:prstGeom prst="rect">
            <a:avLst/>
          </a:prstGeom>
          <a:noFill/>
          <a:ln>
            <a:noFill/>
          </a:ln>
        </p:spPr>
      </p:pic>
      <p:pic>
        <p:nvPicPr>
          <p:cNvPr id="11" name="Picture 10" descr="Understanding and Embracing Cultural Diversity">
            <a:extLst>
              <a:ext uri="{FF2B5EF4-FFF2-40B4-BE49-F238E27FC236}">
                <a16:creationId xmlns:a16="http://schemas.microsoft.com/office/drawing/2014/main" id="{2D622C92-0D3E-2249-2C3B-A5B70D4677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617" y="2889822"/>
            <a:ext cx="3502821" cy="1837090"/>
          </a:xfrm>
          <a:prstGeom prst="rect">
            <a:avLst/>
          </a:prstGeom>
          <a:noFill/>
          <a:ln>
            <a:noFill/>
          </a:ln>
        </p:spPr>
      </p:pic>
      <p:pic>
        <p:nvPicPr>
          <p:cNvPr id="2" name="Picture 1">
            <a:extLst>
              <a:ext uri="{FF2B5EF4-FFF2-40B4-BE49-F238E27FC236}">
                <a16:creationId xmlns:a16="http://schemas.microsoft.com/office/drawing/2014/main" id="{FAB8B9F4-B178-C05C-3BA9-EAB0C61D0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808" y="44556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BE6D-8E78-1E87-A46E-02E7D43931A6}"/>
              </a:ext>
            </a:extLst>
          </p:cNvPr>
          <p:cNvSpPr>
            <a:spLocks noGrp="1"/>
          </p:cNvSpPr>
          <p:nvPr>
            <p:ph type="ctrTitle"/>
          </p:nvPr>
        </p:nvSpPr>
        <p:spPr>
          <a:xfrm>
            <a:off x="110168" y="970645"/>
            <a:ext cx="3621795" cy="3202209"/>
          </a:xfrm>
        </p:spPr>
        <p:txBody>
          <a:bodyPr/>
          <a:lstStyle/>
          <a:p>
            <a:r>
              <a:rPr lang="en-ZA" sz="5400" dirty="0">
                <a:solidFill>
                  <a:schemeClr val="accent5">
                    <a:lumMod val="60000"/>
                    <a:lumOff val="40000"/>
                  </a:schemeClr>
                </a:solidFill>
              </a:rPr>
              <a:t>What about Cultural Diversity?</a:t>
            </a:r>
          </a:p>
        </p:txBody>
      </p:sp>
      <p:pic>
        <p:nvPicPr>
          <p:cNvPr id="4" name="Picture 3" descr="Text&#10;&#10;Description automatically generated">
            <a:extLst>
              <a:ext uri="{FF2B5EF4-FFF2-40B4-BE49-F238E27FC236}">
                <a16:creationId xmlns:a16="http://schemas.microsoft.com/office/drawing/2014/main" id="{F76E4FB4-A3F9-EA17-60C9-DC56B9E1EE52}"/>
              </a:ext>
            </a:extLst>
          </p:cNvPr>
          <p:cNvPicPr>
            <a:picLocks noChangeAspect="1"/>
          </p:cNvPicPr>
          <p:nvPr/>
        </p:nvPicPr>
        <p:blipFill>
          <a:blip r:embed="rId2"/>
          <a:stretch>
            <a:fillRect/>
          </a:stretch>
        </p:blipFill>
        <p:spPr>
          <a:xfrm>
            <a:off x="3731963" y="700519"/>
            <a:ext cx="5110229" cy="3472335"/>
          </a:xfrm>
          <a:prstGeom prst="rect">
            <a:avLst/>
          </a:prstGeom>
        </p:spPr>
      </p:pic>
      <p:sp>
        <p:nvSpPr>
          <p:cNvPr id="3" name="Google Shape;55;p11">
            <a:extLst>
              <a:ext uri="{FF2B5EF4-FFF2-40B4-BE49-F238E27FC236}">
                <a16:creationId xmlns:a16="http://schemas.microsoft.com/office/drawing/2014/main" id="{8756C300-2143-000A-F80D-4DDE2805AF1D}"/>
              </a:ext>
            </a:extLst>
          </p:cNvPr>
          <p:cNvSpPr/>
          <p:nvPr/>
        </p:nvSpPr>
        <p:spPr>
          <a:xfrm>
            <a:off x="7410981" y="431779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A1F428FF-8241-021F-662A-8529AAE29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808" y="44556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31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71489" y="328003"/>
            <a:ext cx="8692309" cy="4219460"/>
          </a:xfrm>
          <a:prstGeom prst="rect">
            <a:avLst/>
          </a:prstGeom>
        </p:spPr>
        <p:txBody>
          <a:bodyPr spcFirstLastPara="1" wrap="square" lIns="91425" tIns="91425" rIns="91425" bIns="91425" anchor="t" anchorCtr="0">
            <a:noAutofit/>
          </a:bodyPr>
          <a:lstStyle/>
          <a:p>
            <a:pPr marL="101600" indent="0" algn="ctr">
              <a:lnSpc>
                <a:spcPct val="107000"/>
              </a:lnSpc>
              <a:spcAft>
                <a:spcPts val="800"/>
              </a:spcAft>
              <a:buNone/>
            </a:pPr>
            <a:r>
              <a:rPr lang="en-US" dirty="0">
                <a:solidFill>
                  <a:schemeClr val="accent4">
                    <a:lumMod val="60000"/>
                    <a:lumOff val="40000"/>
                  </a:schemeClr>
                </a:solidFill>
                <a:latin typeface="+mn-lt"/>
                <a:ea typeface="Walter Turncoat" panose="02000000000000000000" pitchFamily="2" charset="0"/>
              </a:rPr>
              <a:t>South Africa has great cultural diversity, many people are often amazed to hear the variety of languages spoken in South Arica or a priest wearing animal skins. We have an unusual mix of inhabitants, but this is what makes South Africa so great. We have many different cultural groups, languages, religions, and traditions in South Africa. We even have diversity in the food we eat and the music we listen to. We truly are a multicultural society even our national anthem includes four different languages. </a:t>
            </a:r>
            <a:endParaRPr lang="en-ZA" dirty="0">
              <a:solidFill>
                <a:schemeClr val="accent4">
                  <a:lumMod val="60000"/>
                  <a:lumOff val="40000"/>
                </a:schemeClr>
              </a:solidFill>
              <a:latin typeface="+mn-lt"/>
              <a:ea typeface="Walter Turncoat" panose="02000000000000000000" pitchFamily="2" charset="0"/>
            </a:endParaRPr>
          </a:p>
          <a:p>
            <a:pPr marL="101600" indent="0" algn="ctr">
              <a:lnSpc>
                <a:spcPct val="107000"/>
              </a:lnSpc>
              <a:spcAft>
                <a:spcPts val="800"/>
              </a:spcAft>
              <a:buNone/>
            </a:pPr>
            <a:r>
              <a:rPr lang="en-US" dirty="0">
                <a:solidFill>
                  <a:schemeClr val="accent4">
                    <a:lumMod val="60000"/>
                    <a:lumOff val="40000"/>
                  </a:schemeClr>
                </a:solidFill>
                <a:latin typeface="+mn-lt"/>
                <a:ea typeface="Walter Turncoat" panose="02000000000000000000" pitchFamily="2" charset="0"/>
              </a:rPr>
              <a:t>The different cultural groups in South Africa are all made-up of different things, such as clothing, food, religion, family traditions, etiquette, music and celebrations.</a:t>
            </a:r>
            <a:endParaRPr lang="en-ZA" dirty="0">
              <a:solidFill>
                <a:schemeClr val="accent4">
                  <a:lumMod val="60000"/>
                  <a:lumOff val="40000"/>
                </a:schemeClr>
              </a:solidFill>
              <a:latin typeface="+mn-lt"/>
              <a:ea typeface="Walter Turncoat" panose="02000000000000000000" pitchFamily="2" charset="0"/>
            </a:endParaRPr>
          </a:p>
          <a:p>
            <a:pPr marL="101600" indent="0">
              <a:lnSpc>
                <a:spcPct val="107000"/>
              </a:lnSpc>
              <a:spcAft>
                <a:spcPts val="800"/>
              </a:spcAft>
              <a:buNone/>
            </a:pPr>
            <a:endParaRPr lang="en-ZA" sz="1800" dirty="0">
              <a:effectLst/>
              <a:latin typeface="+mn-lt"/>
              <a:ea typeface="Calibri" panose="020F0502020204030204" pitchFamily="34" charset="0"/>
              <a:cs typeface="Times New Roman" panose="02020603050405020304" pitchFamily="18" charset="0"/>
            </a:endParaRPr>
          </a:p>
        </p:txBody>
      </p:sp>
      <p:sp>
        <p:nvSpPr>
          <p:cNvPr id="8" name="Google Shape;55;p11">
            <a:extLst>
              <a:ext uri="{FF2B5EF4-FFF2-40B4-BE49-F238E27FC236}">
                <a16:creationId xmlns:a16="http://schemas.microsoft.com/office/drawing/2014/main" id="{FE53B9AA-649D-716C-72EA-93DF080B8A3A}"/>
              </a:ext>
            </a:extLst>
          </p:cNvPr>
          <p:cNvSpPr/>
          <p:nvPr/>
        </p:nvSpPr>
        <p:spPr>
          <a:xfrm>
            <a:off x="7410981" y="431779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720;p47">
            <a:extLst>
              <a:ext uri="{FF2B5EF4-FFF2-40B4-BE49-F238E27FC236}">
                <a16:creationId xmlns:a16="http://schemas.microsoft.com/office/drawing/2014/main" id="{4BB05578-C079-1B12-A1BC-5A3C7CA03BDC}"/>
              </a:ext>
            </a:extLst>
          </p:cNvPr>
          <p:cNvSpPr/>
          <p:nvPr/>
        </p:nvSpPr>
        <p:spPr>
          <a:xfrm>
            <a:off x="2679385" y="4539313"/>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721;p47">
            <a:extLst>
              <a:ext uri="{FF2B5EF4-FFF2-40B4-BE49-F238E27FC236}">
                <a16:creationId xmlns:a16="http://schemas.microsoft.com/office/drawing/2014/main" id="{3EE8192D-6B32-8657-92B5-3C530143775F}"/>
              </a:ext>
            </a:extLst>
          </p:cNvPr>
          <p:cNvSpPr/>
          <p:nvPr/>
        </p:nvSpPr>
        <p:spPr>
          <a:xfrm>
            <a:off x="3306868" y="4468570"/>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22;p47">
            <a:extLst>
              <a:ext uri="{FF2B5EF4-FFF2-40B4-BE49-F238E27FC236}">
                <a16:creationId xmlns:a16="http://schemas.microsoft.com/office/drawing/2014/main" id="{47FD96C3-FD5F-6B47-2CAE-C04187DB3DBA}"/>
              </a:ext>
            </a:extLst>
          </p:cNvPr>
          <p:cNvSpPr/>
          <p:nvPr/>
        </p:nvSpPr>
        <p:spPr>
          <a:xfrm>
            <a:off x="3879584" y="4445710"/>
            <a:ext cx="420643" cy="4339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23;p47">
            <a:extLst>
              <a:ext uri="{FF2B5EF4-FFF2-40B4-BE49-F238E27FC236}">
                <a16:creationId xmlns:a16="http://schemas.microsoft.com/office/drawing/2014/main" id="{8322BA4E-E0C0-7C49-C793-2B021EEB8286}"/>
              </a:ext>
            </a:extLst>
          </p:cNvPr>
          <p:cNvSpPr/>
          <p:nvPr/>
        </p:nvSpPr>
        <p:spPr>
          <a:xfrm>
            <a:off x="4488448" y="4482404"/>
            <a:ext cx="371207" cy="375993"/>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24;p47">
            <a:extLst>
              <a:ext uri="{FF2B5EF4-FFF2-40B4-BE49-F238E27FC236}">
                <a16:creationId xmlns:a16="http://schemas.microsoft.com/office/drawing/2014/main" id="{965736E9-B6B0-A892-162A-951DF237D270}"/>
              </a:ext>
            </a:extLst>
          </p:cNvPr>
          <p:cNvSpPr/>
          <p:nvPr/>
        </p:nvSpPr>
        <p:spPr>
          <a:xfrm>
            <a:off x="5038828" y="4483475"/>
            <a:ext cx="446192" cy="372256"/>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25;p47">
            <a:extLst>
              <a:ext uri="{FF2B5EF4-FFF2-40B4-BE49-F238E27FC236}">
                <a16:creationId xmlns:a16="http://schemas.microsoft.com/office/drawing/2014/main" id="{D546D4EB-6937-F56E-1037-0FC3A22E2EEC}"/>
              </a:ext>
            </a:extLst>
          </p:cNvPr>
          <p:cNvSpPr/>
          <p:nvPr/>
        </p:nvSpPr>
        <p:spPr>
          <a:xfrm>
            <a:off x="5676408" y="4451567"/>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5;p47">
            <a:extLst>
              <a:ext uri="{FF2B5EF4-FFF2-40B4-BE49-F238E27FC236}">
                <a16:creationId xmlns:a16="http://schemas.microsoft.com/office/drawing/2014/main" id="{593D010F-B1A6-11E1-E587-2EB8A9DD819F}"/>
              </a:ext>
            </a:extLst>
          </p:cNvPr>
          <p:cNvSpPr/>
          <p:nvPr/>
        </p:nvSpPr>
        <p:spPr>
          <a:xfrm>
            <a:off x="2133210" y="4489310"/>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7;p47">
            <a:extLst>
              <a:ext uri="{FF2B5EF4-FFF2-40B4-BE49-F238E27FC236}">
                <a16:creationId xmlns:a16="http://schemas.microsoft.com/office/drawing/2014/main" id="{37CE9AD4-FA01-DA99-7D9A-2E542A1E29A4}"/>
              </a:ext>
            </a:extLst>
          </p:cNvPr>
          <p:cNvSpPr/>
          <p:nvPr/>
        </p:nvSpPr>
        <p:spPr>
          <a:xfrm>
            <a:off x="6130151" y="4482404"/>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30;p47">
            <a:extLst>
              <a:ext uri="{FF2B5EF4-FFF2-40B4-BE49-F238E27FC236}">
                <a16:creationId xmlns:a16="http://schemas.microsoft.com/office/drawing/2014/main" id="{6950DEBB-C753-50D6-BD6B-710A5DCC657B}"/>
              </a:ext>
            </a:extLst>
          </p:cNvPr>
          <p:cNvSpPr/>
          <p:nvPr/>
        </p:nvSpPr>
        <p:spPr>
          <a:xfrm>
            <a:off x="8451176" y="140323"/>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32;p47">
            <a:extLst>
              <a:ext uri="{FF2B5EF4-FFF2-40B4-BE49-F238E27FC236}">
                <a16:creationId xmlns:a16="http://schemas.microsoft.com/office/drawing/2014/main" id="{88DDF84E-4558-BAA9-48E8-55C4E2F8FEA1}"/>
              </a:ext>
            </a:extLst>
          </p:cNvPr>
          <p:cNvSpPr/>
          <p:nvPr/>
        </p:nvSpPr>
        <p:spPr>
          <a:xfrm>
            <a:off x="8635892" y="351177"/>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Picture 13">
            <a:extLst>
              <a:ext uri="{FF2B5EF4-FFF2-40B4-BE49-F238E27FC236}">
                <a16:creationId xmlns:a16="http://schemas.microsoft.com/office/drawing/2014/main" id="{33B8A2E4-7A62-A30D-BFA4-C54371328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808" y="44556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13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1194833" y="127989"/>
            <a:ext cx="7530495" cy="5735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C000"/>
                </a:solidFill>
              </a:rPr>
              <a:t>An important </a:t>
            </a:r>
            <a:r>
              <a:rPr lang="en" sz="2800" b="1" dirty="0">
                <a:solidFill>
                  <a:srgbClr val="FFC000"/>
                </a:solidFill>
              </a:rPr>
              <a:t>DISTINCTION</a:t>
            </a:r>
            <a:r>
              <a:rPr lang="en" dirty="0">
                <a:solidFill>
                  <a:srgbClr val="FFC000"/>
                </a:solidFill>
              </a:rPr>
              <a:t> to make:</a:t>
            </a:r>
            <a:endParaRPr dirty="0">
              <a:solidFill>
                <a:srgbClr val="FFC000"/>
              </a:solidFill>
            </a:endParaRPr>
          </a:p>
        </p:txBody>
      </p:sp>
      <p:sp>
        <p:nvSpPr>
          <p:cNvPr id="143" name="Google Shape;143;p20"/>
          <p:cNvSpPr txBox="1">
            <a:spLocks noGrp="1"/>
          </p:cNvSpPr>
          <p:nvPr>
            <p:ph type="body" idx="1"/>
          </p:nvPr>
        </p:nvSpPr>
        <p:spPr>
          <a:xfrm>
            <a:off x="4803354" y="577093"/>
            <a:ext cx="4145889" cy="4132728"/>
          </a:xfrm>
          <a:prstGeom prst="rect">
            <a:avLst/>
          </a:prstGeom>
        </p:spPr>
        <p:txBody>
          <a:bodyPr spcFirstLastPara="1" wrap="square" lIns="91425" tIns="91425" rIns="91425" bIns="91425" anchor="t" anchorCtr="0">
            <a:noAutofit/>
          </a:bodyPr>
          <a:lstStyle/>
          <a:p>
            <a:pPr marL="101600" indent="0" algn="ctr">
              <a:spcBef>
                <a:spcPts val="0"/>
              </a:spcBef>
              <a:buNone/>
            </a:pPr>
            <a:r>
              <a:rPr lang="en-ZA" sz="2400" b="1" u="sng" dirty="0">
                <a:solidFill>
                  <a:schemeClr val="accent4">
                    <a:lumMod val="60000"/>
                    <a:lumOff val="40000"/>
                  </a:schemeClr>
                </a:solidFill>
                <a:latin typeface="Walter Turncoat" panose="02000000000000000000" charset="0"/>
              </a:rPr>
              <a:t>Culture should not be confused with HERITAGE</a:t>
            </a:r>
            <a:r>
              <a:rPr lang="en-ZA" sz="2400" u="sng" dirty="0">
                <a:solidFill>
                  <a:schemeClr val="accent4">
                    <a:lumMod val="60000"/>
                    <a:lumOff val="40000"/>
                  </a:schemeClr>
                </a:solidFill>
                <a:latin typeface="Walter Turncoat" panose="02000000000000000000" charset="0"/>
              </a:rPr>
              <a:t>: </a:t>
            </a:r>
          </a:p>
          <a:p>
            <a:pPr marL="101600" indent="0" algn="ctr">
              <a:spcBef>
                <a:spcPts val="0"/>
              </a:spcBef>
              <a:buNone/>
            </a:pPr>
            <a:endParaRPr lang="en-ZA" sz="1800" dirty="0">
              <a:solidFill>
                <a:schemeClr val="accent4">
                  <a:lumMod val="60000"/>
                  <a:lumOff val="40000"/>
                </a:schemeClr>
              </a:solidFill>
              <a:latin typeface="Walter Turncoat" panose="02000000000000000000" charset="0"/>
            </a:endParaRPr>
          </a:p>
          <a:p>
            <a:pPr marL="101600" indent="0" algn="ctr">
              <a:spcBef>
                <a:spcPts val="0"/>
              </a:spcBef>
              <a:buNone/>
            </a:pPr>
            <a:r>
              <a:rPr lang="en-ZA" sz="1800" dirty="0">
                <a:solidFill>
                  <a:schemeClr val="accent4">
                    <a:lumMod val="60000"/>
                    <a:lumOff val="40000"/>
                  </a:schemeClr>
                </a:solidFill>
                <a:latin typeface="+mn-lt"/>
              </a:rPr>
              <a:t>Heritage relates to inheritance, meaning passing of the beliefs, objects, and culture from one generation to the next, like a tradition. </a:t>
            </a:r>
            <a:br>
              <a:rPr lang="en-ZA" sz="1800" dirty="0">
                <a:solidFill>
                  <a:schemeClr val="accent4">
                    <a:lumMod val="60000"/>
                    <a:lumOff val="40000"/>
                  </a:schemeClr>
                </a:solidFill>
                <a:latin typeface="+mn-lt"/>
              </a:rPr>
            </a:br>
            <a:endParaRPr lang="en-ZA" sz="1800" dirty="0">
              <a:solidFill>
                <a:schemeClr val="accent4">
                  <a:lumMod val="60000"/>
                  <a:lumOff val="40000"/>
                </a:schemeClr>
              </a:solidFill>
              <a:latin typeface="+mn-lt"/>
            </a:endParaRPr>
          </a:p>
          <a:p>
            <a:pPr marL="101600" indent="0" algn="ctr">
              <a:spcBef>
                <a:spcPts val="0"/>
              </a:spcBef>
              <a:buNone/>
            </a:pPr>
            <a:r>
              <a:rPr lang="en-ZA" sz="1800" dirty="0">
                <a:solidFill>
                  <a:schemeClr val="accent4">
                    <a:lumMod val="60000"/>
                    <a:lumOff val="40000"/>
                  </a:schemeClr>
                </a:solidFill>
                <a:latin typeface="+mn-lt"/>
              </a:rPr>
              <a:t>Culture is the way of life for an entire society, i.e. the knowledge, ideas, customs, laws, and habits of a group of people (or society) that they accept together as their core values.</a:t>
            </a:r>
          </a:p>
        </p:txBody>
      </p:sp>
      <p:sp>
        <p:nvSpPr>
          <p:cNvPr id="145" name="Google Shape;145;p20"/>
          <p:cNvSpPr/>
          <p:nvPr/>
        </p:nvSpPr>
        <p:spPr>
          <a:xfrm>
            <a:off x="285502" y="150189"/>
            <a:ext cx="959403" cy="863363"/>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20"/>
          <p:cNvSpPr/>
          <p:nvPr/>
        </p:nvSpPr>
        <p:spPr>
          <a:xfrm>
            <a:off x="121186" y="780124"/>
            <a:ext cx="4682168" cy="4419727"/>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What is the Difference Between Culture and Heritage - Pediaa.Com">
            <a:extLst>
              <a:ext uri="{FF2B5EF4-FFF2-40B4-BE49-F238E27FC236}">
                <a16:creationId xmlns:a16="http://schemas.microsoft.com/office/drawing/2014/main" id="{8387B234-DF30-5004-15D8-71804EECF6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091" b="8261"/>
          <a:stretch/>
        </p:blipFill>
        <p:spPr bwMode="auto">
          <a:xfrm>
            <a:off x="434372" y="1158472"/>
            <a:ext cx="4055796" cy="3693735"/>
          </a:xfrm>
          <a:prstGeom prst="rect">
            <a:avLst/>
          </a:prstGeom>
          <a:noFill/>
          <a:ln>
            <a:noFill/>
          </a:ln>
          <a:extLst>
            <a:ext uri="{53640926-AAD7-44D8-BBD7-CCE9431645EC}">
              <a14:shadowObscured xmlns:a14="http://schemas.microsoft.com/office/drawing/2010/main"/>
            </a:ext>
          </a:extLst>
        </p:spPr>
      </p:pic>
      <p:sp>
        <p:nvSpPr>
          <p:cNvPr id="10" name="Google Shape;688;p47">
            <a:extLst>
              <a:ext uri="{FF2B5EF4-FFF2-40B4-BE49-F238E27FC236}">
                <a16:creationId xmlns:a16="http://schemas.microsoft.com/office/drawing/2014/main" id="{F33619DE-2500-97ED-E653-3D12582A9D33}"/>
              </a:ext>
            </a:extLst>
          </p:cNvPr>
          <p:cNvSpPr/>
          <p:nvPr/>
        </p:nvSpPr>
        <p:spPr>
          <a:xfrm>
            <a:off x="515370" y="235001"/>
            <a:ext cx="499665" cy="573583"/>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5;p11">
            <a:extLst>
              <a:ext uri="{FF2B5EF4-FFF2-40B4-BE49-F238E27FC236}">
                <a16:creationId xmlns:a16="http://schemas.microsoft.com/office/drawing/2014/main" id="{226B2672-0A89-427E-2583-65D815735193}"/>
              </a:ext>
            </a:extLst>
          </p:cNvPr>
          <p:cNvSpPr/>
          <p:nvPr/>
        </p:nvSpPr>
        <p:spPr>
          <a:xfrm>
            <a:off x="7410981" y="431779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C950A5B7-F890-4559-3FFE-279404619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808" y="44556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8"/>
          <p:cNvSpPr txBox="1">
            <a:spLocks noGrp="1"/>
          </p:cNvSpPr>
          <p:nvPr>
            <p:ph type="title"/>
          </p:nvPr>
        </p:nvSpPr>
        <p:spPr>
          <a:xfrm>
            <a:off x="1436246" y="307577"/>
            <a:ext cx="7254609" cy="639092"/>
          </a:xfrm>
          <a:prstGeom prst="rect">
            <a:avLst/>
          </a:prstGeom>
        </p:spPr>
        <p:txBody>
          <a:bodyPr spcFirstLastPara="1" wrap="square" lIns="91425" tIns="91425" rIns="91425" bIns="91425" anchor="t" anchorCtr="0">
            <a:noAutofit/>
          </a:bodyPr>
          <a:lstStyle/>
          <a:p>
            <a:pPr algn="l">
              <a:lnSpc>
                <a:spcPct val="107000"/>
              </a:lnSpc>
              <a:spcAft>
                <a:spcPts val="800"/>
              </a:spcAft>
            </a:pPr>
            <a:r>
              <a:rPr lang="en-US" sz="3200" b="1" dirty="0">
                <a:solidFill>
                  <a:srgbClr val="FFC000"/>
                </a:solidFill>
                <a:effectLst/>
                <a:latin typeface="Walter Turncoat" panose="02000000000000000000" pitchFamily="2" charset="0"/>
                <a:ea typeface="Walter Turncoat" panose="02000000000000000000" pitchFamily="2" charset="0"/>
                <a:cs typeface="Times New Roman" panose="02020603050405020304" pitchFamily="18" charset="0"/>
              </a:rPr>
              <a:t>Diverse cultural norms and values</a:t>
            </a:r>
            <a:endParaRPr lang="en-ZA" sz="3200" b="1" dirty="0">
              <a:solidFill>
                <a:srgbClr val="FFC000"/>
              </a:solidFill>
              <a:effectLst/>
              <a:latin typeface="Walter Turncoat" panose="02000000000000000000" pitchFamily="2" charset="0"/>
              <a:ea typeface="Walter Turncoat" panose="02000000000000000000" pitchFamily="2" charset="0"/>
              <a:cs typeface="Times New Roman" panose="02020603050405020304" pitchFamily="18" charset="0"/>
            </a:endParaRPr>
          </a:p>
        </p:txBody>
      </p:sp>
      <p:sp>
        <p:nvSpPr>
          <p:cNvPr id="121" name="Google Shape;121;p18"/>
          <p:cNvSpPr txBox="1">
            <a:spLocks noGrp="1"/>
          </p:cNvSpPr>
          <p:nvPr>
            <p:ph type="body" idx="1"/>
          </p:nvPr>
        </p:nvSpPr>
        <p:spPr>
          <a:xfrm>
            <a:off x="567872" y="913192"/>
            <a:ext cx="8490223" cy="3941779"/>
          </a:xfrm>
          <a:prstGeom prst="rect">
            <a:avLst/>
          </a:prstGeom>
        </p:spPr>
        <p:txBody>
          <a:bodyPr spcFirstLastPara="1" wrap="square" lIns="91425" tIns="91425" rIns="91425" bIns="91425" anchor="t" anchorCtr="0">
            <a:noAutofit/>
          </a:bodyPr>
          <a:lstStyle/>
          <a:p>
            <a:pPr marL="101600" indent="0" algn="ctr">
              <a:lnSpc>
                <a:spcPct val="107000"/>
              </a:lnSpc>
              <a:spcBef>
                <a:spcPts val="0"/>
              </a:spcBef>
              <a:buNone/>
            </a:pPr>
            <a:r>
              <a:rPr lang="en-US" sz="2400" u="sng" dirty="0">
                <a:solidFill>
                  <a:schemeClr val="accent4">
                    <a:lumMod val="60000"/>
                    <a:lumOff val="40000"/>
                  </a:schemeClr>
                </a:solidFill>
                <a:latin typeface="+mn-lt"/>
                <a:ea typeface="Walter Turncoat" panose="02000000000000000000" pitchFamily="2" charset="0"/>
              </a:rPr>
              <a:t>Cultural norms </a:t>
            </a:r>
            <a:r>
              <a:rPr lang="en-US" sz="2400" dirty="0">
                <a:solidFill>
                  <a:schemeClr val="accent4">
                    <a:lumMod val="60000"/>
                    <a:lumOff val="40000"/>
                  </a:schemeClr>
                </a:solidFill>
                <a:latin typeface="+mn-lt"/>
                <a:ea typeface="Walter Turncoat" panose="02000000000000000000" pitchFamily="2" charset="0"/>
              </a:rPr>
              <a:t>are the shared and accepted standards of behavior and ways of doing things, that are specific to a cultural group. They are also guidelines for developing your values and morals- this means your sense of what is right or wrong. </a:t>
            </a:r>
          </a:p>
          <a:p>
            <a:pPr marL="101600" indent="0" algn="ctr">
              <a:lnSpc>
                <a:spcPct val="107000"/>
              </a:lnSpc>
              <a:spcBef>
                <a:spcPts val="0"/>
              </a:spcBef>
              <a:buNone/>
            </a:pPr>
            <a:r>
              <a:rPr lang="en-US" sz="2400" dirty="0">
                <a:solidFill>
                  <a:schemeClr val="accent4">
                    <a:lumMod val="60000"/>
                    <a:lumOff val="40000"/>
                  </a:schemeClr>
                </a:solidFill>
                <a:latin typeface="+mn-lt"/>
                <a:ea typeface="Walter Turncoat" panose="02000000000000000000" pitchFamily="2" charset="0"/>
              </a:rPr>
              <a:t>Things like eating habits, greetings, manners, </a:t>
            </a:r>
          </a:p>
          <a:p>
            <a:pPr marL="101600" indent="0" algn="ctr">
              <a:lnSpc>
                <a:spcPct val="107000"/>
              </a:lnSpc>
              <a:spcBef>
                <a:spcPts val="0"/>
              </a:spcBef>
              <a:buNone/>
            </a:pPr>
            <a:r>
              <a:rPr lang="en-US" sz="2400" dirty="0">
                <a:solidFill>
                  <a:schemeClr val="accent4">
                    <a:lumMod val="60000"/>
                    <a:lumOff val="40000"/>
                  </a:schemeClr>
                </a:solidFill>
                <a:latin typeface="+mn-lt"/>
                <a:ea typeface="Walter Turncoat" panose="02000000000000000000" pitchFamily="2" charset="0"/>
              </a:rPr>
              <a:t>dress, medical treatment, celebrations, </a:t>
            </a:r>
          </a:p>
          <a:p>
            <a:pPr marL="101600" indent="0" algn="ctr">
              <a:lnSpc>
                <a:spcPct val="107000"/>
              </a:lnSpc>
              <a:spcBef>
                <a:spcPts val="0"/>
              </a:spcBef>
              <a:buNone/>
            </a:pPr>
            <a:r>
              <a:rPr lang="en-US" sz="2400" dirty="0">
                <a:solidFill>
                  <a:schemeClr val="accent4">
                    <a:lumMod val="60000"/>
                    <a:lumOff val="40000"/>
                  </a:schemeClr>
                </a:solidFill>
                <a:latin typeface="+mn-lt"/>
                <a:ea typeface="Walter Turncoat" panose="02000000000000000000" pitchFamily="2" charset="0"/>
              </a:rPr>
              <a:t>relationships and religious activities are </a:t>
            </a:r>
          </a:p>
          <a:p>
            <a:pPr marL="101600" indent="0" algn="ctr">
              <a:lnSpc>
                <a:spcPct val="107000"/>
              </a:lnSpc>
              <a:spcBef>
                <a:spcPts val="0"/>
              </a:spcBef>
              <a:buNone/>
            </a:pPr>
            <a:r>
              <a:rPr lang="en-US" sz="2400" dirty="0">
                <a:solidFill>
                  <a:schemeClr val="accent4">
                    <a:lumMod val="60000"/>
                    <a:lumOff val="40000"/>
                  </a:schemeClr>
                </a:solidFill>
                <a:latin typeface="+mn-lt"/>
                <a:ea typeface="Walter Turncoat" panose="02000000000000000000" pitchFamily="2" charset="0"/>
              </a:rPr>
              <a:t>all determined by cultural norms.</a:t>
            </a:r>
          </a:p>
          <a:p>
            <a:pPr marL="101600" indent="0">
              <a:lnSpc>
                <a:spcPct val="107000"/>
              </a:lnSpc>
              <a:spcAft>
                <a:spcPts val="800"/>
              </a:spcAft>
              <a:buNone/>
            </a:pPr>
            <a:endParaRPr lang="en-ZA" sz="1800" dirty="0">
              <a:effectLst/>
              <a:latin typeface="+mn-lt"/>
              <a:ea typeface="Calibri" panose="020F0502020204030204" pitchFamily="34" charset="0"/>
              <a:cs typeface="Times New Roman" panose="02020603050405020304" pitchFamily="18" charset="0"/>
            </a:endParaRPr>
          </a:p>
        </p:txBody>
      </p:sp>
      <p:sp>
        <p:nvSpPr>
          <p:cNvPr id="8" name="Google Shape;55;p11">
            <a:extLst>
              <a:ext uri="{FF2B5EF4-FFF2-40B4-BE49-F238E27FC236}">
                <a16:creationId xmlns:a16="http://schemas.microsoft.com/office/drawing/2014/main" id="{FE53B9AA-649D-716C-72EA-93DF080B8A3A}"/>
              </a:ext>
            </a:extLst>
          </p:cNvPr>
          <p:cNvSpPr/>
          <p:nvPr/>
        </p:nvSpPr>
        <p:spPr>
          <a:xfrm>
            <a:off x="7410981" y="431779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730;p47">
            <a:extLst>
              <a:ext uri="{FF2B5EF4-FFF2-40B4-BE49-F238E27FC236}">
                <a16:creationId xmlns:a16="http://schemas.microsoft.com/office/drawing/2014/main" id="{897D2140-8CFD-C639-9856-49832983D254}"/>
              </a:ext>
            </a:extLst>
          </p:cNvPr>
          <p:cNvSpPr/>
          <p:nvPr/>
        </p:nvSpPr>
        <p:spPr>
          <a:xfrm>
            <a:off x="567872" y="111258"/>
            <a:ext cx="868374" cy="85425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732;p47">
            <a:extLst>
              <a:ext uri="{FF2B5EF4-FFF2-40B4-BE49-F238E27FC236}">
                <a16:creationId xmlns:a16="http://schemas.microsoft.com/office/drawing/2014/main" id="{B173858A-14F2-9C8A-2FFB-C7FEB4B5EDCD}"/>
              </a:ext>
            </a:extLst>
          </p:cNvPr>
          <p:cNvSpPr/>
          <p:nvPr/>
        </p:nvSpPr>
        <p:spPr>
          <a:xfrm>
            <a:off x="133685" y="364960"/>
            <a:ext cx="868374" cy="541558"/>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group of people posing for the camera&#10;&#10;Description automatically generated with medium confidence">
            <a:extLst>
              <a:ext uri="{FF2B5EF4-FFF2-40B4-BE49-F238E27FC236}">
                <a16:creationId xmlns:a16="http://schemas.microsoft.com/office/drawing/2014/main" id="{83AC5EBA-7A80-BD6D-5436-D074D4C07700}"/>
              </a:ext>
            </a:extLst>
          </p:cNvPr>
          <p:cNvPicPr>
            <a:picLocks noChangeAspect="1"/>
          </p:cNvPicPr>
          <p:nvPr/>
        </p:nvPicPr>
        <p:blipFill>
          <a:blip r:embed="rId3"/>
          <a:stretch>
            <a:fillRect/>
          </a:stretch>
        </p:blipFill>
        <p:spPr>
          <a:xfrm>
            <a:off x="126694" y="3253188"/>
            <a:ext cx="1863666" cy="1432694"/>
          </a:xfrm>
          <a:prstGeom prst="rect">
            <a:avLst/>
          </a:prstGeom>
        </p:spPr>
      </p:pic>
      <p:pic>
        <p:nvPicPr>
          <p:cNvPr id="5" name="Picture 4">
            <a:extLst>
              <a:ext uri="{FF2B5EF4-FFF2-40B4-BE49-F238E27FC236}">
                <a16:creationId xmlns:a16="http://schemas.microsoft.com/office/drawing/2014/main" id="{1F1A7CB9-3ED3-CA72-5AED-56C7066DC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808" y="445569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D1D8DF"/>
      </a:dk2>
      <a:lt2>
        <a:srgbClr val="4F565C"/>
      </a:lt2>
      <a:accent1>
        <a:srgbClr val="71AEF0"/>
      </a:accent1>
      <a:accent2>
        <a:srgbClr val="88E6DC"/>
      </a:accent2>
      <a:accent3>
        <a:srgbClr val="A6D145"/>
      </a:accent3>
      <a:accent4>
        <a:srgbClr val="FFE000"/>
      </a:accent4>
      <a:accent5>
        <a:srgbClr val="FC765C"/>
      </a:accent5>
      <a:accent6>
        <a:srgbClr val="A693C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707</Words>
  <Application>Microsoft Office PowerPoint</Application>
  <PresentationFormat>On-screen Show (16:9)</PresentationFormat>
  <Paragraphs>34</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Walter Turncoat</vt:lpstr>
      <vt:lpstr>Sniglet</vt:lpstr>
      <vt:lpstr>Arial</vt:lpstr>
      <vt:lpstr>Ursula template</vt:lpstr>
      <vt:lpstr>CULTURAL DIVERSITY in South Africa</vt:lpstr>
      <vt:lpstr>Our starting point:</vt:lpstr>
      <vt:lpstr>So, what do they mean?</vt:lpstr>
      <vt:lpstr>What is Culture all about then?</vt:lpstr>
      <vt:lpstr>          CULTURAL DIVERSITY:  is the quality of diverse or different cultures, as opposed to monoculture (one culture). The term "cultural diversity" can also refer to having different cultures respecting each other's differences.</vt:lpstr>
      <vt:lpstr>What about Cultural Diversity?</vt:lpstr>
      <vt:lpstr>PowerPoint Presentation</vt:lpstr>
      <vt:lpstr>An important DISTINCTION to make:</vt:lpstr>
      <vt:lpstr>Diverse cultural norms and values</vt:lpstr>
      <vt:lpstr>Diverse cultural norms and values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DIVERSITY in South Africa</dc:title>
  <cp:lastModifiedBy>Carsten Gertz</cp:lastModifiedBy>
  <cp:revision>8</cp:revision>
  <dcterms:modified xsi:type="dcterms:W3CDTF">2023-08-22T20:40:38Z</dcterms:modified>
</cp:coreProperties>
</file>