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57" r:id="rId4"/>
    <p:sldId id="260" r:id="rId5"/>
    <p:sldId id="258"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778A5-E9D4-41E5-AF35-E6E403E77835}" v="20" dt="2021-09-30T13:29:09.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330" autoAdjust="0"/>
  </p:normalViewPr>
  <p:slideViewPr>
    <p:cSldViewPr snapToGrid="0">
      <p:cViewPr varScale="1">
        <p:scale>
          <a:sx n="77" d="100"/>
          <a:sy n="77" d="100"/>
        </p:scale>
        <p:origin x="11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996F2-48AE-4768-96E4-FE64235D6C99}" type="datetimeFigureOut">
              <a:rPr lang="en-ZA" smtClean="0"/>
              <a:t>2023/08/14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F6A8-969E-41BF-86C0-0A656B6223F6}" type="slidenum">
              <a:rPr lang="en-ZA" smtClean="0"/>
              <a:t>‹#›</a:t>
            </a:fld>
            <a:endParaRPr lang="en-ZA"/>
          </a:p>
        </p:txBody>
      </p:sp>
    </p:spTree>
    <p:extLst>
      <p:ext uri="{BB962C8B-B14F-4D97-AF65-F5344CB8AC3E}">
        <p14:creationId xmlns:p14="http://schemas.microsoft.com/office/powerpoint/2010/main" val="227837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17min- Slide 1-2</a:t>
            </a: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Welcome back Grade 10’s! today we will start a new series that will help you reflect on what it means to be a citizen in South Africa. As South Africans we accept the constitution of South Africa which promotes human rights. This includes the way we treat those around us who are different to us. Our focus today is to reflect on how we respect one another in a country with multiple religions. A religion defines a system of values / ideas that a group of people believe. Remember there are many people who choose not to believe in a specific religion but still carry a set of beliefs around traditions and values they have adopted. E.g. an atheist does not believe in any religion but can still celebrate Christmas where they have adopted a traditionally Christian holiday as their own family tradition.</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Let’s start today by looking at what each of you believe. But we’re going to have some fun sharing!</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1</a:t>
            </a:fld>
            <a:endParaRPr lang="en-ZA"/>
          </a:p>
        </p:txBody>
      </p:sp>
    </p:spTree>
    <p:extLst>
      <p:ext uri="{BB962C8B-B14F-4D97-AF65-F5344CB8AC3E}">
        <p14:creationId xmlns:p14="http://schemas.microsoft.com/office/powerpoint/2010/main" val="131475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 7 + 5min</a:t>
            </a: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For centuries humans have used symbols to communicate. The Egyptians used hieroglyphics, a collection of symbols. Today we use emojis in texting our friends rather than actual typing messages. Today you will use your </a:t>
            </a:r>
            <a:r>
              <a:rPr lang="en-ZA" sz="1800" dirty="0" err="1">
                <a:solidFill>
                  <a:srgbClr val="595959"/>
                </a:solidFill>
                <a:effectLst/>
                <a:latin typeface="Arial" panose="020B0604020202020204" pitchFamily="34" charset="0"/>
                <a:ea typeface="Arial" panose="020B0604020202020204" pitchFamily="34" charset="0"/>
              </a:rPr>
              <a:t>emojiglyphics</a:t>
            </a:r>
            <a:r>
              <a:rPr lang="en-ZA" sz="1800" dirty="0">
                <a:solidFill>
                  <a:srgbClr val="595959"/>
                </a:solidFill>
                <a:effectLst/>
                <a:latin typeface="Arial" panose="020B0604020202020204" pitchFamily="34" charset="0"/>
                <a:ea typeface="Arial" panose="020B0604020202020204" pitchFamily="34" charset="0"/>
              </a:rPr>
              <a:t> to tell us about your religion. Use the </a:t>
            </a:r>
            <a:r>
              <a:rPr lang="en-ZA" sz="1800" b="1" i="1" u="sng" dirty="0">
                <a:solidFill>
                  <a:srgbClr val="595959"/>
                </a:solidFill>
                <a:effectLst/>
                <a:latin typeface="Arial" panose="020B0604020202020204" pitchFamily="34" charset="0"/>
                <a:ea typeface="Arial" panose="020B0604020202020204" pitchFamily="34" charset="0"/>
              </a:rPr>
              <a:t>Lesson 1 - Poster</a:t>
            </a:r>
            <a:r>
              <a:rPr lang="en-ZA" sz="1800" dirty="0">
                <a:solidFill>
                  <a:srgbClr val="595959"/>
                </a:solidFill>
                <a:effectLst/>
                <a:latin typeface="Arial" panose="020B0604020202020204" pitchFamily="34" charset="0"/>
                <a:ea typeface="Arial" panose="020B0604020202020204" pitchFamily="34" charset="0"/>
              </a:rPr>
              <a:t> page your teacher has handed out to complete. Use the emoji’s or create new ones to tell us about your religion. You will have 7min to create your poster and then have an opportunity to share your </a:t>
            </a:r>
            <a:r>
              <a:rPr lang="en-ZA" sz="1800" dirty="0" err="1">
                <a:solidFill>
                  <a:srgbClr val="595959"/>
                </a:solidFill>
                <a:effectLst/>
                <a:latin typeface="Arial" panose="020B0604020202020204" pitchFamily="34" charset="0"/>
                <a:ea typeface="Arial" panose="020B0604020202020204" pitchFamily="34" charset="0"/>
              </a:rPr>
              <a:t>emojiglyphics</a:t>
            </a:r>
            <a:r>
              <a:rPr lang="en-ZA" sz="1800" dirty="0">
                <a:solidFill>
                  <a:srgbClr val="595959"/>
                </a:solidFill>
                <a:effectLst/>
                <a:latin typeface="Arial" panose="020B0604020202020204" pitchFamily="34" charset="0"/>
                <a:ea typeface="Arial" panose="020B0604020202020204" pitchFamily="34" charset="0"/>
              </a:rPr>
              <a:t> with the rest of your group.</a:t>
            </a:r>
            <a:br>
              <a:rPr lang="en-ZA" sz="1800"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You will now have 5min to share with your groups the emojis on your poster. Remember to be respectful of one another even though you might not agree.</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2</a:t>
            </a:fld>
            <a:endParaRPr lang="en-ZA"/>
          </a:p>
        </p:txBody>
      </p:sp>
    </p:spTree>
    <p:extLst>
      <p:ext uri="{BB962C8B-B14F-4D97-AF65-F5344CB8AC3E}">
        <p14:creationId xmlns:p14="http://schemas.microsoft.com/office/powerpoint/2010/main" val="361194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 + 4: 5min</a:t>
            </a:r>
          </a:p>
          <a:p>
            <a:endParaRPr lang="en-ZA" dirty="0"/>
          </a:p>
          <a:p>
            <a:r>
              <a:rPr lang="en-ZA" dirty="0"/>
              <a:t>Ask learners to write in their notebooks as many </a:t>
            </a:r>
            <a:r>
              <a:rPr lang="en-ZA" sz="9600" dirty="0">
                <a:solidFill>
                  <a:schemeClr val="bg1"/>
                </a:solidFill>
              </a:rPr>
              <a:t>religions can you name that are represented in South Africa? (Allow only 2min for them to write. Ask them to check their list against those on this next slide.)</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3</a:t>
            </a:fld>
            <a:endParaRPr lang="en-ZA"/>
          </a:p>
        </p:txBody>
      </p:sp>
    </p:spTree>
    <p:extLst>
      <p:ext uri="{BB962C8B-B14F-4D97-AF65-F5344CB8AC3E}">
        <p14:creationId xmlns:p14="http://schemas.microsoft.com/office/powerpoint/2010/main" val="139145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4:</a:t>
            </a:r>
          </a:p>
          <a:p>
            <a:r>
              <a:rPr lang="en-ZA" dirty="0">
                <a:solidFill>
                  <a:schemeClr val="bg1"/>
                </a:solidFill>
              </a:rPr>
              <a:t>How many religions can you name that are represented in South Africa?</a:t>
            </a:r>
            <a:br>
              <a:rPr lang="en-ZA" dirty="0">
                <a:solidFill>
                  <a:schemeClr val="bg1"/>
                </a:solidFill>
              </a:rPr>
            </a:br>
            <a:endParaRPr lang="en-ZA" dirty="0">
              <a:solidFill>
                <a:schemeClr val="bg1"/>
              </a:solidFill>
            </a:endParaRPr>
          </a:p>
          <a:p>
            <a:r>
              <a:rPr lang="en-ZA" dirty="0">
                <a:solidFill>
                  <a:srgbClr val="FF0000"/>
                </a:solidFill>
              </a:rPr>
              <a:t>Judaism</a:t>
            </a:r>
          </a:p>
          <a:p>
            <a:r>
              <a:rPr lang="en-ZA" dirty="0">
                <a:solidFill>
                  <a:srgbClr val="FF0000"/>
                </a:solidFill>
              </a:rPr>
              <a:t>Christianity</a:t>
            </a:r>
          </a:p>
          <a:p>
            <a:r>
              <a:rPr lang="en-ZA" dirty="0">
                <a:solidFill>
                  <a:srgbClr val="FF0000"/>
                </a:solidFill>
              </a:rPr>
              <a:t>Hinduism</a:t>
            </a:r>
          </a:p>
          <a:p>
            <a:r>
              <a:rPr lang="en-ZA" dirty="0">
                <a:solidFill>
                  <a:srgbClr val="FF0000"/>
                </a:solidFill>
              </a:rPr>
              <a:t>Islam</a:t>
            </a:r>
          </a:p>
          <a:p>
            <a:r>
              <a:rPr lang="en-ZA" dirty="0">
                <a:solidFill>
                  <a:srgbClr val="FF0000"/>
                </a:solidFill>
              </a:rPr>
              <a:t>African Christianity (Zionism)</a:t>
            </a:r>
          </a:p>
          <a:p>
            <a:r>
              <a:rPr lang="en-ZA" dirty="0">
                <a:solidFill>
                  <a:srgbClr val="FF0000"/>
                </a:solidFill>
              </a:rPr>
              <a:t>Buddhism</a:t>
            </a:r>
          </a:p>
          <a:p>
            <a:r>
              <a:rPr lang="en-ZA" dirty="0" err="1">
                <a:solidFill>
                  <a:srgbClr val="FF0000"/>
                </a:solidFill>
              </a:rPr>
              <a:t>Bahá’í</a:t>
            </a:r>
            <a:r>
              <a:rPr lang="en-ZA" dirty="0">
                <a:solidFill>
                  <a:srgbClr val="FF0000"/>
                </a:solidFill>
              </a:rPr>
              <a:t> Faith</a:t>
            </a:r>
          </a:p>
          <a:p>
            <a:endParaRPr lang="en-ZA" dirty="0">
              <a:solidFill>
                <a:schemeClr val="bg1"/>
              </a:solidFill>
            </a:endParaRPr>
          </a:p>
          <a:p>
            <a:r>
              <a:rPr lang="en-ZA" dirty="0">
                <a:solidFill>
                  <a:schemeClr val="bg1"/>
                </a:solidFill>
              </a:rPr>
              <a:t>Did anyone have any other religions on their list?</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4</a:t>
            </a:fld>
            <a:endParaRPr lang="en-ZA"/>
          </a:p>
        </p:txBody>
      </p:sp>
    </p:spTree>
    <p:extLst>
      <p:ext uri="{BB962C8B-B14F-4D97-AF65-F5344CB8AC3E}">
        <p14:creationId xmlns:p14="http://schemas.microsoft.com/office/powerpoint/2010/main" val="18345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5: 5min</a:t>
            </a:r>
          </a:p>
          <a:p>
            <a:endParaRPr lang="en-ZA" dirty="0"/>
          </a:p>
          <a:p>
            <a:r>
              <a:rPr lang="en-ZA" dirty="0"/>
              <a:t>Before we continue, lets just revise some important definitions of terms relating to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af-ZA" sz="1800" dirty="0">
                <a:solidFill>
                  <a:srgbClr val="404040"/>
                </a:solidFill>
                <a:effectLst/>
                <a:latin typeface="Arial" panose="020B0604020202020204" pitchFamily="34" charset="0"/>
                <a:ea typeface="Times New Roman" panose="02020603050405020304" pitchFamily="18" charset="0"/>
              </a:rPr>
              <a:t>On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a:t>
            </a:r>
            <a:r>
              <a:rPr lang="af-ZA" sz="1800" dirty="0">
                <a:solidFill>
                  <a:srgbClr val="404040"/>
                </a:solidFill>
                <a:effectLst/>
                <a:latin typeface="Arial" panose="020B0604020202020204" pitchFamily="34" charset="0"/>
                <a:ea typeface="Times New Roman" panose="02020603050405020304" pitchFamily="18" charset="0"/>
              </a:rPr>
              <a:t>complete </a:t>
            </a:r>
            <a:r>
              <a:rPr lang="af-ZA" sz="1800" b="1" i="1" dirty="0">
                <a:solidFill>
                  <a:srgbClr val="404040"/>
                </a:solidFill>
                <a:effectLst/>
                <a:latin typeface="Arial" panose="020B0604020202020204" pitchFamily="34" charset="0"/>
                <a:ea typeface="Times New Roman" panose="02020603050405020304" pitchFamily="18" charset="0"/>
              </a:rPr>
              <a:t>Activity 1.</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ZA" dirty="0"/>
          </a:p>
          <a:p>
            <a:r>
              <a:rPr lang="en-ZA" b="1" dirty="0"/>
              <a:t>Religion</a:t>
            </a:r>
            <a:r>
              <a:rPr lang="en-ZA" dirty="0"/>
              <a:t>: refers to an organised system of beliefs, ceremonies and rules used to worship a god or a group of gods.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solidFill>
                  <a:schemeClr val="tx1"/>
                </a:solidFill>
              </a:rPr>
              <a:t>Ethical</a:t>
            </a:r>
            <a:r>
              <a:rPr lang="en-ZA" dirty="0">
                <a:solidFill>
                  <a:schemeClr val="tx1"/>
                </a:solidFill>
              </a:rPr>
              <a:t>: following accepted rules of behaviour: that which is morally right and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solidFill>
                  <a:schemeClr val="tx1"/>
                </a:solidFill>
              </a:rPr>
              <a:t>Traditions: </a:t>
            </a:r>
            <a:r>
              <a:rPr lang="en-ZA" dirty="0">
                <a:solidFill>
                  <a:schemeClr val="tx1"/>
                </a:solidFill>
              </a:rPr>
              <a:t>ways of thinking, behaving or doing something that has been used by a particular group, family or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solidFill>
                  <a:schemeClr val="tx1"/>
                </a:solidFill>
              </a:rPr>
              <a:t>Monotheistic</a:t>
            </a:r>
            <a:r>
              <a:rPr lang="en-ZA" dirty="0">
                <a:solidFill>
                  <a:schemeClr val="tx1"/>
                </a:solidFill>
              </a:rPr>
              <a:t>: believing in only one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solidFill>
                  <a:schemeClr val="tx1"/>
                </a:solidFill>
              </a:rPr>
              <a:t>Sect: </a:t>
            </a:r>
            <a:r>
              <a:rPr lang="en-ZA" dirty="0">
                <a:solidFill>
                  <a:schemeClr val="tx1"/>
                </a:solidFill>
              </a:rPr>
              <a:t>a religious group that is part of a larger group and whose members all share similar beliefs.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solidFill>
                  <a:schemeClr val="tx1"/>
                </a:solidFill>
              </a:rPr>
              <a:t>Indigenous: </a:t>
            </a:r>
            <a:r>
              <a:rPr lang="en-ZA" dirty="0">
                <a:solidFill>
                  <a:schemeClr val="tx1"/>
                </a:solidFill>
              </a:rPr>
              <a:t>produced, living or existing naturally in a particular region/ environment.</a:t>
            </a: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5</a:t>
            </a:fld>
            <a:endParaRPr lang="en-ZA"/>
          </a:p>
        </p:txBody>
      </p:sp>
    </p:spTree>
    <p:extLst>
      <p:ext uri="{BB962C8B-B14F-4D97-AF65-F5344CB8AC3E}">
        <p14:creationId xmlns:p14="http://schemas.microsoft.com/office/powerpoint/2010/main" val="212209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6: 10min</a:t>
            </a:r>
          </a:p>
          <a:p>
            <a:r>
              <a:rPr lang="en-ZA" sz="1800" dirty="0">
                <a:solidFill>
                  <a:srgbClr val="404040"/>
                </a:solidFill>
                <a:effectLst/>
                <a:latin typeface="Arial" panose="020B0604020202020204" pitchFamily="34" charset="0"/>
                <a:ea typeface="Times New Roman" panose="02020603050405020304" pitchFamily="18" charset="0"/>
              </a:rPr>
              <a:t>On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complete </a:t>
            </a:r>
            <a:r>
              <a:rPr lang="en-ZA" sz="1800" b="1" i="1" dirty="0">
                <a:solidFill>
                  <a:srgbClr val="404040"/>
                </a:solidFill>
                <a:effectLst/>
                <a:latin typeface="Arial" panose="020B0604020202020204" pitchFamily="34" charset="0"/>
                <a:ea typeface="Times New Roman" panose="02020603050405020304" pitchFamily="18" charset="0"/>
              </a:rPr>
              <a:t>Activity 2</a:t>
            </a:r>
            <a:r>
              <a:rPr lang="en-ZA" sz="1800" dirty="0">
                <a:solidFill>
                  <a:srgbClr val="404040"/>
                </a:solidFill>
                <a:effectLst/>
                <a:latin typeface="Arial" panose="020B0604020202020204" pitchFamily="34" charset="0"/>
                <a:ea typeface="Times New Roman" panose="02020603050405020304" pitchFamily="18" charset="0"/>
              </a:rPr>
              <a:t>. </a:t>
            </a:r>
            <a:r>
              <a:rPr lang="en-ZA" dirty="0"/>
              <a:t>You will have access to a table with data on your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and the </a:t>
            </a:r>
            <a:r>
              <a:rPr lang="en-ZA" sz="1800" b="1" i="1" u="sng" dirty="0">
                <a:solidFill>
                  <a:srgbClr val="404040"/>
                </a:solidFill>
                <a:effectLst/>
                <a:latin typeface="Arial" panose="020B0604020202020204" pitchFamily="34" charset="0"/>
                <a:ea typeface="Times New Roman" panose="02020603050405020304" pitchFamily="18" charset="0"/>
              </a:rPr>
              <a:t>Lesson 1 - Religion Notes</a:t>
            </a:r>
            <a:r>
              <a:rPr lang="en-ZA" sz="1800" dirty="0">
                <a:solidFill>
                  <a:srgbClr val="404040"/>
                </a:solidFill>
                <a:effectLst/>
                <a:latin typeface="Arial" panose="020B0604020202020204" pitchFamily="34" charset="0"/>
                <a:ea typeface="Times New Roman" panose="02020603050405020304" pitchFamily="18" charset="0"/>
              </a:rPr>
              <a:t> to collect your information. </a:t>
            </a:r>
          </a:p>
          <a:p>
            <a:endParaRPr lang="en-ZA" sz="1800" dirty="0">
              <a:solidFill>
                <a:srgbClr val="404040"/>
              </a:solidFill>
              <a:effectLst/>
              <a:latin typeface="Arial" panose="020B0604020202020204" pitchFamily="34" charset="0"/>
            </a:endParaRPr>
          </a:p>
          <a:p>
            <a:r>
              <a:rPr lang="en-ZA" dirty="0"/>
              <a:t>(</a:t>
            </a:r>
            <a:r>
              <a:rPr lang="en-ZA" sz="1800" b="1" dirty="0">
                <a:solidFill>
                  <a:srgbClr val="FF0000"/>
                </a:solidFill>
                <a:effectLst/>
                <a:latin typeface="Arial" panose="020B0604020202020204" pitchFamily="34" charset="0"/>
                <a:ea typeface="Times New Roman" panose="02020603050405020304" pitchFamily="18" charset="0"/>
              </a:rPr>
              <a:t>Note to teacher:</a:t>
            </a:r>
            <a:r>
              <a:rPr lang="en-ZA" sz="1800" dirty="0">
                <a:solidFill>
                  <a:srgbClr val="404040"/>
                </a:solidFill>
                <a:effectLst/>
                <a:latin typeface="Arial" panose="020B0604020202020204" pitchFamily="34" charset="0"/>
                <a:ea typeface="Times New Roman" panose="02020603050405020304" pitchFamily="18" charset="0"/>
              </a:rPr>
              <a:t> The </a:t>
            </a:r>
            <a:r>
              <a:rPr lang="en-ZA" sz="1800" b="1" i="1" u="sng" dirty="0">
                <a:solidFill>
                  <a:srgbClr val="404040"/>
                </a:solidFill>
                <a:effectLst/>
                <a:latin typeface="Arial" panose="020B0604020202020204" pitchFamily="34" charset="0"/>
                <a:ea typeface="Times New Roman" panose="02020603050405020304" pitchFamily="18" charset="0"/>
              </a:rPr>
              <a:t>Lesson 1 - Religion Notes</a:t>
            </a:r>
            <a:r>
              <a:rPr lang="en-ZA" sz="1800" dirty="0">
                <a:solidFill>
                  <a:srgbClr val="404040"/>
                </a:solidFill>
                <a:effectLst/>
                <a:latin typeface="Arial" panose="020B0604020202020204" pitchFamily="34" charset="0"/>
                <a:ea typeface="Times New Roman" panose="02020603050405020304" pitchFamily="18" charset="0"/>
              </a:rPr>
              <a:t> </a:t>
            </a:r>
            <a:r>
              <a:rPr lang="en-ZA" dirty="0"/>
              <a:t>can be handed to each learner and placed in their notebook as part of their study material for this section. They can also be printed as posters and kept in your class. This activity will probably take much longer that 10min. Allow learners to finish it for homework. Leave time for the 3min reflection before the end of the lesson.</a:t>
            </a: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6</a:t>
            </a:fld>
            <a:endParaRPr lang="en-ZA"/>
          </a:p>
        </p:txBody>
      </p:sp>
    </p:spTree>
    <p:extLst>
      <p:ext uri="{BB962C8B-B14F-4D97-AF65-F5344CB8AC3E}">
        <p14:creationId xmlns:p14="http://schemas.microsoft.com/office/powerpoint/2010/main" val="107833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7: 3min </a:t>
            </a:r>
          </a:p>
          <a:p>
            <a:r>
              <a:rPr lang="en-ZA" dirty="0"/>
              <a:t>Learners to </a:t>
            </a:r>
            <a:r>
              <a:rPr lang="en-ZA" sz="1200" kern="1200" dirty="0">
                <a:solidFill>
                  <a:schemeClr val="tx1"/>
                </a:solidFill>
                <a:effectLst/>
                <a:latin typeface="+mn-lt"/>
                <a:ea typeface="+mn-ea"/>
                <a:cs typeface="+mn-cs"/>
              </a:rPr>
              <a:t>take a moment to reflect on</a:t>
            </a:r>
            <a:r>
              <a:rPr lang="en-ZA" sz="1800" dirty="0">
                <a:solidFill>
                  <a:srgbClr val="404040"/>
                </a:solidFill>
                <a:effectLst/>
                <a:latin typeface="Arial" panose="020B0604020202020204" pitchFamily="34" charset="0"/>
                <a:ea typeface="Times New Roman" panose="02020603050405020304" pitchFamily="18" charset="0"/>
              </a:rPr>
              <a:t> what they have learnt about themselves today. Each learner to write an </a:t>
            </a:r>
            <a:r>
              <a:rPr lang="en-ZA" sz="1800" dirty="0">
                <a:solidFill>
                  <a:srgbClr val="595959"/>
                </a:solidFill>
                <a:effectLst/>
                <a:latin typeface="Arial" panose="020B0604020202020204" pitchFamily="34" charset="0"/>
                <a:ea typeface="Arial" panose="020B0604020202020204" pitchFamily="34" charset="0"/>
              </a:rPr>
              <a:t>inspirational message </a:t>
            </a:r>
            <a:r>
              <a:rPr lang="en-ZA" sz="1800">
                <a:solidFill>
                  <a:srgbClr val="595959"/>
                </a:solidFill>
                <a:effectLst/>
                <a:latin typeface="Arial" panose="020B0604020202020204" pitchFamily="34" charset="0"/>
                <a:ea typeface="Arial" panose="020B0604020202020204" pitchFamily="34" charset="0"/>
              </a:rPr>
              <a:t>on</a:t>
            </a:r>
            <a:r>
              <a:rPr lang="en-ZA" sz="1800">
                <a:solidFill>
                  <a:srgbClr val="404040"/>
                </a:solidFill>
                <a:effectLst/>
                <a:latin typeface="Arial" panose="020B0604020202020204" pitchFamily="34" charset="0"/>
                <a:ea typeface="Times New Roman" panose="02020603050405020304" pitchFamily="18" charset="0"/>
              </a:rPr>
              <a:t> an </a:t>
            </a:r>
            <a:r>
              <a:rPr lang="en-ZA" sz="1800" dirty="0">
                <a:solidFill>
                  <a:srgbClr val="404040"/>
                </a:solidFill>
                <a:effectLst/>
                <a:latin typeface="Arial" panose="020B0604020202020204" pitchFamily="34" charset="0"/>
                <a:ea typeface="Times New Roman" panose="02020603050405020304" pitchFamily="18" charset="0"/>
              </a:rPr>
              <a:t>UBUNTU card </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a:t>
            </a:r>
            <a:r>
              <a:rPr lang="en-ZA" sz="1800" b="1" i="1" u="sng" dirty="0">
                <a:solidFill>
                  <a:srgbClr val="404040"/>
                </a:solidFill>
                <a:effectLst/>
                <a:latin typeface="Arial" panose="020B0604020202020204" pitchFamily="34" charset="0"/>
                <a:ea typeface="Times New Roman" panose="02020603050405020304" pitchFamily="18" charset="0"/>
              </a:rPr>
              <a:t>Lesson 1 – Ubuntu Cards</a:t>
            </a:r>
            <a:r>
              <a:rPr lang="en-ZA" sz="1800" dirty="0">
                <a:solidFill>
                  <a:srgbClr val="404040"/>
                </a:solidFill>
                <a:effectLst/>
                <a:latin typeface="Arial" panose="020B0604020202020204" pitchFamily="34" charset="0"/>
                <a:ea typeface="Times New Roman" panose="02020603050405020304" pitchFamily="18" charset="0"/>
              </a:rPr>
              <a:t>) that </a:t>
            </a:r>
            <a:r>
              <a:rPr lang="en-ZA" sz="1800" dirty="0">
                <a:solidFill>
                  <a:srgbClr val="595959"/>
                </a:solidFill>
                <a:effectLst/>
                <a:latin typeface="Arial" panose="020B0604020202020204" pitchFamily="34" charset="0"/>
                <a:ea typeface="Arial" panose="020B0604020202020204" pitchFamily="34" charset="0"/>
              </a:rPr>
              <a:t>would inspire different religious groups to live together in </a:t>
            </a:r>
            <a:r>
              <a:rPr lang="en-ZA" sz="1800">
                <a:solidFill>
                  <a:srgbClr val="595959"/>
                </a:solidFill>
                <a:effectLst/>
                <a:latin typeface="Arial" panose="020B0604020202020204" pitchFamily="34" charset="0"/>
                <a:ea typeface="Arial" panose="020B0604020202020204" pitchFamily="34" charset="0"/>
              </a:rPr>
              <a:t>peace.</a:t>
            </a:r>
            <a:br>
              <a:rPr lang="en-ZA" sz="1800">
                <a:solidFill>
                  <a:srgbClr val="595959"/>
                </a:solidFill>
                <a:effectLst/>
                <a:latin typeface="Arial" panose="020B0604020202020204" pitchFamily="34" charset="0"/>
                <a:ea typeface="Arial" panose="020B0604020202020204" pitchFamily="34" charset="0"/>
              </a:rPr>
            </a:b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404040"/>
                </a:solidFill>
                <a:effectLst/>
                <a:latin typeface="Arial" panose="020B0604020202020204" pitchFamily="34" charset="0"/>
                <a:ea typeface="Times New Roman" panose="02020603050405020304" pitchFamily="18" charset="0"/>
              </a:rPr>
              <a:t>There are no memo answers to this activity. </a:t>
            </a:r>
            <a:r>
              <a:rPr lang="af-ZA" sz="1800" dirty="0">
                <a:solidFill>
                  <a:srgbClr val="404040"/>
                </a:solidFill>
                <a:effectLst/>
                <a:latin typeface="Arial" panose="020B0604020202020204" pitchFamily="34" charset="0"/>
                <a:ea typeface="Times New Roman" panose="02020603050405020304" pitchFamily="18" charset="0"/>
              </a:rPr>
              <a:t>Make sure in this time the class is quiet. You can even play an instrumental song to encourage a quieting down and reflecting.</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7</a:t>
            </a:fld>
            <a:endParaRPr lang="en-ZA"/>
          </a:p>
        </p:txBody>
      </p:sp>
    </p:spTree>
    <p:extLst>
      <p:ext uri="{BB962C8B-B14F-4D97-AF65-F5344CB8AC3E}">
        <p14:creationId xmlns:p14="http://schemas.microsoft.com/office/powerpoint/2010/main" val="259279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283-EE2A-478A-92D9-D7FA92D17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37F5125-FE22-4A7A-B518-55BDEDC8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36BCAC2-F5C9-473A-BC5A-8AFB81653779}"/>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57B9FFB-678F-4C88-AF47-BB3AB03543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515145-FC71-4361-B470-E38F47CEF63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7640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DD0-8C44-49B9-8DA0-090A290C754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0673273-A7EA-4BAA-9E03-9124CAC87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DE42B-2A86-4318-BDC9-35131DF30D7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875C8348-988F-4D46-B58C-756C11BAD2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66F247-DC8F-4C95-8D1B-1193E29C498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3273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853EC-41DA-4ED7-A558-DB3944173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42C231-D351-492F-8A18-70532C3A2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2B5AEA-542F-4C0F-BA33-B7C46E5D7825}"/>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4A73D48B-D328-4780-8766-FD59C2D182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FE2C4B-9141-4C87-A599-4F1B91D0AA7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6677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CD85-8C99-4310-89C5-F9844A1DBD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0CD250-B9B4-4C8A-AE74-CC9D51D90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2F7269-A4BC-426C-8F0D-54DE61DE86AE}"/>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37781AF4-E978-4750-97E8-F9C543B3E1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7B9BC3-A847-4AD9-B218-ACC16C65120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7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4BB1-1868-486F-8B35-7CCEC783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EF9228-B3F5-46F3-9B61-82F082971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EE727-22B2-45E1-ABEF-75466E5451F8}"/>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97142DF4-5AEF-46E7-849A-794C128DD7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9F491A-B6E6-48CE-B1B9-F150B1C3A00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025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69AC-4775-4F63-8CE8-0ED1E0DC72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D9464EA-3B12-4381-ABFE-26934369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3DA0E00-91B0-46A2-B10F-358F3CA04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3272250-1CD1-4A5D-808D-24AC56BED736}"/>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D0DDF8AC-4095-4D4E-AB0F-C872748AAF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CDD2C9-3AFE-454C-BB84-D2CF3CC8E92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7244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6C1-5398-498C-9992-DD173216D26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6C98BF-55A8-47B6-B456-FF4BD7B8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C4EE9-CF5D-48B1-A2FE-19A8E98EF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79DD338-63B2-4C01-B730-7590E108E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A8E3D-9220-4491-8386-EC1DB4C99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99F36A-B9A7-4D0E-9334-B3817630FFF3}"/>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8" name="Footer Placeholder 7">
            <a:extLst>
              <a:ext uri="{FF2B5EF4-FFF2-40B4-BE49-F238E27FC236}">
                <a16:creationId xmlns:a16="http://schemas.microsoft.com/office/drawing/2014/main" id="{D58D3715-7625-4A61-A17C-E9989DDF28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DD87D44-07D5-491E-993D-33F72C83C2B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2069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56EC-3BCA-4196-A3AC-E3F082FBB4F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0E5169B-BB9B-4DA1-AEC3-B57C2CE84AF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4" name="Footer Placeholder 3">
            <a:extLst>
              <a:ext uri="{FF2B5EF4-FFF2-40B4-BE49-F238E27FC236}">
                <a16:creationId xmlns:a16="http://schemas.microsoft.com/office/drawing/2014/main" id="{13E34820-E276-4CA6-B6EB-235ACE2BE0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2197782-10E5-49A0-8F05-F197F52D6241}"/>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026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9F5E1-9889-4FC1-B842-77BFB1CB59B7}"/>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3" name="Footer Placeholder 2">
            <a:extLst>
              <a:ext uri="{FF2B5EF4-FFF2-40B4-BE49-F238E27FC236}">
                <a16:creationId xmlns:a16="http://schemas.microsoft.com/office/drawing/2014/main" id="{43FCBC02-0AA0-4056-8BBD-0D9298DA1AE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67EA1CA-7FDC-492D-8E35-E7443804FD6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6230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6D15-2EB3-4DA7-A292-0B8B0953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662A0D-C485-4B90-A86C-EC82995E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A177CC-3682-476A-B3E4-E5D4A61A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561FF-0E5E-4B57-8E6D-3951108B438F}"/>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7F706AEF-123F-4AC1-A32B-B8BC5EF5D4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C1F050-8B59-40F3-B0A0-B51EAE9DC0F0}"/>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3374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D2B-B87A-43E6-AA4F-90F9C176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4AEF3F-2FA4-4688-AF17-AC637EE0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CE1430F-1793-4A3C-8A9A-C8AADDEC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B30FD-B3A9-43D8-9291-5113603D999D}"/>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0CB9B4E0-8628-4052-81FF-0FB5A8675A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359AB1-1F1F-4EA2-90B8-3237D55DC67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5885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5C7B0-5B7D-455D-9ED2-0956AF1E9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BBE596-81EE-4126-89D0-504BA37CD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BA948-ADC6-499D-A0C2-35E27BAB5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19AC465-BDA1-4CF9-9FC9-B1BAE5E0C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B23297C-17C9-463D-877A-5869EA036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194599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gif"/><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D487-E7CB-4DC4-8F38-8E9B74033CC1}"/>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D6D58272-B046-4234-BFA1-7CF28026588F}"/>
              </a:ext>
            </a:extLst>
          </p:cNvPr>
          <p:cNvSpPr>
            <a:spLocks noGrp="1"/>
          </p:cNvSpPr>
          <p:nvPr>
            <p:ph type="subTitle" idx="1"/>
          </p:nvPr>
        </p:nvSpPr>
        <p:spPr/>
        <p:txBody>
          <a:bodyPr/>
          <a:lstStyle/>
          <a:p>
            <a:endParaRPr lang="en-ZA"/>
          </a:p>
        </p:txBody>
      </p:sp>
      <p:pic>
        <p:nvPicPr>
          <p:cNvPr id="5" name="Picture 4">
            <a:extLst>
              <a:ext uri="{FF2B5EF4-FFF2-40B4-BE49-F238E27FC236}">
                <a16:creationId xmlns:a16="http://schemas.microsoft.com/office/drawing/2014/main" id="{086C9733-91F8-E919-10CA-DB1F842B7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6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9DF168D5-D666-445D-9178-8920576AA3EE}"/>
              </a:ext>
            </a:extLst>
          </p:cNvPr>
          <p:cNvSpPr>
            <a:spLocks noGrp="1"/>
          </p:cNvSpPr>
          <p:nvPr>
            <p:ph idx="1"/>
          </p:nvPr>
        </p:nvSpPr>
        <p:spPr/>
        <p:txBody>
          <a:bodyPr/>
          <a:lstStyle/>
          <a:p>
            <a:endParaRPr lang="en-ZA"/>
          </a:p>
        </p:txBody>
      </p:sp>
      <p:pic>
        <p:nvPicPr>
          <p:cNvPr id="8" name="Picture 7">
            <a:extLst>
              <a:ext uri="{FF2B5EF4-FFF2-40B4-BE49-F238E27FC236}">
                <a16:creationId xmlns:a16="http://schemas.microsoft.com/office/drawing/2014/main" id="{13742760-E5BE-4E5D-8A45-A2BB9AC1B45D}"/>
              </a:ext>
            </a:extLst>
          </p:cNvPr>
          <p:cNvPicPr>
            <a:picLocks noChangeAspect="1"/>
          </p:cNvPicPr>
          <p:nvPr/>
        </p:nvPicPr>
        <p:blipFill>
          <a:blip r:embed="rId3"/>
          <a:stretch>
            <a:fillRect/>
          </a:stretch>
        </p:blipFill>
        <p:spPr>
          <a:xfrm>
            <a:off x="1629449" y="681037"/>
            <a:ext cx="10143068" cy="5705475"/>
          </a:xfrm>
          <a:prstGeom prst="rect">
            <a:avLst/>
          </a:prstGeom>
        </p:spPr>
      </p:pic>
      <p:sp>
        <p:nvSpPr>
          <p:cNvPr id="9" name="Rectangle 8">
            <a:extLst>
              <a:ext uri="{FF2B5EF4-FFF2-40B4-BE49-F238E27FC236}">
                <a16:creationId xmlns:a16="http://schemas.microsoft.com/office/drawing/2014/main" id="{91740D1F-1789-44FD-9CE1-1BBD9BD89347}"/>
              </a:ext>
            </a:extLst>
          </p:cNvPr>
          <p:cNvSpPr/>
          <p:nvPr/>
        </p:nvSpPr>
        <p:spPr>
          <a:xfrm rot="16200000">
            <a:off x="-2599988" y="3345299"/>
            <a:ext cx="6498074" cy="1169551"/>
          </a:xfrm>
          <a:prstGeom prst="rect">
            <a:avLst/>
          </a:prstGeom>
          <a:noFill/>
        </p:spPr>
        <p:txBody>
          <a:bodyPr wrap="square" lIns="91440" tIns="45720" rIns="91440" bIns="45720">
            <a:spAutoFit/>
          </a:bodyPr>
          <a:lstStyle/>
          <a:p>
            <a:pPr algn="ctr"/>
            <a:r>
              <a:rPr lang="en-US" sz="7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EMOJIGLYPHS</a:t>
            </a:r>
          </a:p>
        </p:txBody>
      </p:sp>
      <p:pic>
        <p:nvPicPr>
          <p:cNvPr id="2" name="Picture 1">
            <a:extLst>
              <a:ext uri="{FF2B5EF4-FFF2-40B4-BE49-F238E27FC236}">
                <a16:creationId xmlns:a16="http://schemas.microsoft.com/office/drawing/2014/main" id="{EB0144AD-19FF-0E8F-D84F-B6C2B9E96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D1FC-768F-4377-8DA8-A269ACC76291}"/>
              </a:ext>
            </a:extLst>
          </p:cNvPr>
          <p:cNvSpPr>
            <a:spLocks noGrp="1"/>
          </p:cNvSpPr>
          <p:nvPr>
            <p:ph type="title"/>
          </p:nvPr>
        </p:nvSpPr>
        <p:spPr>
          <a:xfrm>
            <a:off x="460248" y="2103437"/>
            <a:ext cx="10515600" cy="1325563"/>
          </a:xfrm>
        </p:spPr>
        <p:txBody>
          <a:bodyPr>
            <a:noAutofit/>
          </a:bodyPr>
          <a:lstStyle/>
          <a:p>
            <a:r>
              <a:rPr lang="en-ZA" sz="10000" dirty="0">
                <a:solidFill>
                  <a:schemeClr val="bg1"/>
                </a:solidFill>
              </a:rPr>
              <a:t>How many religions can you name that are represented in South Africa?</a:t>
            </a:r>
          </a:p>
        </p:txBody>
      </p:sp>
      <p:pic>
        <p:nvPicPr>
          <p:cNvPr id="4" name="Picture 3">
            <a:extLst>
              <a:ext uri="{FF2B5EF4-FFF2-40B4-BE49-F238E27FC236}">
                <a16:creationId xmlns:a16="http://schemas.microsoft.com/office/drawing/2014/main" id="{778F1EBC-7448-BCCA-CF10-E634D8CBD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D1FC-768F-4377-8DA8-A269ACC76291}"/>
              </a:ext>
            </a:extLst>
          </p:cNvPr>
          <p:cNvSpPr>
            <a:spLocks noGrp="1"/>
          </p:cNvSpPr>
          <p:nvPr>
            <p:ph type="title"/>
          </p:nvPr>
        </p:nvSpPr>
        <p:spPr/>
        <p:txBody>
          <a:bodyPr/>
          <a:lstStyle/>
          <a:p>
            <a:r>
              <a:rPr lang="en-ZA" dirty="0">
                <a:solidFill>
                  <a:schemeClr val="bg1"/>
                </a:solidFill>
              </a:rPr>
              <a:t>How many religions can you name that are represented in South Africa?</a:t>
            </a:r>
          </a:p>
        </p:txBody>
      </p:sp>
      <p:sp>
        <p:nvSpPr>
          <p:cNvPr id="3" name="Content Placeholder 2">
            <a:extLst>
              <a:ext uri="{FF2B5EF4-FFF2-40B4-BE49-F238E27FC236}">
                <a16:creationId xmlns:a16="http://schemas.microsoft.com/office/drawing/2014/main" id="{FAA91F5B-E8C8-4963-A67A-E9058AD64C31}"/>
              </a:ext>
            </a:extLst>
          </p:cNvPr>
          <p:cNvSpPr>
            <a:spLocks noGrp="1"/>
          </p:cNvSpPr>
          <p:nvPr>
            <p:ph idx="1"/>
          </p:nvPr>
        </p:nvSpPr>
        <p:spPr>
          <a:xfrm>
            <a:off x="838200" y="1690688"/>
            <a:ext cx="10515600" cy="4351338"/>
          </a:xfrm>
        </p:spPr>
        <p:txBody>
          <a:bodyPr/>
          <a:lstStyle/>
          <a:p>
            <a:r>
              <a:rPr lang="en-ZA" dirty="0"/>
              <a:t>Judaism</a:t>
            </a:r>
          </a:p>
          <a:p>
            <a:r>
              <a:rPr lang="en-ZA" dirty="0"/>
              <a:t>Christianity</a:t>
            </a:r>
          </a:p>
          <a:p>
            <a:r>
              <a:rPr lang="en-ZA" dirty="0"/>
              <a:t>Hinduism</a:t>
            </a:r>
          </a:p>
          <a:p>
            <a:r>
              <a:rPr lang="en-ZA" dirty="0"/>
              <a:t>Islam</a:t>
            </a:r>
          </a:p>
          <a:p>
            <a:r>
              <a:rPr lang="en-ZA" dirty="0"/>
              <a:t>African Christianity (Zionism)</a:t>
            </a:r>
          </a:p>
          <a:p>
            <a:r>
              <a:rPr lang="en-ZA" dirty="0"/>
              <a:t>Buddhism</a:t>
            </a:r>
          </a:p>
          <a:p>
            <a:r>
              <a:rPr lang="en-ZA" dirty="0" err="1"/>
              <a:t>Bahá’í</a:t>
            </a:r>
            <a:r>
              <a:rPr lang="en-ZA" dirty="0"/>
              <a:t> Faith</a:t>
            </a:r>
          </a:p>
        </p:txBody>
      </p:sp>
      <p:pic>
        <p:nvPicPr>
          <p:cNvPr id="10" name="Picture 9">
            <a:extLst>
              <a:ext uri="{FF2B5EF4-FFF2-40B4-BE49-F238E27FC236}">
                <a16:creationId xmlns:a16="http://schemas.microsoft.com/office/drawing/2014/main" id="{F30017C8-8AE9-5277-C5A8-8BCBB8FB8766}"/>
              </a:ext>
            </a:extLst>
          </p:cNvPr>
          <p:cNvPicPr>
            <a:picLocks noChangeAspect="1"/>
          </p:cNvPicPr>
          <p:nvPr/>
        </p:nvPicPr>
        <p:blipFill>
          <a:blip r:embed="rId3"/>
          <a:stretch>
            <a:fillRect/>
          </a:stretch>
        </p:blipFill>
        <p:spPr>
          <a:xfrm>
            <a:off x="6839712" y="1681463"/>
            <a:ext cx="5352288" cy="3495074"/>
          </a:xfrm>
          <a:prstGeom prst="rect">
            <a:avLst/>
          </a:prstGeom>
        </p:spPr>
      </p:pic>
      <p:pic>
        <p:nvPicPr>
          <p:cNvPr id="5" name="Picture 4">
            <a:extLst>
              <a:ext uri="{FF2B5EF4-FFF2-40B4-BE49-F238E27FC236}">
                <a16:creationId xmlns:a16="http://schemas.microsoft.com/office/drawing/2014/main" id="{BE905450-80E3-78CE-EC7F-D7B876113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77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D2C-37F6-4ED2-A5D8-9DE47F10D64C}"/>
              </a:ext>
            </a:extLst>
          </p:cNvPr>
          <p:cNvSpPr>
            <a:spLocks noGrp="1"/>
          </p:cNvSpPr>
          <p:nvPr>
            <p:ph type="title"/>
          </p:nvPr>
        </p:nvSpPr>
        <p:spPr>
          <a:xfrm>
            <a:off x="765957" y="185583"/>
            <a:ext cx="10515600" cy="1325563"/>
          </a:xfrm>
        </p:spPr>
        <p:txBody>
          <a:bodyPr/>
          <a:lstStyle/>
          <a:p>
            <a:r>
              <a:rPr lang="en-ZA" dirty="0">
                <a:solidFill>
                  <a:schemeClr val="bg1"/>
                </a:solidFill>
              </a:rPr>
              <a:t>Write these definitions onto your worksheet:</a:t>
            </a:r>
          </a:p>
        </p:txBody>
      </p:sp>
      <p:sp>
        <p:nvSpPr>
          <p:cNvPr id="4" name="Rectangle 3">
            <a:extLst>
              <a:ext uri="{FF2B5EF4-FFF2-40B4-BE49-F238E27FC236}">
                <a16:creationId xmlns:a16="http://schemas.microsoft.com/office/drawing/2014/main" id="{F4946CBD-9BC8-43E1-B0EA-F1DA0E6CF8F1}"/>
              </a:ext>
            </a:extLst>
          </p:cNvPr>
          <p:cNvSpPr/>
          <p:nvPr/>
        </p:nvSpPr>
        <p:spPr>
          <a:xfrm>
            <a:off x="324180" y="1895733"/>
            <a:ext cx="3286495" cy="24831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000" b="1" dirty="0">
                <a:solidFill>
                  <a:schemeClr val="tx1"/>
                </a:solidFill>
              </a:rPr>
              <a:t>Religion</a:t>
            </a:r>
            <a:r>
              <a:rPr lang="en-GB" sz="2500" dirty="0">
                <a:solidFill>
                  <a:schemeClr val="tx1"/>
                </a:solidFill>
              </a:rPr>
              <a:t>: refers to an organised system of beliefs, ceremonies and rules used to worship a god or a group of gods.</a:t>
            </a:r>
          </a:p>
        </p:txBody>
      </p:sp>
      <p:sp>
        <p:nvSpPr>
          <p:cNvPr id="5" name="Rectangle 4">
            <a:extLst>
              <a:ext uri="{FF2B5EF4-FFF2-40B4-BE49-F238E27FC236}">
                <a16:creationId xmlns:a16="http://schemas.microsoft.com/office/drawing/2014/main" id="{ED336F41-9AE3-4F12-9882-8058EF004D8A}"/>
              </a:ext>
            </a:extLst>
          </p:cNvPr>
          <p:cNvSpPr/>
          <p:nvPr/>
        </p:nvSpPr>
        <p:spPr>
          <a:xfrm>
            <a:off x="4299196" y="4198174"/>
            <a:ext cx="3449123" cy="22752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000" b="1" dirty="0">
                <a:solidFill>
                  <a:schemeClr val="tx1"/>
                </a:solidFill>
              </a:rPr>
              <a:t>Ethical</a:t>
            </a:r>
            <a:r>
              <a:rPr lang="en-ZA" sz="2500" dirty="0">
                <a:solidFill>
                  <a:schemeClr val="tx1"/>
                </a:solidFill>
              </a:rPr>
              <a:t>: following accepted rules of behaviour: that which is morally right and good.</a:t>
            </a:r>
          </a:p>
        </p:txBody>
      </p:sp>
      <p:sp>
        <p:nvSpPr>
          <p:cNvPr id="6" name="Content Placeholder 5">
            <a:extLst>
              <a:ext uri="{FF2B5EF4-FFF2-40B4-BE49-F238E27FC236}">
                <a16:creationId xmlns:a16="http://schemas.microsoft.com/office/drawing/2014/main" id="{F721E315-6238-42CF-BB15-F266D67394AD}"/>
              </a:ext>
            </a:extLst>
          </p:cNvPr>
          <p:cNvSpPr>
            <a:spLocks noGrp="1"/>
          </p:cNvSpPr>
          <p:nvPr>
            <p:ph idx="1"/>
          </p:nvPr>
        </p:nvSpPr>
        <p:spPr>
          <a:xfrm>
            <a:off x="8059468" y="1570459"/>
            <a:ext cx="3715988" cy="2380342"/>
          </a:xfrm>
          <a:prstGeom prst="rect">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marL="0" indent="0" algn="ctr">
              <a:buNone/>
            </a:pPr>
            <a:r>
              <a:rPr lang="en-GB" sz="3000" b="1" dirty="0">
                <a:solidFill>
                  <a:schemeClr val="tx1"/>
                </a:solidFill>
              </a:rPr>
              <a:t>Traditions: </a:t>
            </a:r>
            <a:r>
              <a:rPr lang="en-GB" sz="2500" dirty="0">
                <a:solidFill>
                  <a:schemeClr val="tx1"/>
                </a:solidFill>
              </a:rPr>
              <a:t>ways of thinking, behaving or doing something that has been used by a particular group, family or society.</a:t>
            </a:r>
          </a:p>
        </p:txBody>
      </p:sp>
      <p:sp>
        <p:nvSpPr>
          <p:cNvPr id="7" name="Content Placeholder 5">
            <a:extLst>
              <a:ext uri="{FF2B5EF4-FFF2-40B4-BE49-F238E27FC236}">
                <a16:creationId xmlns:a16="http://schemas.microsoft.com/office/drawing/2014/main" id="{B9ADE3F9-1CDE-47BE-8B4A-097EF1DA2E52}"/>
              </a:ext>
            </a:extLst>
          </p:cNvPr>
          <p:cNvSpPr txBox="1">
            <a:spLocks/>
          </p:cNvSpPr>
          <p:nvPr/>
        </p:nvSpPr>
        <p:spPr>
          <a:xfrm>
            <a:off x="3921824" y="2092261"/>
            <a:ext cx="3715988" cy="1336739"/>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3000" b="1" dirty="0">
                <a:solidFill>
                  <a:schemeClr val="tx1"/>
                </a:solidFill>
              </a:rPr>
              <a:t>Monotheistic: </a:t>
            </a:r>
            <a:r>
              <a:rPr lang="en-GB" sz="2500" dirty="0">
                <a:solidFill>
                  <a:schemeClr val="tx1"/>
                </a:solidFill>
              </a:rPr>
              <a:t>believing in only one God.</a:t>
            </a:r>
          </a:p>
        </p:txBody>
      </p:sp>
      <p:sp>
        <p:nvSpPr>
          <p:cNvPr id="8" name="Rectangle 7">
            <a:extLst>
              <a:ext uri="{FF2B5EF4-FFF2-40B4-BE49-F238E27FC236}">
                <a16:creationId xmlns:a16="http://schemas.microsoft.com/office/drawing/2014/main" id="{F6AE2F31-15D0-4093-B672-FFC3DC6E7640}"/>
              </a:ext>
            </a:extLst>
          </p:cNvPr>
          <p:cNvSpPr/>
          <p:nvPr/>
        </p:nvSpPr>
        <p:spPr>
          <a:xfrm>
            <a:off x="272634" y="4583917"/>
            <a:ext cx="3649190" cy="2014022"/>
          </a:xfrm>
          <a:prstGeom prst="rect">
            <a:avLst/>
          </a:prstGeom>
          <a:solidFill>
            <a:schemeClr val="accent6">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1" dirty="0">
                <a:solidFill>
                  <a:schemeClr val="tx1"/>
                </a:solidFill>
              </a:rPr>
              <a:t>Sect: </a:t>
            </a:r>
            <a:r>
              <a:rPr lang="en-GB" sz="2500" dirty="0">
                <a:solidFill>
                  <a:schemeClr val="tx1"/>
                </a:solidFill>
              </a:rPr>
              <a:t>a religious group that is part of a larger group and whose members all share similar beliefs</a:t>
            </a:r>
            <a:r>
              <a:rPr lang="en-GB" sz="3000" b="1" dirty="0">
                <a:solidFill>
                  <a:schemeClr val="tx1"/>
                </a:solidFill>
              </a:rPr>
              <a:t>.</a:t>
            </a:r>
            <a:endParaRPr lang="en-ZA" sz="2500" dirty="0">
              <a:solidFill>
                <a:schemeClr val="tx1"/>
              </a:solidFill>
            </a:endParaRPr>
          </a:p>
        </p:txBody>
      </p:sp>
      <p:sp>
        <p:nvSpPr>
          <p:cNvPr id="9" name="Rectangle 8">
            <a:extLst>
              <a:ext uri="{FF2B5EF4-FFF2-40B4-BE49-F238E27FC236}">
                <a16:creationId xmlns:a16="http://schemas.microsoft.com/office/drawing/2014/main" id="{F630B6BC-62E7-4313-BD0D-611134A16759}"/>
              </a:ext>
            </a:extLst>
          </p:cNvPr>
          <p:cNvSpPr/>
          <p:nvPr/>
        </p:nvSpPr>
        <p:spPr>
          <a:xfrm>
            <a:off x="8059468" y="4459430"/>
            <a:ext cx="3649190" cy="2014022"/>
          </a:xfrm>
          <a:prstGeom prst="rect">
            <a:avLst/>
          </a:prstGeo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1" dirty="0">
                <a:solidFill>
                  <a:schemeClr val="tx1"/>
                </a:solidFill>
              </a:rPr>
              <a:t>Indigenous: </a:t>
            </a:r>
            <a:r>
              <a:rPr lang="en-GB" sz="2500" dirty="0">
                <a:solidFill>
                  <a:schemeClr val="tx1"/>
                </a:solidFill>
              </a:rPr>
              <a:t>produced, living or existing naturally in a particular region/ environment.</a:t>
            </a:r>
          </a:p>
        </p:txBody>
      </p:sp>
      <p:pic>
        <p:nvPicPr>
          <p:cNvPr id="3" name="Picture 2">
            <a:extLst>
              <a:ext uri="{FF2B5EF4-FFF2-40B4-BE49-F238E27FC236}">
                <a16:creationId xmlns:a16="http://schemas.microsoft.com/office/drawing/2014/main" id="{5FB5F779-654A-1362-0E37-0945DDB85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78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2992-D886-4698-8EA4-BAF1DC042028}"/>
              </a:ext>
            </a:extLst>
          </p:cNvPr>
          <p:cNvSpPr>
            <a:spLocks noGrp="1"/>
          </p:cNvSpPr>
          <p:nvPr>
            <p:ph type="title"/>
          </p:nvPr>
        </p:nvSpPr>
        <p:spPr/>
        <p:txBody>
          <a:bodyPr/>
          <a:lstStyle/>
          <a:p>
            <a:r>
              <a:rPr lang="en-ZA" b="1" dirty="0">
                <a:solidFill>
                  <a:schemeClr val="bg1"/>
                </a:solidFill>
              </a:rPr>
              <a:t>Major Religions in South Africa</a:t>
            </a:r>
          </a:p>
        </p:txBody>
      </p:sp>
      <p:pic>
        <p:nvPicPr>
          <p:cNvPr id="5" name="Content Placeholder 4" descr="A group of people standing outside&#10;&#10;Description automatically generated with medium confidence">
            <a:extLst>
              <a:ext uri="{FF2B5EF4-FFF2-40B4-BE49-F238E27FC236}">
                <a16:creationId xmlns:a16="http://schemas.microsoft.com/office/drawing/2014/main" id="{F8DB0472-21B7-4729-A6CC-A55B3BB292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618" y="2125082"/>
            <a:ext cx="3931092" cy="3052238"/>
          </a:xfrm>
        </p:spPr>
      </p:pic>
      <p:pic>
        <p:nvPicPr>
          <p:cNvPr id="7" name="Picture 6" descr="A person reading a book&#10;&#10;Description automatically generated with medium confidence">
            <a:extLst>
              <a:ext uri="{FF2B5EF4-FFF2-40B4-BE49-F238E27FC236}">
                <a16:creationId xmlns:a16="http://schemas.microsoft.com/office/drawing/2014/main" id="{E4D791C1-6B88-49A2-BAD8-D2F720BE8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3352" y="2390853"/>
            <a:ext cx="3715315" cy="2479973"/>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F6BB7C81-4106-4543-9518-3055F158F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9515" y="2489470"/>
            <a:ext cx="1141370" cy="114137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DA8C0AAE-6B20-443D-AF86-3E2864A8EF11}"/>
              </a:ext>
            </a:extLst>
          </p:cNvPr>
          <p:cNvPicPr>
            <a:picLocks noChangeAspect="1"/>
          </p:cNvPicPr>
          <p:nvPr/>
        </p:nvPicPr>
        <p:blipFill rotWithShape="1">
          <a:blip r:embed="rId6">
            <a:extLst>
              <a:ext uri="{28A0092B-C50C-407E-A947-70E740481C1C}">
                <a14:useLocalDpi xmlns:a14="http://schemas.microsoft.com/office/drawing/2010/main" val="0"/>
              </a:ext>
            </a:extLst>
          </a:blip>
          <a:srcRect b="9502"/>
          <a:stretch/>
        </p:blipFill>
        <p:spPr>
          <a:xfrm>
            <a:off x="4573062" y="2489470"/>
            <a:ext cx="1429442" cy="1416937"/>
          </a:xfrm>
          <a:prstGeom prst="rect">
            <a:avLst/>
          </a:prstGeom>
        </p:spPr>
      </p:pic>
      <p:pic>
        <p:nvPicPr>
          <p:cNvPr id="3" name="Picture 2">
            <a:extLst>
              <a:ext uri="{FF2B5EF4-FFF2-40B4-BE49-F238E27FC236}">
                <a16:creationId xmlns:a16="http://schemas.microsoft.com/office/drawing/2014/main" id="{DCDFE3A9-DDA1-DA1E-41EF-51DE207819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25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28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DC2C-DBD3-4046-94FF-8549438C51E4}"/>
              </a:ext>
            </a:extLst>
          </p:cNvPr>
          <p:cNvSpPr>
            <a:spLocks noGrp="1"/>
          </p:cNvSpPr>
          <p:nvPr>
            <p:ph type="title"/>
          </p:nvPr>
        </p:nvSpPr>
        <p:spPr/>
        <p:txBody>
          <a:bodyPr/>
          <a:lstStyle/>
          <a:p>
            <a:endParaRPr lang="en-ZA"/>
          </a:p>
        </p:txBody>
      </p:sp>
      <p:pic>
        <p:nvPicPr>
          <p:cNvPr id="9" name="Content Placeholder 8" descr="Text&#10;&#10;Description automatically generated">
            <a:extLst>
              <a:ext uri="{FF2B5EF4-FFF2-40B4-BE49-F238E27FC236}">
                <a16:creationId xmlns:a16="http://schemas.microsoft.com/office/drawing/2014/main" id="{2D2275A8-6E05-45BC-B1DE-3D71A6A4A7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207963"/>
            <a:ext cx="9639300" cy="2000155"/>
          </a:xfrm>
        </p:spPr>
      </p:pic>
      <p:pic>
        <p:nvPicPr>
          <p:cNvPr id="10" name="Picture 9">
            <a:extLst>
              <a:ext uri="{FF2B5EF4-FFF2-40B4-BE49-F238E27FC236}">
                <a16:creationId xmlns:a16="http://schemas.microsoft.com/office/drawing/2014/main" id="{D34E9CFB-14A5-456B-A507-6AF2A64989D2}"/>
              </a:ext>
            </a:extLst>
          </p:cNvPr>
          <p:cNvPicPr>
            <a:picLocks noChangeAspect="1"/>
          </p:cNvPicPr>
          <p:nvPr/>
        </p:nvPicPr>
        <p:blipFill rotWithShape="1">
          <a:blip r:embed="rId4">
            <a:extLst>
              <a:ext uri="{28A0092B-C50C-407E-A947-70E740481C1C}">
                <a14:useLocalDpi xmlns:a14="http://schemas.microsoft.com/office/drawing/2010/main" val="0"/>
              </a:ext>
            </a:extLst>
          </a:blip>
          <a:srcRect l="16609" t="29350" r="15293" b="30388"/>
          <a:stretch/>
        </p:blipFill>
        <p:spPr>
          <a:xfrm>
            <a:off x="3112008" y="1776038"/>
            <a:ext cx="5429250" cy="2441765"/>
          </a:xfrm>
          <a:prstGeom prst="rect">
            <a:avLst/>
          </a:prstGeom>
        </p:spPr>
      </p:pic>
      <p:sp>
        <p:nvSpPr>
          <p:cNvPr id="12" name="TextBox 11">
            <a:extLst>
              <a:ext uri="{FF2B5EF4-FFF2-40B4-BE49-F238E27FC236}">
                <a16:creationId xmlns:a16="http://schemas.microsoft.com/office/drawing/2014/main" id="{A56EAF05-2D3E-4E57-BC0A-81BB4A55D47A}"/>
              </a:ext>
            </a:extLst>
          </p:cNvPr>
          <p:cNvSpPr txBox="1"/>
          <p:nvPr/>
        </p:nvSpPr>
        <p:spPr>
          <a:xfrm>
            <a:off x="155448" y="4649883"/>
            <a:ext cx="10515600" cy="1246495"/>
          </a:xfrm>
          <a:prstGeom prst="rect">
            <a:avLst/>
          </a:prstGeom>
          <a:noFill/>
        </p:spPr>
        <p:txBody>
          <a:bodyPr wrap="square">
            <a:spAutoFit/>
          </a:bodyPr>
          <a:lstStyle/>
          <a:p>
            <a:r>
              <a:rPr lang="en-GB" sz="2500" dirty="0"/>
              <a:t>Take the last few minutes of this lesson and write an</a:t>
            </a:r>
          </a:p>
          <a:p>
            <a:r>
              <a:rPr lang="en-GB" sz="2500" dirty="0"/>
              <a:t>inspirational message on the UBUNTU card that would</a:t>
            </a:r>
          </a:p>
          <a:p>
            <a:r>
              <a:rPr lang="en-GB" sz="2500" dirty="0"/>
              <a:t>inspire different religious groups to live together in peace. </a:t>
            </a:r>
            <a:endParaRPr lang="en-ZA" sz="2500" dirty="0"/>
          </a:p>
        </p:txBody>
      </p:sp>
      <p:pic>
        <p:nvPicPr>
          <p:cNvPr id="7" name="Picture 6">
            <a:extLst>
              <a:ext uri="{FF2B5EF4-FFF2-40B4-BE49-F238E27FC236}">
                <a16:creationId xmlns:a16="http://schemas.microsoft.com/office/drawing/2014/main" id="{0C1BDF06-5105-B490-FE42-D051A888D01D}"/>
              </a:ext>
            </a:extLst>
          </p:cNvPr>
          <p:cNvPicPr>
            <a:picLocks noChangeAspect="1"/>
          </p:cNvPicPr>
          <p:nvPr/>
        </p:nvPicPr>
        <p:blipFill>
          <a:blip r:embed="rId5"/>
          <a:stretch>
            <a:fillRect/>
          </a:stretch>
        </p:blipFill>
        <p:spPr>
          <a:xfrm>
            <a:off x="8071104" y="4303153"/>
            <a:ext cx="4120896" cy="2570137"/>
          </a:xfrm>
          <a:prstGeom prst="rect">
            <a:avLst/>
          </a:prstGeom>
        </p:spPr>
      </p:pic>
      <p:pic>
        <p:nvPicPr>
          <p:cNvPr id="3" name="Picture 2">
            <a:extLst>
              <a:ext uri="{FF2B5EF4-FFF2-40B4-BE49-F238E27FC236}">
                <a16:creationId xmlns:a16="http://schemas.microsoft.com/office/drawing/2014/main" id="{451A5BB1-6D54-009E-FD5A-92893BD1C9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37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4615</TotalTime>
  <Words>932</Words>
  <Application>Microsoft Office PowerPoint</Application>
  <PresentationFormat>Widescreen</PresentationFormat>
  <Paragraphs>67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PowerPoint Presentation</vt:lpstr>
      <vt:lpstr>PowerPoint Presentation</vt:lpstr>
      <vt:lpstr>How many religions can you name that are represented in South Africa?</vt:lpstr>
      <vt:lpstr>How many religions can you name that are represented in South Africa?</vt:lpstr>
      <vt:lpstr>Write these definitions onto your worksheet:</vt:lpstr>
      <vt:lpstr>Major Religions in South Africa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10</cp:revision>
  <dcterms:created xsi:type="dcterms:W3CDTF">2021-09-27T19:21:00Z</dcterms:created>
  <dcterms:modified xsi:type="dcterms:W3CDTF">2023-08-14T05:10:29Z</dcterms:modified>
</cp:coreProperties>
</file>