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13"/>
  </p:notesMasterIdLst>
  <p:sldIdLst>
    <p:sldId id="264" r:id="rId5"/>
    <p:sldId id="257" r:id="rId6"/>
    <p:sldId id="263" r:id="rId7"/>
    <p:sldId id="259" r:id="rId8"/>
    <p:sldId id="258" r:id="rId9"/>
    <p:sldId id="260" r:id="rId10"/>
    <p:sldId id="261" r:id="rId11"/>
    <p:sldId id="262" r:id="rId12"/>
  </p:sldIdLst>
  <p:sldSz cx="9144000" cy="5143500" type="screen16x9"/>
  <p:notesSz cx="6858000" cy="9144000"/>
  <p:embeddedFontLst>
    <p:embeddedFont>
      <p:font typeface="Amatic SC" panose="00000500000000000000" pitchFamily="2" charset="-79"/>
      <p:regular r:id="rId14"/>
      <p:bold r:id="rId15"/>
    </p:embeddedFont>
    <p:embeddedFont>
      <p:font typeface="Calibri" panose="020F0502020204030204" pitchFamily="34" charset="0"/>
      <p:regular r:id="rId16"/>
      <p:bold r:id="rId17"/>
      <p:italic r:id="rId18"/>
      <p:boldItalic r:id="rId19"/>
    </p:embeddedFont>
    <p:embeddedFont>
      <p:font typeface="Nunito" pitchFamily="2" charset="0"/>
      <p:regular r:id="rId20"/>
      <p:bold r:id="rId21"/>
      <p:italic r:id="rId22"/>
      <p:boldItalic r:id="rId23"/>
    </p:embeddedFont>
    <p:embeddedFont>
      <p:font typeface="Nunito SemiBold"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96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Half">
  <p:cSld name="BLANK_1_1">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6">
            <a:lumMod val="75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7"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6C42-1E92-13DA-D462-1F4985E728D2}"/>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9092167F-12FB-66F9-865B-9927AED767B5}"/>
              </a:ext>
            </a:extLst>
          </p:cNvPr>
          <p:cNvSpPr>
            <a:spLocks noGrp="1"/>
          </p:cNvSpPr>
          <p:nvPr>
            <p:ph type="subTitle" idx="1"/>
          </p:nvPr>
        </p:nvSpPr>
        <p:spPr/>
        <p:txBody>
          <a:bodyPr/>
          <a:lstStyle/>
          <a:p>
            <a:endParaRPr lang="en-ZA"/>
          </a:p>
        </p:txBody>
      </p:sp>
      <p:pic>
        <p:nvPicPr>
          <p:cNvPr id="4" name="Picture 4" descr="Unity In Diversity Pictures | Download Free Images on Unsplash">
            <a:extLst>
              <a:ext uri="{FF2B5EF4-FFF2-40B4-BE49-F238E27FC236}">
                <a16:creationId xmlns:a16="http://schemas.microsoft.com/office/drawing/2014/main" id="{33622B9E-1524-C348-BC30-D07D61809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 y="7678"/>
            <a:ext cx="9062269" cy="5135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A85B196-FCA2-E86A-27D6-BBD34D196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142" y="466209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88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839307" y="410647"/>
            <a:ext cx="7304473" cy="923924"/>
          </a:xfrm>
          <a:prstGeom prst="rect">
            <a:avLst/>
          </a:prstGeom>
        </p:spPr>
        <p:txBody>
          <a:bodyPr spcFirstLastPara="1" wrap="square" lIns="0" tIns="0" rIns="0" bIns="0" anchor="ctr" anchorCtr="0">
            <a:noAutofit/>
          </a:bodyPr>
          <a:lstStyle/>
          <a:p>
            <a:pPr lvl="0"/>
            <a:r>
              <a:rPr lang="en-ZA" sz="2800" dirty="0"/>
              <a:t>What does it mean?</a:t>
            </a:r>
            <a:r>
              <a:rPr lang="en-US" sz="2800" dirty="0"/>
              <a:t>  </a:t>
            </a:r>
            <a:br>
              <a:rPr lang="en-US" sz="2800" dirty="0"/>
            </a:br>
            <a:r>
              <a:rPr lang="en-US" sz="2800" dirty="0"/>
              <a:t>unity without uniformity and diversity without fragmentation.</a:t>
            </a:r>
            <a:endParaRPr sz="2800" dirty="0"/>
          </a:p>
        </p:txBody>
      </p:sp>
      <p:sp>
        <p:nvSpPr>
          <p:cNvPr id="190" name="Google Shape;190;p16"/>
          <p:cNvSpPr txBox="1">
            <a:spLocks noGrp="1"/>
          </p:cNvSpPr>
          <p:nvPr>
            <p:ph type="body" idx="1"/>
          </p:nvPr>
        </p:nvSpPr>
        <p:spPr>
          <a:xfrm>
            <a:off x="1000219" y="1397625"/>
            <a:ext cx="7143561" cy="3358792"/>
          </a:xfrm>
          <a:prstGeom prst="rect">
            <a:avLst/>
          </a:prstGeom>
        </p:spPr>
        <p:txBody>
          <a:bodyPr spcFirstLastPara="1" wrap="square" lIns="0" tIns="0" rIns="0" bIns="0" anchor="t" anchorCtr="0">
            <a:noAutofit/>
          </a:bodyPr>
          <a:lstStyle/>
          <a:p>
            <a:pPr marL="101600" indent="0" algn="ctr">
              <a:buNone/>
            </a:pPr>
            <a:r>
              <a:rPr lang="en-US" sz="1800" b="1" dirty="0">
                <a:solidFill>
                  <a:schemeClr val="bg1"/>
                </a:solidFill>
              </a:rPr>
              <a:t>It refers to harmony and peace. </a:t>
            </a:r>
          </a:p>
          <a:p>
            <a:pPr marL="101600" indent="0">
              <a:buNone/>
            </a:pPr>
            <a:r>
              <a:rPr lang="en-US" sz="1800" b="1" dirty="0">
                <a:solidFill>
                  <a:schemeClr val="bg1"/>
                </a:solidFill>
              </a:rPr>
              <a:t>EXAMPLES: </a:t>
            </a:r>
          </a:p>
          <a:p>
            <a:pPr>
              <a:buFont typeface="Wingdings" panose="05000000000000000000" pitchFamily="2" charset="2"/>
              <a:buChar char="q"/>
            </a:pPr>
            <a:r>
              <a:rPr lang="en-US" sz="1800" b="1" dirty="0">
                <a:solidFill>
                  <a:schemeClr val="bg1"/>
                </a:solidFill>
              </a:rPr>
              <a:t>Caste, creed, race, and nationality </a:t>
            </a:r>
          </a:p>
          <a:p>
            <a:pPr>
              <a:buFont typeface="Wingdings" panose="05000000000000000000" pitchFamily="2" charset="2"/>
              <a:buChar char="q"/>
            </a:pPr>
            <a:r>
              <a:rPr lang="en-US" sz="1800" b="1" dirty="0">
                <a:solidFill>
                  <a:schemeClr val="bg1"/>
                </a:solidFill>
              </a:rPr>
              <a:t>Physical, cultural, linguistic, and political differences are also included.</a:t>
            </a:r>
          </a:p>
          <a:p>
            <a:pPr marL="101600" indent="0">
              <a:buNone/>
            </a:pPr>
            <a:endParaRPr lang="en-US" sz="1800" b="1" dirty="0">
              <a:solidFill>
                <a:schemeClr val="bg1"/>
              </a:solidFill>
            </a:endParaRPr>
          </a:p>
          <a:p>
            <a:pPr>
              <a:buFont typeface="Wingdings" panose="05000000000000000000" pitchFamily="2" charset="2"/>
              <a:buChar char="v"/>
            </a:pPr>
            <a:r>
              <a:rPr lang="en-US" sz="1800" b="1" dirty="0">
                <a:solidFill>
                  <a:schemeClr val="bg1"/>
                </a:solidFill>
              </a:rPr>
              <a:t>It ensures that tolerance is uniform.</a:t>
            </a:r>
          </a:p>
          <a:p>
            <a:pPr>
              <a:buFont typeface="Wingdings" panose="05000000000000000000" pitchFamily="2" charset="2"/>
              <a:buChar char="v"/>
            </a:pPr>
            <a:r>
              <a:rPr lang="en-US" sz="1800" b="1" dirty="0">
                <a:solidFill>
                  <a:schemeClr val="bg1"/>
                </a:solidFill>
              </a:rPr>
              <a:t>It educates all people to unify and find methods to bond with one another despite their differences. </a:t>
            </a:r>
          </a:p>
          <a:p>
            <a:pPr marL="101600" indent="0">
              <a:buNone/>
            </a:pPr>
            <a:endParaRPr lang="en-US" sz="1800" b="1" dirty="0">
              <a:solidFill>
                <a:schemeClr val="bg1"/>
              </a:solidFill>
            </a:endParaRPr>
          </a:p>
          <a:p>
            <a:pPr marL="101600" indent="0">
              <a:buNone/>
            </a:pPr>
            <a:r>
              <a:rPr lang="en-US" sz="1800" b="1" dirty="0">
                <a:solidFill>
                  <a:schemeClr val="bg1"/>
                </a:solidFill>
              </a:rPr>
              <a:t>This will create an environment in which individuals can coexist harmoniously. </a:t>
            </a:r>
          </a:p>
        </p:txBody>
      </p:sp>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93" name="Google Shape;193;p16"/>
          <p:cNvSpPr/>
          <p:nvPr/>
        </p:nvSpPr>
        <p:spPr>
          <a:xfrm>
            <a:off x="7742111" y="371399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55;p11">
            <a:extLst>
              <a:ext uri="{FF2B5EF4-FFF2-40B4-BE49-F238E27FC236}">
                <a16:creationId xmlns:a16="http://schemas.microsoft.com/office/drawing/2014/main" id="{3EDAA64A-7483-D39F-3CF5-F9B8C6371A22}"/>
              </a:ext>
            </a:extLst>
          </p:cNvPr>
          <p:cNvSpPr/>
          <p:nvPr/>
        </p:nvSpPr>
        <p:spPr>
          <a:xfrm>
            <a:off x="7529904" y="4376587"/>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75C2F7E0-8D0B-28FC-2DEE-6258D30AF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022" y="451448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0" name="Google Shape;190;p16">
            <a:extLst>
              <a:ext uri="{FF2B5EF4-FFF2-40B4-BE49-F238E27FC236}">
                <a16:creationId xmlns:a16="http://schemas.microsoft.com/office/drawing/2014/main" id="{75093B2C-529B-4D0D-AE89-6327D6E94DC2}"/>
              </a:ext>
            </a:extLst>
          </p:cNvPr>
          <p:cNvSpPr txBox="1">
            <a:spLocks/>
          </p:cNvSpPr>
          <p:nvPr/>
        </p:nvSpPr>
        <p:spPr>
          <a:xfrm>
            <a:off x="1607259" y="1506350"/>
            <a:ext cx="7536741" cy="35347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Nunito"/>
              <a:buChar char="✗"/>
              <a:defRPr sz="2000" b="0" i="0" u="none" strike="noStrike" cap="none">
                <a:solidFill>
                  <a:schemeClr val="dk1"/>
                </a:solidFill>
                <a:latin typeface="Nunito"/>
                <a:ea typeface="Nunito"/>
                <a:cs typeface="Nunito"/>
                <a:sym typeface="Nunito"/>
              </a:defRPr>
            </a:lvl1pPr>
            <a:lvl2pPr marL="914400" marR="0" lvl="1" indent="-355600" algn="l" rtl="0">
              <a:lnSpc>
                <a:spcPct val="100000"/>
              </a:lnSpc>
              <a:spcBef>
                <a:spcPts val="1000"/>
              </a:spcBef>
              <a:spcAft>
                <a:spcPts val="0"/>
              </a:spcAft>
              <a:buClr>
                <a:schemeClr val="dk2"/>
              </a:buClr>
              <a:buSzPts val="2000"/>
              <a:buFont typeface="Nunito"/>
              <a:buChar char="✗"/>
              <a:defRPr sz="2000" b="0" i="0" u="none" strike="noStrike" cap="none">
                <a:solidFill>
                  <a:schemeClr val="dk1"/>
                </a:solidFill>
                <a:latin typeface="Nunito"/>
                <a:ea typeface="Nunito"/>
                <a:cs typeface="Nunito"/>
                <a:sym typeface="Nunito"/>
              </a:defRPr>
            </a:lvl2pPr>
            <a:lvl3pPr marL="1371600" marR="0" lvl="2" indent="-355600" algn="l" rtl="0">
              <a:lnSpc>
                <a:spcPct val="100000"/>
              </a:lnSpc>
              <a:spcBef>
                <a:spcPts val="1000"/>
              </a:spcBef>
              <a:spcAft>
                <a:spcPts val="0"/>
              </a:spcAft>
              <a:buClr>
                <a:schemeClr val="dk1"/>
              </a:buClr>
              <a:buSzPts val="2000"/>
              <a:buFont typeface="Nunito"/>
              <a:buChar char="■"/>
              <a:defRPr sz="2000" b="0" i="0" u="none" strike="noStrike" cap="none">
                <a:solidFill>
                  <a:schemeClr val="dk1"/>
                </a:solidFill>
                <a:latin typeface="Nunito"/>
                <a:ea typeface="Nunito"/>
                <a:cs typeface="Nunito"/>
                <a:sym typeface="Nunito"/>
              </a:defRPr>
            </a:lvl3pPr>
            <a:lvl4pPr marL="1828800" marR="0" lvl="3" indent="-355600" algn="l" rtl="0">
              <a:lnSpc>
                <a:spcPct val="100000"/>
              </a:lnSpc>
              <a:spcBef>
                <a:spcPts val="1000"/>
              </a:spcBef>
              <a:spcAft>
                <a:spcPts val="0"/>
              </a:spcAft>
              <a:buClr>
                <a:schemeClr val="dk1"/>
              </a:buClr>
              <a:buSzPts val="2000"/>
              <a:buFont typeface="Nunito"/>
              <a:buChar char="●"/>
              <a:defRPr sz="2000" b="0" i="0" u="none" strike="noStrike" cap="none">
                <a:solidFill>
                  <a:schemeClr val="dk1"/>
                </a:solidFill>
                <a:latin typeface="Nunito"/>
                <a:ea typeface="Nunito"/>
                <a:cs typeface="Nunito"/>
                <a:sym typeface="Nunito"/>
              </a:defRPr>
            </a:lvl4pPr>
            <a:lvl5pPr marL="2286000" marR="0" lvl="4" indent="-355600" algn="l" rtl="0">
              <a:lnSpc>
                <a:spcPct val="100000"/>
              </a:lnSpc>
              <a:spcBef>
                <a:spcPts val="1000"/>
              </a:spcBef>
              <a:spcAft>
                <a:spcPts val="0"/>
              </a:spcAft>
              <a:buClr>
                <a:schemeClr val="dk1"/>
              </a:buClr>
              <a:buSzPts val="2000"/>
              <a:buFont typeface="Nunito"/>
              <a:buChar char="○"/>
              <a:defRPr sz="2000" b="0" i="0" u="none" strike="noStrike" cap="none">
                <a:solidFill>
                  <a:schemeClr val="dk1"/>
                </a:solidFill>
                <a:latin typeface="Nunito"/>
                <a:ea typeface="Nunito"/>
                <a:cs typeface="Nunito"/>
                <a:sym typeface="Nunito"/>
              </a:defRPr>
            </a:lvl5pPr>
            <a:lvl6pPr marL="2743200" marR="0" lvl="5" indent="-355600" algn="l" rtl="0">
              <a:lnSpc>
                <a:spcPct val="100000"/>
              </a:lnSpc>
              <a:spcBef>
                <a:spcPts val="1000"/>
              </a:spcBef>
              <a:spcAft>
                <a:spcPts val="0"/>
              </a:spcAft>
              <a:buClr>
                <a:schemeClr val="dk1"/>
              </a:buClr>
              <a:buSzPts val="2000"/>
              <a:buFont typeface="Nunito"/>
              <a:buChar char="■"/>
              <a:defRPr sz="2000" b="0" i="0" u="none" strike="noStrike" cap="none">
                <a:solidFill>
                  <a:schemeClr val="dk1"/>
                </a:solidFill>
                <a:latin typeface="Nunito"/>
                <a:ea typeface="Nunito"/>
                <a:cs typeface="Nunito"/>
                <a:sym typeface="Nunito"/>
              </a:defRPr>
            </a:lvl6pPr>
            <a:lvl7pPr marL="3200400" marR="0" lvl="6" indent="-355600" algn="l" rtl="0">
              <a:lnSpc>
                <a:spcPct val="100000"/>
              </a:lnSpc>
              <a:spcBef>
                <a:spcPts val="1000"/>
              </a:spcBef>
              <a:spcAft>
                <a:spcPts val="0"/>
              </a:spcAft>
              <a:buClr>
                <a:schemeClr val="dk1"/>
              </a:buClr>
              <a:buSzPts val="2000"/>
              <a:buFont typeface="Nunito"/>
              <a:buChar char="●"/>
              <a:defRPr sz="2000" b="0" i="0" u="none" strike="noStrike" cap="none">
                <a:solidFill>
                  <a:schemeClr val="dk1"/>
                </a:solidFill>
                <a:latin typeface="Nunito"/>
                <a:ea typeface="Nunito"/>
                <a:cs typeface="Nunito"/>
                <a:sym typeface="Nunito"/>
              </a:defRPr>
            </a:lvl7pPr>
            <a:lvl8pPr marL="3657600" marR="0" lvl="7" indent="-355600" algn="l" rtl="0">
              <a:lnSpc>
                <a:spcPct val="100000"/>
              </a:lnSpc>
              <a:spcBef>
                <a:spcPts val="1000"/>
              </a:spcBef>
              <a:spcAft>
                <a:spcPts val="0"/>
              </a:spcAft>
              <a:buClr>
                <a:schemeClr val="dk1"/>
              </a:buClr>
              <a:buSzPts val="2000"/>
              <a:buFont typeface="Nunito"/>
              <a:buChar char="○"/>
              <a:defRPr sz="2000" b="0" i="0" u="none" strike="noStrike" cap="none">
                <a:solidFill>
                  <a:schemeClr val="dk1"/>
                </a:solidFill>
                <a:latin typeface="Nunito"/>
                <a:ea typeface="Nunito"/>
                <a:cs typeface="Nunito"/>
                <a:sym typeface="Nunito"/>
              </a:defRPr>
            </a:lvl8pPr>
            <a:lvl9pPr marL="4114800" marR="0" lvl="8" indent="-355600" algn="l" rtl="0">
              <a:lnSpc>
                <a:spcPct val="100000"/>
              </a:lnSpc>
              <a:spcBef>
                <a:spcPts val="1000"/>
              </a:spcBef>
              <a:spcAft>
                <a:spcPts val="1000"/>
              </a:spcAft>
              <a:buClr>
                <a:schemeClr val="dk1"/>
              </a:buClr>
              <a:buSzPts val="2000"/>
              <a:buFont typeface="Nunito"/>
              <a:buChar char="■"/>
              <a:defRPr sz="2000" b="0" i="0" u="none" strike="noStrike" cap="none">
                <a:solidFill>
                  <a:schemeClr val="dk1"/>
                </a:solidFill>
                <a:latin typeface="Nunito"/>
                <a:ea typeface="Nunito"/>
                <a:cs typeface="Nunito"/>
                <a:sym typeface="Nunito"/>
              </a:defRPr>
            </a:lvl9pPr>
          </a:lstStyle>
          <a:p>
            <a:pPr marL="101600" indent="0" algn="ctr">
              <a:buFont typeface="Nunito"/>
              <a:buNone/>
            </a:pPr>
            <a:endParaRPr lang="en-US" sz="1800" b="1" dirty="0">
              <a:solidFill>
                <a:schemeClr val="bg1"/>
              </a:solidFill>
            </a:endParaRPr>
          </a:p>
          <a:p>
            <a:pPr marL="101600" indent="0" algn="ctr">
              <a:buFont typeface="Nunito"/>
              <a:buNone/>
            </a:pPr>
            <a:endParaRPr lang="en-US" sz="1800" b="1" dirty="0">
              <a:solidFill>
                <a:schemeClr val="bg1"/>
              </a:solidFill>
            </a:endParaRPr>
          </a:p>
          <a:p>
            <a:pPr marL="101600" indent="0" algn="ctr">
              <a:buFont typeface="Nunito"/>
              <a:buNone/>
            </a:pPr>
            <a:endParaRPr lang="en-US" sz="1800" dirty="0"/>
          </a:p>
          <a:p>
            <a:pPr marL="101600" indent="0" algn="ctr">
              <a:buFont typeface="Nunito"/>
              <a:buNone/>
            </a:pPr>
            <a:endParaRPr lang="en-US" sz="1800" b="1" dirty="0">
              <a:solidFill>
                <a:schemeClr val="bg1"/>
              </a:solidFill>
            </a:endParaRPr>
          </a:p>
          <a:p>
            <a:pPr marL="101600" indent="0" algn="ctr">
              <a:buFont typeface="Nunito"/>
              <a:buNone/>
            </a:pPr>
            <a:endParaRPr lang="en-US" sz="1800" b="1" dirty="0">
              <a:solidFill>
                <a:schemeClr val="bg1"/>
              </a:solidFill>
            </a:endParaRPr>
          </a:p>
          <a:p>
            <a:pPr marL="101600" indent="0" algn="ctr">
              <a:buFont typeface="Nunito"/>
              <a:buNone/>
            </a:pPr>
            <a:endParaRPr lang="en-US" sz="1800" b="1" dirty="0">
              <a:solidFill>
                <a:schemeClr val="bg1"/>
              </a:solidFill>
            </a:endParaRPr>
          </a:p>
        </p:txBody>
      </p:sp>
      <p:pic>
        <p:nvPicPr>
          <p:cNvPr id="11" name="Picture 2" descr="Image result for unity in diversity south africa">
            <a:extLst>
              <a:ext uri="{FF2B5EF4-FFF2-40B4-BE49-F238E27FC236}">
                <a16:creationId xmlns:a16="http://schemas.microsoft.com/office/drawing/2014/main" id="{96C51903-DFD7-431C-B840-0FEAB69EB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926" y="1506350"/>
            <a:ext cx="3297161" cy="2176387"/>
          </a:xfrm>
          <a:prstGeom prst="rect">
            <a:avLst/>
          </a:prstGeom>
          <a:noFill/>
          <a:extLst>
            <a:ext uri="{909E8E84-426E-40DD-AFC4-6F175D3DCCD1}">
              <a14:hiddenFill xmlns:a14="http://schemas.microsoft.com/office/drawing/2010/main">
                <a:solidFill>
                  <a:srgbClr val="FFFFFF"/>
                </a:solidFill>
              </a14:hiddenFill>
            </a:ext>
          </a:extLst>
        </p:spPr>
      </p:pic>
      <p:sp>
        <p:nvSpPr>
          <p:cNvPr id="188" name="Google Shape;188;p16"/>
          <p:cNvSpPr txBox="1">
            <a:spLocks noGrp="1"/>
          </p:cNvSpPr>
          <p:nvPr>
            <p:ph type="title"/>
          </p:nvPr>
        </p:nvSpPr>
        <p:spPr>
          <a:xfrm>
            <a:off x="839307" y="696690"/>
            <a:ext cx="6426300" cy="233078"/>
          </a:xfrm>
          <a:prstGeom prst="rect">
            <a:avLst/>
          </a:prstGeom>
        </p:spPr>
        <p:txBody>
          <a:bodyPr spcFirstLastPara="1" wrap="square" lIns="0" tIns="0" rIns="0" bIns="0" anchor="ctr" anchorCtr="0">
            <a:noAutofit/>
          </a:bodyPr>
          <a:lstStyle/>
          <a:p>
            <a:pPr lvl="0" algn="ctr"/>
            <a:br>
              <a:rPr lang="en-ZA" sz="2800" dirty="0"/>
            </a:br>
            <a:br>
              <a:rPr lang="en-ZA" sz="2800" dirty="0"/>
            </a:br>
            <a:r>
              <a:rPr lang="en-ZA" sz="4000" dirty="0"/>
              <a:t>What does it mean?</a:t>
            </a:r>
            <a:r>
              <a:rPr lang="en-US" sz="4000" dirty="0"/>
              <a:t>  </a:t>
            </a:r>
            <a:br>
              <a:rPr lang="en-US" sz="4000" dirty="0"/>
            </a:br>
            <a:br>
              <a:rPr lang="en-US" sz="2800" dirty="0"/>
            </a:br>
            <a:r>
              <a:rPr lang="en-US" sz="2800" b="0" dirty="0"/>
              <a:t>.</a:t>
            </a:r>
            <a:endParaRPr sz="2800" dirty="0"/>
          </a:p>
        </p:txBody>
      </p:sp>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93" name="Google Shape;193;p16"/>
          <p:cNvSpPr/>
          <p:nvPr/>
        </p:nvSpPr>
        <p:spPr>
          <a:xfrm>
            <a:off x="7742111" y="371399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55;p11">
            <a:extLst>
              <a:ext uri="{FF2B5EF4-FFF2-40B4-BE49-F238E27FC236}">
                <a16:creationId xmlns:a16="http://schemas.microsoft.com/office/drawing/2014/main" id="{3EDAA64A-7483-D39F-3CF5-F9B8C6371A22}"/>
              </a:ext>
            </a:extLst>
          </p:cNvPr>
          <p:cNvSpPr/>
          <p:nvPr/>
        </p:nvSpPr>
        <p:spPr>
          <a:xfrm>
            <a:off x="7529904" y="4376587"/>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F71487BD-0F5B-4803-A22F-DC8D0B77995D}"/>
              </a:ext>
            </a:extLst>
          </p:cNvPr>
          <p:cNvSpPr>
            <a:spLocks noGrp="1"/>
          </p:cNvSpPr>
          <p:nvPr>
            <p:ph type="body" idx="1"/>
          </p:nvPr>
        </p:nvSpPr>
        <p:spPr/>
        <p:txBody>
          <a:bodyPr/>
          <a:lstStyle/>
          <a:p>
            <a:pPr marL="101600" indent="0" algn="ctr">
              <a:buNone/>
            </a:pPr>
            <a:r>
              <a:rPr lang="en-ZA" sz="3600" dirty="0">
                <a:solidFill>
                  <a:schemeClr val="bg1"/>
                </a:solidFill>
                <a:latin typeface="Amatic SC"/>
                <a:cs typeface="Amatic SC"/>
                <a:sym typeface="Amatic SC"/>
              </a:rPr>
              <a:t>Unity without uniformity and diversity without fragmentation</a:t>
            </a:r>
            <a:r>
              <a:rPr lang="en-ZA" sz="2800" dirty="0"/>
              <a:t>.</a:t>
            </a:r>
            <a:endParaRPr lang="en-US" sz="2800" dirty="0"/>
          </a:p>
        </p:txBody>
      </p:sp>
      <p:pic>
        <p:nvPicPr>
          <p:cNvPr id="5" name="Picture 4">
            <a:extLst>
              <a:ext uri="{FF2B5EF4-FFF2-40B4-BE49-F238E27FC236}">
                <a16:creationId xmlns:a16="http://schemas.microsoft.com/office/drawing/2014/main" id="{E3397015-D047-8F5C-8C88-5E9C4E6AC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022" y="451448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13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3278738" y="1259232"/>
            <a:ext cx="4840694" cy="236598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ZA" dirty="0">
                <a:solidFill>
                  <a:schemeClr val="bg1"/>
                </a:solidFill>
              </a:rPr>
              <a:t>Unity in Diversity is so important - it is on our coat of arms</a:t>
            </a:r>
          </a:p>
        </p:txBody>
      </p:sp>
      <p:sp>
        <p:nvSpPr>
          <p:cNvPr id="2" name="Google Shape;55;p11">
            <a:extLst>
              <a:ext uri="{FF2B5EF4-FFF2-40B4-BE49-F238E27FC236}">
                <a16:creationId xmlns:a16="http://schemas.microsoft.com/office/drawing/2014/main" id="{7F893A6A-4939-033B-469A-590D9F5FCCAF}"/>
              </a:ext>
            </a:extLst>
          </p:cNvPr>
          <p:cNvSpPr/>
          <p:nvPr/>
        </p:nvSpPr>
        <p:spPr>
          <a:xfrm>
            <a:off x="7529904" y="4376587"/>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Logo&#10;&#10;Description automatically generated">
            <a:extLst>
              <a:ext uri="{FF2B5EF4-FFF2-40B4-BE49-F238E27FC236}">
                <a16:creationId xmlns:a16="http://schemas.microsoft.com/office/drawing/2014/main" id="{2223A209-25F6-E830-FEF9-F00D483AC6F2}"/>
              </a:ext>
            </a:extLst>
          </p:cNvPr>
          <p:cNvPicPr>
            <a:picLocks noChangeAspect="1"/>
          </p:cNvPicPr>
          <p:nvPr/>
        </p:nvPicPr>
        <p:blipFill>
          <a:blip r:embed="rId3"/>
          <a:stretch>
            <a:fillRect/>
          </a:stretch>
        </p:blipFill>
        <p:spPr>
          <a:xfrm>
            <a:off x="733160" y="976104"/>
            <a:ext cx="2424393" cy="3191292"/>
          </a:xfrm>
          <a:prstGeom prst="rect">
            <a:avLst/>
          </a:prstGeom>
        </p:spPr>
      </p:pic>
      <p:pic>
        <p:nvPicPr>
          <p:cNvPr id="5" name="Picture 4">
            <a:extLst>
              <a:ext uri="{FF2B5EF4-FFF2-40B4-BE49-F238E27FC236}">
                <a16:creationId xmlns:a16="http://schemas.microsoft.com/office/drawing/2014/main" id="{3E6D62F8-CC49-F937-60DC-23F466C97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022" y="451448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97"/>
        <p:cNvGrpSpPr/>
        <p:nvPr/>
      </p:nvGrpSpPr>
      <p:grpSpPr>
        <a:xfrm>
          <a:off x="0" y="0"/>
          <a:ext cx="0" cy="0"/>
          <a:chOff x="0" y="0"/>
          <a:chExt cx="0" cy="0"/>
        </a:xfrm>
      </p:grpSpPr>
      <p:sp>
        <p:nvSpPr>
          <p:cNvPr id="198" name="Google Shape;198;p17"/>
          <p:cNvSpPr txBox="1">
            <a:spLocks noGrp="1"/>
          </p:cNvSpPr>
          <p:nvPr>
            <p:ph type="subTitle" idx="4294967295"/>
          </p:nvPr>
        </p:nvSpPr>
        <p:spPr>
          <a:xfrm>
            <a:off x="1435516" y="3816289"/>
            <a:ext cx="6094388" cy="375839"/>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ZA" sz="2000" dirty="0">
                <a:solidFill>
                  <a:schemeClr val="bg1"/>
                </a:solidFill>
              </a:rPr>
              <a:t>https://www.youtube.com/watch?v=pvXyST4qB5E</a:t>
            </a:r>
            <a:endParaRPr sz="2000" dirty="0">
              <a:solidFill>
                <a:schemeClr val="bg1"/>
              </a:solidFill>
            </a:endParaRPr>
          </a:p>
        </p:txBody>
      </p:sp>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Google Shape;55;p11">
            <a:extLst>
              <a:ext uri="{FF2B5EF4-FFF2-40B4-BE49-F238E27FC236}">
                <a16:creationId xmlns:a16="http://schemas.microsoft.com/office/drawing/2014/main" id="{DFF4830C-9D51-4323-18CA-6E5EC33BAEBC}"/>
              </a:ext>
            </a:extLst>
          </p:cNvPr>
          <p:cNvSpPr/>
          <p:nvPr/>
        </p:nvSpPr>
        <p:spPr>
          <a:xfrm>
            <a:off x="7529904" y="4376587"/>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F568806A-BAF8-1A2B-0E23-51671FAF1CAE}"/>
              </a:ext>
            </a:extLst>
          </p:cNvPr>
          <p:cNvPicPr>
            <a:picLocks noChangeAspect="1"/>
          </p:cNvPicPr>
          <p:nvPr/>
        </p:nvPicPr>
        <p:blipFill rotWithShape="1">
          <a:blip r:embed="rId3"/>
          <a:srcRect l="8493" t="25905" r="40481" b="32522"/>
          <a:stretch/>
        </p:blipFill>
        <p:spPr>
          <a:xfrm>
            <a:off x="1365932" y="743410"/>
            <a:ext cx="6412135" cy="2937252"/>
          </a:xfrm>
          <a:prstGeom prst="rect">
            <a:avLst/>
          </a:prstGeom>
        </p:spPr>
      </p:pic>
      <p:pic>
        <p:nvPicPr>
          <p:cNvPr id="4" name="Picture 3">
            <a:extLst>
              <a:ext uri="{FF2B5EF4-FFF2-40B4-BE49-F238E27FC236}">
                <a16:creationId xmlns:a16="http://schemas.microsoft.com/office/drawing/2014/main" id="{11B23F70-93CD-219B-1E91-8D2B677E4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022" y="451448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Google Shape;55;p11">
            <a:extLst>
              <a:ext uri="{FF2B5EF4-FFF2-40B4-BE49-F238E27FC236}">
                <a16:creationId xmlns:a16="http://schemas.microsoft.com/office/drawing/2014/main" id="{F5511CB7-9875-A847-0629-E739CCA70B6E}"/>
              </a:ext>
            </a:extLst>
          </p:cNvPr>
          <p:cNvSpPr/>
          <p:nvPr/>
        </p:nvSpPr>
        <p:spPr>
          <a:xfrm>
            <a:off x="7529904" y="4376587"/>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4">
            <a:extLst>
              <a:ext uri="{FF2B5EF4-FFF2-40B4-BE49-F238E27FC236}">
                <a16:creationId xmlns:a16="http://schemas.microsoft.com/office/drawing/2014/main" id="{6F1DB280-E721-588A-8439-4653A9135DA8}"/>
              </a:ext>
            </a:extLst>
          </p:cNvPr>
          <p:cNvSpPr>
            <a:spLocks noChangeArrowheads="1"/>
          </p:cNvSpPr>
          <p:nvPr/>
        </p:nvSpPr>
        <p:spPr bwMode="auto">
          <a:xfrm>
            <a:off x="4139776" y="504032"/>
            <a:ext cx="453894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sz="3200" b="1" dirty="0">
                <a:latin typeface="Amatic SC" panose="00000500000000000000" pitchFamily="2" charset="-79"/>
                <a:cs typeface="Amatic SC" panose="00000500000000000000" pitchFamily="2" charset="-79"/>
              </a:rPr>
              <a:t>South Africa is the rainbow nation </a:t>
            </a:r>
            <a:r>
              <a:rPr lang="en-ZA" altLang="en-US" sz="3200" b="1" u="sng" dirty="0">
                <a:latin typeface="Amatic SC" panose="00000500000000000000" pitchFamily="2" charset="-79"/>
                <a:cs typeface="Amatic SC" panose="00000500000000000000" pitchFamily="2" charset="-79"/>
              </a:rPr>
              <a:t>because of its cultural diversity</a:t>
            </a:r>
          </a:p>
          <a:p>
            <a:pPr eaLnBrk="0" fontAlgn="base" hangingPunct="0">
              <a:spcBef>
                <a:spcPct val="0"/>
              </a:spcBef>
              <a:spcAft>
                <a:spcPct val="0"/>
              </a:spcAft>
              <a:buClrTx/>
            </a:pPr>
            <a:endParaRPr lang="en-ZA" altLang="en-US" sz="3200" b="1" dirty="0">
              <a:latin typeface="Amatic SC" panose="00000500000000000000" pitchFamily="2" charset="-79"/>
              <a:cs typeface="Amatic SC" panose="00000500000000000000" pitchFamily="2" charset="-79"/>
            </a:endParaRPr>
          </a:p>
          <a:p>
            <a:pPr eaLnBrk="0" fontAlgn="base" hangingPunct="0">
              <a:spcBef>
                <a:spcPct val="0"/>
              </a:spcBef>
              <a:spcAft>
                <a:spcPct val="0"/>
              </a:spcAft>
              <a:buClrTx/>
            </a:pPr>
            <a:r>
              <a:rPr lang="en-ZA" altLang="en-US" sz="3200" b="1" dirty="0">
                <a:latin typeface="Amatic SC" panose="00000500000000000000" pitchFamily="2" charset="-79"/>
                <a:cs typeface="Amatic SC" panose="00000500000000000000" pitchFamily="2" charset="-79"/>
              </a:rPr>
              <a:t>The </a:t>
            </a:r>
            <a:r>
              <a:rPr lang="en-ZA" altLang="en-US" sz="3200" b="1" dirty="0">
                <a:highlight>
                  <a:srgbClr val="FFFF00"/>
                </a:highlight>
                <a:latin typeface="Amatic SC" panose="00000500000000000000" pitchFamily="2" charset="-79"/>
                <a:cs typeface="Amatic SC" panose="00000500000000000000" pitchFamily="2" charset="-79"/>
              </a:rPr>
              <a:t>more</a:t>
            </a:r>
            <a:r>
              <a:rPr lang="en-ZA" altLang="en-US" sz="3200" b="1" dirty="0">
                <a:latin typeface="Amatic SC" panose="00000500000000000000" pitchFamily="2" charset="-79"/>
                <a:cs typeface="Amatic SC" panose="00000500000000000000" pitchFamily="2" charset="-79"/>
              </a:rPr>
              <a:t> we know about one another, the </a:t>
            </a:r>
            <a:r>
              <a:rPr lang="en-ZA" altLang="en-US" sz="3200" b="1" dirty="0">
                <a:highlight>
                  <a:srgbClr val="FFFF00"/>
                </a:highlight>
                <a:latin typeface="Amatic SC" panose="00000500000000000000" pitchFamily="2" charset="-79"/>
                <a:cs typeface="Amatic SC" panose="00000500000000000000" pitchFamily="2" charset="-79"/>
              </a:rPr>
              <a:t>more</a:t>
            </a:r>
            <a:r>
              <a:rPr lang="en-ZA" altLang="en-US" sz="3200" b="1" dirty="0">
                <a:latin typeface="Amatic SC" panose="00000500000000000000" pitchFamily="2" charset="-79"/>
                <a:cs typeface="Amatic SC" panose="00000500000000000000" pitchFamily="2" charset="-79"/>
              </a:rPr>
              <a:t> we break down the barriers that prevent people of different cultures from getting along</a:t>
            </a:r>
            <a:r>
              <a:rPr lang="en-ZA" altLang="en-US" sz="2800" b="1" dirty="0">
                <a:latin typeface="Amatic SC" panose="00000500000000000000" pitchFamily="2" charset="-79"/>
                <a:cs typeface="Amatic SC" panose="00000500000000000000" pitchFamily="2" charset="-79"/>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ZA" altLang="en-US" dirty="0"/>
          </a:p>
        </p:txBody>
      </p:sp>
      <p:pic>
        <p:nvPicPr>
          <p:cNvPr id="6153" name="Picture 9" descr="World dignitaries react to death of Bishop Desmond Tutu | MSR News Online">
            <a:extLst>
              <a:ext uri="{FF2B5EF4-FFF2-40B4-BE49-F238E27FC236}">
                <a16:creationId xmlns:a16="http://schemas.microsoft.com/office/drawing/2014/main" id="{CAF42060-53B6-43F5-668E-16F6218D4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35" y="1115171"/>
            <a:ext cx="3889215" cy="29131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D88B0D3-ECC9-E2DC-D719-057892F3A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022" y="451448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00693"/>
            <a:ext cx="3953030" cy="611161"/>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n" sz="4000" dirty="0"/>
              <a:t>RELIGIOUS ORGANISATIONS:</a:t>
            </a:r>
            <a:endParaRPr sz="4000" dirty="0"/>
          </a:p>
        </p:txBody>
      </p:sp>
      <p:sp>
        <p:nvSpPr>
          <p:cNvPr id="226" name="Google Shape;226;p20"/>
          <p:cNvSpPr txBox="1">
            <a:spLocks noGrp="1"/>
          </p:cNvSpPr>
          <p:nvPr>
            <p:ph type="body" idx="1"/>
          </p:nvPr>
        </p:nvSpPr>
        <p:spPr>
          <a:xfrm>
            <a:off x="572875" y="2717481"/>
            <a:ext cx="7524521" cy="2688116"/>
          </a:xfrm>
          <a:prstGeom prst="rect">
            <a:avLst/>
          </a:prstGeom>
        </p:spPr>
        <p:txBody>
          <a:bodyPr spcFirstLastPara="1" wrap="square" lIns="0" tIns="0" rIns="0" bIns="0" anchor="t" anchorCtr="0">
            <a:noAutofit/>
          </a:bodyPr>
          <a:lstStyle/>
          <a:p>
            <a:pPr marL="88900" lvl="0" indent="0" rtl="0">
              <a:lnSpc>
                <a:spcPct val="100000"/>
              </a:lnSpc>
              <a:spcBef>
                <a:spcPts val="0"/>
              </a:spcBef>
              <a:spcAft>
                <a:spcPts val="0"/>
              </a:spcAft>
              <a:buSzPts val="2200"/>
              <a:buNone/>
            </a:pPr>
            <a:r>
              <a:rPr lang="en-US" sz="1800" b="1" dirty="0">
                <a:solidFill>
                  <a:schemeClr val="bg1"/>
                </a:solidFill>
              </a:rPr>
              <a:t>They focus on things like: </a:t>
            </a:r>
          </a:p>
          <a:p>
            <a:pPr marL="88900" lvl="0" indent="0" rtl="0">
              <a:lnSpc>
                <a:spcPct val="100000"/>
              </a:lnSpc>
              <a:spcBef>
                <a:spcPts val="0"/>
              </a:spcBef>
              <a:spcAft>
                <a:spcPts val="0"/>
              </a:spcAft>
              <a:buSzPts val="2200"/>
              <a:buNone/>
            </a:pPr>
            <a:r>
              <a:rPr lang="en-US" sz="1800" b="1" dirty="0">
                <a:solidFill>
                  <a:schemeClr val="bg1"/>
                </a:solidFill>
              </a:rPr>
              <a:t>Health, Early Childhood Development, </a:t>
            </a:r>
          </a:p>
          <a:p>
            <a:pPr marL="88900" lvl="0" indent="0" rtl="0">
              <a:lnSpc>
                <a:spcPct val="100000"/>
              </a:lnSpc>
              <a:spcBef>
                <a:spcPts val="0"/>
              </a:spcBef>
              <a:spcAft>
                <a:spcPts val="0"/>
              </a:spcAft>
              <a:buSzPts val="2200"/>
              <a:buNone/>
            </a:pPr>
            <a:r>
              <a:rPr lang="en-US" sz="1800" b="1" dirty="0">
                <a:solidFill>
                  <a:schemeClr val="bg1"/>
                </a:solidFill>
              </a:rPr>
              <a:t>Home and Community Based Care, </a:t>
            </a:r>
          </a:p>
          <a:p>
            <a:pPr marL="88900" lvl="0" indent="0" rtl="0">
              <a:lnSpc>
                <a:spcPct val="100000"/>
              </a:lnSpc>
              <a:spcBef>
                <a:spcPts val="0"/>
              </a:spcBef>
              <a:spcAft>
                <a:spcPts val="0"/>
              </a:spcAft>
              <a:buSzPts val="2200"/>
              <a:buNone/>
            </a:pPr>
            <a:r>
              <a:rPr lang="en-US" sz="1800" b="1" dirty="0">
                <a:solidFill>
                  <a:schemeClr val="bg1"/>
                </a:solidFill>
              </a:rPr>
              <a:t>Skills Training, access to information, </a:t>
            </a:r>
          </a:p>
          <a:p>
            <a:pPr marL="88900" lvl="0" indent="0" rtl="0">
              <a:lnSpc>
                <a:spcPct val="100000"/>
              </a:lnSpc>
              <a:spcBef>
                <a:spcPts val="0"/>
              </a:spcBef>
              <a:spcAft>
                <a:spcPts val="0"/>
              </a:spcAft>
              <a:buSzPts val="2200"/>
              <a:buNone/>
            </a:pPr>
            <a:r>
              <a:rPr lang="en-US" sz="1800" b="1" dirty="0">
                <a:solidFill>
                  <a:schemeClr val="bg1"/>
                </a:solidFill>
              </a:rPr>
              <a:t>Housing Support and various initiatives </a:t>
            </a:r>
          </a:p>
          <a:p>
            <a:pPr marL="88900" lvl="0" indent="0" rtl="0">
              <a:lnSpc>
                <a:spcPct val="100000"/>
              </a:lnSpc>
              <a:spcBef>
                <a:spcPts val="0"/>
              </a:spcBef>
              <a:spcAft>
                <a:spcPts val="0"/>
              </a:spcAft>
              <a:buSzPts val="2200"/>
              <a:buNone/>
            </a:pPr>
            <a:r>
              <a:rPr lang="en-US" sz="1800" b="1" dirty="0">
                <a:solidFill>
                  <a:schemeClr val="bg1"/>
                </a:solidFill>
              </a:rPr>
              <a:t>with Government.</a:t>
            </a:r>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28" name="Google Shape;228;p20"/>
          <p:cNvSpPr/>
          <p:nvPr/>
        </p:nvSpPr>
        <p:spPr>
          <a:xfrm>
            <a:off x="-54222" y="265885"/>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55;p11">
            <a:extLst>
              <a:ext uri="{FF2B5EF4-FFF2-40B4-BE49-F238E27FC236}">
                <a16:creationId xmlns:a16="http://schemas.microsoft.com/office/drawing/2014/main" id="{2D6F069D-83D5-E94C-1A91-519C0FC7E44D}"/>
              </a:ext>
            </a:extLst>
          </p:cNvPr>
          <p:cNvSpPr/>
          <p:nvPr/>
        </p:nvSpPr>
        <p:spPr>
          <a:xfrm>
            <a:off x="7529904" y="4376587"/>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26;p20">
            <a:extLst>
              <a:ext uri="{FF2B5EF4-FFF2-40B4-BE49-F238E27FC236}">
                <a16:creationId xmlns:a16="http://schemas.microsoft.com/office/drawing/2014/main" id="{E3F14F1E-D6E3-62C6-2750-40F64E3933CD}"/>
              </a:ext>
            </a:extLst>
          </p:cNvPr>
          <p:cNvSpPr txBox="1">
            <a:spLocks/>
          </p:cNvSpPr>
          <p:nvPr/>
        </p:nvSpPr>
        <p:spPr>
          <a:xfrm>
            <a:off x="572876" y="1315411"/>
            <a:ext cx="8053331" cy="12985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88900" indent="0" algn="ctr">
              <a:buFont typeface="Nunito"/>
              <a:buNone/>
            </a:pPr>
            <a:r>
              <a:rPr lang="en-US" sz="1800" b="1" dirty="0">
                <a:solidFill>
                  <a:schemeClr val="bg1"/>
                </a:solidFill>
              </a:rPr>
              <a:t>The National Religious Association for Social Development was established in South Africa in 1997. One of the main reasons for this was to improve the conditions of people's lives. They are very involved in social development and welfare working with religious groups in South Africa.</a:t>
            </a:r>
          </a:p>
        </p:txBody>
      </p:sp>
      <p:pic>
        <p:nvPicPr>
          <p:cNvPr id="10" name="Picture 9" descr="A picture containing text&#10;&#10;Description automatically generated">
            <a:extLst>
              <a:ext uri="{FF2B5EF4-FFF2-40B4-BE49-F238E27FC236}">
                <a16:creationId xmlns:a16="http://schemas.microsoft.com/office/drawing/2014/main" id="{036C233F-BB0C-354A-4B62-D4199F9841DC}"/>
              </a:ext>
            </a:extLst>
          </p:cNvPr>
          <p:cNvPicPr>
            <a:picLocks noChangeAspect="1"/>
          </p:cNvPicPr>
          <p:nvPr/>
        </p:nvPicPr>
        <p:blipFill>
          <a:blip r:embed="rId3"/>
          <a:stretch>
            <a:fillRect/>
          </a:stretch>
        </p:blipFill>
        <p:spPr>
          <a:xfrm>
            <a:off x="5239817" y="2902002"/>
            <a:ext cx="2552754" cy="1435924"/>
          </a:xfrm>
          <a:prstGeom prst="rect">
            <a:avLst/>
          </a:prstGeom>
        </p:spPr>
      </p:pic>
      <p:pic>
        <p:nvPicPr>
          <p:cNvPr id="5" name="Picture 4">
            <a:extLst>
              <a:ext uri="{FF2B5EF4-FFF2-40B4-BE49-F238E27FC236}">
                <a16:creationId xmlns:a16="http://schemas.microsoft.com/office/drawing/2014/main" id="{4B7AC508-CE79-CAF3-5FD3-A6FCC5096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022" y="451448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232"/>
        <p:cNvGrpSpPr/>
        <p:nvPr/>
      </p:nvGrpSpPr>
      <p:grpSpPr>
        <a:xfrm>
          <a:off x="0" y="0"/>
          <a:ext cx="0" cy="0"/>
          <a:chOff x="0" y="0"/>
          <a:chExt cx="0" cy="0"/>
        </a:xfrm>
      </p:grpSpPr>
      <p:sp>
        <p:nvSpPr>
          <p:cNvPr id="233" name="Google Shape;233;p21"/>
          <p:cNvSpPr txBox="1">
            <a:spLocks noGrp="1"/>
          </p:cNvSpPr>
          <p:nvPr>
            <p:ph type="ctrTitle" idx="4294967295"/>
          </p:nvPr>
        </p:nvSpPr>
        <p:spPr>
          <a:xfrm>
            <a:off x="87774" y="17389"/>
            <a:ext cx="7583622" cy="1006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a:solidFill>
                  <a:schemeClr val="bg1"/>
                </a:solidFill>
              </a:rPr>
              <a:t>Somethi</a:t>
            </a:r>
            <a:r>
              <a:rPr lang="en-ZA" sz="7200" dirty="0">
                <a:solidFill>
                  <a:schemeClr val="bg1"/>
                </a:solidFill>
              </a:rPr>
              <a:t>ng</a:t>
            </a:r>
            <a:r>
              <a:rPr lang="en" sz="7200" dirty="0">
                <a:solidFill>
                  <a:schemeClr val="bg1"/>
                </a:solidFill>
              </a:rPr>
              <a:t> to think about:</a:t>
            </a:r>
            <a:endParaRPr sz="7200" dirty="0">
              <a:solidFill>
                <a:schemeClr val="bg1"/>
              </a:solidFill>
            </a:endParaRPr>
          </a:p>
        </p:txBody>
      </p:sp>
      <p:sp>
        <p:nvSpPr>
          <p:cNvPr id="237" name="Google Shape;237;p21"/>
          <p:cNvSpPr/>
          <p:nvPr/>
        </p:nvSpPr>
        <p:spPr>
          <a:xfrm>
            <a:off x="6161833" y="1376613"/>
            <a:ext cx="426316" cy="41427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8" name="Google Shape;238;p21"/>
          <p:cNvSpPr/>
          <p:nvPr/>
        </p:nvSpPr>
        <p:spPr>
          <a:xfrm rot="2487106">
            <a:off x="5887685" y="3256298"/>
            <a:ext cx="303293" cy="29472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9" name="Google Shape;239;p2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Google Shape;55;p11">
            <a:extLst>
              <a:ext uri="{FF2B5EF4-FFF2-40B4-BE49-F238E27FC236}">
                <a16:creationId xmlns:a16="http://schemas.microsoft.com/office/drawing/2014/main" id="{4041AEE0-B899-44CE-CAD1-F59DC75792FA}"/>
              </a:ext>
            </a:extLst>
          </p:cNvPr>
          <p:cNvSpPr/>
          <p:nvPr/>
        </p:nvSpPr>
        <p:spPr>
          <a:xfrm>
            <a:off x="7529904" y="4376587"/>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2" descr="Unity in Diversity by WhimsicalBlue on DeviantArt">
            <a:extLst>
              <a:ext uri="{FF2B5EF4-FFF2-40B4-BE49-F238E27FC236}">
                <a16:creationId xmlns:a16="http://schemas.microsoft.com/office/drawing/2014/main" id="{1A0CBF45-3B69-463F-3AC9-5369BF94A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59" y="948687"/>
            <a:ext cx="5822549" cy="387771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26;p20">
            <a:extLst>
              <a:ext uri="{FF2B5EF4-FFF2-40B4-BE49-F238E27FC236}">
                <a16:creationId xmlns:a16="http://schemas.microsoft.com/office/drawing/2014/main" id="{267753E1-FDF8-453A-2D41-476AC7A06C44}"/>
              </a:ext>
            </a:extLst>
          </p:cNvPr>
          <p:cNvSpPr txBox="1">
            <a:spLocks/>
          </p:cNvSpPr>
          <p:nvPr/>
        </p:nvSpPr>
        <p:spPr>
          <a:xfrm>
            <a:off x="6305235" y="1274442"/>
            <a:ext cx="1923971" cy="20372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88900" indent="0" algn="ctr">
              <a:buFont typeface="Nunito"/>
              <a:buNone/>
            </a:pPr>
            <a:r>
              <a:rPr lang="en-US" sz="1800" b="1" dirty="0">
                <a:solidFill>
                  <a:schemeClr val="tx1">
                    <a:lumMod val="50000"/>
                  </a:schemeClr>
                </a:solidFill>
              </a:rPr>
              <a:t>Look at the words in this picture and what the picture is showing us. </a:t>
            </a:r>
            <a:br>
              <a:rPr lang="en-US" sz="1800" b="1" dirty="0">
                <a:solidFill>
                  <a:schemeClr val="tx1">
                    <a:lumMod val="50000"/>
                  </a:schemeClr>
                </a:solidFill>
              </a:rPr>
            </a:br>
            <a:endParaRPr lang="en-US" sz="1800" b="1" dirty="0">
              <a:solidFill>
                <a:schemeClr val="tx1">
                  <a:lumMod val="50000"/>
                </a:schemeClr>
              </a:solidFill>
            </a:endParaRPr>
          </a:p>
          <a:p>
            <a:pPr marL="88900" indent="0" algn="ctr">
              <a:buFont typeface="Nunito"/>
              <a:buNone/>
            </a:pPr>
            <a:r>
              <a:rPr lang="en-US" sz="1800" b="1" dirty="0">
                <a:solidFill>
                  <a:schemeClr val="tx1">
                    <a:lumMod val="50000"/>
                  </a:schemeClr>
                </a:solidFill>
              </a:rPr>
              <a:t>What are your thoughts?</a:t>
            </a:r>
            <a:br>
              <a:rPr lang="en-US" sz="1800" b="1" dirty="0">
                <a:solidFill>
                  <a:schemeClr val="tx1">
                    <a:lumMod val="50000"/>
                  </a:schemeClr>
                </a:solidFill>
              </a:rPr>
            </a:br>
            <a:r>
              <a:rPr lang="en-US" sz="1800" b="1" dirty="0">
                <a:solidFill>
                  <a:schemeClr val="tx1">
                    <a:lumMod val="50000"/>
                  </a:schemeClr>
                </a:solidFill>
              </a:rPr>
              <a:t>What words jump out at</a:t>
            </a:r>
            <a:br>
              <a:rPr lang="en-US" sz="1800" b="1" dirty="0">
                <a:solidFill>
                  <a:schemeClr val="tx1">
                    <a:lumMod val="50000"/>
                  </a:schemeClr>
                </a:solidFill>
              </a:rPr>
            </a:br>
            <a:r>
              <a:rPr lang="en-US" sz="1800" b="1" dirty="0">
                <a:solidFill>
                  <a:schemeClr val="tx1">
                    <a:lumMod val="50000"/>
                  </a:schemeClr>
                </a:solidFill>
              </a:rPr>
              <a:t> you? </a:t>
            </a:r>
          </a:p>
        </p:txBody>
      </p:sp>
      <p:pic>
        <p:nvPicPr>
          <p:cNvPr id="6" name="Picture 5">
            <a:extLst>
              <a:ext uri="{FF2B5EF4-FFF2-40B4-BE49-F238E27FC236}">
                <a16:creationId xmlns:a16="http://schemas.microsoft.com/office/drawing/2014/main" id="{B53E24A8-21B2-2A33-D3BF-78D145A41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022" y="451448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5C5E65EE047344B51223EC1E66390F" ma:contentTypeVersion="11" ma:contentTypeDescription="Create a new document." ma:contentTypeScope="" ma:versionID="cb7aee0cc02374e6b13827f9db4749a4">
  <xsd:schema xmlns:xsd="http://www.w3.org/2001/XMLSchema" xmlns:xs="http://www.w3.org/2001/XMLSchema" xmlns:p="http://schemas.microsoft.com/office/2006/metadata/properties" xmlns:ns3="ef109f3b-e3b3-493b-ab3f-7ced371883cc" targetNamespace="http://schemas.microsoft.com/office/2006/metadata/properties" ma:root="true" ma:fieldsID="7c619db3e23e56bb546508e7f9829179" ns3:_="">
    <xsd:import namespace="ef109f3b-e3b3-493b-ab3f-7ced371883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09f3b-e3b3-493b-ab3f-7ced371883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22548-069F-4CAD-B410-66BDD3D1049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9CD9739-0218-4F96-A18D-A534BD6DB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109f3b-e3b3-493b-ab3f-7ced371883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B2E4EA-7A5B-4E00-A079-EC8076C7B5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TotalTime>
  <Words>289</Words>
  <Application>Microsoft Office PowerPoint</Application>
  <PresentationFormat>On-screen Show (16:9)</PresentationFormat>
  <Paragraphs>38</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Amatic SC</vt:lpstr>
      <vt:lpstr>Wingdings</vt:lpstr>
      <vt:lpstr>Nunito</vt:lpstr>
      <vt:lpstr>Nunito SemiBold</vt:lpstr>
      <vt:lpstr>Arial</vt:lpstr>
      <vt:lpstr>Curio template</vt:lpstr>
      <vt:lpstr>PowerPoint Presentation</vt:lpstr>
      <vt:lpstr>What does it mean?   unity without uniformity and diversity without fragmentation.</vt:lpstr>
      <vt:lpstr>  What does it mean?    .</vt:lpstr>
      <vt:lpstr>Unity in Diversity is so important - it is on our coat of arms</vt:lpstr>
      <vt:lpstr>PowerPoint Presentation</vt:lpstr>
      <vt:lpstr>PowerPoint Presentation</vt:lpstr>
      <vt:lpstr>RELIGIOUS ORGANISATIONS:</vt:lpstr>
      <vt:lpstr>Something to think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Johrita Hanekom</dc:creator>
  <cp:lastModifiedBy>Carsten Gertz</cp:lastModifiedBy>
  <cp:revision>11</cp:revision>
  <dcterms:modified xsi:type="dcterms:W3CDTF">2023-08-22T20:55:03Z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0x010100B55C5E65EE047344B51223EC1E66390F</vt:lpwstr>
  </property>
</Properties>
</file>