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57" r:id="rId4"/>
    <p:sldId id="258" r:id="rId5"/>
    <p:sldId id="261" r:id="rId6"/>
    <p:sldId id="263" r:id="rId7"/>
    <p:sldId id="264" r:id="rId8"/>
    <p:sldId id="262"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26AF54-BAD1-463F-B7ED-523570BB2660}" v="4" dt="2021-10-16T14:05:49.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954" autoAdjust="0"/>
  </p:normalViewPr>
  <p:slideViewPr>
    <p:cSldViewPr snapToGrid="0">
      <p:cViewPr varScale="1">
        <p:scale>
          <a:sx n="84" d="100"/>
          <a:sy n="84" d="100"/>
        </p:scale>
        <p:origin x="16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52703-8696-42DE-BD3C-BD49321F584A}" type="datetimeFigureOut">
              <a:rPr lang="en-ZA" smtClean="0"/>
              <a:t>2023/08/14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9AEEC-F36D-4E99-AF5A-F3CB71D31C6B}" type="slidenum">
              <a:rPr lang="en-ZA" smtClean="0"/>
              <a:t>‹#›</a:t>
            </a:fld>
            <a:endParaRPr lang="en-ZA"/>
          </a:p>
        </p:txBody>
      </p:sp>
    </p:spTree>
    <p:extLst>
      <p:ext uri="{BB962C8B-B14F-4D97-AF65-F5344CB8AC3E}">
        <p14:creationId xmlns:p14="http://schemas.microsoft.com/office/powerpoint/2010/main" val="405048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1: 3min</a:t>
            </a:r>
          </a:p>
          <a:p>
            <a:endParaRPr lang="en-ZA" dirty="0"/>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Welcome back to the last lesson in this series and at the same time the last lesson of your curriculum for the year. You will have opportunity today to practice some questions that line up with the kind of questions you would see in your end of year assessment.</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In our last lesson we looked at prejudice in sport and focussed particularly on women. Can you mention other forms of prejudice?</a:t>
            </a:r>
            <a:br>
              <a:rPr lang="en-ZA" sz="1800" dirty="0">
                <a:solidFill>
                  <a:srgbClr val="595959"/>
                </a:solidFill>
                <a:effectLst/>
                <a:latin typeface="Arial" panose="020B0604020202020204" pitchFamily="34" charset="0"/>
                <a:ea typeface="Arial" panose="020B0604020202020204" pitchFamily="34" charset="0"/>
              </a:rPr>
            </a:b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Arial" panose="020B0604020202020204" pitchFamily="34" charset="0"/>
              </a:rPr>
              <a:t>(Allow learners an opportunity to answer) Answers could include: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800" dirty="0">
                <a:solidFill>
                  <a:srgbClr val="595959"/>
                </a:solidFill>
                <a:effectLst/>
                <a:latin typeface="Arial" panose="020B0604020202020204" pitchFamily="34" charset="0"/>
                <a:ea typeface="Arial" panose="020B0604020202020204" pitchFamily="34" charset="0"/>
              </a:rPr>
              <a:t>Different races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800" dirty="0">
                <a:solidFill>
                  <a:srgbClr val="595959"/>
                </a:solidFill>
                <a:effectLst/>
                <a:latin typeface="Arial" panose="020B0604020202020204" pitchFamily="34" charset="0"/>
                <a:ea typeface="Arial" panose="020B0604020202020204" pitchFamily="34" charset="0"/>
              </a:rPr>
              <a:t>Disabilities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800" dirty="0">
                <a:solidFill>
                  <a:srgbClr val="595959"/>
                </a:solidFill>
                <a:effectLst/>
                <a:latin typeface="Arial" panose="020B0604020202020204" pitchFamily="34" charset="0"/>
                <a:ea typeface="Arial" panose="020B0604020202020204" pitchFamily="34" charset="0"/>
              </a:rPr>
              <a:t>Different figures e.g. figure skater is overweight</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800" dirty="0">
                <a:solidFill>
                  <a:srgbClr val="595959"/>
                </a:solidFill>
                <a:effectLst/>
                <a:latin typeface="Arial" panose="020B0604020202020204" pitchFamily="34" charset="0"/>
                <a:ea typeface="Arial" panose="020B0604020202020204" pitchFamily="34" charset="0"/>
              </a:rPr>
              <a:t>Recent contention is women with high testosterone levels like </a:t>
            </a:r>
            <a:r>
              <a:rPr lang="en-ZA" sz="1800" dirty="0" err="1">
                <a:solidFill>
                  <a:srgbClr val="595959"/>
                </a:solidFill>
                <a:effectLst/>
                <a:latin typeface="Arial" panose="020B0604020202020204" pitchFamily="34" charset="0"/>
                <a:ea typeface="Arial" panose="020B0604020202020204" pitchFamily="34" charset="0"/>
              </a:rPr>
              <a:t>Casta</a:t>
            </a:r>
            <a:r>
              <a:rPr lang="en-ZA" sz="1800" dirty="0">
                <a:solidFill>
                  <a:srgbClr val="595959"/>
                </a:solidFill>
                <a:effectLst/>
                <a:latin typeface="Arial" panose="020B0604020202020204" pitchFamily="34" charset="0"/>
                <a:ea typeface="Arial" panose="020B0604020202020204" pitchFamily="34" charset="0"/>
              </a:rPr>
              <a:t> </a:t>
            </a:r>
            <a:r>
              <a:rPr lang="en-ZA" sz="1800" dirty="0" err="1">
                <a:solidFill>
                  <a:srgbClr val="595959"/>
                </a:solidFill>
                <a:effectLst/>
                <a:latin typeface="Arial" panose="020B0604020202020204" pitchFamily="34" charset="0"/>
                <a:ea typeface="Arial" panose="020B0604020202020204" pitchFamily="34" charset="0"/>
              </a:rPr>
              <a:t>Simenya</a:t>
            </a:r>
            <a:endParaRPr lang="en-ZA" sz="1800" dirty="0">
              <a:solidFill>
                <a:schemeClr val="tx1"/>
              </a:solidFill>
              <a:effectLst/>
              <a:latin typeface="Times New Roman" panose="02020603050405020304" pitchFamily="18" charset="0"/>
              <a:ea typeface="Arial" panose="020B0604020202020204" pitchFamily="34" charset="0"/>
            </a:endParaRPr>
          </a:p>
          <a:p>
            <a:pPr marL="342900" lvl="0" indent="-342900">
              <a:buFont typeface="Symbol" panose="05050102010706020507" pitchFamily="18" charset="2"/>
              <a:buChar char=""/>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Prejudice is an example of one of many unfair practices in sport. Today we are going to have another look at some of the different ways in which people act unethically in sport.</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Let’s get started!</a:t>
            </a: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C69AEEC-F36D-4E99-AF5A-F3CB71D31C6B}" type="slidenum">
              <a:rPr lang="en-ZA" smtClean="0"/>
              <a:t>1</a:t>
            </a:fld>
            <a:endParaRPr lang="en-ZA"/>
          </a:p>
        </p:txBody>
      </p:sp>
    </p:spTree>
    <p:extLst>
      <p:ext uri="{BB962C8B-B14F-4D97-AF65-F5344CB8AC3E}">
        <p14:creationId xmlns:p14="http://schemas.microsoft.com/office/powerpoint/2010/main" val="39360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2: 4min discussion and teaching</a:t>
            </a:r>
          </a:p>
          <a:p>
            <a:endParaRPr lang="en-ZA" dirty="0"/>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There has been an increase in PED’s or performance enhancing drugs in sport. Some athletes feel that the pressure to perform is too much and so they use these drugs. Steroids are a group of drugs that help people build muscles. Other drugs increase stamina and stop athletes from getting tired.</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Give learners 5min to discuss these three questions: </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Do you think we have a problem in school sport with learners using drugs to enhance their bodies to perform better in sport?</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Can you mention sports that you think this would be a problem?</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800" dirty="0">
                <a:solidFill>
                  <a:srgbClr val="595959"/>
                </a:solidFill>
                <a:effectLst/>
                <a:latin typeface="Arial" panose="020B0604020202020204" pitchFamily="34" charset="0"/>
                <a:ea typeface="Arial" panose="020B0604020202020204" pitchFamily="34" charset="0"/>
              </a:rPr>
              <a:t>What danger do you think a person is in if they use these drugs?</a:t>
            </a:r>
            <a:endParaRPr lang="en-ZA" sz="1800" dirty="0"/>
          </a:p>
          <a:p>
            <a:pPr marL="342900" lvl="0" indent="-342900">
              <a:buFont typeface="Wingdings" panose="05000000000000000000" pitchFamily="2" charset="2"/>
              <a:buChar char=""/>
            </a:pP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C69AEEC-F36D-4E99-AF5A-F3CB71D31C6B}" type="slidenum">
              <a:rPr lang="en-ZA" smtClean="0"/>
              <a:t>2</a:t>
            </a:fld>
            <a:endParaRPr lang="en-ZA"/>
          </a:p>
        </p:txBody>
      </p:sp>
    </p:spTree>
    <p:extLst>
      <p:ext uri="{BB962C8B-B14F-4D97-AF65-F5344CB8AC3E}">
        <p14:creationId xmlns:p14="http://schemas.microsoft.com/office/powerpoint/2010/main" val="1570743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3 &amp; 4: 10min</a:t>
            </a:r>
          </a:p>
          <a:p>
            <a:endParaRPr lang="en-ZA" dirty="0"/>
          </a:p>
          <a:p>
            <a:pPr algn="l"/>
            <a:r>
              <a:rPr lang="en-ZA" sz="1800" dirty="0">
                <a:solidFill>
                  <a:srgbClr val="595959"/>
                </a:solidFill>
                <a:effectLst/>
                <a:latin typeface="Arial" panose="020B0604020202020204" pitchFamily="34" charset="0"/>
                <a:ea typeface="Arial" panose="020B0604020202020204" pitchFamily="34" charset="0"/>
              </a:rPr>
              <a:t>Steroids in High School Sports - Teens may experiment with steroids to build muscle and perform at higher levels in athletics, but they may be unaware of the dangers to their physical and mental health.</a:t>
            </a:r>
            <a:endParaRPr lang="en-ZA" dirty="0"/>
          </a:p>
        </p:txBody>
      </p:sp>
      <p:sp>
        <p:nvSpPr>
          <p:cNvPr id="4" name="Slide Number Placeholder 3"/>
          <p:cNvSpPr>
            <a:spLocks noGrp="1"/>
          </p:cNvSpPr>
          <p:nvPr>
            <p:ph type="sldNum" sz="quarter" idx="5"/>
          </p:nvPr>
        </p:nvSpPr>
        <p:spPr/>
        <p:txBody>
          <a:bodyPr/>
          <a:lstStyle/>
          <a:p>
            <a:fld id="{4C69AEEC-F36D-4E99-AF5A-F3CB71D31C6B}" type="slidenum">
              <a:rPr lang="en-ZA" smtClean="0"/>
              <a:t>3</a:t>
            </a:fld>
            <a:endParaRPr lang="en-ZA"/>
          </a:p>
        </p:txBody>
      </p:sp>
    </p:spTree>
    <p:extLst>
      <p:ext uri="{BB962C8B-B14F-4D97-AF65-F5344CB8AC3E}">
        <p14:creationId xmlns:p14="http://schemas.microsoft.com/office/powerpoint/2010/main" val="171106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4</a:t>
            </a:r>
          </a:p>
          <a:p>
            <a:endParaRPr lang="en-ZA" dirty="0"/>
          </a:p>
          <a:p>
            <a:r>
              <a:rPr lang="en-ZA" sz="1800" dirty="0">
                <a:solidFill>
                  <a:srgbClr val="595959"/>
                </a:solidFill>
                <a:effectLst/>
                <a:latin typeface="Arial" panose="020B0604020202020204" pitchFamily="34" charset="0"/>
                <a:ea typeface="Times New Roman" panose="02020603050405020304" pitchFamily="18" charset="0"/>
              </a:rPr>
              <a:t>Complete</a:t>
            </a:r>
            <a:r>
              <a:rPr lang="en-ZA" sz="1800" b="1" dirty="0">
                <a:solidFill>
                  <a:srgbClr val="595959"/>
                </a:solidFill>
                <a:effectLst/>
                <a:latin typeface="Arial" panose="020B0604020202020204" pitchFamily="34" charset="0"/>
                <a:ea typeface="Times New Roman" panose="02020603050405020304" pitchFamily="18" charset="0"/>
              </a:rPr>
              <a:t> </a:t>
            </a:r>
            <a:r>
              <a:rPr lang="en-ZA" sz="1800" b="1" i="1" dirty="0">
                <a:solidFill>
                  <a:srgbClr val="595959"/>
                </a:solidFill>
                <a:effectLst/>
                <a:latin typeface="Arial" panose="020B0604020202020204" pitchFamily="34" charset="0"/>
                <a:ea typeface="Times New Roman" panose="02020603050405020304" pitchFamily="18" charset="0"/>
              </a:rPr>
              <a:t>Activity 1</a:t>
            </a:r>
            <a:r>
              <a:rPr lang="en-ZA" sz="1800" dirty="0">
                <a:solidFill>
                  <a:srgbClr val="595959"/>
                </a:solidFill>
                <a:effectLst/>
                <a:latin typeface="Arial" panose="020B0604020202020204" pitchFamily="34" charset="0"/>
                <a:ea typeface="Times New Roman" panose="02020603050405020304" pitchFamily="18" charset="0"/>
              </a:rPr>
              <a:t> on </a:t>
            </a:r>
            <a:r>
              <a:rPr lang="en-ZA" sz="1800" b="1" i="1" u="sng" dirty="0">
                <a:solidFill>
                  <a:srgbClr val="595959"/>
                </a:solidFill>
                <a:effectLst/>
                <a:latin typeface="Arial" panose="020B0604020202020204" pitchFamily="34" charset="0"/>
                <a:ea typeface="Times New Roman" panose="02020603050405020304" pitchFamily="18" charset="0"/>
              </a:rPr>
              <a:t>Lesson 3 - Worksheet</a:t>
            </a:r>
            <a:r>
              <a:rPr lang="en-ZA" sz="1800" dirty="0">
                <a:solidFill>
                  <a:srgbClr val="595959"/>
                </a:solidFill>
                <a:effectLst/>
                <a:latin typeface="Arial" panose="020B0604020202020204" pitchFamily="34" charset="0"/>
                <a:ea typeface="Times New Roman" panose="02020603050405020304" pitchFamily="18" charset="0"/>
              </a:rPr>
              <a:t> while we </a:t>
            </a:r>
            <a:r>
              <a:rPr lang="en-ZA" sz="1800" dirty="0">
                <a:solidFill>
                  <a:srgbClr val="595959"/>
                </a:solidFill>
                <a:effectLst/>
                <a:latin typeface="Arial" panose="020B0604020202020204" pitchFamily="34" charset="0"/>
                <a:ea typeface="Arial" panose="020B0604020202020204" pitchFamily="34" charset="0"/>
              </a:rPr>
              <a:t>briefly take a look at some of the dangers of taking these drugs</a:t>
            </a:r>
            <a:r>
              <a:rPr lang="en-ZA" sz="1800" dirty="0">
                <a:solidFill>
                  <a:srgbClr val="595959"/>
                </a:solidFill>
                <a:effectLst/>
                <a:latin typeface="Arial" panose="020B0604020202020204" pitchFamily="34" charset="0"/>
                <a:ea typeface="Times New Roman" panose="02020603050405020304" pitchFamily="18" charset="0"/>
              </a:rPr>
              <a:t>:</a:t>
            </a:r>
          </a:p>
          <a:p>
            <a:endParaRPr lang="en-ZA" dirty="0"/>
          </a:p>
          <a:p>
            <a:pPr marL="0" indent="0" algn="l">
              <a:buNone/>
            </a:pPr>
            <a:r>
              <a:rPr lang="en-GB" sz="1200" b="0" i="0" dirty="0">
                <a:solidFill>
                  <a:srgbClr val="111111"/>
                </a:solidFill>
                <a:effectLst/>
                <a:latin typeface="Helvetica" panose="020B0604020202020204" pitchFamily="34" charset="0"/>
              </a:rPr>
              <a:t>Men may develop:</a:t>
            </a:r>
          </a:p>
          <a:p>
            <a:pPr algn="l">
              <a:buFont typeface="Arial" panose="020B0604020202020204" pitchFamily="34" charset="0"/>
              <a:buChar char="•"/>
            </a:pPr>
            <a:r>
              <a:rPr lang="en-GB" sz="1200" b="0" i="0" dirty="0">
                <a:solidFill>
                  <a:srgbClr val="111111"/>
                </a:solidFill>
                <a:effectLst/>
                <a:latin typeface="Helvetica" panose="020B0604020202020204" pitchFamily="34" charset="0"/>
              </a:rPr>
              <a:t>Prominent breasts</a:t>
            </a:r>
          </a:p>
          <a:p>
            <a:pPr algn="l">
              <a:buFont typeface="Arial" panose="020B0604020202020204" pitchFamily="34" charset="0"/>
              <a:buChar char="•"/>
            </a:pPr>
            <a:r>
              <a:rPr lang="en-GB" sz="1200" b="0" i="0" dirty="0">
                <a:solidFill>
                  <a:srgbClr val="111111"/>
                </a:solidFill>
                <a:effectLst/>
                <a:latin typeface="Helvetica" panose="020B0604020202020204" pitchFamily="34" charset="0"/>
              </a:rPr>
              <a:t>Shrunken testicles</a:t>
            </a:r>
          </a:p>
          <a:p>
            <a:pPr algn="l">
              <a:buFont typeface="Arial" panose="020B0604020202020204" pitchFamily="34" charset="0"/>
              <a:buChar char="•"/>
            </a:pPr>
            <a:r>
              <a:rPr lang="en-GB" sz="1200" b="0" i="0" dirty="0">
                <a:solidFill>
                  <a:srgbClr val="111111"/>
                </a:solidFill>
                <a:effectLst/>
                <a:latin typeface="Helvetica" panose="020B0604020202020204" pitchFamily="34" charset="0"/>
              </a:rPr>
              <a:t>Infertility</a:t>
            </a:r>
          </a:p>
          <a:p>
            <a:pPr algn="l">
              <a:buFont typeface="Arial" panose="020B0604020202020204" pitchFamily="34" charset="0"/>
              <a:buChar char="•"/>
            </a:pPr>
            <a:r>
              <a:rPr lang="en-GB" sz="1200" b="0" i="0" dirty="0">
                <a:solidFill>
                  <a:srgbClr val="111111"/>
                </a:solidFill>
                <a:effectLst/>
                <a:latin typeface="Helvetica" panose="020B0604020202020204" pitchFamily="34" charset="0"/>
              </a:rPr>
              <a:t>Prostate gland enlargement</a:t>
            </a:r>
          </a:p>
          <a:p>
            <a:pPr marL="0" indent="0" algn="l">
              <a:buNone/>
            </a:pPr>
            <a:endParaRPr lang="en-GB" sz="1200" b="0" i="0" dirty="0">
              <a:solidFill>
                <a:srgbClr val="111111"/>
              </a:solidFill>
              <a:effectLst/>
              <a:latin typeface="Helvetica" panose="020B0604020202020204" pitchFamily="34" charset="0"/>
            </a:endParaRPr>
          </a:p>
          <a:p>
            <a:pPr marL="0" indent="0" algn="l">
              <a:buNone/>
            </a:pPr>
            <a:r>
              <a:rPr lang="en-GB" sz="1200" b="0" i="0" dirty="0">
                <a:solidFill>
                  <a:srgbClr val="111111"/>
                </a:solidFill>
                <a:effectLst/>
                <a:latin typeface="Helvetica" panose="020B0604020202020204" pitchFamily="34" charset="0"/>
              </a:rPr>
              <a:t>Women may develop:</a:t>
            </a:r>
          </a:p>
          <a:p>
            <a:pPr algn="l">
              <a:buFont typeface="Arial" panose="020B0604020202020204" pitchFamily="34" charset="0"/>
              <a:buChar char="•"/>
            </a:pPr>
            <a:r>
              <a:rPr lang="en-GB" sz="1200" b="0" i="0" dirty="0">
                <a:solidFill>
                  <a:srgbClr val="111111"/>
                </a:solidFill>
                <a:effectLst/>
                <a:latin typeface="Helvetica" panose="020B0604020202020204" pitchFamily="34" charset="0"/>
              </a:rPr>
              <a:t>A deeper voice, which may be irreversible</a:t>
            </a:r>
          </a:p>
          <a:p>
            <a:pPr algn="l">
              <a:buFont typeface="Arial" panose="020B0604020202020204" pitchFamily="34" charset="0"/>
              <a:buChar char="•"/>
            </a:pPr>
            <a:r>
              <a:rPr lang="en-GB" sz="1200" b="0" i="0" dirty="0">
                <a:solidFill>
                  <a:srgbClr val="111111"/>
                </a:solidFill>
                <a:effectLst/>
                <a:latin typeface="Helvetica" panose="020B0604020202020204" pitchFamily="34" charset="0"/>
              </a:rPr>
              <a:t>An enlarged clitoris, which may be irreversible</a:t>
            </a:r>
          </a:p>
          <a:p>
            <a:pPr algn="l">
              <a:buFont typeface="Arial" panose="020B0604020202020204" pitchFamily="34" charset="0"/>
              <a:buChar char="•"/>
            </a:pPr>
            <a:r>
              <a:rPr lang="en-GB" sz="1200" b="0" i="0" dirty="0">
                <a:solidFill>
                  <a:srgbClr val="111111"/>
                </a:solidFill>
                <a:effectLst/>
                <a:latin typeface="Helvetica" panose="020B0604020202020204" pitchFamily="34" charset="0"/>
              </a:rPr>
              <a:t>Increased body hair</a:t>
            </a:r>
          </a:p>
          <a:p>
            <a:pPr algn="l">
              <a:buFont typeface="Arial" panose="020B0604020202020204" pitchFamily="34" charset="0"/>
              <a:buChar char="•"/>
            </a:pPr>
            <a:r>
              <a:rPr lang="en-GB" sz="1200" b="0" i="0" dirty="0">
                <a:solidFill>
                  <a:srgbClr val="111111"/>
                </a:solidFill>
                <a:effectLst/>
                <a:latin typeface="Helvetica" panose="020B0604020202020204" pitchFamily="34" charset="0"/>
              </a:rPr>
              <a:t>Baldness, which may be irreversible</a:t>
            </a:r>
          </a:p>
          <a:p>
            <a:pPr algn="l">
              <a:buFont typeface="Arial" panose="020B0604020202020204" pitchFamily="34" charset="0"/>
              <a:buChar char="•"/>
            </a:pPr>
            <a:r>
              <a:rPr lang="en-GB" sz="1200" b="0" i="0" dirty="0">
                <a:solidFill>
                  <a:srgbClr val="111111"/>
                </a:solidFill>
                <a:effectLst/>
                <a:latin typeface="Helvetica" panose="020B0604020202020204" pitchFamily="34" charset="0"/>
              </a:rPr>
              <a:t>Infrequent or absent periods</a:t>
            </a:r>
          </a:p>
          <a:p>
            <a:endParaRPr lang="en-ZA" dirty="0"/>
          </a:p>
          <a:p>
            <a:pPr marL="0" indent="0" algn="l">
              <a:buNone/>
            </a:pPr>
            <a:r>
              <a:rPr lang="en-GB" sz="1200" b="0" i="0" dirty="0">
                <a:solidFill>
                  <a:srgbClr val="111111"/>
                </a:solidFill>
                <a:effectLst/>
                <a:latin typeface="Helvetica" panose="020B0604020202020204" pitchFamily="34" charset="0"/>
              </a:rPr>
              <a:t>Both men and women might experience:</a:t>
            </a:r>
          </a:p>
          <a:p>
            <a:pPr algn="l">
              <a:buFont typeface="Arial" panose="020B0604020202020204" pitchFamily="34" charset="0"/>
              <a:buChar char="•"/>
            </a:pPr>
            <a:r>
              <a:rPr lang="en-GB" sz="1200" b="0" i="0" dirty="0">
                <a:solidFill>
                  <a:srgbClr val="111111"/>
                </a:solidFill>
                <a:effectLst/>
                <a:latin typeface="Helvetica" panose="020B0604020202020204" pitchFamily="34" charset="0"/>
              </a:rPr>
              <a:t>Severe acne</a:t>
            </a:r>
          </a:p>
          <a:p>
            <a:pPr algn="l">
              <a:buFont typeface="Arial" panose="020B0604020202020204" pitchFamily="34" charset="0"/>
              <a:buChar char="•"/>
            </a:pPr>
            <a:r>
              <a:rPr lang="en-GB" sz="1200" b="0" i="0" dirty="0">
                <a:solidFill>
                  <a:srgbClr val="111111"/>
                </a:solidFill>
                <a:effectLst/>
                <a:latin typeface="Helvetica" panose="020B0604020202020204" pitchFamily="34" charset="0"/>
              </a:rPr>
              <a:t>Increased risk of tendinitis and tendon rupture</a:t>
            </a:r>
          </a:p>
          <a:p>
            <a:pPr algn="l">
              <a:buFont typeface="Arial" panose="020B0604020202020204" pitchFamily="34" charset="0"/>
              <a:buChar char="•"/>
            </a:pPr>
            <a:r>
              <a:rPr lang="en-GB" sz="1200" b="0" i="0" dirty="0">
                <a:solidFill>
                  <a:srgbClr val="111111"/>
                </a:solidFill>
                <a:effectLst/>
                <a:latin typeface="Helvetica" panose="020B0604020202020204" pitchFamily="34" charset="0"/>
              </a:rPr>
              <a:t>Liver abnormalities and tumours</a:t>
            </a:r>
          </a:p>
          <a:p>
            <a:pPr algn="l">
              <a:buFont typeface="Arial" panose="020B0604020202020204" pitchFamily="34" charset="0"/>
              <a:buChar char="•"/>
            </a:pPr>
            <a:r>
              <a:rPr lang="en-GB" sz="1200" b="0" i="0" dirty="0">
                <a:solidFill>
                  <a:srgbClr val="111111"/>
                </a:solidFill>
                <a:effectLst/>
                <a:latin typeface="Helvetica" panose="020B0604020202020204" pitchFamily="34" charset="0"/>
              </a:rPr>
              <a:t>High blood pressure (hypertension)</a:t>
            </a:r>
          </a:p>
          <a:p>
            <a:pPr algn="l">
              <a:buFont typeface="Arial" panose="020B0604020202020204" pitchFamily="34" charset="0"/>
              <a:buChar char="•"/>
            </a:pPr>
            <a:r>
              <a:rPr lang="en-GB" sz="1200" b="0" i="0" dirty="0">
                <a:solidFill>
                  <a:srgbClr val="111111"/>
                </a:solidFill>
                <a:effectLst/>
                <a:latin typeface="Helvetica" panose="020B0604020202020204" pitchFamily="34" charset="0"/>
              </a:rPr>
              <a:t>Heart and blood circulation problems</a:t>
            </a:r>
          </a:p>
          <a:p>
            <a:pPr algn="l">
              <a:buFont typeface="Arial" panose="020B0604020202020204" pitchFamily="34" charset="0"/>
              <a:buChar char="•"/>
            </a:pPr>
            <a:r>
              <a:rPr lang="en-GB" sz="1200" b="0" i="0" dirty="0">
                <a:solidFill>
                  <a:srgbClr val="111111"/>
                </a:solidFill>
                <a:effectLst/>
                <a:latin typeface="Helvetica" panose="020B0604020202020204" pitchFamily="34" charset="0"/>
              </a:rPr>
              <a:t>Aggressive behaviours, rage or violence</a:t>
            </a:r>
          </a:p>
          <a:p>
            <a:pPr algn="l">
              <a:buFont typeface="Arial" panose="020B0604020202020204" pitchFamily="34" charset="0"/>
              <a:buChar char="•"/>
            </a:pPr>
            <a:r>
              <a:rPr lang="en-GB" sz="1200" b="0" i="0" dirty="0">
                <a:solidFill>
                  <a:srgbClr val="111111"/>
                </a:solidFill>
                <a:effectLst/>
                <a:latin typeface="Helvetica" panose="020B0604020202020204" pitchFamily="34" charset="0"/>
              </a:rPr>
              <a:t>Psychiatric disorders, such as depression</a:t>
            </a:r>
          </a:p>
          <a:p>
            <a:pPr algn="l">
              <a:buFont typeface="Arial" panose="020B0604020202020204" pitchFamily="34" charset="0"/>
              <a:buChar char="•"/>
            </a:pPr>
            <a:r>
              <a:rPr lang="en-GB" sz="1200" b="0" i="0" dirty="0">
                <a:solidFill>
                  <a:srgbClr val="111111"/>
                </a:solidFill>
                <a:effectLst/>
                <a:latin typeface="Helvetica" panose="020B0604020202020204" pitchFamily="34" charset="0"/>
              </a:rPr>
              <a:t>Drug dependence</a:t>
            </a:r>
          </a:p>
          <a:p>
            <a:pPr algn="l">
              <a:buFont typeface="Arial" panose="020B0604020202020204" pitchFamily="34" charset="0"/>
              <a:buChar char="•"/>
            </a:pPr>
            <a:r>
              <a:rPr lang="en-GB" sz="1200" b="0" i="0" dirty="0">
                <a:solidFill>
                  <a:srgbClr val="111111"/>
                </a:solidFill>
                <a:effectLst/>
                <a:latin typeface="Helvetica" panose="020B0604020202020204" pitchFamily="34" charset="0"/>
              </a:rPr>
              <a:t>Infections or diseases such as HIV or hepatitis if you're injecting the drugs</a:t>
            </a:r>
          </a:p>
          <a:p>
            <a:pPr algn="l">
              <a:buFont typeface="Arial" panose="020B0604020202020204" pitchFamily="34" charset="0"/>
              <a:buChar char="•"/>
            </a:pPr>
            <a:r>
              <a:rPr lang="en-GB" sz="1200" b="0" i="0" dirty="0">
                <a:solidFill>
                  <a:srgbClr val="111111"/>
                </a:solidFill>
                <a:effectLst/>
                <a:latin typeface="Helvetica" panose="020B0604020202020204" pitchFamily="34" charset="0"/>
              </a:rPr>
              <a:t>Inhibited growth and development, and risk of future health problems in teenagers</a:t>
            </a:r>
          </a:p>
          <a:p>
            <a:pPr algn="l">
              <a:buFont typeface="Arial" panose="020B0604020202020204" pitchFamily="34" charset="0"/>
              <a:buNone/>
            </a:pPr>
            <a:endParaRPr lang="en-GB" sz="1200" b="0" i="0" dirty="0">
              <a:solidFill>
                <a:srgbClr val="111111"/>
              </a:solidFill>
              <a:effectLst/>
              <a:latin typeface="Helvetica"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(Ask learners to complete </a:t>
            </a:r>
            <a:r>
              <a:rPr lang="en-ZA" sz="1800" b="1" i="1" dirty="0">
                <a:solidFill>
                  <a:srgbClr val="595959"/>
                </a:solidFill>
                <a:effectLst/>
                <a:latin typeface="Arial" panose="020B0604020202020204" pitchFamily="34" charset="0"/>
                <a:ea typeface="Arial" panose="020B0604020202020204" pitchFamily="34" charset="0"/>
              </a:rPr>
              <a:t>Activity 2</a:t>
            </a:r>
            <a:r>
              <a:rPr lang="en-ZA" sz="1800" dirty="0">
                <a:solidFill>
                  <a:srgbClr val="595959"/>
                </a:solidFill>
                <a:effectLst/>
                <a:latin typeface="Arial" panose="020B0604020202020204" pitchFamily="34" charset="0"/>
                <a:ea typeface="Arial" panose="020B0604020202020204" pitchFamily="34" charset="0"/>
              </a:rPr>
              <a:t> on </a:t>
            </a:r>
            <a:r>
              <a:rPr lang="en-ZA" sz="1800" b="1" i="1" u="sng" dirty="0">
                <a:solidFill>
                  <a:srgbClr val="595959"/>
                </a:solidFill>
                <a:effectLst/>
                <a:latin typeface="Arial" panose="020B0604020202020204" pitchFamily="34" charset="0"/>
                <a:ea typeface="Times New Roman" panose="02020603050405020304" pitchFamily="18" charset="0"/>
              </a:rPr>
              <a:t>Lesson 3 - Worksheet</a:t>
            </a:r>
            <a:r>
              <a:rPr lang="en-ZA" sz="1800" dirty="0">
                <a:solidFill>
                  <a:srgbClr val="595959"/>
                </a:solidFill>
                <a:effectLst/>
                <a:latin typeface="Arial" panose="020B0604020202020204" pitchFamily="34" charset="0"/>
                <a:ea typeface="Arial" panose="020B0604020202020204" pitchFamily="34" charset="0"/>
              </a:rPr>
              <a:t>)</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800" dirty="0">
                <a:solidFill>
                  <a:srgbClr val="595959"/>
                </a:solidFill>
                <a:effectLst/>
                <a:latin typeface="Arial" panose="020B0604020202020204" pitchFamily="34" charset="0"/>
                <a:ea typeface="Arial" panose="020B0604020202020204" pitchFamily="34" charset="0"/>
              </a:rPr>
              <a:t>Knowing all these possible side effects, do you think its worth “winning at all costs?”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800" dirty="0">
                <a:solidFill>
                  <a:srgbClr val="595959"/>
                </a:solidFill>
                <a:effectLst/>
                <a:latin typeface="Arial" panose="020B0604020202020204" pitchFamily="34" charset="0"/>
                <a:ea typeface="Arial" panose="020B0604020202020204" pitchFamily="34" charset="0"/>
              </a:rPr>
              <a:t>If it’s so dangerous, why do teenagers still take the drugs?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800" dirty="0">
                <a:solidFill>
                  <a:srgbClr val="595959"/>
                </a:solidFill>
                <a:effectLst/>
                <a:latin typeface="Arial" panose="020B0604020202020204" pitchFamily="34" charset="0"/>
                <a:ea typeface="Arial" panose="020B0604020202020204" pitchFamily="34" charset="0"/>
              </a:rPr>
              <a:t>Recommend three ways to communicate the danger of drugs in school.</a:t>
            </a: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4C69AEEC-F36D-4E99-AF5A-F3CB71D31C6B}" type="slidenum">
              <a:rPr lang="en-ZA" smtClean="0"/>
              <a:t>4</a:t>
            </a:fld>
            <a:endParaRPr lang="en-ZA"/>
          </a:p>
        </p:txBody>
      </p:sp>
    </p:spTree>
    <p:extLst>
      <p:ext uri="{BB962C8B-B14F-4D97-AF65-F5344CB8AC3E}">
        <p14:creationId xmlns:p14="http://schemas.microsoft.com/office/powerpoint/2010/main" val="1343749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5 &amp; 6: 10min</a:t>
            </a:r>
          </a:p>
          <a:p>
            <a:endParaRPr lang="en-ZA" dirty="0"/>
          </a:p>
          <a:p>
            <a:pPr marL="0" lvl="0" indent="0" fontAlgn="base">
              <a:buFont typeface="Symbol" panose="05050102010706020507" pitchFamily="18" charset="2"/>
              <a:buNone/>
            </a:pPr>
            <a:r>
              <a:rPr lang="en-ZA" sz="1800" u="none" strike="noStrike" dirty="0">
                <a:solidFill>
                  <a:srgbClr val="595959"/>
                </a:solidFill>
                <a:effectLst/>
                <a:latin typeface="Arial" panose="020B0604020202020204" pitchFamily="34" charset="0"/>
                <a:ea typeface="Arial" panose="020B0604020202020204" pitchFamily="34" charset="0"/>
              </a:rPr>
              <a:t>Here are another THREE examples of unfair practices in sport.</a:t>
            </a:r>
            <a:endParaRPr lang="en-ZA" sz="1800" u="none" strike="noStrike" dirty="0">
              <a:effectLst/>
              <a:latin typeface="Times New Roman" panose="02020603050405020304" pitchFamily="18" charset="0"/>
              <a:ea typeface="Times New Roman" panose="02020603050405020304" pitchFamily="18" charset="0"/>
            </a:endParaRPr>
          </a:p>
          <a:p>
            <a:pPr marL="457200"/>
            <a:r>
              <a:rPr lang="en-ZA" sz="1800" dirty="0">
                <a:solidFill>
                  <a:srgbClr val="595959"/>
                </a:solidFill>
                <a:effectLst/>
                <a:highlight>
                  <a:srgbClr val="FFFFFF"/>
                </a:highligh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en-ZA" sz="1800" b="1" dirty="0">
                <a:solidFill>
                  <a:srgbClr val="595959"/>
                </a:solidFill>
                <a:effectLst/>
                <a:latin typeface="Arial" panose="020B0604020202020204" pitchFamily="34" charset="0"/>
                <a:ea typeface="Arial" panose="020B0604020202020204" pitchFamily="34" charset="0"/>
              </a:rPr>
              <a:t>Match fixing:</a:t>
            </a:r>
            <a:r>
              <a:rPr lang="en-ZA" sz="1800" dirty="0">
                <a:solidFill>
                  <a:srgbClr val="595959"/>
                </a:solidFill>
                <a:effectLst/>
                <a:latin typeface="Arial" panose="020B0604020202020204" pitchFamily="34" charset="0"/>
                <a:ea typeface="Arial" panose="020B0604020202020204" pitchFamily="34" charset="0"/>
              </a:rPr>
              <a:t> Match fixing takes place when players intentionally play badly to throw a game. Usually so that those who bet on the player or team would make money. This is unfair and unethical when the aim of the game is fair competition.</a:t>
            </a:r>
            <a:endParaRPr lang="en-ZA" sz="1800" dirty="0">
              <a:effectLst/>
              <a:latin typeface="Times New Roman" panose="02020603050405020304" pitchFamily="18" charset="0"/>
              <a:ea typeface="Times New Roman" panose="02020603050405020304" pitchFamily="18" charset="0"/>
            </a:endParaRPr>
          </a:p>
          <a:p>
            <a:pPr marL="457200" indent="-179705">
              <a:lnSpc>
                <a:spcPct val="115000"/>
              </a:lnSpc>
              <a:spcAft>
                <a:spcPts val="1000"/>
              </a:spcAft>
            </a:pPr>
            <a:r>
              <a:rPr lang="en-ZA" sz="1800"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en-ZA" sz="1800" b="1" dirty="0">
                <a:solidFill>
                  <a:srgbClr val="595959"/>
                </a:solidFill>
                <a:effectLst/>
                <a:latin typeface="Arial" panose="020B0604020202020204" pitchFamily="34" charset="0"/>
                <a:ea typeface="Arial" panose="020B0604020202020204" pitchFamily="34" charset="0"/>
              </a:rPr>
              <a:t>Subject umpiring:</a:t>
            </a:r>
            <a:r>
              <a:rPr lang="en-ZA" sz="1800" dirty="0">
                <a:solidFill>
                  <a:srgbClr val="595959"/>
                </a:solidFill>
                <a:effectLst/>
                <a:latin typeface="Arial" panose="020B0604020202020204" pitchFamily="34" charset="0"/>
                <a:ea typeface="Arial" panose="020B0604020202020204" pitchFamily="34" charset="0"/>
              </a:rPr>
              <a:t> This occurs when an unfair referee does not take the necessary action in a game and a player is unfairly hurt. The situation is then further intensified when the team aggressively gets involved and a fight breaks out.  Another example could be in soccer when a player from one team is sent off for a serious high boot. A player does the same thing on the other team, but nothing happens. Remember officials should be FAIR and consistent to all the players.</a:t>
            </a:r>
            <a:endParaRPr lang="en-ZA" sz="1800" dirty="0">
              <a:effectLst/>
              <a:latin typeface="Times New Roman" panose="02020603050405020304" pitchFamily="18" charset="0"/>
              <a:ea typeface="Times New Roman" panose="02020603050405020304" pitchFamily="18" charset="0"/>
            </a:endParaRPr>
          </a:p>
          <a:p>
            <a:pPr marL="457200" indent="-179705">
              <a:lnSpc>
                <a:spcPct val="115000"/>
              </a:lnSpc>
            </a:pPr>
            <a:r>
              <a:rPr lang="en-ZA" sz="1800"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0" lvl="0" indent="0">
              <a:lnSpc>
                <a:spcPct val="115000"/>
              </a:lnSpc>
              <a:buFont typeface="Symbol" panose="05050102010706020507" pitchFamily="18" charset="2"/>
              <a:buNone/>
            </a:pPr>
            <a:r>
              <a:rPr lang="en-ZA" sz="1800" b="1" dirty="0">
                <a:solidFill>
                  <a:srgbClr val="595959"/>
                </a:solidFill>
                <a:effectLst/>
                <a:latin typeface="Arial" panose="020B0604020202020204" pitchFamily="34" charset="0"/>
                <a:ea typeface="Arial" panose="020B0604020202020204" pitchFamily="34" charset="0"/>
              </a:rPr>
              <a:t>MALADMINISTRATION in sport</a:t>
            </a:r>
            <a:r>
              <a:rPr lang="en-ZA" sz="1800" dirty="0">
                <a:solidFill>
                  <a:srgbClr val="595959"/>
                </a:solidFill>
                <a:effectLst/>
                <a:latin typeface="Arial" panose="020B0604020202020204" pitchFamily="34" charset="0"/>
                <a:ea typeface="Arial" panose="020B0604020202020204" pitchFamily="34" charset="0"/>
              </a:rPr>
              <a:t> – When those who are required to look after the sport, don’t administer it properly. Including:</a:t>
            </a:r>
            <a:endParaRPr lang="en-ZA"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Courier New" panose="02070309020205020404" pitchFamily="49" charset="0"/>
              <a:buChar char="o"/>
            </a:pPr>
            <a:r>
              <a:rPr lang="en-ZA" sz="1800" dirty="0">
                <a:solidFill>
                  <a:srgbClr val="595959"/>
                </a:solidFill>
                <a:effectLst/>
                <a:latin typeface="Arial" panose="020B0604020202020204" pitchFamily="34" charset="0"/>
                <a:ea typeface="Arial" panose="020B0604020202020204" pitchFamily="34" charset="0"/>
              </a:rPr>
              <a:t>Money is misused and wasted</a:t>
            </a:r>
            <a:endParaRPr lang="en-ZA"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Courier New" panose="02070309020205020404" pitchFamily="49" charset="0"/>
              <a:buChar char="o"/>
            </a:pPr>
            <a:r>
              <a:rPr lang="en-ZA" sz="1800" dirty="0">
                <a:solidFill>
                  <a:srgbClr val="595959"/>
                </a:solidFill>
                <a:effectLst/>
                <a:latin typeface="Arial" panose="020B0604020202020204" pitchFamily="34" charset="0"/>
                <a:ea typeface="Arial" panose="020B0604020202020204" pitchFamily="34" charset="0"/>
              </a:rPr>
              <a:t>Sporting events are not planned well</a:t>
            </a:r>
            <a:endParaRPr lang="en-ZA" sz="18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Courier New" panose="02070309020205020404" pitchFamily="49" charset="0"/>
              <a:buChar char="o"/>
            </a:pPr>
            <a:r>
              <a:rPr lang="en-ZA" sz="1800" dirty="0">
                <a:solidFill>
                  <a:srgbClr val="595959"/>
                </a:solidFill>
                <a:effectLst/>
                <a:latin typeface="Arial" panose="020B0604020202020204" pitchFamily="34" charset="0"/>
                <a:ea typeface="Arial" panose="020B0604020202020204" pitchFamily="34" charset="0"/>
              </a:rPr>
              <a:t>Corruption occurs</a:t>
            </a: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4C69AEEC-F36D-4E99-AF5A-F3CB71D31C6B}" type="slidenum">
              <a:rPr lang="en-ZA" smtClean="0"/>
              <a:t>5</a:t>
            </a:fld>
            <a:endParaRPr lang="en-ZA"/>
          </a:p>
        </p:txBody>
      </p:sp>
    </p:spTree>
    <p:extLst>
      <p:ext uri="{BB962C8B-B14F-4D97-AF65-F5344CB8AC3E}">
        <p14:creationId xmlns:p14="http://schemas.microsoft.com/office/powerpoint/2010/main" val="408882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6:</a:t>
            </a:r>
          </a:p>
          <a:p>
            <a:endParaRPr lang="en-ZA" dirty="0"/>
          </a:p>
          <a:p>
            <a:pPr marL="0" lvl="0" indent="0" fontAlgn="base">
              <a:buFont typeface="Symbol" panose="05050102010706020507" pitchFamily="18" charset="2"/>
              <a:buNone/>
            </a:pPr>
            <a:r>
              <a:rPr lang="en-ZA" sz="1800" u="none" strike="noStrike" dirty="0">
                <a:solidFill>
                  <a:srgbClr val="595959"/>
                </a:solidFill>
                <a:effectLst/>
                <a:latin typeface="Arial" panose="020B0604020202020204" pitchFamily="34" charset="0"/>
                <a:ea typeface="Arial" panose="020B0604020202020204" pitchFamily="34" charset="0"/>
              </a:rPr>
              <a:t>Take a look at the situation that occurred at a school Derby Day of unfair sports practice. Discuss in your groups how these problems could be prevented in future.</a:t>
            </a:r>
            <a:endParaRPr lang="en-ZA" sz="1800" u="none" strike="noStrike" dirty="0">
              <a:solidFill>
                <a:schemeClr val="tx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ZA" sz="1800" u="none" strike="noStrike" dirty="0">
              <a:solidFill>
                <a:schemeClr val="tx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Scenario:</a:t>
            </a:r>
            <a:br>
              <a:rPr lang="en-ZA" sz="1800" dirty="0">
                <a:solidFill>
                  <a:srgbClr val="595959"/>
                </a:solidFill>
                <a:effectLs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Arial" panose="020B0604020202020204" pitchFamily="34" charset="0"/>
              </a:rPr>
              <a:t>The TWO teams playing against one another in the 1st hockey boys’ game had been notorious competitors for years. Let’s call them the Blue High School and Red High School. Before the game started the teams were already “chirping” (making comments) one another from the side lines of the game. The referee was a past pupil of the Red High School. This pupil had spent the last 6 months getting licenced as a referee. The game started with limited infringements but towards the end of the first half the referee had sent off two players from the Blue High School. It seemed like he was highly subjective. In the second half one of the players from the Blue High School got frustrated with the referee’s lack of fair refereeing and injured another player from the Red High School. The game was disqualified by the coaches when the Blue High School pulled the team off the field and refused to let their players finish the game.</a:t>
            </a:r>
            <a:endParaRPr lang="en-ZA" sz="1800" dirty="0">
              <a:effectLst/>
              <a:latin typeface="Times New Roman" panose="02020603050405020304" pitchFamily="18" charset="0"/>
              <a:ea typeface="Times New Roman" panose="02020603050405020304" pitchFamily="18" charset="0"/>
            </a:endParaRPr>
          </a:p>
          <a:p>
            <a:pPr marL="457200"/>
            <a:r>
              <a:rPr lang="en-ZA" sz="1800"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Arial" panose="020B0604020202020204" pitchFamily="34" charset="0"/>
              </a:rPr>
              <a:t>Allow learners 3min to discuss and ask for feedback</a:t>
            </a:r>
            <a:endParaRPr lang="en-ZA" dirty="0"/>
          </a:p>
        </p:txBody>
      </p:sp>
      <p:sp>
        <p:nvSpPr>
          <p:cNvPr id="4" name="Slide Number Placeholder 3"/>
          <p:cNvSpPr>
            <a:spLocks noGrp="1"/>
          </p:cNvSpPr>
          <p:nvPr>
            <p:ph type="sldNum" sz="quarter" idx="5"/>
          </p:nvPr>
        </p:nvSpPr>
        <p:spPr/>
        <p:txBody>
          <a:bodyPr/>
          <a:lstStyle/>
          <a:p>
            <a:fld id="{4C69AEEC-F36D-4E99-AF5A-F3CB71D31C6B}" type="slidenum">
              <a:rPr lang="en-ZA" smtClean="0"/>
              <a:t>6</a:t>
            </a:fld>
            <a:endParaRPr lang="en-ZA"/>
          </a:p>
        </p:txBody>
      </p:sp>
    </p:spTree>
    <p:extLst>
      <p:ext uri="{BB962C8B-B14F-4D97-AF65-F5344CB8AC3E}">
        <p14:creationId xmlns:p14="http://schemas.microsoft.com/office/powerpoint/2010/main" val="47317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7: 5min</a:t>
            </a:r>
          </a:p>
          <a:p>
            <a:endParaRPr lang="en-ZA" dirty="0"/>
          </a:p>
          <a:p>
            <a:pPr marL="0" lvl="0" indent="0">
              <a:lnSpc>
                <a:spcPct val="115000"/>
              </a:lnSpc>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Remind learners that they need to be individuals who question what they see in the media. This means becoming analytical and critical thinkers. </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lnSpc>
                <a:spcPct val="115000"/>
              </a:lnSpc>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lnSpc>
                <a:spcPct val="115000"/>
              </a:lnSpc>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In </a:t>
            </a:r>
            <a:r>
              <a:rPr lang="en-ZA" sz="1800" b="1" i="1" dirty="0">
                <a:solidFill>
                  <a:srgbClr val="595959"/>
                </a:solidFill>
                <a:effectLst/>
                <a:latin typeface="Arial" panose="020B0604020202020204" pitchFamily="34" charset="0"/>
                <a:ea typeface="Arial" panose="020B0604020202020204" pitchFamily="34" charset="0"/>
              </a:rPr>
              <a:t>Activity 3</a:t>
            </a:r>
            <a:r>
              <a:rPr lang="en-ZA" sz="1800" dirty="0">
                <a:solidFill>
                  <a:srgbClr val="595959"/>
                </a:solidFill>
                <a:effectLst/>
                <a:latin typeface="Arial" panose="020B0604020202020204" pitchFamily="34" charset="0"/>
                <a:ea typeface="Arial" panose="020B0604020202020204" pitchFamily="34" charset="0"/>
              </a:rPr>
              <a:t> of </a:t>
            </a:r>
            <a:r>
              <a:rPr lang="en-ZA" sz="1800" b="1" i="1" u="sng" dirty="0">
                <a:solidFill>
                  <a:srgbClr val="595959"/>
                </a:solidFill>
                <a:effectLst/>
                <a:latin typeface="Arial" panose="020B0604020202020204" pitchFamily="34" charset="0"/>
                <a:ea typeface="Arial" panose="020B0604020202020204" pitchFamily="34" charset="0"/>
              </a:rPr>
              <a:t>Lesson 3 – Worksheet</a:t>
            </a:r>
            <a:r>
              <a:rPr lang="en-ZA" sz="1800" dirty="0">
                <a:solidFill>
                  <a:srgbClr val="595959"/>
                </a:solidFill>
                <a:effectLst/>
                <a:latin typeface="Arial" panose="020B0604020202020204" pitchFamily="34" charset="0"/>
                <a:ea typeface="Arial" panose="020B0604020202020204" pitchFamily="34" charset="0"/>
              </a:rPr>
              <a:t>, learners need to list the SIX major steps that stand out for them from Slide 7. </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lnSpc>
                <a:spcPct val="115000"/>
              </a:lnSpc>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lnSpc>
                <a:spcPct val="115000"/>
              </a:lnSpc>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Let’s take a moment to define HOW you can become a critical analyst of sports coverage in the media:</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lnSpc>
                <a:spcPct val="115000"/>
              </a:lnSpc>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 - This means you need to research and make sure you have evidence to support your argument.</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lnSpc>
                <a:spcPct val="115000"/>
              </a:lnSpc>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 - You can find this evidence by cross referencing different sports news outlets or articles.</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lnSpc>
                <a:spcPct val="115000"/>
              </a:lnSpc>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lnSpc>
                <a:spcPct val="115000"/>
              </a:lnSpc>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Ask yourself:</a:t>
            </a:r>
            <a:endParaRPr lang="en-ZA"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ZA" sz="1800" dirty="0">
                <a:solidFill>
                  <a:srgbClr val="595959"/>
                </a:solidFill>
                <a:effectLst/>
                <a:latin typeface="Arial" panose="020B0604020202020204" pitchFamily="34" charset="0"/>
                <a:ea typeface="Arial" panose="020B0604020202020204" pitchFamily="34" charset="0"/>
              </a:rPr>
              <a:t>What did I find in the media about sports coverage? </a:t>
            </a:r>
            <a:endParaRPr lang="en-ZA"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ZA" sz="1800" dirty="0">
                <a:solidFill>
                  <a:srgbClr val="595959"/>
                </a:solidFill>
                <a:effectLst/>
                <a:latin typeface="Arial" panose="020B0604020202020204" pitchFamily="34" charset="0"/>
                <a:ea typeface="Arial" panose="020B0604020202020204" pitchFamily="34" charset="0"/>
              </a:rPr>
              <a:t>How does this support my viewpoint? </a:t>
            </a:r>
            <a:endParaRPr lang="en-ZA"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ZA" sz="1800" dirty="0">
                <a:solidFill>
                  <a:srgbClr val="595959"/>
                </a:solidFill>
                <a:effectLst/>
                <a:latin typeface="Arial" panose="020B0604020202020204" pitchFamily="34" charset="0"/>
                <a:ea typeface="Arial" panose="020B0604020202020204" pitchFamily="34" charset="0"/>
              </a:rPr>
              <a:t>Have I found evidence of bias or prejudice in sport?</a:t>
            </a:r>
            <a:endParaRPr lang="en-ZA" sz="1800" dirty="0">
              <a:effectLst/>
              <a:latin typeface="Times New Roman" panose="02020603050405020304" pitchFamily="18" charset="0"/>
              <a:ea typeface="Times New Roman" panose="02020603050405020304" pitchFamily="18" charset="0"/>
            </a:endParaRPr>
          </a:p>
          <a:p>
            <a:pPr marL="457200">
              <a:lnSpc>
                <a:spcPct val="115000"/>
              </a:lnSpc>
              <a:spcAft>
                <a:spcPts val="1000"/>
              </a:spcAft>
            </a:pPr>
            <a:r>
              <a:rPr lang="en-ZA" sz="1800"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Arial" panose="020B0604020202020204" pitchFamily="34" charset="0"/>
              </a:rPr>
              <a:t>Once you’ve done all this research, present a critical argument with your evidence. If someone else opposes your viewpoint, take time to listen to them and carefully evaluate what they have said. </a:t>
            </a:r>
            <a:br>
              <a:rPr lang="en-ZA" sz="1800" dirty="0">
                <a:solidFill>
                  <a:srgbClr val="595959"/>
                </a:solidFill>
                <a:effectLs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Arial" panose="020B0604020202020204" pitchFamily="34" charset="0"/>
              </a:rPr>
              <a:t>Stay calm, do not argue! Try to counter their response with evidence</a:t>
            </a:r>
            <a:endParaRPr lang="en-ZA" dirty="0"/>
          </a:p>
        </p:txBody>
      </p:sp>
      <p:sp>
        <p:nvSpPr>
          <p:cNvPr id="4" name="Slide Number Placeholder 3"/>
          <p:cNvSpPr>
            <a:spLocks noGrp="1"/>
          </p:cNvSpPr>
          <p:nvPr>
            <p:ph type="sldNum" sz="quarter" idx="5"/>
          </p:nvPr>
        </p:nvSpPr>
        <p:spPr/>
        <p:txBody>
          <a:bodyPr/>
          <a:lstStyle/>
          <a:p>
            <a:fld id="{4C69AEEC-F36D-4E99-AF5A-F3CB71D31C6B}" type="slidenum">
              <a:rPr lang="en-ZA" smtClean="0"/>
              <a:t>7</a:t>
            </a:fld>
            <a:endParaRPr lang="en-ZA"/>
          </a:p>
        </p:txBody>
      </p:sp>
    </p:spTree>
    <p:extLst>
      <p:ext uri="{BB962C8B-B14F-4D97-AF65-F5344CB8AC3E}">
        <p14:creationId xmlns:p14="http://schemas.microsoft.com/office/powerpoint/2010/main" val="334584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8: 10min</a:t>
            </a:r>
          </a:p>
          <a:p>
            <a:endParaRPr lang="en-ZA" dirty="0"/>
          </a:p>
          <a:p>
            <a:pPr marL="0" lvl="0" indent="0">
              <a:lnSpc>
                <a:spcPct val="115000"/>
              </a:lnSpc>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In your </a:t>
            </a:r>
            <a:r>
              <a:rPr lang="en-ZA" sz="1800" b="1" i="1" u="sng" dirty="0">
                <a:solidFill>
                  <a:srgbClr val="595959"/>
                </a:solidFill>
                <a:effectLst/>
                <a:latin typeface="Arial" panose="020B0604020202020204" pitchFamily="34" charset="0"/>
                <a:ea typeface="Arial" panose="020B0604020202020204" pitchFamily="34" charset="0"/>
              </a:rPr>
              <a:t>Lesson 3 - Worksheet</a:t>
            </a:r>
            <a:r>
              <a:rPr lang="en-ZA" sz="1800" dirty="0">
                <a:solidFill>
                  <a:srgbClr val="595959"/>
                </a:solidFill>
                <a:effectLst/>
                <a:latin typeface="Arial" panose="020B0604020202020204" pitchFamily="34" charset="0"/>
                <a:ea typeface="Arial" panose="020B0604020202020204" pitchFamily="34" charset="0"/>
              </a:rPr>
              <a:t>, you will now have time to complete </a:t>
            </a:r>
            <a:r>
              <a:rPr lang="en-ZA" sz="1800" b="1" i="1" dirty="0">
                <a:solidFill>
                  <a:srgbClr val="595959"/>
                </a:solidFill>
                <a:effectLst/>
                <a:latin typeface="Arial" panose="020B0604020202020204" pitchFamily="34" charset="0"/>
                <a:ea typeface="Arial" panose="020B0604020202020204" pitchFamily="34" charset="0"/>
              </a:rPr>
              <a:t>Activity 4</a:t>
            </a:r>
            <a:r>
              <a:rPr lang="en-ZA" sz="1800" dirty="0">
                <a:solidFill>
                  <a:srgbClr val="595959"/>
                </a:solidFill>
                <a:effectLst/>
                <a:latin typeface="Arial" panose="020B0604020202020204" pitchFamily="34" charset="0"/>
                <a:ea typeface="Arial" panose="020B0604020202020204" pitchFamily="34" charset="0"/>
              </a:rPr>
              <a:t>. Write your best answer into your workbook. You will have 10min to answer this question. This question will give you a taste of the kind of questions you could expect on this topic in your test at the end of this year. </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lnSpc>
                <a:spcPct val="115000"/>
              </a:lnSpc>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lnSpc>
                <a:spcPct val="115000"/>
              </a:lnSpc>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Your teacher will share the </a:t>
            </a:r>
            <a:r>
              <a:rPr lang="en-ZA" sz="1800" b="1" i="1" u="sng" dirty="0">
                <a:solidFill>
                  <a:srgbClr val="595959"/>
                </a:solidFill>
                <a:effectLst/>
                <a:latin typeface="Arial" panose="020B0604020202020204" pitchFamily="34" charset="0"/>
                <a:ea typeface="Arial" panose="020B0604020202020204" pitchFamily="34" charset="0"/>
              </a:rPr>
              <a:t>Lesson 3 – Worksheet MEMO</a:t>
            </a:r>
            <a:r>
              <a:rPr lang="en-ZA" sz="1800" dirty="0">
                <a:solidFill>
                  <a:srgbClr val="595959"/>
                </a:solidFill>
                <a:effectLst/>
                <a:latin typeface="Arial" panose="020B0604020202020204" pitchFamily="34" charset="0"/>
                <a:ea typeface="Arial" panose="020B0604020202020204" pitchFamily="34" charset="0"/>
              </a:rPr>
              <a:t> with you at the end of the lesson.</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lnSpc>
                <a:spcPct val="115000"/>
              </a:lnSpc>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Let’s get started.</a:t>
            </a: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C69AEEC-F36D-4E99-AF5A-F3CB71D31C6B}" type="slidenum">
              <a:rPr lang="en-ZA" smtClean="0"/>
              <a:t>8</a:t>
            </a:fld>
            <a:endParaRPr lang="en-ZA"/>
          </a:p>
        </p:txBody>
      </p:sp>
    </p:spTree>
    <p:extLst>
      <p:ext uri="{BB962C8B-B14F-4D97-AF65-F5344CB8AC3E}">
        <p14:creationId xmlns:p14="http://schemas.microsoft.com/office/powerpoint/2010/main" val="3689781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9: 3min</a:t>
            </a:r>
          </a:p>
          <a:p>
            <a:endParaRPr lang="en-ZA" sz="1800" dirty="0">
              <a:solidFill>
                <a:srgbClr val="595959"/>
              </a:solidFill>
              <a:effectLst/>
              <a:highlight>
                <a:srgbClr val="FFFFFF"/>
              </a:highlight>
              <a:latin typeface="Arial" panose="020B0604020202020204" pitchFamily="34" charset="0"/>
              <a:ea typeface="Times New Roman" panose="02020603050405020304" pitchFamily="18" charset="0"/>
            </a:endParaRPr>
          </a:p>
          <a:p>
            <a:r>
              <a:rPr lang="en-ZA" sz="1800" dirty="0">
                <a:solidFill>
                  <a:srgbClr val="595959"/>
                </a:solidFill>
                <a:effectLst/>
                <a:highlight>
                  <a:srgbClr val="FFFFFF"/>
                </a:highlight>
                <a:latin typeface="Arial" panose="020B0604020202020204" pitchFamily="34" charset="0"/>
                <a:ea typeface="Times New Roman" panose="02020603050405020304" pitchFamily="18" charset="0"/>
              </a:rPr>
              <a:t>Allow time for learners to take a moment to reflect on what they have learnt about themselves today in class. </a:t>
            </a:r>
            <a:r>
              <a:rPr lang="en-ZA" sz="1800" dirty="0">
                <a:solidFill>
                  <a:srgbClr val="404040"/>
                </a:solidFill>
                <a:effectLst/>
                <a:latin typeface="Arial" panose="020B0604020202020204" pitchFamily="34" charset="0"/>
                <a:ea typeface="Times New Roman" panose="02020603050405020304" pitchFamily="18" charset="0"/>
              </a:rPr>
              <a:t>Answer the questions in </a:t>
            </a:r>
            <a:r>
              <a:rPr lang="en-ZA" sz="1800" b="1" i="1" dirty="0">
                <a:solidFill>
                  <a:srgbClr val="404040"/>
                </a:solidFill>
                <a:effectLst/>
                <a:latin typeface="Arial" panose="020B0604020202020204" pitchFamily="34" charset="0"/>
                <a:ea typeface="Times New Roman" panose="02020603050405020304" pitchFamily="18" charset="0"/>
              </a:rPr>
              <a:t>Activity 5</a:t>
            </a:r>
            <a:r>
              <a:rPr lang="en-ZA" sz="1800" dirty="0">
                <a:solidFill>
                  <a:srgbClr val="404040"/>
                </a:solidFill>
                <a:effectLst/>
                <a:latin typeface="Arial" panose="020B0604020202020204" pitchFamily="34" charset="0"/>
                <a:ea typeface="Times New Roman" panose="02020603050405020304" pitchFamily="18" charset="0"/>
              </a:rPr>
              <a:t> on </a:t>
            </a:r>
            <a:r>
              <a:rPr lang="en-ZA" sz="1800" b="1" i="1" u="sng" dirty="0">
                <a:solidFill>
                  <a:srgbClr val="595959"/>
                </a:solidFill>
                <a:effectLst/>
                <a:latin typeface="Arial" panose="020B0604020202020204" pitchFamily="34" charset="0"/>
                <a:ea typeface="Arial" panose="020B0604020202020204" pitchFamily="34" charset="0"/>
              </a:rPr>
              <a:t>Lesson 3 – Worksheet</a:t>
            </a:r>
            <a:br>
              <a:rPr lang="en-ZA" sz="1800" b="1" i="1" u="sng" dirty="0">
                <a:solidFill>
                  <a:srgbClr val="595959"/>
                </a:solidFill>
                <a:effectLst/>
                <a:latin typeface="Arial" panose="020B0604020202020204" pitchFamily="34" charset="0"/>
                <a:ea typeface="Arial" panose="020B0604020202020204" pitchFamily="34" charset="0"/>
              </a:rPr>
            </a:br>
            <a:endParaRPr lang="en-ZA" sz="1800" dirty="0">
              <a:effectLst/>
              <a:latin typeface="Times New Roman" panose="02020603050405020304" pitchFamily="18" charset="0"/>
              <a:ea typeface="Times New Roman" panose="02020603050405020304" pitchFamily="18" charset="0"/>
            </a:endParaRPr>
          </a:p>
          <a:p>
            <a:pPr marL="457200">
              <a:lnSpc>
                <a:spcPct val="115000"/>
              </a:lnSpc>
            </a:pPr>
            <a:r>
              <a:rPr lang="en-ZA" sz="1800" dirty="0">
                <a:solidFill>
                  <a:srgbClr val="595959"/>
                </a:solidFill>
                <a:effectLst/>
                <a:latin typeface="Arial" panose="020B0604020202020204" pitchFamily="34" charset="0"/>
                <a:ea typeface="Arial" panose="020B0604020202020204" pitchFamily="34" charset="0"/>
              </a:rPr>
              <a:t>• Write a short paragraph on what you have learnt today about unfair practices in sports.</a:t>
            </a:r>
            <a:endParaRPr lang="en-ZA" sz="1800" dirty="0">
              <a:effectLst/>
              <a:latin typeface="Times New Roman" panose="02020603050405020304" pitchFamily="18" charset="0"/>
              <a:ea typeface="Times New Roman" panose="02020603050405020304" pitchFamily="18" charset="0"/>
            </a:endParaRPr>
          </a:p>
          <a:p>
            <a:pPr marL="457200">
              <a:lnSpc>
                <a:spcPct val="115000"/>
              </a:lnSpc>
            </a:pPr>
            <a:r>
              <a:rPr lang="en-ZA" sz="1800"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457200">
              <a:lnSpc>
                <a:spcPct val="115000"/>
              </a:lnSpc>
            </a:pPr>
            <a:r>
              <a:rPr lang="en-ZA" sz="1800" dirty="0">
                <a:solidFill>
                  <a:srgbClr val="595959"/>
                </a:solidFill>
                <a:effectLst/>
                <a:latin typeface="Arial" panose="020B0604020202020204" pitchFamily="34" charset="0"/>
                <a:ea typeface="Arial" panose="020B0604020202020204" pitchFamily="34" charset="0"/>
              </a:rPr>
              <a:t>• How has the media impacted your perceptions on gender bias in sport?</a:t>
            </a:r>
            <a:endParaRPr lang="en-ZA" sz="1800" dirty="0">
              <a:effectLst/>
              <a:latin typeface="Times New Roman" panose="02020603050405020304" pitchFamily="18" charset="0"/>
              <a:ea typeface="Times New Roman" panose="02020603050405020304" pitchFamily="18" charset="0"/>
            </a:endParaRPr>
          </a:p>
          <a:p>
            <a:pPr marL="457200">
              <a:lnSpc>
                <a:spcPct val="115000"/>
              </a:lnSpc>
              <a:spcAft>
                <a:spcPts val="1000"/>
              </a:spcAft>
            </a:pPr>
            <a:r>
              <a:rPr lang="en-ZA" sz="1800"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Arial" panose="020B0604020202020204" pitchFamily="34" charset="0"/>
              </a:rPr>
              <a:t>There are no memo answers to these questions. Make sure in this time the class is quiet. You can even play an instrumental song to encourage a quieting down and reflecting.</a:t>
            </a:r>
            <a:endParaRPr lang="en-ZA" dirty="0"/>
          </a:p>
        </p:txBody>
      </p:sp>
      <p:sp>
        <p:nvSpPr>
          <p:cNvPr id="4" name="Slide Number Placeholder 3"/>
          <p:cNvSpPr>
            <a:spLocks noGrp="1"/>
          </p:cNvSpPr>
          <p:nvPr>
            <p:ph type="sldNum" sz="quarter" idx="5"/>
          </p:nvPr>
        </p:nvSpPr>
        <p:spPr/>
        <p:txBody>
          <a:bodyPr/>
          <a:lstStyle/>
          <a:p>
            <a:fld id="{4C69AEEC-F36D-4E99-AF5A-F3CB71D31C6B}" type="slidenum">
              <a:rPr lang="en-ZA" smtClean="0"/>
              <a:t>9</a:t>
            </a:fld>
            <a:endParaRPr lang="en-ZA"/>
          </a:p>
        </p:txBody>
      </p:sp>
    </p:spTree>
    <p:extLst>
      <p:ext uri="{BB962C8B-B14F-4D97-AF65-F5344CB8AC3E}">
        <p14:creationId xmlns:p14="http://schemas.microsoft.com/office/powerpoint/2010/main" val="2784019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6283-EE2A-478A-92D9-D7FA92D17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737F5125-FE22-4A7A-B518-55BDEDC813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36BCAC2-F5C9-473A-BC5A-8AFB81653779}"/>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257B9FFB-678F-4C88-AF47-BB3AB035439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0515145-FC71-4361-B470-E38F47CEF635}"/>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76400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66DD0-8C44-49B9-8DA0-090A290C754B}"/>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0673273-A7EA-4BAA-9E03-9124CAC87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6EDE42B-2A86-4318-BDC9-35131DF30D7C}"/>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875C8348-988F-4D46-B58C-756C11BAD2A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066F247-DC8F-4C95-8D1B-1193E29C4986}"/>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132730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E853EC-41DA-4ED7-A558-DB3944173F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142C231-D351-492F-8A18-70532C3A26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72B5AEA-542F-4C0F-BA33-B7C46E5D7825}"/>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4A73D48B-D328-4780-8766-FD59C2D182E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DFE2C4B-9141-4C87-A599-4F1B91D0AA78}"/>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66772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CD85-8C99-4310-89C5-F9844A1DBDE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A0CD250-B9B4-4C8A-AE74-CC9D51D90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52F7269-A4BC-426C-8F0D-54DE61DE86AE}"/>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37781AF4-E978-4750-97E8-F9C543B3E19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77B9BC3-A847-4AD9-B218-ACC16C65120F}"/>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162375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4BB1-1868-486F-8B35-7CCEC78309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35EF9228-B3F5-46F3-9B61-82F0829713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BEE727-22B2-45E1-ABEF-75466E5451F8}"/>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97142DF4-5AEF-46E7-849A-794C128DD7A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69F491A-B6E6-48CE-B1B9-F150B1C3A006}"/>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80250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69AC-4775-4F63-8CE8-0ED1E0DC724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D9464EA-3B12-4381-ABFE-2693436983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B3DA0E00-91B0-46A2-B10F-358F3CA047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73272250-1CD1-4A5D-808D-24AC56BED736}"/>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6" name="Footer Placeholder 5">
            <a:extLst>
              <a:ext uri="{FF2B5EF4-FFF2-40B4-BE49-F238E27FC236}">
                <a16:creationId xmlns:a16="http://schemas.microsoft.com/office/drawing/2014/main" id="{D0DDF8AC-4095-4D4E-AB0F-C872748AAF7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FCDD2C9-3AFE-454C-BB84-D2CF3CC8E927}"/>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72442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B6C1-5398-498C-9992-DD173216D26A}"/>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F6C98BF-55A8-47B6-B456-FF4BD7B82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4C4EE9-CF5D-48B1-A2FE-19A8E98EFA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779DD338-63B2-4C01-B730-7590E108E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1A8E3D-9220-4491-8386-EC1DB4C993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C99F36A-B9A7-4D0E-9334-B3817630FFF3}"/>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8" name="Footer Placeholder 7">
            <a:extLst>
              <a:ext uri="{FF2B5EF4-FFF2-40B4-BE49-F238E27FC236}">
                <a16:creationId xmlns:a16="http://schemas.microsoft.com/office/drawing/2014/main" id="{D58D3715-7625-4A61-A17C-E9989DDF28CE}"/>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3DD87D44-07D5-491E-993D-33F72C83C2BB}"/>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92069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56EC-3BCA-4196-A3AC-E3F082FBB4F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D0E5169B-BB9B-4DA1-AEC3-B57C2CE84AFC}"/>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4" name="Footer Placeholder 3">
            <a:extLst>
              <a:ext uri="{FF2B5EF4-FFF2-40B4-BE49-F238E27FC236}">
                <a16:creationId xmlns:a16="http://schemas.microsoft.com/office/drawing/2014/main" id="{13E34820-E276-4CA6-B6EB-235ACE2BE0F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E2197782-10E5-49A0-8F05-F197F52D6241}"/>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90266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89F5E1-9889-4FC1-B842-77BFB1CB59B7}"/>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3" name="Footer Placeholder 2">
            <a:extLst>
              <a:ext uri="{FF2B5EF4-FFF2-40B4-BE49-F238E27FC236}">
                <a16:creationId xmlns:a16="http://schemas.microsoft.com/office/drawing/2014/main" id="{43FCBC02-0AA0-4056-8BBD-0D9298DA1AE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C67EA1CA-7FDC-492D-8E35-E7443804FD6B}"/>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62309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6D15-2EB3-4DA7-A292-0B8B09539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8662A0D-C485-4B90-A86C-EC82995E3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94A177CC-3682-476A-B3E4-E5D4A61AA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8561FF-0E5E-4B57-8E6D-3951108B438F}"/>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6" name="Footer Placeholder 5">
            <a:extLst>
              <a:ext uri="{FF2B5EF4-FFF2-40B4-BE49-F238E27FC236}">
                <a16:creationId xmlns:a16="http://schemas.microsoft.com/office/drawing/2014/main" id="{7F706AEF-123F-4AC1-A32B-B8BC5EF5D45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DC1F050-8B59-40F3-B0A0-B51EAE9DC0F0}"/>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33745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BD2B-B87A-43E6-AA4F-90F9C176E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24AEF3F-2FA4-4688-AF17-AC637EE05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CE1430F-1793-4A3C-8A9A-C8AADDEC2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FB30FD-B3A9-43D8-9291-5113603D999D}"/>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6" name="Footer Placeholder 5">
            <a:extLst>
              <a:ext uri="{FF2B5EF4-FFF2-40B4-BE49-F238E27FC236}">
                <a16:creationId xmlns:a16="http://schemas.microsoft.com/office/drawing/2014/main" id="{0CB9B4E0-8628-4052-81FF-0FB5A8675AC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E359AB1-1F1F-4EA2-90B8-3237D55DC677}"/>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5885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5C7B0-5B7D-455D-9ED2-0956AF1E92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1BBE596-81EE-4126-89D0-504BA37CDB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98BA948-ADC6-499D-A0C2-35E27BAB50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219AC465-BDA1-4CF9-9FC9-B1BAE5E0CE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3B23297C-17C9-463D-877A-5869EA036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E8B81-735B-42FE-A9F0-3DDFFCB902E7}" type="slidenum">
              <a:rPr lang="en-ZA" smtClean="0"/>
              <a:t>‹#›</a:t>
            </a:fld>
            <a:endParaRPr lang="en-ZA"/>
          </a:p>
        </p:txBody>
      </p:sp>
    </p:spTree>
    <p:extLst>
      <p:ext uri="{BB962C8B-B14F-4D97-AF65-F5344CB8AC3E}">
        <p14:creationId xmlns:p14="http://schemas.microsoft.com/office/powerpoint/2010/main" val="1945992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20B0C8-0A51-9F33-023A-0EFF866E72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56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E30B-4CCF-4600-9891-C21EA9478949}"/>
              </a:ext>
            </a:extLst>
          </p:cNvPr>
          <p:cNvSpPr>
            <a:spLocks noGrp="1"/>
          </p:cNvSpPr>
          <p:nvPr>
            <p:ph type="title"/>
          </p:nvPr>
        </p:nvSpPr>
        <p:spPr>
          <a:xfrm>
            <a:off x="838200" y="365125"/>
            <a:ext cx="10515600" cy="679545"/>
          </a:xfrm>
        </p:spPr>
        <p:txBody>
          <a:bodyPr>
            <a:normAutofit fontScale="90000"/>
          </a:bodyPr>
          <a:lstStyle/>
          <a:p>
            <a:r>
              <a:rPr lang="en-ZA" dirty="0"/>
              <a:t>Unfair practices in sport</a:t>
            </a:r>
          </a:p>
        </p:txBody>
      </p:sp>
      <p:sp>
        <p:nvSpPr>
          <p:cNvPr id="3" name="Content Placeholder 2">
            <a:extLst>
              <a:ext uri="{FF2B5EF4-FFF2-40B4-BE49-F238E27FC236}">
                <a16:creationId xmlns:a16="http://schemas.microsoft.com/office/drawing/2014/main" id="{E06D57AE-3E11-44E7-8E25-894DE81944DD}"/>
              </a:ext>
            </a:extLst>
          </p:cNvPr>
          <p:cNvSpPr>
            <a:spLocks noGrp="1"/>
          </p:cNvSpPr>
          <p:nvPr>
            <p:ph idx="1"/>
          </p:nvPr>
        </p:nvSpPr>
        <p:spPr/>
        <p:txBody>
          <a:bodyPr/>
          <a:lstStyle/>
          <a:p>
            <a:endParaRPr lang="en-ZA"/>
          </a:p>
        </p:txBody>
      </p:sp>
      <p:pic>
        <p:nvPicPr>
          <p:cNvPr id="1026" name="Picture 2" descr="Drug Use &amp;amp; Substance Misuse in Sports | Gateway Foundation">
            <a:extLst>
              <a:ext uri="{FF2B5EF4-FFF2-40B4-BE49-F238E27FC236}">
                <a16:creationId xmlns:a16="http://schemas.microsoft.com/office/drawing/2014/main" id="{D000C4E7-13E3-44F3-B391-6390FC210D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648" y="1112138"/>
            <a:ext cx="10204704" cy="41403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84A711-4B89-4FA7-8FA8-0B998257271D}"/>
              </a:ext>
            </a:extLst>
          </p:cNvPr>
          <p:cNvSpPr txBox="1"/>
          <p:nvPr/>
        </p:nvSpPr>
        <p:spPr>
          <a:xfrm>
            <a:off x="521677" y="5319952"/>
            <a:ext cx="4028282" cy="861774"/>
          </a:xfrm>
          <a:prstGeom prst="rect">
            <a:avLst/>
          </a:prstGeom>
          <a:noFill/>
        </p:spPr>
        <p:txBody>
          <a:bodyPr wrap="none" rtlCol="0">
            <a:spAutoFit/>
          </a:bodyPr>
          <a:lstStyle/>
          <a:p>
            <a:r>
              <a:rPr lang="en-ZA" sz="5000" dirty="0"/>
              <a:t>DRUG- TAKING</a:t>
            </a:r>
          </a:p>
        </p:txBody>
      </p:sp>
      <p:pic>
        <p:nvPicPr>
          <p:cNvPr id="5" name="Picture 4">
            <a:extLst>
              <a:ext uri="{FF2B5EF4-FFF2-40B4-BE49-F238E27FC236}">
                <a16:creationId xmlns:a16="http://schemas.microsoft.com/office/drawing/2014/main" id="{8A253EEE-5460-C6BB-57F2-4E1A103098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0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91F5B-E8C8-4963-A67A-E9058AD64C31}"/>
              </a:ext>
            </a:extLst>
          </p:cNvPr>
          <p:cNvSpPr>
            <a:spLocks noGrp="1"/>
          </p:cNvSpPr>
          <p:nvPr>
            <p:ph idx="1"/>
          </p:nvPr>
        </p:nvSpPr>
        <p:spPr>
          <a:xfrm>
            <a:off x="521677" y="644823"/>
            <a:ext cx="11439049" cy="4351338"/>
          </a:xfrm>
        </p:spPr>
        <p:txBody>
          <a:bodyPr/>
          <a:lstStyle/>
          <a:p>
            <a:pPr algn="r"/>
            <a:r>
              <a:rPr lang="en-GB" sz="2200" b="1" i="0" dirty="0">
                <a:effectLst/>
                <a:latin typeface="Roboto" panose="02000000000000000000" pitchFamily="2" charset="0"/>
              </a:rPr>
              <a:t>Steroids in High School Sports - </a:t>
            </a:r>
            <a:r>
              <a:rPr lang="en-GB" sz="2200" b="0" i="0" dirty="0">
                <a:effectLst/>
                <a:latin typeface="Roboto" panose="02000000000000000000" pitchFamily="2" charset="0"/>
              </a:rPr>
              <a:t>Teens may experiment with steroids to build muscle and perform at higher levels in athletics, but they may be unaware of the dangers to their physical and mental health</a:t>
            </a:r>
          </a:p>
          <a:p>
            <a:pPr algn="r"/>
            <a:r>
              <a:rPr lang="en-ZA" sz="1200" dirty="0"/>
              <a:t>(the recovery village)</a:t>
            </a:r>
          </a:p>
        </p:txBody>
      </p:sp>
      <p:sp>
        <p:nvSpPr>
          <p:cNvPr id="5" name="TextBox 4">
            <a:extLst>
              <a:ext uri="{FF2B5EF4-FFF2-40B4-BE49-F238E27FC236}">
                <a16:creationId xmlns:a16="http://schemas.microsoft.com/office/drawing/2014/main" id="{ADFF65FA-DEF3-4AE6-B3E7-0A8ED5D5DA0B}"/>
              </a:ext>
            </a:extLst>
          </p:cNvPr>
          <p:cNvSpPr txBox="1"/>
          <p:nvPr/>
        </p:nvSpPr>
        <p:spPr>
          <a:xfrm>
            <a:off x="521677" y="5319952"/>
            <a:ext cx="4028282" cy="861774"/>
          </a:xfrm>
          <a:prstGeom prst="rect">
            <a:avLst/>
          </a:prstGeom>
          <a:noFill/>
        </p:spPr>
        <p:txBody>
          <a:bodyPr wrap="none" rtlCol="0">
            <a:spAutoFit/>
          </a:bodyPr>
          <a:lstStyle/>
          <a:p>
            <a:r>
              <a:rPr lang="en-ZA" sz="5000" dirty="0"/>
              <a:t>DRUG- TAKING</a:t>
            </a:r>
          </a:p>
        </p:txBody>
      </p:sp>
      <p:pic>
        <p:nvPicPr>
          <p:cNvPr id="4" name="Picture 3">
            <a:extLst>
              <a:ext uri="{FF2B5EF4-FFF2-40B4-BE49-F238E27FC236}">
                <a16:creationId xmlns:a16="http://schemas.microsoft.com/office/drawing/2014/main" id="{BDF63247-37DE-ADEB-2A3B-F848E6F225C9}"/>
              </a:ext>
            </a:extLst>
          </p:cNvPr>
          <p:cNvPicPr>
            <a:picLocks noChangeAspect="1"/>
          </p:cNvPicPr>
          <p:nvPr/>
        </p:nvPicPr>
        <p:blipFill>
          <a:blip r:embed="rId4"/>
          <a:stretch>
            <a:fillRect/>
          </a:stretch>
        </p:blipFill>
        <p:spPr>
          <a:xfrm>
            <a:off x="2144889" y="1311258"/>
            <a:ext cx="5870222" cy="4127764"/>
          </a:xfrm>
          <a:prstGeom prst="rect">
            <a:avLst/>
          </a:prstGeom>
        </p:spPr>
      </p:pic>
      <p:pic>
        <p:nvPicPr>
          <p:cNvPr id="2" name="Picture 1">
            <a:extLst>
              <a:ext uri="{FF2B5EF4-FFF2-40B4-BE49-F238E27FC236}">
                <a16:creationId xmlns:a16="http://schemas.microsoft.com/office/drawing/2014/main" id="{5C1F1DD3-ED3A-2AFE-281C-1216F8E635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84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D2C-37F6-4ED2-A5D8-9DE47F10D64C}"/>
              </a:ext>
            </a:extLst>
          </p:cNvPr>
          <p:cNvSpPr>
            <a:spLocks noGrp="1"/>
          </p:cNvSpPr>
          <p:nvPr>
            <p:ph type="title"/>
          </p:nvPr>
        </p:nvSpPr>
        <p:spPr>
          <a:xfrm>
            <a:off x="355600" y="47625"/>
            <a:ext cx="10515600" cy="1325563"/>
          </a:xfrm>
        </p:spPr>
        <p:txBody>
          <a:bodyPr/>
          <a:lstStyle/>
          <a:p>
            <a:r>
              <a:rPr lang="en-ZA" dirty="0"/>
              <a:t>SIDE EFFECTS of Anabolic Steroids</a:t>
            </a:r>
          </a:p>
        </p:txBody>
      </p:sp>
      <p:sp>
        <p:nvSpPr>
          <p:cNvPr id="3" name="Content Placeholder 2">
            <a:extLst>
              <a:ext uri="{FF2B5EF4-FFF2-40B4-BE49-F238E27FC236}">
                <a16:creationId xmlns:a16="http://schemas.microsoft.com/office/drawing/2014/main" id="{D3F812AF-2256-4A66-A825-845B5C60DF36}"/>
              </a:ext>
            </a:extLst>
          </p:cNvPr>
          <p:cNvSpPr>
            <a:spLocks noGrp="1"/>
          </p:cNvSpPr>
          <p:nvPr>
            <p:ph idx="1"/>
          </p:nvPr>
        </p:nvSpPr>
        <p:spPr>
          <a:xfrm>
            <a:off x="533400" y="1038225"/>
            <a:ext cx="5257800" cy="4351338"/>
          </a:xfrm>
        </p:spPr>
        <p:txBody>
          <a:bodyPr>
            <a:normAutofit fontScale="77500" lnSpcReduction="20000"/>
          </a:bodyPr>
          <a:lstStyle/>
          <a:p>
            <a:pPr marL="0" indent="0" algn="l">
              <a:buNone/>
            </a:pPr>
            <a:r>
              <a:rPr lang="en-GB" sz="2600" b="0" i="0" dirty="0">
                <a:solidFill>
                  <a:srgbClr val="111111"/>
                </a:solidFill>
                <a:effectLst/>
                <a:latin typeface="Helvetica" panose="020B0604020202020204" pitchFamily="34" charset="0"/>
              </a:rPr>
              <a:t>Men may develop:</a:t>
            </a:r>
          </a:p>
          <a:p>
            <a:pPr algn="l">
              <a:buFont typeface="Arial" panose="020B0604020202020204" pitchFamily="34" charset="0"/>
              <a:buChar char="•"/>
            </a:pPr>
            <a:r>
              <a:rPr lang="en-GB" sz="2600" b="0" i="0" dirty="0">
                <a:solidFill>
                  <a:srgbClr val="111111"/>
                </a:solidFill>
                <a:effectLst/>
                <a:latin typeface="Helvetica" panose="020B0604020202020204" pitchFamily="34" charset="0"/>
              </a:rPr>
              <a:t>Prominent breasts</a:t>
            </a:r>
          </a:p>
          <a:p>
            <a:pPr algn="l">
              <a:buFont typeface="Arial" panose="020B0604020202020204" pitchFamily="34" charset="0"/>
              <a:buChar char="•"/>
            </a:pPr>
            <a:r>
              <a:rPr lang="en-GB" sz="2600" b="0" i="0" dirty="0">
                <a:solidFill>
                  <a:srgbClr val="111111"/>
                </a:solidFill>
                <a:effectLst/>
                <a:latin typeface="Helvetica" panose="020B0604020202020204" pitchFamily="34" charset="0"/>
              </a:rPr>
              <a:t>Shrunken testicles</a:t>
            </a:r>
          </a:p>
          <a:p>
            <a:pPr algn="l">
              <a:buFont typeface="Arial" panose="020B0604020202020204" pitchFamily="34" charset="0"/>
              <a:buChar char="•"/>
            </a:pPr>
            <a:r>
              <a:rPr lang="en-GB" sz="2600" b="0" i="0" dirty="0">
                <a:solidFill>
                  <a:srgbClr val="111111"/>
                </a:solidFill>
                <a:effectLst/>
                <a:latin typeface="Helvetica" panose="020B0604020202020204" pitchFamily="34" charset="0"/>
              </a:rPr>
              <a:t>Infertility</a:t>
            </a:r>
          </a:p>
          <a:p>
            <a:pPr algn="l">
              <a:buFont typeface="Arial" panose="020B0604020202020204" pitchFamily="34" charset="0"/>
              <a:buChar char="•"/>
            </a:pPr>
            <a:r>
              <a:rPr lang="en-GB" sz="2600" b="0" i="0" dirty="0">
                <a:solidFill>
                  <a:srgbClr val="111111"/>
                </a:solidFill>
                <a:effectLst/>
                <a:latin typeface="Helvetica" panose="020B0604020202020204" pitchFamily="34" charset="0"/>
              </a:rPr>
              <a:t>Prostate gland enlargement</a:t>
            </a:r>
          </a:p>
          <a:p>
            <a:pPr marL="0" indent="0" algn="l">
              <a:buNone/>
            </a:pPr>
            <a:endParaRPr lang="en-GB" sz="2600" b="0" i="0" dirty="0">
              <a:solidFill>
                <a:srgbClr val="111111"/>
              </a:solidFill>
              <a:effectLst/>
              <a:latin typeface="Helvetica" panose="020B0604020202020204" pitchFamily="34" charset="0"/>
            </a:endParaRPr>
          </a:p>
          <a:p>
            <a:pPr marL="0" indent="0" algn="l">
              <a:buNone/>
            </a:pPr>
            <a:r>
              <a:rPr lang="en-GB" sz="2600" b="0" i="0" dirty="0">
                <a:solidFill>
                  <a:srgbClr val="111111"/>
                </a:solidFill>
                <a:effectLst/>
                <a:latin typeface="Helvetica" panose="020B0604020202020204" pitchFamily="34" charset="0"/>
              </a:rPr>
              <a:t>Women may develop:</a:t>
            </a:r>
          </a:p>
          <a:p>
            <a:pPr algn="l">
              <a:buFont typeface="Arial" panose="020B0604020202020204" pitchFamily="34" charset="0"/>
              <a:buChar char="•"/>
            </a:pPr>
            <a:r>
              <a:rPr lang="en-GB" sz="2600" b="0" i="0" dirty="0">
                <a:solidFill>
                  <a:srgbClr val="111111"/>
                </a:solidFill>
                <a:effectLst/>
                <a:latin typeface="Helvetica" panose="020B0604020202020204" pitchFamily="34" charset="0"/>
              </a:rPr>
              <a:t>A deeper voice, which may be irreversible</a:t>
            </a:r>
          </a:p>
          <a:p>
            <a:pPr algn="l">
              <a:buFont typeface="Arial" panose="020B0604020202020204" pitchFamily="34" charset="0"/>
              <a:buChar char="•"/>
            </a:pPr>
            <a:r>
              <a:rPr lang="en-GB" sz="2600" b="0" i="0" dirty="0">
                <a:solidFill>
                  <a:srgbClr val="111111"/>
                </a:solidFill>
                <a:effectLst/>
                <a:latin typeface="Helvetica" panose="020B0604020202020204" pitchFamily="34" charset="0"/>
              </a:rPr>
              <a:t>An enlarged clitoris, which may be irreversible</a:t>
            </a:r>
          </a:p>
          <a:p>
            <a:pPr algn="l">
              <a:buFont typeface="Arial" panose="020B0604020202020204" pitchFamily="34" charset="0"/>
              <a:buChar char="•"/>
            </a:pPr>
            <a:r>
              <a:rPr lang="en-GB" sz="2600" b="0" i="0" dirty="0">
                <a:solidFill>
                  <a:srgbClr val="111111"/>
                </a:solidFill>
                <a:effectLst/>
                <a:latin typeface="Helvetica" panose="020B0604020202020204" pitchFamily="34" charset="0"/>
              </a:rPr>
              <a:t>Increased body hair</a:t>
            </a:r>
          </a:p>
          <a:p>
            <a:pPr algn="l">
              <a:buFont typeface="Arial" panose="020B0604020202020204" pitchFamily="34" charset="0"/>
              <a:buChar char="•"/>
            </a:pPr>
            <a:r>
              <a:rPr lang="en-GB" sz="2600" b="0" i="0" dirty="0">
                <a:solidFill>
                  <a:srgbClr val="111111"/>
                </a:solidFill>
                <a:effectLst/>
                <a:latin typeface="Helvetica" panose="020B0604020202020204" pitchFamily="34" charset="0"/>
              </a:rPr>
              <a:t>Baldness, which may be irreversible</a:t>
            </a:r>
          </a:p>
          <a:p>
            <a:pPr algn="l">
              <a:buFont typeface="Arial" panose="020B0604020202020204" pitchFamily="34" charset="0"/>
              <a:buChar char="•"/>
            </a:pPr>
            <a:r>
              <a:rPr lang="en-GB" sz="2600" b="0" i="0" dirty="0">
                <a:solidFill>
                  <a:srgbClr val="111111"/>
                </a:solidFill>
                <a:effectLst/>
                <a:latin typeface="Helvetica" panose="020B0604020202020204" pitchFamily="34" charset="0"/>
              </a:rPr>
              <a:t>Infrequent or absent periods</a:t>
            </a:r>
          </a:p>
          <a:p>
            <a:endParaRPr lang="en-ZA" dirty="0"/>
          </a:p>
        </p:txBody>
      </p:sp>
      <p:sp>
        <p:nvSpPr>
          <p:cNvPr id="4" name="Content Placeholder 2">
            <a:extLst>
              <a:ext uri="{FF2B5EF4-FFF2-40B4-BE49-F238E27FC236}">
                <a16:creationId xmlns:a16="http://schemas.microsoft.com/office/drawing/2014/main" id="{68054F1D-EDCE-49C0-A02D-72D02CC5C9DF}"/>
              </a:ext>
            </a:extLst>
          </p:cNvPr>
          <p:cNvSpPr txBox="1">
            <a:spLocks/>
          </p:cNvSpPr>
          <p:nvPr/>
        </p:nvSpPr>
        <p:spPr>
          <a:xfrm>
            <a:off x="6578600" y="963613"/>
            <a:ext cx="5257800" cy="4351338"/>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4500" b="0" i="0" dirty="0">
                <a:solidFill>
                  <a:srgbClr val="111111"/>
                </a:solidFill>
                <a:effectLst/>
                <a:latin typeface="Helvetica" panose="020B0604020202020204" pitchFamily="34" charset="0"/>
              </a:rPr>
              <a:t>Both men and women might experience:</a:t>
            </a:r>
          </a:p>
          <a:p>
            <a:pPr algn="l">
              <a:buFont typeface="Arial" panose="020B0604020202020204" pitchFamily="34" charset="0"/>
              <a:buChar char="•"/>
            </a:pPr>
            <a:r>
              <a:rPr lang="en-GB" sz="4500" b="0" i="0" dirty="0">
                <a:solidFill>
                  <a:srgbClr val="111111"/>
                </a:solidFill>
                <a:effectLst/>
                <a:latin typeface="Helvetica" panose="020B0604020202020204" pitchFamily="34" charset="0"/>
              </a:rPr>
              <a:t>Severe acne</a:t>
            </a:r>
          </a:p>
          <a:p>
            <a:pPr algn="l">
              <a:buFont typeface="Arial" panose="020B0604020202020204" pitchFamily="34" charset="0"/>
              <a:buChar char="•"/>
            </a:pPr>
            <a:r>
              <a:rPr lang="en-GB" sz="4500" b="0" i="0" dirty="0">
                <a:solidFill>
                  <a:srgbClr val="111111"/>
                </a:solidFill>
                <a:effectLst/>
                <a:latin typeface="Helvetica" panose="020B0604020202020204" pitchFamily="34" charset="0"/>
              </a:rPr>
              <a:t>Increased risk of tendinitis and tendon rupture</a:t>
            </a:r>
          </a:p>
          <a:p>
            <a:pPr algn="l">
              <a:buFont typeface="Arial" panose="020B0604020202020204" pitchFamily="34" charset="0"/>
              <a:buChar char="•"/>
            </a:pPr>
            <a:r>
              <a:rPr lang="en-GB" sz="4500" b="0" i="0" dirty="0">
                <a:solidFill>
                  <a:srgbClr val="111111"/>
                </a:solidFill>
                <a:effectLst/>
                <a:latin typeface="Helvetica" panose="020B0604020202020204" pitchFamily="34" charset="0"/>
              </a:rPr>
              <a:t>Liver abnormalities and tumours</a:t>
            </a:r>
          </a:p>
          <a:p>
            <a:pPr algn="l">
              <a:buFont typeface="Arial" panose="020B0604020202020204" pitchFamily="34" charset="0"/>
              <a:buChar char="•"/>
            </a:pPr>
            <a:r>
              <a:rPr lang="en-GB" sz="4500" b="0" i="0" dirty="0">
                <a:solidFill>
                  <a:srgbClr val="111111"/>
                </a:solidFill>
                <a:effectLst/>
                <a:latin typeface="Helvetica" panose="020B0604020202020204" pitchFamily="34" charset="0"/>
              </a:rPr>
              <a:t>High blood pressure (hypertension)</a:t>
            </a:r>
          </a:p>
          <a:p>
            <a:pPr algn="l">
              <a:buFont typeface="Arial" panose="020B0604020202020204" pitchFamily="34" charset="0"/>
              <a:buChar char="•"/>
            </a:pPr>
            <a:r>
              <a:rPr lang="en-GB" sz="4500" b="0" i="0" dirty="0">
                <a:solidFill>
                  <a:srgbClr val="111111"/>
                </a:solidFill>
                <a:effectLst/>
                <a:latin typeface="Helvetica" panose="020B0604020202020204" pitchFamily="34" charset="0"/>
              </a:rPr>
              <a:t>Heart and blood circulation problems</a:t>
            </a:r>
          </a:p>
          <a:p>
            <a:pPr algn="l">
              <a:buFont typeface="Arial" panose="020B0604020202020204" pitchFamily="34" charset="0"/>
              <a:buChar char="•"/>
            </a:pPr>
            <a:r>
              <a:rPr lang="en-GB" sz="4500" b="0" i="0" dirty="0">
                <a:solidFill>
                  <a:srgbClr val="111111"/>
                </a:solidFill>
                <a:effectLst/>
                <a:latin typeface="Helvetica" panose="020B0604020202020204" pitchFamily="34" charset="0"/>
              </a:rPr>
              <a:t>Aggressive behaviours, rage or violence</a:t>
            </a:r>
          </a:p>
          <a:p>
            <a:pPr algn="l">
              <a:buFont typeface="Arial" panose="020B0604020202020204" pitchFamily="34" charset="0"/>
              <a:buChar char="•"/>
            </a:pPr>
            <a:r>
              <a:rPr lang="en-GB" sz="4500" b="0" i="0" dirty="0">
                <a:solidFill>
                  <a:srgbClr val="111111"/>
                </a:solidFill>
                <a:effectLst/>
                <a:latin typeface="Helvetica" panose="020B0604020202020204" pitchFamily="34" charset="0"/>
              </a:rPr>
              <a:t>Psychiatric disorders, such as depression</a:t>
            </a:r>
          </a:p>
          <a:p>
            <a:pPr algn="l">
              <a:buFont typeface="Arial" panose="020B0604020202020204" pitchFamily="34" charset="0"/>
              <a:buChar char="•"/>
            </a:pPr>
            <a:r>
              <a:rPr lang="en-GB" sz="4500" b="0" i="0" dirty="0">
                <a:solidFill>
                  <a:srgbClr val="111111"/>
                </a:solidFill>
                <a:effectLst/>
                <a:latin typeface="Helvetica" panose="020B0604020202020204" pitchFamily="34" charset="0"/>
              </a:rPr>
              <a:t>Drug dependence</a:t>
            </a:r>
          </a:p>
          <a:p>
            <a:pPr algn="l">
              <a:buFont typeface="Arial" panose="020B0604020202020204" pitchFamily="34" charset="0"/>
              <a:buChar char="•"/>
            </a:pPr>
            <a:r>
              <a:rPr lang="en-GB" sz="4500" b="0" i="0" dirty="0">
                <a:solidFill>
                  <a:srgbClr val="111111"/>
                </a:solidFill>
                <a:effectLst/>
                <a:latin typeface="Helvetica" panose="020B0604020202020204" pitchFamily="34" charset="0"/>
              </a:rPr>
              <a:t>Infections or diseases such as HIV or hepatitis if you're injecting the drugs</a:t>
            </a:r>
          </a:p>
          <a:p>
            <a:pPr algn="l">
              <a:buFont typeface="Arial" panose="020B0604020202020204" pitchFamily="34" charset="0"/>
              <a:buChar char="•"/>
            </a:pPr>
            <a:r>
              <a:rPr lang="en-GB" sz="4500" b="0" i="0" dirty="0">
                <a:solidFill>
                  <a:srgbClr val="111111"/>
                </a:solidFill>
                <a:effectLst/>
                <a:latin typeface="Helvetica" panose="020B0604020202020204" pitchFamily="34" charset="0"/>
              </a:rPr>
              <a:t>Inhibited growth and development, and risk of future health problems in teenagers</a:t>
            </a:r>
          </a:p>
          <a:p>
            <a:endParaRPr lang="en-ZA" dirty="0"/>
          </a:p>
        </p:txBody>
      </p:sp>
      <p:pic>
        <p:nvPicPr>
          <p:cNvPr id="6" name="Picture 5">
            <a:extLst>
              <a:ext uri="{FF2B5EF4-FFF2-40B4-BE49-F238E27FC236}">
                <a16:creationId xmlns:a16="http://schemas.microsoft.com/office/drawing/2014/main" id="{E2348594-028D-02E5-1736-83EBE47AB1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78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Rectangle: Folded Corner 1">
            <a:extLst>
              <a:ext uri="{FF2B5EF4-FFF2-40B4-BE49-F238E27FC236}">
                <a16:creationId xmlns:a16="http://schemas.microsoft.com/office/drawing/2014/main" id="{CA1F21FB-A55C-4111-BA6E-8699B771A783}"/>
              </a:ext>
            </a:extLst>
          </p:cNvPr>
          <p:cNvSpPr/>
          <p:nvPr/>
        </p:nvSpPr>
        <p:spPr>
          <a:xfrm>
            <a:off x="355182" y="365124"/>
            <a:ext cx="3585052" cy="59514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500" dirty="0"/>
              <a:t>Match fixing </a:t>
            </a:r>
            <a:r>
              <a:rPr lang="en-ZA" dirty="0"/>
              <a:t>takes place when players intentionally play badly to throw a game. Usually so that those who bet on the player or team would make money. This is unfair and unethical when the aim of the game is fair competition.</a:t>
            </a:r>
          </a:p>
          <a:p>
            <a:pPr algn="ctr"/>
            <a:endParaRPr lang="en-ZA" dirty="0"/>
          </a:p>
          <a:p>
            <a:pPr algn="ctr"/>
            <a:endParaRPr lang="en-ZA" dirty="0"/>
          </a:p>
          <a:p>
            <a:pPr algn="ctr"/>
            <a:endParaRPr lang="en-ZA" dirty="0"/>
          </a:p>
          <a:p>
            <a:pPr algn="ctr"/>
            <a:endParaRPr lang="en-ZA" dirty="0"/>
          </a:p>
          <a:p>
            <a:pPr algn="ctr"/>
            <a:endParaRPr lang="en-ZA" dirty="0"/>
          </a:p>
          <a:p>
            <a:pPr algn="ctr"/>
            <a:endParaRPr lang="en-ZA" dirty="0"/>
          </a:p>
          <a:p>
            <a:pPr algn="ctr"/>
            <a:endParaRPr lang="en-ZA" dirty="0"/>
          </a:p>
          <a:p>
            <a:pPr algn="ctr"/>
            <a:endParaRPr lang="en-ZA" dirty="0"/>
          </a:p>
          <a:p>
            <a:pPr algn="ctr"/>
            <a:endParaRPr lang="en-ZA" dirty="0"/>
          </a:p>
        </p:txBody>
      </p:sp>
      <p:pic>
        <p:nvPicPr>
          <p:cNvPr id="1026" name="Picture 2" descr="Crazy But True Match Fixing Scandals That Rocked The World">
            <a:extLst>
              <a:ext uri="{FF2B5EF4-FFF2-40B4-BE49-F238E27FC236}">
                <a16:creationId xmlns:a16="http://schemas.microsoft.com/office/drawing/2014/main" id="{0B4A9125-3C54-41C4-8F6C-85734A1BDA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22" y="3151417"/>
            <a:ext cx="3347572" cy="24754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Folded Corner 6">
            <a:extLst>
              <a:ext uri="{FF2B5EF4-FFF2-40B4-BE49-F238E27FC236}">
                <a16:creationId xmlns:a16="http://schemas.microsoft.com/office/drawing/2014/main" id="{3782178F-C3F4-4036-8F10-057C8C519364}"/>
              </a:ext>
            </a:extLst>
          </p:cNvPr>
          <p:cNvSpPr/>
          <p:nvPr/>
        </p:nvSpPr>
        <p:spPr>
          <a:xfrm>
            <a:off x="4080229" y="169158"/>
            <a:ext cx="3585052" cy="59514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500" dirty="0"/>
              <a:t>Subjective umpiring - </a:t>
            </a:r>
            <a:r>
              <a:rPr lang="en-GB" dirty="0"/>
              <a:t>This occurs when an unfair referee does not take the necessary action in a game and a player is unfairly hurt. The situation is then further intensified when the team aggressively gets involved and a fight breaks out.  Another example could be in soccer when a player from one team is sent off for a serious high boot. A player does the same thing on the other team, but nothing happens. Remember officials should be FAIR and consistent to all the players.</a:t>
            </a:r>
            <a:endParaRPr lang="en-ZA" dirty="0"/>
          </a:p>
        </p:txBody>
      </p:sp>
      <p:sp>
        <p:nvSpPr>
          <p:cNvPr id="8" name="Rectangle: Folded Corner 7">
            <a:extLst>
              <a:ext uri="{FF2B5EF4-FFF2-40B4-BE49-F238E27FC236}">
                <a16:creationId xmlns:a16="http://schemas.microsoft.com/office/drawing/2014/main" id="{C64D6C67-F53F-4619-9E88-B2AA5255580A}"/>
              </a:ext>
            </a:extLst>
          </p:cNvPr>
          <p:cNvSpPr/>
          <p:nvPr/>
        </p:nvSpPr>
        <p:spPr>
          <a:xfrm>
            <a:off x="7805276" y="850803"/>
            <a:ext cx="4346812" cy="307280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500" dirty="0"/>
              <a:t>Maladministration in sport – </a:t>
            </a:r>
            <a:r>
              <a:rPr lang="en-GB" dirty="0"/>
              <a:t>When those who are required to look after the sport, don’t administer it properly. Including:</a:t>
            </a:r>
            <a:br>
              <a:rPr lang="en-GB" dirty="0"/>
            </a:br>
            <a:endParaRPr lang="en-GB" dirty="0"/>
          </a:p>
          <a:p>
            <a:pPr marL="285750" indent="-285750">
              <a:buFont typeface="Arial" panose="020B0604020202020204" pitchFamily="34" charset="0"/>
              <a:buChar char="•"/>
            </a:pPr>
            <a:r>
              <a:rPr lang="en-ZA" dirty="0"/>
              <a:t>Money is misused and wasted</a:t>
            </a:r>
          </a:p>
          <a:p>
            <a:pPr marL="285750" indent="-285750">
              <a:buFont typeface="Arial" panose="020B0604020202020204" pitchFamily="34" charset="0"/>
              <a:buChar char="•"/>
            </a:pPr>
            <a:r>
              <a:rPr lang="en-ZA" dirty="0"/>
              <a:t>Sporting events are not planned well</a:t>
            </a:r>
          </a:p>
          <a:p>
            <a:pPr marL="285750" indent="-285750">
              <a:buFont typeface="Arial" panose="020B0604020202020204" pitchFamily="34" charset="0"/>
              <a:buChar char="•"/>
            </a:pPr>
            <a:r>
              <a:rPr lang="en-ZA" dirty="0"/>
              <a:t>Corruption occurs</a:t>
            </a:r>
          </a:p>
        </p:txBody>
      </p:sp>
      <p:pic>
        <p:nvPicPr>
          <p:cNvPr id="3" name="Picture 2">
            <a:extLst>
              <a:ext uri="{FF2B5EF4-FFF2-40B4-BE49-F238E27FC236}">
                <a16:creationId xmlns:a16="http://schemas.microsoft.com/office/drawing/2014/main" id="{6113CEDD-232C-503B-B028-C31E1422DF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52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07B6-F13A-4ED3-8058-4783DE9B0CAE}"/>
              </a:ext>
            </a:extLst>
          </p:cNvPr>
          <p:cNvSpPr>
            <a:spLocks noGrp="1"/>
          </p:cNvSpPr>
          <p:nvPr>
            <p:ph type="title"/>
          </p:nvPr>
        </p:nvSpPr>
        <p:spPr/>
        <p:txBody>
          <a:bodyPr/>
          <a:lstStyle/>
          <a:p>
            <a:endParaRPr lang="en-ZA"/>
          </a:p>
        </p:txBody>
      </p:sp>
      <p:sp>
        <p:nvSpPr>
          <p:cNvPr id="4" name="Content Placeholder 3">
            <a:extLst>
              <a:ext uri="{FF2B5EF4-FFF2-40B4-BE49-F238E27FC236}">
                <a16:creationId xmlns:a16="http://schemas.microsoft.com/office/drawing/2014/main" id="{E6836AAE-F241-4066-BD5F-C622031CF330}"/>
              </a:ext>
            </a:extLst>
          </p:cNvPr>
          <p:cNvSpPr>
            <a:spLocks noGrp="1"/>
          </p:cNvSpPr>
          <p:nvPr>
            <p:ph idx="1"/>
          </p:nvPr>
        </p:nvSpPr>
        <p:spPr/>
        <p:txBody>
          <a:bodyPr/>
          <a:lstStyle/>
          <a:p>
            <a:endParaRPr lang="en-ZA"/>
          </a:p>
        </p:txBody>
      </p:sp>
      <p:pic>
        <p:nvPicPr>
          <p:cNvPr id="2052" name="Picture 4" descr="Kearsney&amp;#39;s hockey teams played Westville Boys&amp;#39; at their Old Boys Day |  AWSUM School News">
            <a:extLst>
              <a:ext uri="{FF2B5EF4-FFF2-40B4-BE49-F238E27FC236}">
                <a16:creationId xmlns:a16="http://schemas.microsoft.com/office/drawing/2014/main" id="{21703956-9337-4AF7-A81E-877FC2BC0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196621"/>
            <a:ext cx="12191999" cy="80435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6F5D858-00CB-4839-9381-2187E525757C}"/>
              </a:ext>
            </a:extLst>
          </p:cNvPr>
          <p:cNvSpPr txBox="1"/>
          <p:nvPr/>
        </p:nvSpPr>
        <p:spPr>
          <a:xfrm>
            <a:off x="0" y="-11112"/>
            <a:ext cx="12191999" cy="3477875"/>
          </a:xfrm>
          <a:prstGeom prst="rect">
            <a:avLst/>
          </a:prstGeom>
          <a:solidFill>
            <a:schemeClr val="accent2">
              <a:lumMod val="50000"/>
            </a:schemeClr>
          </a:solidFill>
        </p:spPr>
        <p:txBody>
          <a:bodyPr wrap="square" rtlCol="0">
            <a:spAutoFit/>
          </a:bodyPr>
          <a:lstStyle/>
          <a:p>
            <a:r>
              <a:rPr lang="en-ZA" sz="2200" dirty="0">
                <a:solidFill>
                  <a:schemeClr val="bg1"/>
                </a:solidFill>
              </a:rPr>
              <a:t>Scenario:</a:t>
            </a:r>
          </a:p>
          <a:p>
            <a:r>
              <a:rPr lang="en-ZA" sz="2200" dirty="0">
                <a:solidFill>
                  <a:schemeClr val="bg1"/>
                </a:solidFill>
              </a:rPr>
              <a:t>The TWO teams playing against one another in the 1</a:t>
            </a:r>
            <a:r>
              <a:rPr lang="en-ZA" sz="2200" baseline="30000" dirty="0">
                <a:solidFill>
                  <a:schemeClr val="bg1"/>
                </a:solidFill>
              </a:rPr>
              <a:t>st</a:t>
            </a:r>
            <a:r>
              <a:rPr lang="en-ZA" sz="2200" dirty="0">
                <a:solidFill>
                  <a:schemeClr val="bg1"/>
                </a:solidFill>
              </a:rPr>
              <a:t> hockey boys game have been notorious competitors for years. Lets call them the Blue High School and Red High School. Before the game started the teams were already “chirping” (making comments) one another from the side lines of the game. The referee was a past pupil of the Red High School. This pupil had spent the last 6months getting licenced as a referee. The game started with limited infringements but towards the end of the first half the referee had sent off two players from the Blue High School. It seemed like he was highly subjective. In the second half one of the players from the Blue High School got frustrated with the referee's lack of fair refereeing and injured another player from the Red High School. The game was disqualified by the coaches when the Blue High School pulled the team off the field and refused to let their players finish the game.</a:t>
            </a:r>
          </a:p>
        </p:txBody>
      </p:sp>
      <p:pic>
        <p:nvPicPr>
          <p:cNvPr id="3" name="Picture 2">
            <a:extLst>
              <a:ext uri="{FF2B5EF4-FFF2-40B4-BE49-F238E27FC236}">
                <a16:creationId xmlns:a16="http://schemas.microsoft.com/office/drawing/2014/main" id="{87E7552E-BCB2-9FBC-F916-92B948588A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86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30E0-6289-4D11-B79E-D275EB584705}"/>
              </a:ext>
            </a:extLst>
          </p:cNvPr>
          <p:cNvSpPr>
            <a:spLocks noGrp="1"/>
          </p:cNvSpPr>
          <p:nvPr>
            <p:ph type="title"/>
          </p:nvPr>
        </p:nvSpPr>
        <p:spPr/>
        <p:txBody>
          <a:bodyPr/>
          <a:lstStyle/>
          <a:p>
            <a:endParaRPr lang="en-ZA"/>
          </a:p>
        </p:txBody>
      </p:sp>
      <p:pic>
        <p:nvPicPr>
          <p:cNvPr id="12" name="Content Placeholder 11" descr="Shape&#10;&#10;Description automatically generated">
            <a:extLst>
              <a:ext uri="{FF2B5EF4-FFF2-40B4-BE49-F238E27FC236}">
                <a16:creationId xmlns:a16="http://schemas.microsoft.com/office/drawing/2014/main" id="{5CD5F978-7C05-A966-E903-C5ED58CEE4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2091531"/>
            <a:ext cx="6096000" cy="3819525"/>
          </a:xfrm>
        </p:spPr>
      </p:pic>
      <p:pic>
        <p:nvPicPr>
          <p:cNvPr id="1026" name="Picture 2" descr="Media, Entertainment and Sport | World Economic Forum">
            <a:extLst>
              <a:ext uri="{FF2B5EF4-FFF2-40B4-BE49-F238E27FC236}">
                <a16:creationId xmlns:a16="http://schemas.microsoft.com/office/drawing/2014/main" id="{0B98318F-FC87-4060-BF32-EF82A394C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C2599F-C280-4F9D-A261-E3151CDB029C}"/>
              </a:ext>
            </a:extLst>
          </p:cNvPr>
          <p:cNvSpPr txBox="1"/>
          <p:nvPr/>
        </p:nvSpPr>
        <p:spPr>
          <a:xfrm>
            <a:off x="965415" y="681037"/>
            <a:ext cx="10515600" cy="1477328"/>
          </a:xfrm>
          <a:prstGeom prst="rect">
            <a:avLst/>
          </a:prstGeom>
          <a:solidFill>
            <a:schemeClr val="accent1">
              <a:lumMod val="75000"/>
            </a:schemeClr>
          </a:solidFill>
        </p:spPr>
        <p:txBody>
          <a:bodyPr wrap="square" rtlCol="0">
            <a:spAutoFit/>
          </a:bodyPr>
          <a:lstStyle/>
          <a:p>
            <a:pPr algn="ctr"/>
            <a:r>
              <a:rPr lang="en-ZA" sz="3000" dirty="0">
                <a:solidFill>
                  <a:schemeClr val="bg1"/>
                </a:solidFill>
              </a:rPr>
              <a:t>Knowing that the media is influenced by unfair practices and bias, you need to become a person who will critically analyse the issue presented.</a:t>
            </a:r>
          </a:p>
        </p:txBody>
      </p:sp>
      <p:sp>
        <p:nvSpPr>
          <p:cNvPr id="5" name="TextBox 4">
            <a:extLst>
              <a:ext uri="{FF2B5EF4-FFF2-40B4-BE49-F238E27FC236}">
                <a16:creationId xmlns:a16="http://schemas.microsoft.com/office/drawing/2014/main" id="{A2B4D9E4-DC8D-4061-939D-586D97372AE0}"/>
              </a:ext>
            </a:extLst>
          </p:cNvPr>
          <p:cNvSpPr txBox="1"/>
          <p:nvPr/>
        </p:nvSpPr>
        <p:spPr>
          <a:xfrm>
            <a:off x="838200" y="2567250"/>
            <a:ext cx="10770031" cy="4216539"/>
          </a:xfrm>
          <a:prstGeom prst="rect">
            <a:avLst/>
          </a:prstGeom>
          <a:solidFill>
            <a:schemeClr val="accent1">
              <a:lumMod val="75000"/>
            </a:schemeClr>
          </a:solidFill>
        </p:spPr>
        <p:txBody>
          <a:bodyPr wrap="square" rtlCol="0">
            <a:spAutoFit/>
          </a:bodyPr>
          <a:lstStyle/>
          <a:p>
            <a:r>
              <a:rPr lang="en-ZA" dirty="0">
                <a:solidFill>
                  <a:schemeClr val="bg1"/>
                </a:solidFill>
              </a:rPr>
              <a:t>Let’s take a moment to define HOW you can become a </a:t>
            </a:r>
            <a:r>
              <a:rPr lang="en-GB" dirty="0">
                <a:solidFill>
                  <a:schemeClr val="bg1"/>
                </a:solidFill>
              </a:rPr>
              <a:t>critical analyst of sports coverage in the media</a:t>
            </a:r>
            <a:r>
              <a:rPr lang="en-ZA" dirty="0">
                <a:solidFill>
                  <a:schemeClr val="bg1"/>
                </a:solidFill>
              </a:rPr>
              <a:t>:</a:t>
            </a:r>
          </a:p>
          <a:p>
            <a:pPr marL="342900" indent="-342900">
              <a:buFont typeface="Arial" panose="020B0604020202020204" pitchFamily="34" charset="0"/>
              <a:buChar char="•"/>
            </a:pPr>
            <a:r>
              <a:rPr lang="en-ZA" dirty="0">
                <a:solidFill>
                  <a:schemeClr val="bg1"/>
                </a:solidFill>
              </a:rPr>
              <a:t>This means you need to research and make sure you have evidence to support your argument.</a:t>
            </a:r>
          </a:p>
          <a:p>
            <a:pPr marL="342900" indent="-342900">
              <a:buFont typeface="Arial" panose="020B0604020202020204" pitchFamily="34" charset="0"/>
              <a:buChar char="•"/>
            </a:pPr>
            <a:r>
              <a:rPr lang="en-ZA" dirty="0">
                <a:solidFill>
                  <a:schemeClr val="bg1"/>
                </a:solidFill>
              </a:rPr>
              <a:t>You can find this evidence by cross referencing different sports news outlets or articles.</a:t>
            </a:r>
          </a:p>
          <a:p>
            <a:r>
              <a:rPr lang="en-ZA" dirty="0">
                <a:solidFill>
                  <a:schemeClr val="bg1"/>
                </a:solidFill>
              </a:rPr>
              <a:t>	</a:t>
            </a:r>
          </a:p>
          <a:p>
            <a:r>
              <a:rPr lang="en-ZA" dirty="0">
                <a:solidFill>
                  <a:schemeClr val="bg1"/>
                </a:solidFill>
              </a:rPr>
              <a:t> </a:t>
            </a:r>
            <a:r>
              <a:rPr lang="en-GB" dirty="0">
                <a:solidFill>
                  <a:schemeClr val="bg1"/>
                </a:solidFill>
              </a:rPr>
              <a:t>Ask yourself:</a:t>
            </a:r>
          </a:p>
          <a:p>
            <a:pPr marL="342900" indent="-342900">
              <a:buFont typeface="Arial" panose="020B0604020202020204" pitchFamily="34" charset="0"/>
              <a:buChar char="•"/>
            </a:pPr>
            <a:r>
              <a:rPr lang="en-GB" dirty="0">
                <a:solidFill>
                  <a:schemeClr val="bg1"/>
                </a:solidFill>
              </a:rPr>
              <a:t>What did I find in the media about sports coverage? </a:t>
            </a:r>
          </a:p>
          <a:p>
            <a:pPr marL="342900" indent="-342900">
              <a:buFont typeface="Arial" panose="020B0604020202020204" pitchFamily="34" charset="0"/>
              <a:buChar char="•"/>
            </a:pPr>
            <a:r>
              <a:rPr lang="en-GB" dirty="0">
                <a:solidFill>
                  <a:schemeClr val="bg1"/>
                </a:solidFill>
              </a:rPr>
              <a:t>How does this support my viewpoint? </a:t>
            </a:r>
          </a:p>
          <a:p>
            <a:pPr marL="342900" indent="-342900">
              <a:buFont typeface="Arial" panose="020B0604020202020204" pitchFamily="34" charset="0"/>
              <a:buChar char="•"/>
            </a:pPr>
            <a:r>
              <a:rPr lang="en-GB" dirty="0">
                <a:solidFill>
                  <a:schemeClr val="bg1"/>
                </a:solidFill>
              </a:rPr>
              <a:t>Have I found evidence of bias or prejudice in sport?</a:t>
            </a:r>
          </a:p>
          <a:p>
            <a:pPr marL="342900" indent="-342900">
              <a:buFont typeface="Arial" panose="020B0604020202020204" pitchFamily="34" charset="0"/>
              <a:buChar char="•"/>
            </a:pPr>
            <a:endParaRPr lang="en-GB" dirty="0">
              <a:solidFill>
                <a:schemeClr val="bg1"/>
              </a:solidFill>
            </a:endParaRPr>
          </a:p>
          <a:p>
            <a:endParaRPr lang="en-GB" dirty="0">
              <a:solidFill>
                <a:schemeClr val="bg1"/>
              </a:solidFill>
            </a:endParaRPr>
          </a:p>
          <a:p>
            <a:pPr marL="342900" indent="-342900">
              <a:buFont typeface="Arial" panose="020B0604020202020204" pitchFamily="34" charset="0"/>
              <a:buChar char="•"/>
            </a:pPr>
            <a:r>
              <a:rPr lang="en-GB" dirty="0">
                <a:solidFill>
                  <a:schemeClr val="bg1"/>
                </a:solidFill>
              </a:rPr>
              <a:t>Once you’ve done all this research, present a critical argument with your evidence. If someone else opposes your viewpoint, take time to listen to them and carefully evaluate what they have said. Stay calm, do not argue! Try to counter their response with evidence.  </a:t>
            </a:r>
          </a:p>
          <a:p>
            <a:pPr marL="342900" indent="-342900">
              <a:buFont typeface="Arial" panose="020B0604020202020204" pitchFamily="34" charset="0"/>
              <a:buChar char="•"/>
            </a:pPr>
            <a:endParaRPr lang="en-ZA" sz="1400" dirty="0">
              <a:solidFill>
                <a:schemeClr val="bg1"/>
              </a:solidFill>
            </a:endParaRPr>
          </a:p>
          <a:p>
            <a:pPr marL="342900" indent="-342900">
              <a:buFont typeface="Arial" panose="020B0604020202020204" pitchFamily="34" charset="0"/>
              <a:buChar char="•"/>
            </a:pPr>
            <a:endParaRPr lang="en-ZA" sz="2000" dirty="0">
              <a:solidFill>
                <a:schemeClr val="bg1"/>
              </a:solidFill>
            </a:endParaRPr>
          </a:p>
        </p:txBody>
      </p:sp>
      <p:pic>
        <p:nvPicPr>
          <p:cNvPr id="14" name="Picture 13" descr="Shape&#10;&#10;Description automatically generated">
            <a:extLst>
              <a:ext uri="{FF2B5EF4-FFF2-40B4-BE49-F238E27FC236}">
                <a16:creationId xmlns:a16="http://schemas.microsoft.com/office/drawing/2014/main" id="{012FFCFE-BDB8-B57A-43ED-5EF16C655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5714" y="3296086"/>
            <a:ext cx="3058086" cy="1916082"/>
          </a:xfrm>
          <a:prstGeom prst="rect">
            <a:avLst/>
          </a:prstGeom>
        </p:spPr>
      </p:pic>
      <p:pic>
        <p:nvPicPr>
          <p:cNvPr id="3" name="Picture 2">
            <a:extLst>
              <a:ext uri="{FF2B5EF4-FFF2-40B4-BE49-F238E27FC236}">
                <a16:creationId xmlns:a16="http://schemas.microsoft.com/office/drawing/2014/main" id="{8E3641CE-A3FE-C4FA-1642-FFE695DCBD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146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07B6-F13A-4ED3-8058-4783DE9B0CAE}"/>
              </a:ext>
            </a:extLst>
          </p:cNvPr>
          <p:cNvSpPr>
            <a:spLocks noGrp="1"/>
          </p:cNvSpPr>
          <p:nvPr>
            <p:ph type="title"/>
          </p:nvPr>
        </p:nvSpPr>
        <p:spPr/>
        <p:txBody>
          <a:bodyPr/>
          <a:lstStyle/>
          <a:p>
            <a:r>
              <a:rPr lang="en-ZA" dirty="0"/>
              <a:t>Be a CRITICAL THINKER and EVALUATE!</a:t>
            </a:r>
          </a:p>
        </p:txBody>
      </p:sp>
      <p:sp>
        <p:nvSpPr>
          <p:cNvPr id="3" name="Content Placeholder 2">
            <a:extLst>
              <a:ext uri="{FF2B5EF4-FFF2-40B4-BE49-F238E27FC236}">
                <a16:creationId xmlns:a16="http://schemas.microsoft.com/office/drawing/2014/main" id="{BCBF89D7-673B-42B4-B24C-8A6724D29BF3}"/>
              </a:ext>
            </a:extLst>
          </p:cNvPr>
          <p:cNvSpPr>
            <a:spLocks noGrp="1"/>
          </p:cNvSpPr>
          <p:nvPr>
            <p:ph idx="1"/>
          </p:nvPr>
        </p:nvSpPr>
        <p:spPr/>
        <p:txBody>
          <a:bodyPr/>
          <a:lstStyle/>
          <a:p>
            <a:endParaRPr lang="en-ZA"/>
          </a:p>
        </p:txBody>
      </p:sp>
      <p:pic>
        <p:nvPicPr>
          <p:cNvPr id="4" name="Picture 2" descr="How Covid-19 has changed the way we look at exams - Education Today News">
            <a:extLst>
              <a:ext uri="{FF2B5EF4-FFF2-40B4-BE49-F238E27FC236}">
                <a16:creationId xmlns:a16="http://schemas.microsoft.com/office/drawing/2014/main" id="{A2504DBA-7867-46EC-8D9A-E00DBBE45A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 y="0"/>
            <a:ext cx="12193761" cy="68570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0B668D5-6800-44AB-AF79-706638B4191D}"/>
              </a:ext>
            </a:extLst>
          </p:cNvPr>
          <p:cNvSpPr/>
          <p:nvPr/>
        </p:nvSpPr>
        <p:spPr>
          <a:xfrm>
            <a:off x="9055978" y="1027906"/>
            <a:ext cx="1633781"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TEST</a:t>
            </a:r>
          </a:p>
          <a:p>
            <a:pPr algn="ctr"/>
            <a:r>
              <a:rPr lang="en-US" sz="5400" b="1" dirty="0">
                <a:ln/>
                <a:solidFill>
                  <a:schemeClr val="accent4"/>
                </a:solidFill>
              </a:rPr>
              <a:t>TIPS!</a:t>
            </a:r>
            <a:endParaRPr lang="en-US" sz="5400" b="1" cap="none" spc="0" dirty="0">
              <a:ln/>
              <a:solidFill>
                <a:schemeClr val="accent4"/>
              </a:solidFill>
              <a:effectLst/>
            </a:endParaRPr>
          </a:p>
        </p:txBody>
      </p:sp>
    </p:spTree>
    <p:extLst>
      <p:ext uri="{BB962C8B-B14F-4D97-AF65-F5344CB8AC3E}">
        <p14:creationId xmlns:p14="http://schemas.microsoft.com/office/powerpoint/2010/main" val="755159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B2AC8-F50C-428C-979D-DB94782F2BC4}"/>
              </a:ext>
            </a:extLst>
          </p:cNvPr>
          <p:cNvSpPr>
            <a:spLocks noGrp="1"/>
          </p:cNvSpPr>
          <p:nvPr>
            <p:ph type="title"/>
          </p:nvPr>
        </p:nvSpPr>
        <p:spPr/>
        <p:txBody>
          <a:bodyPr/>
          <a:lstStyle/>
          <a:p>
            <a:endParaRPr lang="en-ZA"/>
          </a:p>
        </p:txBody>
      </p:sp>
      <p:pic>
        <p:nvPicPr>
          <p:cNvPr id="5" name="Content Placeholder 4" descr="A picture containing bar chart&#10;&#10;Description automatically generated">
            <a:extLst>
              <a:ext uri="{FF2B5EF4-FFF2-40B4-BE49-F238E27FC236}">
                <a16:creationId xmlns:a16="http://schemas.microsoft.com/office/drawing/2014/main" id="{53BD6ED0-F1A9-412A-BC6F-42D6C7D7FA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222671" cy="2392680"/>
          </a:xfrm>
        </p:spPr>
      </p:pic>
      <p:pic>
        <p:nvPicPr>
          <p:cNvPr id="6" name="Picture 2" descr="Self Reflection: A Path to Knowledge and Happiness">
            <a:extLst>
              <a:ext uri="{FF2B5EF4-FFF2-40B4-BE49-F238E27FC236}">
                <a16:creationId xmlns:a16="http://schemas.microsoft.com/office/drawing/2014/main" id="{D39343B3-EA14-4910-BF1A-82036EAACD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57805"/>
            <a:ext cx="5121275" cy="38276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9DBC47-E47A-4B96-80FA-3BDD5E482544}"/>
              </a:ext>
            </a:extLst>
          </p:cNvPr>
          <p:cNvSpPr txBox="1"/>
          <p:nvPr/>
        </p:nvSpPr>
        <p:spPr>
          <a:xfrm>
            <a:off x="5558589" y="2757805"/>
            <a:ext cx="6112042" cy="2337499"/>
          </a:xfrm>
          <a:prstGeom prst="rect">
            <a:avLst/>
          </a:prstGeom>
          <a:noFill/>
        </p:spPr>
        <p:txBody>
          <a:bodyPr wrap="square">
            <a:spAutoFit/>
          </a:bodyPr>
          <a:lstStyle/>
          <a:p>
            <a:pPr>
              <a:lnSpc>
                <a:spcPct val="107000"/>
              </a:lnSpc>
              <a:spcAft>
                <a:spcPts val="800"/>
              </a:spcAft>
              <a:tabLst>
                <a:tab pos="1055370" algn="l"/>
              </a:tabLst>
            </a:pPr>
            <a:r>
              <a:rPr lang="en-ZA" sz="2500" dirty="0">
                <a:effectLst/>
                <a:latin typeface="Calibri" panose="020F0502020204030204" pitchFamily="34" charset="0"/>
                <a:ea typeface="Calibri" panose="020F0502020204030204" pitchFamily="34" charset="0"/>
                <a:cs typeface="Calibri" panose="020F0502020204030204" pitchFamily="34" charset="0"/>
              </a:rPr>
              <a:t>• Write a short paragraph on what you have learnt today about unfair practices in sports.</a:t>
            </a:r>
          </a:p>
          <a:p>
            <a:pPr>
              <a:lnSpc>
                <a:spcPct val="107000"/>
              </a:lnSpc>
              <a:spcAft>
                <a:spcPts val="800"/>
              </a:spcAft>
              <a:tabLst>
                <a:tab pos="1055370" algn="l"/>
              </a:tabLst>
            </a:pPr>
            <a:endParaRPr lang="en-ZA" sz="25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tabLst>
                <a:tab pos="1055370" algn="l"/>
              </a:tabLst>
            </a:pPr>
            <a:r>
              <a:rPr lang="en-ZA" sz="2500" dirty="0">
                <a:effectLst/>
                <a:latin typeface="Calibri" panose="020F0502020204030204" pitchFamily="34" charset="0"/>
                <a:ea typeface="Calibri" panose="020F0502020204030204" pitchFamily="34" charset="0"/>
                <a:cs typeface="Calibri" panose="020F0502020204030204" pitchFamily="34" charset="0"/>
              </a:rPr>
              <a:t>• </a:t>
            </a:r>
            <a:r>
              <a:rPr lang="en-GB" sz="2500" dirty="0">
                <a:effectLst/>
                <a:latin typeface="Calibri" panose="020F0502020204030204" pitchFamily="34" charset="0"/>
                <a:ea typeface="Calibri" panose="020F0502020204030204" pitchFamily="34" charset="0"/>
                <a:cs typeface="Calibri" panose="020F0502020204030204" pitchFamily="34" charset="0"/>
              </a:rPr>
              <a:t>How has the media impacted your perceptions </a:t>
            </a:r>
            <a:r>
              <a:rPr lang="en-GB" sz="2500" dirty="0">
                <a:latin typeface="Calibri" panose="020F0502020204030204" pitchFamily="34" charset="0"/>
                <a:ea typeface="Calibri" panose="020F0502020204030204" pitchFamily="34" charset="0"/>
                <a:cs typeface="Calibri" panose="020F0502020204030204" pitchFamily="34" charset="0"/>
              </a:rPr>
              <a:t>on gender bias in sport?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8DF97A3-4482-5082-4E11-DBBEF96558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335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6184</TotalTime>
  <Words>2059</Words>
  <Application>Microsoft Office PowerPoint</Application>
  <PresentationFormat>Widescreen</PresentationFormat>
  <Paragraphs>177</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Calibri Light</vt:lpstr>
      <vt:lpstr>Courier New</vt:lpstr>
      <vt:lpstr>Helvetica</vt:lpstr>
      <vt:lpstr>Roboto</vt:lpstr>
      <vt:lpstr>Symbol</vt:lpstr>
      <vt:lpstr>Times New Roman</vt:lpstr>
      <vt:lpstr>Wingdings</vt:lpstr>
      <vt:lpstr>Office Theme</vt:lpstr>
      <vt:lpstr>PowerPoint Presentation</vt:lpstr>
      <vt:lpstr>Unfair practices in sport</vt:lpstr>
      <vt:lpstr>PowerPoint Presentation</vt:lpstr>
      <vt:lpstr>SIDE EFFECTS of Anabolic Steroids</vt:lpstr>
      <vt:lpstr>PowerPoint Presentation</vt:lpstr>
      <vt:lpstr>PowerPoint Presentation</vt:lpstr>
      <vt:lpstr>PowerPoint Presentation</vt:lpstr>
      <vt:lpstr>Be a CRITICAL THINKER and EVALUATE!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12</cp:revision>
  <dcterms:created xsi:type="dcterms:W3CDTF">2021-09-27T19:21:00Z</dcterms:created>
  <dcterms:modified xsi:type="dcterms:W3CDTF">2023-08-14T05:57:41Z</dcterms:modified>
</cp:coreProperties>
</file>