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izRuJt/EKljF18dS3k6FGax6n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FE067B-405F-4B57-AE7F-A197DE07CD7E}" v="2" dt="2023-06-28T11:18:53.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224" autoAdjust="0"/>
  </p:normalViewPr>
  <p:slideViewPr>
    <p:cSldViewPr snapToGrid="0">
      <p:cViewPr varScale="1">
        <p:scale>
          <a:sx n="46" d="100"/>
          <a:sy n="46" d="100"/>
        </p:scale>
        <p:origin x="1992"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customschemas.google.com/relationships/presentationmetadata" Target="metadata"/><Relationship Id="rId4" Type="http://schemas.openxmlformats.org/officeDocument/2006/relationships/slide" Target="slides/slide3.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3CFE067B-405F-4B57-AE7F-A197DE07CD7E}"/>
    <pc:docChg chg="modSld">
      <pc:chgData name="Hp Unit" userId="86ec350514542ee1" providerId="LiveId" clId="{3CFE067B-405F-4B57-AE7F-A197DE07CD7E}" dt="2023-06-28T11:28:28.052" v="279" actId="20577"/>
      <pc:docMkLst>
        <pc:docMk/>
      </pc:docMkLst>
      <pc:sldChg chg="addSp modSp mod modNotesTx">
        <pc:chgData name="Hp Unit" userId="86ec350514542ee1" providerId="LiveId" clId="{3CFE067B-405F-4B57-AE7F-A197DE07CD7E}" dt="2023-06-28T11:28:28.052" v="279" actId="20577"/>
        <pc:sldMkLst>
          <pc:docMk/>
          <pc:sldMk cId="0" sldId="256"/>
        </pc:sldMkLst>
        <pc:spChg chg="add mod">
          <ac:chgData name="Hp Unit" userId="86ec350514542ee1" providerId="LiveId" clId="{3CFE067B-405F-4B57-AE7F-A197DE07CD7E}" dt="2023-06-28T11:18:45.755" v="0"/>
          <ac:spMkLst>
            <pc:docMk/>
            <pc:sldMk cId="0" sldId="256"/>
            <ac:spMk id="3" creationId="{8AF05AFA-1D58-D221-9EEB-A50AC3CD0D73}"/>
          </ac:spMkLst>
        </pc:spChg>
        <pc:spChg chg="add mod">
          <ac:chgData name="Hp Unit" userId="86ec350514542ee1" providerId="LiveId" clId="{3CFE067B-405F-4B57-AE7F-A197DE07CD7E}" dt="2023-06-28T11:18:45.755" v="0"/>
          <ac:spMkLst>
            <pc:docMk/>
            <pc:sldMk cId="0" sldId="256"/>
            <ac:spMk id="4" creationId="{2C0C3565-3534-0D0D-FD1F-C4EBC579ABE1}"/>
          </ac:spMkLst>
        </pc:spChg>
        <pc:spChg chg="add mod">
          <ac:chgData name="Hp Unit" userId="86ec350514542ee1" providerId="LiveId" clId="{3CFE067B-405F-4B57-AE7F-A197DE07CD7E}" dt="2023-06-28T11:28:28.052" v="279" actId="20577"/>
          <ac:spMkLst>
            <pc:docMk/>
            <pc:sldMk cId="0" sldId="256"/>
            <ac:spMk id="5" creationId="{B76DEC98-0085-D790-4C3D-06FBDFCCE0C3}"/>
          </ac:spMkLst>
        </pc:spChg>
      </pc:sldChg>
      <pc:sldChg chg="modNotesTx">
        <pc:chgData name="Hp Unit" userId="86ec350514542ee1" providerId="LiveId" clId="{3CFE067B-405F-4B57-AE7F-A197DE07CD7E}" dt="2023-06-28T11:22:43.874" v="167" actId="20577"/>
        <pc:sldMkLst>
          <pc:docMk/>
          <pc:sldMk cId="0" sldId="257"/>
        </pc:sldMkLst>
      </pc:sldChg>
      <pc:sldChg chg="modNotesTx">
        <pc:chgData name="Hp Unit" userId="86ec350514542ee1" providerId="LiveId" clId="{3CFE067B-405F-4B57-AE7F-A197DE07CD7E}" dt="2023-06-28T11:23:47.737" v="208" actId="20577"/>
        <pc:sldMkLst>
          <pc:docMk/>
          <pc:sldMk cId="0" sldId="258"/>
        </pc:sldMkLst>
      </pc:sldChg>
      <pc:sldChg chg="modNotesTx">
        <pc:chgData name="Hp Unit" userId="86ec350514542ee1" providerId="LiveId" clId="{3CFE067B-405F-4B57-AE7F-A197DE07CD7E}" dt="2023-06-28T11:24:54.765" v="246" actId="20577"/>
        <pc:sldMkLst>
          <pc:docMk/>
          <pc:sldMk cId="0" sldId="259"/>
        </pc:sldMkLst>
      </pc:sldChg>
      <pc:sldChg chg="modSp mod modNotesTx">
        <pc:chgData name="Hp Unit" userId="86ec350514542ee1" providerId="LiveId" clId="{3CFE067B-405F-4B57-AE7F-A197DE07CD7E}" dt="2023-06-28T11:25:38.077" v="277"/>
        <pc:sldMkLst>
          <pc:docMk/>
          <pc:sldMk cId="0" sldId="260"/>
        </pc:sldMkLst>
        <pc:spChg chg="mod">
          <ac:chgData name="Hp Unit" userId="86ec350514542ee1" providerId="LiveId" clId="{3CFE067B-405F-4B57-AE7F-A197DE07CD7E}" dt="2023-06-28T11:25:25.221" v="276" actId="20577"/>
          <ac:spMkLst>
            <pc:docMk/>
            <pc:sldMk cId="0" sldId="260"/>
            <ac:spMk id="11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HG68Ymazo18"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1: 5 min </a:t>
            </a:r>
            <a:r>
              <a:rPr lang="en-GB" dirty="0" err="1"/>
              <a:t>Inleiding</a:t>
            </a:r>
            <a:r>
              <a:rPr lang="en-GB" dirty="0"/>
              <a:t> </a:t>
            </a:r>
            <a:r>
              <a:rPr lang="en-GB" dirty="0" err="1"/>
              <a:t>en</a:t>
            </a:r>
            <a:r>
              <a:rPr lang="en-GB" dirty="0"/>
              <a:t> </a:t>
            </a:r>
            <a:r>
              <a:rPr lang="en-GB" dirty="0" err="1"/>
              <a:t>onderrig</a:t>
            </a:r>
            <a:endParaRPr dirty="0"/>
          </a:p>
          <a:p>
            <a:pPr marL="0" lvl="0" indent="0" algn="l" rtl="0">
              <a:spcBef>
                <a:spcPts val="0"/>
              </a:spcBef>
              <a:spcAft>
                <a:spcPts val="0"/>
              </a:spcAft>
              <a:buNone/>
            </a:pPr>
            <a:endParaRPr dirty="0"/>
          </a:p>
          <a:p>
            <a:pPr marL="0" lvl="0" indent="0" fontAlgn="base">
              <a:buFont typeface="Arial" panose="020B0604020202020204" pitchFamily="34" charset="0"/>
              <a:buNone/>
            </a:pPr>
            <a:r>
              <a:rPr lang="af-ZA" sz="1800" dirty="0">
                <a:solidFill>
                  <a:srgbClr val="000000"/>
                </a:solidFill>
                <a:effectLst/>
                <a:latin typeface="Calibri" panose="020F0502020204030204" pitchFamily="34" charset="0"/>
                <a:ea typeface="Arial" panose="020B0604020202020204" pitchFamily="34" charset="0"/>
                <a:cs typeface="Noto Sans Symbols"/>
              </a:rPr>
              <a:t>Welkom terug graad 11's. Ek is opgewonde om julle CV's te sien wat vir </a:t>
            </a:r>
            <a:r>
              <a:rPr lang="af-ZA" sz="1800" dirty="0">
                <a:solidFill>
                  <a:srgbClr val="000000"/>
                </a:solidFill>
                <a:effectLst/>
                <a:highlight>
                  <a:srgbClr val="FFFF00"/>
                </a:highlight>
                <a:latin typeface="Calibri" panose="020F0502020204030204" pitchFamily="34" charset="0"/>
                <a:ea typeface="Arial" panose="020B0604020202020204" pitchFamily="34" charset="0"/>
                <a:cs typeface="Noto Sans Symbols"/>
              </a:rPr>
              <a:t>huiswerk</a:t>
            </a:r>
            <a:r>
              <a:rPr lang="af-ZA" sz="1800" dirty="0">
                <a:solidFill>
                  <a:srgbClr val="000000"/>
                </a:solidFill>
                <a:effectLst/>
                <a:latin typeface="Calibri" panose="020F0502020204030204" pitchFamily="34" charset="0"/>
                <a:ea typeface="Arial" panose="020B0604020202020204" pitchFamily="34" charset="0"/>
                <a:cs typeface="Noto Sans Symbols"/>
              </a:rPr>
              <a:t> </a:t>
            </a:r>
            <a:r>
              <a:rPr lang="af-ZA" sz="1800" dirty="0">
                <a:solidFill>
                  <a:srgbClr val="000000"/>
                </a:solidFill>
                <a:effectLst/>
                <a:latin typeface="Calibri" panose="020F0502020204030204" pitchFamily="34" charset="0"/>
                <a:ea typeface="Arial" panose="020B0604020202020204" pitchFamily="34" charset="0"/>
              </a:rPr>
              <a:t>gegenereer en gedruk is (</a:t>
            </a:r>
            <a:r>
              <a:rPr lang="af-ZA" sz="1800" b="1" i="1" dirty="0">
                <a:solidFill>
                  <a:srgbClr val="000000"/>
                </a:solidFill>
                <a:effectLst/>
                <a:latin typeface="Calibri" panose="020F0502020204030204" pitchFamily="34" charset="0"/>
                <a:ea typeface="Arial" panose="020B0604020202020204" pitchFamily="34" charset="0"/>
              </a:rPr>
              <a:t>Aktiwiteit 2</a:t>
            </a:r>
            <a:r>
              <a:rPr lang="af-ZA" sz="1800" dirty="0">
                <a:solidFill>
                  <a:srgbClr val="000000"/>
                </a:solidFill>
                <a:effectLst/>
                <a:latin typeface="Calibri" panose="020F0502020204030204" pitchFamily="34" charset="0"/>
                <a:ea typeface="Arial" panose="020B0604020202020204" pitchFamily="34" charset="0"/>
              </a:rPr>
              <a:t>). Wys jou CV vir die lede van jou groep en noem EEN aspek van jou CV waarop jy voel jy moet verbeter noudat jy dit voltooi het. Byvoorbeeld, jy kan sê jy het nie genoeg ondervinding nie, so jy moet werkskadu of vrywilligerswerk gedurende die skoolvakansie doen.</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Arial" panose="020B0604020202020204" pitchFamily="34" charset="0"/>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Arial" panose="020B0604020202020204" pitchFamily="34" charset="0"/>
              <a:buNone/>
            </a:pPr>
            <a:r>
              <a:rPr lang="af-ZA" sz="1800" dirty="0">
                <a:solidFill>
                  <a:srgbClr val="000000"/>
                </a:solidFill>
                <a:effectLst/>
                <a:latin typeface="Calibri" panose="020F0502020204030204" pitchFamily="34" charset="0"/>
                <a:ea typeface="Arial" panose="020B0604020202020204" pitchFamily="34" charset="0"/>
              </a:rPr>
              <a:t>Een van die opwindendste en angswekkendste dele van die werksaansoekproses is om vir 'n onderhoud genooi te word. As jy vir 'n onderhoud genooi word, beteken dit dat die werkgewer gehou het van wat hy/sy in jou CV gesien het en jou persoonlik wil ontmoet om vas te stel of jy by hul onderneming sal pas. Voordat jy vir die onderhoud gaan, is daar 'n paar maniere waarop jy kan seker maak dat jy voorbereid is: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Gaan jou sosiale mediaplatforms na en verseker dat jy nie jou werkskollegas of werksomgewing belaster nie. Jou toekomstige werknemer sal kyk watter soort persoon jou sosiale media-rekeninge uitbeeld.</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Beplan vroegtydig hoe jy by die onderhoud gaan uitkom en wat jy gaan dra. Jy moet netjies en gepas aantrek vir die werk waarvoor jy 'n onderhoud voer. Jy het nie duur klere nodig nie, maar dit moet skoon en netjies wees. Maak seker jou algemene voorkoms is skoon en netjies (wat ook jou hare insluit). Moenie jou uitrusting oordoen nie!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Beplan om minstens 20 minute voor die onderhoud daar aan te kom.</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Doen navorsing oor die onderneming waarvoor jy aansoek gedoen sodat jy oor die werk wat daar gedoen word, kan gesels.</a:t>
            </a:r>
            <a:endParaRPr lang="en-US" sz="1800" dirty="0">
              <a:solidFill>
                <a:srgbClr val="000000"/>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endParaRPr lang="en-US" sz="1800" dirty="0">
              <a:solidFill>
                <a:srgbClr val="000000"/>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af-ZA" sz="1800" dirty="0">
                <a:effectLst/>
                <a:latin typeface="Calibri" panose="020F0502020204030204" pitchFamily="34" charset="0"/>
                <a:ea typeface="Arial" panose="020B0604020202020204" pitchFamily="34" charset="0"/>
              </a:rPr>
              <a:t>Die onderhoud is dikwels die laaste stap voordat die ideale persoon geïdentifiseer word. (Leerders moet egter sensitief wees dat indien hulle nie in die onderhoud suksesvol is nie of nie die finale kandidaat is nie, dit nie noodwendig beteken dat hulle nie vir die werk geskik is nie. ‘n Ander kandidaat kon dalk tydens hulle onderhoud miskien net iets gesê het wat die paneel interessanter gevind het.)</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2: </a:t>
            </a:r>
            <a:r>
              <a:rPr lang="en-US" dirty="0" err="1"/>
              <a:t>Kyk</a:t>
            </a:r>
            <a:r>
              <a:rPr lang="en-US" dirty="0"/>
              <a:t> to </a:t>
            </a:r>
            <a:r>
              <a:rPr lang="en-US" dirty="0" err="1"/>
              <a:t>aan</a:t>
            </a:r>
            <a:r>
              <a:rPr lang="en-US" dirty="0"/>
              <a:t> die </a:t>
            </a:r>
            <a:r>
              <a:rPr lang="en-US" dirty="0" err="1"/>
              <a:t>einde</a:t>
            </a:r>
            <a:r>
              <a:rPr lang="en-US" dirty="0"/>
              <a:t> van die video (4:57) &amp; 3min for </a:t>
            </a:r>
            <a:r>
              <a:rPr lang="en-US" dirty="0" err="1"/>
              <a:t>aktiwiteit</a:t>
            </a:r>
            <a:endParaRPr lang="en-US" sz="1200" dirty="0">
              <a:solidFill>
                <a:schemeClr val="dk1"/>
              </a:solidFill>
              <a:effectLst/>
              <a:latin typeface="Calibri"/>
            </a:endParaRPr>
          </a:p>
          <a:p>
            <a:pPr marL="0" lvl="0" indent="0" algn="l" rtl="0">
              <a:spcBef>
                <a:spcPts val="0"/>
              </a:spcBef>
              <a:spcAft>
                <a:spcPts val="0"/>
              </a:spcAft>
              <a:buNone/>
            </a:pPr>
            <a:endParaRPr lang="en-US" sz="1200" dirty="0">
              <a:solidFill>
                <a:schemeClr val="dk1"/>
              </a:solidFill>
              <a:effectLst/>
              <a:latin typeface="Calibri"/>
              <a:ea typeface="Arial" panose="020B0604020202020204" pitchFamily="34" charset="0"/>
            </a:endParaRPr>
          </a:p>
          <a:p>
            <a:pPr marL="0" lvl="0" indent="0" algn="l" rtl="0">
              <a:spcBef>
                <a:spcPts val="0"/>
              </a:spcBef>
              <a:spcAft>
                <a:spcPts val="0"/>
              </a:spcAft>
              <a:buNone/>
            </a:pPr>
            <a:r>
              <a:rPr lang="af-ZA" sz="1800" dirty="0">
                <a:solidFill>
                  <a:srgbClr val="000000"/>
                </a:solidFill>
                <a:effectLst/>
                <a:latin typeface="Calibri" panose="020F0502020204030204" pitchFamily="34" charset="0"/>
                <a:ea typeface="Arial" panose="020B0604020202020204" pitchFamily="34" charset="0"/>
              </a:rPr>
              <a:t>Kyk na hierdie video wat 'n paar top-onderhoudwenke verskaf deur na 'n werklikewerksonderhoud te kyk.</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r>
              <a:rPr lang="en-US" u="sng" dirty="0">
                <a:solidFill>
                  <a:schemeClr val="hlink"/>
                </a:solidFill>
                <a:hlinkClick r:id="rId3"/>
              </a:rPr>
              <a:t>https://www.youtube.com/watch?v=HG68Ymazo18</a:t>
            </a:r>
            <a:endParaRPr dirty="0"/>
          </a:p>
          <a:p>
            <a:pPr marL="0" lvl="0" indent="0" algn="l" rtl="0">
              <a:spcBef>
                <a:spcPts val="0"/>
              </a:spcBef>
              <a:spcAft>
                <a:spcPts val="0"/>
              </a:spcAft>
              <a:buNone/>
            </a:pPr>
            <a:r>
              <a:rPr lang="en-ZA" sz="1800" b="1" i="1" dirty="0">
                <a:solidFill>
                  <a:srgbClr val="000000"/>
                </a:solidFill>
                <a:effectLst/>
                <a:latin typeface="Calibri" panose="020F0502020204030204" pitchFamily="34" charset="0"/>
                <a:ea typeface="Arial" panose="020B0604020202020204" pitchFamily="34" charset="0"/>
                <a:cs typeface="Noto Sans Symbols"/>
              </a:rPr>
              <a:t>Top Interview Tips: Common Questions, Nonverbal Communication &amp; More</a:t>
            </a:r>
            <a:endParaRPr lang="en-ZA" sz="1200" b="1" i="1" dirty="0">
              <a:solidFill>
                <a:schemeClr val="dk1"/>
              </a:solidFill>
              <a:effectLst/>
              <a:latin typeface="Calibri"/>
              <a:ea typeface="Arial" panose="020B0604020202020204" pitchFamily="34" charset="0"/>
              <a:cs typeface="Noto Sans Symbols"/>
            </a:endParaRPr>
          </a:p>
          <a:p>
            <a:pPr marL="0" lvl="0" indent="0" algn="l" rtl="0">
              <a:spcBef>
                <a:spcPts val="0"/>
              </a:spcBef>
              <a:spcAft>
                <a:spcPts val="0"/>
              </a:spcAft>
              <a:buNone/>
            </a:pPr>
            <a:endParaRPr lang="en-ZA" sz="1200" b="1" i="1" dirty="0">
              <a:solidFill>
                <a:schemeClr val="dk1"/>
              </a:solidFill>
              <a:effectLst/>
              <a:latin typeface="Calibri"/>
              <a:ea typeface="Arial" panose="020B0604020202020204" pitchFamily="34" charset="0"/>
            </a:endParaRPr>
          </a:p>
          <a:p>
            <a:pPr marL="0" lvl="0" indent="0" algn="l" rtl="0">
              <a:spcBef>
                <a:spcPts val="0"/>
              </a:spcBef>
              <a:spcAft>
                <a:spcPts val="0"/>
              </a:spcAft>
              <a:buNone/>
            </a:pPr>
            <a:r>
              <a:rPr lang="af-ZA" sz="1800" dirty="0">
                <a:solidFill>
                  <a:srgbClr val="000000"/>
                </a:solidFill>
                <a:effectLst/>
                <a:latin typeface="Calibri" panose="020F0502020204030204" pitchFamily="34" charset="0"/>
                <a:ea typeface="Arial" panose="020B0604020202020204" pitchFamily="34" charset="0"/>
              </a:rPr>
              <a:t>Op jou </a:t>
            </a:r>
            <a:r>
              <a:rPr lang="af-ZA" sz="1800" b="1" i="1" dirty="0">
                <a:solidFill>
                  <a:srgbClr val="000000"/>
                </a:solidFill>
                <a:effectLst/>
                <a:latin typeface="Calibri" panose="020F0502020204030204" pitchFamily="34" charset="0"/>
                <a:ea typeface="Arial" panose="020B0604020202020204" pitchFamily="34" charset="0"/>
              </a:rPr>
              <a:t>Aktiwiteit 1</a:t>
            </a:r>
            <a:r>
              <a:rPr lang="af-ZA" sz="1800" dirty="0">
                <a:solidFill>
                  <a:srgbClr val="000000"/>
                </a:solidFill>
                <a:effectLst/>
                <a:latin typeface="Calibri" panose="020F0502020204030204" pitchFamily="34" charset="0"/>
                <a:ea typeface="Arial" panose="020B0604020202020204" pitchFamily="34" charset="0"/>
              </a:rPr>
              <a:t> (</a:t>
            </a:r>
            <a:r>
              <a:rPr lang="af-ZA" sz="1800" b="1" i="1" u="sng" dirty="0">
                <a:solidFill>
                  <a:srgbClr val="000000"/>
                </a:solidFill>
                <a:effectLst/>
                <a:latin typeface="Calibri" panose="020F0502020204030204" pitchFamily="34" charset="0"/>
                <a:ea typeface="Arial" panose="020B0604020202020204" pitchFamily="34" charset="0"/>
              </a:rPr>
              <a:t>Les 3 – Werkkaart</a:t>
            </a:r>
            <a:r>
              <a:rPr lang="af-ZA" sz="1800" dirty="0">
                <a:solidFill>
                  <a:srgbClr val="000000"/>
                </a:solidFill>
                <a:effectLst/>
                <a:latin typeface="Calibri" panose="020F0502020204030204" pitchFamily="34" charset="0"/>
                <a:ea typeface="Arial" panose="020B0604020202020204" pitchFamily="34" charset="0"/>
              </a:rPr>
              <a:t>); lys VYF nuttige wenke wat jy uit die </a:t>
            </a:r>
            <a:r>
              <a:rPr lang="af-ZA" sz="1800" b="1" i="1" dirty="0">
                <a:solidFill>
                  <a:srgbClr val="000000"/>
                </a:solidFill>
                <a:effectLst/>
                <a:latin typeface="Calibri" panose="020F0502020204030204" pitchFamily="34" charset="0"/>
                <a:ea typeface="Arial" panose="020B0604020202020204" pitchFamily="34" charset="0"/>
              </a:rPr>
              <a:t>Top Interview Tips</a:t>
            </a:r>
            <a:r>
              <a:rPr lang="af-ZA" sz="1800" dirty="0">
                <a:solidFill>
                  <a:srgbClr val="000000"/>
                </a:solidFill>
                <a:effectLst/>
                <a:latin typeface="Calibri" panose="020F0502020204030204" pitchFamily="34" charset="0"/>
                <a:ea typeface="Arial" panose="020B0604020202020204" pitchFamily="34" charset="0"/>
              </a:rPr>
              <a:t> video geleer het.</a:t>
            </a:r>
            <a:endParaRPr lang="en-US" sz="1800" dirty="0">
              <a:effectLst/>
              <a:latin typeface="Times New Roman" panose="02020603050405020304" pitchFamily="18" charset="0"/>
              <a:ea typeface="Times New Roman" panose="02020603050405020304" pitchFamily="18" charset="0"/>
            </a:endParaRPr>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3: 10min + 5min +5min</a:t>
            </a:r>
            <a:endParaRPr dirty="0"/>
          </a:p>
          <a:p>
            <a:pPr marL="0" lvl="0" indent="0" algn="l" rtl="0">
              <a:spcBef>
                <a:spcPts val="0"/>
              </a:spcBef>
              <a:spcAft>
                <a:spcPts val="0"/>
              </a:spcAft>
              <a:buNone/>
            </a:pPr>
            <a:endParaRPr dirty="0"/>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Om goeie onderhoude te kan voer, kom uit voorbereiding en oefening. Gaan na jou </a:t>
            </a:r>
            <a:r>
              <a:rPr lang="af-ZA" sz="1800" b="1" i="1" dirty="0">
                <a:solidFill>
                  <a:srgbClr val="000000"/>
                </a:solidFill>
                <a:effectLst/>
                <a:latin typeface="Calibri" panose="020F0502020204030204" pitchFamily="34" charset="0"/>
                <a:ea typeface="Arial" panose="020B0604020202020204" pitchFamily="34" charset="0"/>
              </a:rPr>
              <a:t>Aktiwiteit 1</a:t>
            </a:r>
            <a:r>
              <a:rPr lang="af-ZA" sz="1800" dirty="0">
                <a:solidFill>
                  <a:srgbClr val="000000"/>
                </a:solidFill>
                <a:effectLst/>
                <a:latin typeface="Calibri" panose="020F0502020204030204" pitchFamily="34" charset="0"/>
                <a:ea typeface="Arial" panose="020B0604020202020204" pitchFamily="34" charset="0"/>
              </a:rPr>
              <a:t> (</a:t>
            </a:r>
            <a:r>
              <a:rPr lang="af-ZA" sz="1800" b="1" i="1" u="sng" dirty="0">
                <a:solidFill>
                  <a:srgbClr val="000000"/>
                </a:solidFill>
                <a:effectLst/>
                <a:latin typeface="Calibri" panose="020F0502020204030204" pitchFamily="34" charset="0"/>
                <a:ea typeface="Arial" panose="020B0604020202020204" pitchFamily="34" charset="0"/>
              </a:rPr>
              <a:t>Les 1 - Werkkaart</a:t>
            </a:r>
            <a:r>
              <a:rPr lang="af-ZA" sz="1800" i="1" dirty="0">
                <a:solidFill>
                  <a:srgbClr val="000000"/>
                </a:solidFill>
                <a:effectLst/>
                <a:latin typeface="Calibri" panose="020F0502020204030204" pitchFamily="34" charset="0"/>
                <a:ea typeface="Arial" panose="020B0604020202020204" pitchFamily="34" charset="0"/>
              </a:rPr>
              <a:t>) </a:t>
            </a:r>
            <a:r>
              <a:rPr lang="af-ZA" sz="1800" dirty="0">
                <a:solidFill>
                  <a:srgbClr val="000000"/>
                </a:solidFill>
                <a:effectLst/>
                <a:latin typeface="Calibri" panose="020F0502020204030204" pitchFamily="34" charset="0"/>
                <a:ea typeface="Arial" panose="020B0604020202020204" pitchFamily="34" charset="0"/>
              </a:rPr>
              <a:t>van die eerste les waar jy DRIE vakatures aanlyn nagevors het. Kies een van daardie vakatures as die loopbaan waarvoor jy vir 'n onderhoud ingeroep is. Onthou jy kan kreatief wees in jou antwoorde! Jy is duidelik nog nie vir hierdie loopbaan gekwalifiseerd nie. Verbeel jou dus dat jy gekwalifiseerd is!</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Jy sal nou 10 minute hê om voor te berei vir 'n onderhoud wat in die klas met een van jou maats sal plaasvind. Gebruik die vrae op </a:t>
            </a:r>
            <a:r>
              <a:rPr lang="af-ZA" sz="1800" b="1" i="1" dirty="0">
                <a:solidFill>
                  <a:srgbClr val="000000"/>
                </a:solidFill>
                <a:effectLst/>
                <a:latin typeface="Calibri" panose="020F0502020204030204" pitchFamily="34" charset="0"/>
                <a:ea typeface="Arial" panose="020B0604020202020204" pitchFamily="34" charset="0"/>
              </a:rPr>
              <a:t>Aktiwiteit 2</a:t>
            </a:r>
            <a:r>
              <a:rPr lang="af-ZA" sz="1800" dirty="0">
                <a:solidFill>
                  <a:srgbClr val="000000"/>
                </a:solidFill>
                <a:effectLst/>
                <a:latin typeface="Calibri" panose="020F0502020204030204" pitchFamily="34" charset="0"/>
                <a:ea typeface="Arial" panose="020B0604020202020204" pitchFamily="34" charset="0"/>
              </a:rPr>
              <a:t> (</a:t>
            </a:r>
            <a:r>
              <a:rPr lang="af-ZA" sz="1800" b="1" i="1" u="sng" dirty="0">
                <a:solidFill>
                  <a:srgbClr val="000000"/>
                </a:solidFill>
                <a:effectLst/>
                <a:latin typeface="Calibri" panose="020F0502020204030204" pitchFamily="34" charset="0"/>
                <a:ea typeface="Arial" panose="020B0604020202020204" pitchFamily="34" charset="0"/>
              </a:rPr>
              <a:t>Les 3 – Werkkaart</a:t>
            </a:r>
            <a:r>
              <a:rPr lang="af-ZA" sz="1800" dirty="0">
                <a:solidFill>
                  <a:srgbClr val="000000"/>
                </a:solidFill>
                <a:effectLst/>
                <a:latin typeface="Calibri" panose="020F0502020204030204" pitchFamily="34" charset="0"/>
                <a:ea typeface="Arial" panose="020B0604020202020204" pitchFamily="34" charset="0"/>
              </a:rPr>
              <a:t>) </a:t>
            </a:r>
            <a:r>
              <a:rPr lang="en-ZA" sz="1800" dirty="0">
                <a:solidFill>
                  <a:srgbClr val="000000"/>
                </a:solidFill>
                <a:effectLst/>
                <a:latin typeface="Calibri" panose="020F0502020204030204" pitchFamily="34" charset="0"/>
                <a:ea typeface="Calibri" panose="020F0502020204030204" pitchFamily="34" charset="0"/>
              </a:rPr>
              <a:t>om </a:t>
            </a:r>
            <a:r>
              <a:rPr lang="en-ZA" sz="1800" dirty="0" err="1">
                <a:solidFill>
                  <a:srgbClr val="000000"/>
                </a:solidFill>
                <a:effectLst/>
                <a:latin typeface="Calibri" panose="020F0502020204030204" pitchFamily="34" charset="0"/>
                <a:ea typeface="Calibri" panose="020F0502020204030204" pitchFamily="34" charset="0"/>
              </a:rPr>
              <a:t>vir</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jou</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onderhoud</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voor</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te</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berei</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Onthou</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jy</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maak</a:t>
            </a:r>
            <a:r>
              <a:rPr lang="en-ZA" sz="1800" dirty="0">
                <a:solidFill>
                  <a:srgbClr val="000000"/>
                </a:solidFill>
                <a:effectLst/>
                <a:latin typeface="Calibri" panose="020F0502020204030204" pitchFamily="34" charset="0"/>
                <a:ea typeface="Calibri" panose="020F0502020204030204" pitchFamily="34" charset="0"/>
              </a:rPr>
              <a:t> net </a:t>
            </a:r>
            <a:r>
              <a:rPr lang="en-ZA" sz="1800" dirty="0" err="1">
                <a:solidFill>
                  <a:srgbClr val="000000"/>
                </a:solidFill>
                <a:effectLst/>
                <a:latin typeface="Calibri" panose="020F0502020204030204" pitchFamily="34" charset="0"/>
                <a:ea typeface="Calibri" panose="020F0502020204030204" pitchFamily="34" charset="0"/>
              </a:rPr>
              <a:t>basiese</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aantekeninge</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sodat</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jy</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weet</a:t>
            </a:r>
            <a:r>
              <a:rPr lang="en-ZA" sz="1800" dirty="0">
                <a:solidFill>
                  <a:srgbClr val="000000"/>
                </a:solidFill>
                <a:effectLst/>
                <a:latin typeface="Calibri" panose="020F0502020204030204" pitchFamily="34" charset="0"/>
                <a:ea typeface="Calibri" panose="020F0502020204030204" pitchFamily="34" charset="0"/>
              </a:rPr>
              <a:t> wat </a:t>
            </a:r>
            <a:r>
              <a:rPr lang="en-ZA" sz="1800" dirty="0" err="1">
                <a:solidFill>
                  <a:srgbClr val="000000"/>
                </a:solidFill>
                <a:effectLst/>
                <a:latin typeface="Calibri" panose="020F0502020204030204" pitchFamily="34" charset="0"/>
                <a:ea typeface="Calibri" panose="020F0502020204030204" pitchFamily="34" charset="0"/>
              </a:rPr>
              <a:t>jy</a:t>
            </a:r>
            <a:r>
              <a:rPr lang="en-ZA" sz="1800" dirty="0">
                <a:solidFill>
                  <a:srgbClr val="000000"/>
                </a:solidFill>
                <a:effectLst/>
                <a:latin typeface="Calibri" panose="020F0502020204030204" pitchFamily="34" charset="0"/>
                <a:ea typeface="Calibri" panose="020F0502020204030204" pitchFamily="34" charset="0"/>
              </a:rPr>
              <a:t> in </a:t>
            </a:r>
            <a:r>
              <a:rPr lang="en-ZA" sz="1800" dirty="0" err="1">
                <a:solidFill>
                  <a:srgbClr val="000000"/>
                </a:solidFill>
                <a:effectLst/>
                <a:latin typeface="Calibri" panose="020F0502020204030204" pitchFamily="34" charset="0"/>
                <a:ea typeface="Calibri" panose="020F0502020204030204" pitchFamily="34" charset="0"/>
              </a:rPr>
              <a:t>jou</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onderhoud</a:t>
            </a:r>
            <a:r>
              <a:rPr lang="en-ZA" sz="1800" dirty="0">
                <a:solidFill>
                  <a:srgbClr val="000000"/>
                </a:solidFill>
                <a:effectLst/>
                <a:latin typeface="Calibri" panose="020F0502020204030204" pitchFamily="34" charset="0"/>
                <a:ea typeface="Calibri" panose="020F0502020204030204" pitchFamily="34" charset="0"/>
              </a:rPr>
              <a:t> sou </a:t>
            </a:r>
            <a:r>
              <a:rPr lang="en-ZA" sz="1800" dirty="0" err="1">
                <a:solidFill>
                  <a:srgbClr val="000000"/>
                </a:solidFill>
                <a:effectLst/>
                <a:latin typeface="Calibri" panose="020F0502020204030204" pitchFamily="34" charset="0"/>
                <a:ea typeface="Calibri" panose="020F0502020204030204" pitchFamily="34" charset="0"/>
              </a:rPr>
              <a:t>sê</a:t>
            </a:r>
            <a:r>
              <a:rPr lang="en-ZA" sz="1800" dirty="0">
                <a:solidFill>
                  <a:srgbClr val="000000"/>
                </a:solidFill>
                <a:effectLst/>
                <a:latin typeface="Calibri" panose="020F0502020204030204" pitchFamily="34" charset="0"/>
                <a:ea typeface="Calibri" panose="020F0502020204030204" pitchFamily="34" charset="0"/>
              </a:rPr>
              <a:t>.</a:t>
            </a:r>
            <a:endParaRPr lang="en-US" sz="1800" dirty="0">
              <a:solidFill>
                <a:schemeClr val="dk1"/>
              </a:solidFill>
              <a:effectLst/>
              <a:latin typeface="Times New Roman" panose="02020603050405020304" pitchFamily="18" charset="0"/>
              <a:ea typeface="Calibri" panose="020F0502020204030204" pitchFamily="34" charset="0"/>
            </a:endParaRPr>
          </a:p>
          <a:p>
            <a:pPr marL="0" lvl="0" indent="0">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(Laat 10min toe vir leerders om vir hul onderhoud voor te berei.)</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Noudat julle almal gereed is, draai julle stoele na mekaar sodat julle oorkant mekaar sit. Julle sal nou elkeen 'n kans kry om die onderhoud uit te voer. Een persoon sal die onderhoud voer en die ander een is die persoon wat vir die pos aansoek doen. Hou jou notas by jou. Onthou om in jou onderhoud op lyftaal, oogkontak en jou manier van praat te fokus. Julle sal 5min hê en dan sal ek julle laat weet om rolle te ruil.</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a:t>
            </a:r>
            <a:r>
              <a:rPr lang="af-ZA" sz="1800" dirty="0">
                <a:solidFill>
                  <a:srgbClr val="FF0000"/>
                </a:solidFill>
                <a:effectLst/>
                <a:latin typeface="Calibri" panose="020F0502020204030204" pitchFamily="34" charset="0"/>
                <a:ea typeface="Arial" panose="020B0604020202020204" pitchFamily="34" charset="0"/>
              </a:rPr>
              <a:t>Nota aan onderwyser</a:t>
            </a:r>
            <a:r>
              <a:rPr lang="af-ZA" sz="1800" dirty="0">
                <a:solidFill>
                  <a:srgbClr val="000000"/>
                </a:solidFill>
                <a:effectLst/>
                <a:latin typeface="Calibri" panose="020F0502020204030204" pitchFamily="34" charset="0"/>
                <a:ea typeface="Arial" panose="020B0604020202020204" pitchFamily="34" charset="0"/>
              </a:rPr>
              <a:t>: Daar sal 'n bietjie geraas tydens hierdie aktiwiteit wees, maar dit is een van die beste maniere om waarop leerders kan oefen / leer hoe om 'n onderhoud goed te voer. Bestuur die tyd sodat elke leerder die geleentheid kry om die onderhoud te voer. As daar een leerder is wat nie 'n maat het nie, kan jy as die onderwyser 'n onderhoud met hulle voer.)</a:t>
            </a:r>
            <a:endParaRPr lang="en-US" sz="1800" dirty="0">
              <a:effectLst/>
              <a:latin typeface="Times New Roman" panose="02020603050405020304" pitchFamily="18" charset="0"/>
              <a:ea typeface="Times New Roman" panose="02020603050405020304" pitchFamily="18" charset="0"/>
            </a:endParaRPr>
          </a:p>
        </p:txBody>
      </p:sp>
      <p:sp>
        <p:nvSpPr>
          <p:cNvPr id="99" name="Google Shape;9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4: 4min </a:t>
            </a:r>
            <a:r>
              <a:rPr lang="en-US" dirty="0" err="1"/>
              <a:t>Onderrig</a:t>
            </a:r>
            <a:endParaRPr dirty="0"/>
          </a:p>
          <a:p>
            <a:pPr marL="0" lvl="0" indent="0" algn="l" rtl="0">
              <a:spcBef>
                <a:spcPts val="0"/>
              </a:spcBef>
              <a:spcAft>
                <a:spcPts val="0"/>
              </a:spcAft>
              <a:buNone/>
            </a:pPr>
            <a:endParaRPr dirty="0"/>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Om 'n werk in 'n werkplek in Suid-Afrika te hê, gaan nie net daaroor om 'n salaris te verdien nie. Jy het 'n verantwoordelikheid om op 'n eties korrekte manier by die werk op te tree. Dit beteken dat jy die gedragskodes, op grond van wat moreel aanvaarbaar en goed is, moet nakom. Bv. Jy kan nie op jou kollegas skree en vloek as jy ontevrede is met die werk wat hulle gelewer het nie. Jy moet hulle met respek behandel en jou woede bestuur.</a:t>
            </a:r>
          </a:p>
          <a:p>
            <a:pPr marL="0" lvl="0" indent="0">
              <a:buFont typeface="Symbol" panose="05050102010706020507" pitchFamily="18" charset="2"/>
              <a:buNone/>
            </a:pPr>
            <a:endParaRPr lang="af-ZA" sz="1800" dirty="0">
              <a:solidFill>
                <a:srgbClr val="000000"/>
              </a:solidFill>
              <a:effectLst/>
              <a:latin typeface="Calibri" panose="020F0502020204030204" pitchFamily="34" charset="0"/>
              <a:ea typeface="Arial" panose="020B0604020202020204" pitchFamily="34" charset="0"/>
            </a:endParaRPr>
          </a:p>
          <a:p>
            <a:pPr marL="0" lvl="0" indent="0">
              <a:buFont typeface="Symbol" panose="05050102010706020507" pitchFamily="18" charset="2"/>
              <a:buNone/>
            </a:pPr>
            <a:r>
              <a:rPr lang="en-ZA" sz="1800" dirty="0" err="1">
                <a:solidFill>
                  <a:srgbClr val="000000"/>
                </a:solidFill>
                <a:effectLst/>
                <a:latin typeface="Calibri" panose="020F0502020204030204" pitchFamily="34" charset="0"/>
                <a:ea typeface="Arial" panose="020B0604020202020204" pitchFamily="34" charset="0"/>
              </a:rPr>
              <a:t>Dit</a:t>
            </a:r>
            <a:r>
              <a:rPr lang="en-ZA" sz="1800" dirty="0">
                <a:solidFill>
                  <a:srgbClr val="000000"/>
                </a:solidFill>
                <a:effectLst/>
                <a:latin typeface="Calibri" panose="020F0502020204030204" pitchFamily="34" charset="0"/>
                <a:ea typeface="Arial" panose="020B0604020202020204" pitchFamily="34" charset="0"/>
              </a:rPr>
              <a:t> is </a:t>
            </a:r>
            <a:r>
              <a:rPr lang="en-ZA" sz="1800" dirty="0" err="1">
                <a:solidFill>
                  <a:srgbClr val="000000"/>
                </a:solidFill>
                <a:effectLst/>
                <a:latin typeface="Calibri" panose="020F0502020204030204" pitchFamily="34" charset="0"/>
                <a:ea typeface="Arial" panose="020B0604020202020204" pitchFamily="34" charset="0"/>
              </a:rPr>
              <a:t>ook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belangrik</a:t>
            </a:r>
            <a:r>
              <a:rPr lang="en-ZA" sz="1800" dirty="0">
                <a:solidFill>
                  <a:srgbClr val="000000"/>
                </a:solidFill>
                <a:effectLst/>
                <a:latin typeface="Calibri" panose="020F0502020204030204" pitchFamily="34" charset="0"/>
                <a:ea typeface="Arial" panose="020B0604020202020204" pitchFamily="34" charset="0"/>
              </a:rPr>
              <a:t> om met </a:t>
            </a:r>
            <a:r>
              <a:rPr lang="en-ZA" sz="1800" dirty="0" err="1">
                <a:solidFill>
                  <a:srgbClr val="000000"/>
                </a:solidFill>
                <a:effectLst/>
                <a:latin typeface="Calibri" panose="020F0502020204030204" pitchFamily="34" charset="0"/>
                <a:ea typeface="Arial" panose="020B0604020202020204" pitchFamily="34" charset="0"/>
              </a:rPr>
              <a:t>deursigtigheid</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werk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Dit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beteken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dat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in </a:t>
            </a:r>
            <a:r>
              <a:rPr lang="en-ZA" sz="1800" dirty="0" err="1">
                <a:solidFill>
                  <a:srgbClr val="000000"/>
                </a:solidFill>
                <a:effectLst/>
                <a:latin typeface="Calibri" panose="020F0502020204030204" pitchFamily="34" charset="0"/>
                <a:ea typeface="Arial" panose="020B0604020202020204" pitchFamily="34" charset="0"/>
              </a:rPr>
              <a:t>oop</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eerlike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kommunikasie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binne</a:t>
            </a:r>
            <a:r>
              <a:rPr lang="en-ZA" sz="1800" dirty="0">
                <a:solidFill>
                  <a:srgbClr val="000000"/>
                </a:solidFill>
                <a:effectLst/>
                <a:latin typeface="Calibri" panose="020F0502020204030204" pitchFamily="34" charset="0"/>
                <a:ea typeface="Arial" panose="020B0604020202020204" pitchFamily="34" charset="0"/>
              </a:rPr>
              <a:t> die </a:t>
            </a:r>
            <a:r>
              <a:rPr lang="en-ZA" sz="1800" dirty="0" err="1">
                <a:solidFill>
                  <a:srgbClr val="000000"/>
                </a:solidFill>
                <a:effectLst/>
                <a:latin typeface="Calibri" panose="020F0502020204030204" pitchFamily="34" charset="0"/>
                <a:ea typeface="Arial" panose="020B0604020202020204" pitchFamily="34" charset="0"/>
              </a:rPr>
              <a:t>werkplek</a:t>
            </a:r>
            <a:r>
              <a:rPr lang="en-ZA" sz="1800" dirty="0">
                <a:solidFill>
                  <a:srgbClr val="000000"/>
                </a:solidFill>
                <a:effectLst/>
                <a:latin typeface="Calibri" panose="020F0502020204030204" pitchFamily="34" charset="0"/>
                <a:ea typeface="Arial" panose="020B0604020202020204" pitchFamily="34" charset="0"/>
              </a:rPr>
              <a:t> glo,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nie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inligting</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wegsteek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nie</a:t>
            </a:r>
            <a:r>
              <a:rPr lang="en-ZA" sz="1800" dirty="0">
                <a:solidFill>
                  <a:srgbClr val="000000"/>
                </a:solidFill>
                <a:effectLst/>
                <a:latin typeface="Calibri" panose="020F0502020204030204" pitchFamily="34" charset="0"/>
                <a:ea typeface="Arial" panose="020B0604020202020204" pitchFamily="34" charset="0"/>
              </a:rPr>
              <a:t>. Soms </a:t>
            </a:r>
            <a:r>
              <a:rPr lang="en-ZA" sz="1800" dirty="0" err="1">
                <a:solidFill>
                  <a:srgbClr val="000000"/>
                </a:solidFill>
                <a:effectLst/>
                <a:latin typeface="Calibri" panose="020F0502020204030204" pitchFamily="34" charset="0"/>
                <a:ea typeface="Arial" panose="020B0604020202020204" pitchFamily="34" charset="0"/>
              </a:rPr>
              <a:t>kom</a:t>
            </a:r>
            <a:r>
              <a:rPr lang="en-ZA" sz="1800" dirty="0">
                <a:solidFill>
                  <a:srgbClr val="000000"/>
                </a:solidFill>
                <a:effectLst/>
                <a:latin typeface="Calibri" panose="020F0502020204030204" pitchFamily="34" charset="0"/>
                <a:ea typeface="Arial" panose="020B0604020202020204" pitchFamily="34" charset="0"/>
              </a:rPr>
              <a:t> ‘n </a:t>
            </a:r>
            <a:r>
              <a:rPr lang="en-ZA" sz="1800" dirty="0" err="1">
                <a:solidFill>
                  <a:srgbClr val="000000"/>
                </a:solidFill>
                <a:effectLst/>
                <a:latin typeface="Calibri" panose="020F0502020204030204" pitchFamily="34" charset="0"/>
                <a:ea typeface="Arial" panose="020B0604020202020204" pitchFamily="34" charset="0"/>
              </a:rPr>
              <a:t>mens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onetiese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gedrag</a:t>
            </a:r>
            <a:r>
              <a:rPr lang="en-ZA" sz="1800" dirty="0">
                <a:solidFill>
                  <a:srgbClr val="000000"/>
                </a:solidFill>
                <a:effectLst/>
                <a:latin typeface="Calibri" panose="020F0502020204030204" pitchFamily="34" charset="0"/>
                <a:ea typeface="Arial" panose="020B0604020202020204" pitchFamily="34" charset="0"/>
              </a:rPr>
              <a:t> of </a:t>
            </a:r>
            <a:r>
              <a:rPr lang="en-ZA" sz="1800" dirty="0" err="1">
                <a:solidFill>
                  <a:srgbClr val="000000"/>
                </a:solidFill>
                <a:effectLst/>
                <a:latin typeface="Calibri" panose="020F0502020204030204" pitchFamily="34" charset="0"/>
                <a:ea typeface="Arial" panose="020B0604020202020204" pitchFamily="34" charset="0"/>
              </a:rPr>
              <a:t>bedrog</a:t>
            </a:r>
            <a:r>
              <a:rPr lang="en-ZA" sz="1800" dirty="0">
                <a:solidFill>
                  <a:srgbClr val="000000"/>
                </a:solidFill>
                <a:effectLst/>
                <a:latin typeface="Calibri" panose="020F0502020204030204" pitchFamily="34" charset="0"/>
                <a:ea typeface="Arial" panose="020B0604020202020204" pitchFamily="34" charset="0"/>
              </a:rPr>
              <a:t> in die </a:t>
            </a:r>
            <a:r>
              <a:rPr lang="en-ZA" sz="1800" dirty="0" err="1">
                <a:solidFill>
                  <a:srgbClr val="000000"/>
                </a:solidFill>
                <a:effectLst/>
                <a:latin typeface="Calibri" panose="020F0502020204030204" pitchFamily="34" charset="0"/>
                <a:ea typeface="Arial" panose="020B0604020202020204" pitchFamily="34" charset="0"/>
              </a:rPr>
              <a:t>werkplek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teë</a:t>
            </a:r>
            <a:r>
              <a:rPr lang="en-ZA" sz="1800" dirty="0">
                <a:solidFill>
                  <a:srgbClr val="000000"/>
                </a:solidFill>
                <a:effectLst/>
                <a:latin typeface="Calibri" panose="020F0502020204030204" pitchFamily="34" charset="0"/>
                <a:ea typeface="Arial" panose="020B0604020202020204" pitchFamily="34" charset="0"/>
              </a:rPr>
              <a:t>. 'n </a:t>
            </a:r>
            <a:r>
              <a:rPr lang="en-ZA" sz="1800" dirty="0" err="1">
                <a:solidFill>
                  <a:srgbClr val="000000"/>
                </a:solidFill>
                <a:effectLst/>
                <a:latin typeface="Calibri" panose="020F0502020204030204" pitchFamily="34" charset="0"/>
                <a:ea typeface="Arial" panose="020B0604020202020204" pitchFamily="34" charset="0"/>
              </a:rPr>
              <a:t>Eerlike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persoon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sal</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hierdie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gedrag</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aan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hul</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meerderes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rapporteer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Hierdie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persoon</a:t>
            </a:r>
            <a:r>
              <a:rPr lang="en-ZA" sz="1800" dirty="0">
                <a:solidFill>
                  <a:srgbClr val="000000"/>
                </a:solidFill>
                <a:effectLst/>
                <a:latin typeface="Calibri" panose="020F0502020204030204" pitchFamily="34" charset="0"/>
                <a:ea typeface="Arial" panose="020B0604020202020204" pitchFamily="34" charset="0"/>
              </a:rPr>
              <a:t> word 'n </a:t>
            </a:r>
            <a:r>
              <a:rPr lang="en-ZA" sz="1800" b="1" dirty="0" err="1">
                <a:solidFill>
                  <a:srgbClr val="000000"/>
                </a:solidFill>
                <a:effectLst/>
                <a:latin typeface="Calibri" panose="020F0502020204030204" pitchFamily="34" charset="0"/>
                <a:ea typeface="Arial" panose="020B0604020202020204" pitchFamily="34" charset="0"/>
              </a:rPr>
              <a:t>fluitjieblaser</a:t>
            </a:r>
            <a:r>
              <a:rPr lang="en-ZA" sz="1800" b="1"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genoem</a:t>
            </a:r>
            <a:r>
              <a:rPr lang="en-ZA" sz="1800" dirty="0">
                <a:solidFill>
                  <a:srgbClr val="000000"/>
                </a:solidFill>
                <a:effectLst/>
                <a:latin typeface="Calibri" panose="020F0502020204030204" pitchFamily="34" charset="0"/>
                <a:ea typeface="Arial" panose="020B0604020202020204" pitchFamily="34" charset="0"/>
              </a:rPr>
              <a:t>.</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err="1">
                <a:solidFill>
                  <a:srgbClr val="000000"/>
                </a:solidFill>
                <a:effectLst/>
                <a:latin typeface="Calibri" panose="020F0502020204030204" pitchFamily="34" charset="0"/>
                <a:ea typeface="Arial" panose="020B0604020202020204" pitchFamily="34" charset="0"/>
              </a:rPr>
              <a:t>Laastens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moet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elke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persoon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verantwoordelik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a:t>
            </a:r>
            <a:r>
              <a:rPr lang="en-ZA" sz="1800" b="1" dirty="0" err="1">
                <a:solidFill>
                  <a:srgbClr val="000000"/>
                </a:solidFill>
                <a:effectLst/>
                <a:latin typeface="Calibri" panose="020F0502020204030204" pitchFamily="34" charset="0"/>
                <a:ea typeface="Arial" panose="020B0604020202020204" pitchFamily="34" charset="0"/>
              </a:rPr>
              <a:t>aanspreeklik</a:t>
            </a:r>
            <a:r>
              <a:rPr lang="en-ZA" sz="1800" b="1" dirty="0">
                <a:solidFill>
                  <a:srgbClr val="000000"/>
                </a:solidFill>
                <a:effectLst/>
                <a:latin typeface="Calibri" panose="020F0502020204030204" pitchFamily="34" charset="0"/>
                <a:ea typeface="Arial" panose="020B0604020202020204" pitchFamily="34" charset="0"/>
              </a:rPr>
              <a:t> (</a:t>
            </a:r>
            <a:r>
              <a:rPr lang="en-ZA" sz="1800" b="1" dirty="0" err="1">
                <a:solidFill>
                  <a:srgbClr val="000000"/>
                </a:solidFill>
                <a:effectLst/>
                <a:latin typeface="Calibri" panose="020F0502020204030204" pitchFamily="34" charset="0"/>
                <a:ea typeface="Arial" panose="020B0604020202020204" pitchFamily="34" charset="0"/>
              </a:rPr>
              <a:t>verantwoordbaar</a:t>
            </a:r>
            <a:r>
              <a:rPr lang="en-ZA" sz="1800" b="1" dirty="0">
                <a:solidFill>
                  <a:srgbClr val="000000"/>
                </a:solidFill>
                <a:effectLst/>
                <a:latin typeface="Calibri" panose="020F0502020204030204" pitchFamily="34" charset="0"/>
                <a:ea typeface="Arial" panose="020B0604020202020204" pitchFamily="34" charset="0"/>
              </a:rPr>
              <a:t>) wees </a:t>
            </a:r>
            <a:r>
              <a:rPr lang="en-ZA" sz="1800" dirty="0" err="1">
                <a:solidFill>
                  <a:srgbClr val="000000"/>
                </a:solidFill>
                <a:effectLst/>
                <a:latin typeface="Calibri" panose="020F0502020204030204" pitchFamily="34" charset="0"/>
                <a:ea typeface="Arial" panose="020B0604020202020204" pitchFamily="34" charset="0"/>
              </a:rPr>
              <a:t>vir</a:t>
            </a:r>
            <a:r>
              <a:rPr lang="en-ZA" sz="1800" dirty="0">
                <a:solidFill>
                  <a:srgbClr val="000000"/>
                </a:solidFill>
                <a:effectLst/>
                <a:latin typeface="Calibri" panose="020F0502020204030204" pitchFamily="34" charset="0"/>
                <a:ea typeface="Arial" panose="020B0604020202020204" pitchFamily="34" charset="0"/>
              </a:rPr>
              <a:t> die take wat </a:t>
            </a:r>
            <a:r>
              <a:rPr lang="en-ZA" sz="1800" dirty="0" err="1">
                <a:solidFill>
                  <a:srgbClr val="000000"/>
                </a:solidFill>
                <a:effectLst/>
                <a:latin typeface="Calibri" panose="020F0502020204030204" pitchFamily="34" charset="0"/>
                <a:ea typeface="Arial" panose="020B0604020202020204" pitchFamily="34" charset="0"/>
              </a:rPr>
              <a:t>aan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hulle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opgedra</a:t>
            </a:r>
            <a:r>
              <a:rPr lang="en-ZA" sz="1800" dirty="0">
                <a:solidFill>
                  <a:srgbClr val="000000"/>
                </a:solidFill>
                <a:effectLst/>
                <a:latin typeface="Calibri" panose="020F0502020204030204" pitchFamily="34" charset="0"/>
                <a:ea typeface="Arial" panose="020B0604020202020204" pitchFamily="34" charset="0"/>
              </a:rPr>
              <a:t> is. </a:t>
            </a:r>
            <a:r>
              <a:rPr lang="en-ZA" sz="1800" dirty="0" err="1">
                <a:solidFill>
                  <a:srgbClr val="000000"/>
                </a:solidFill>
                <a:effectLst/>
                <a:latin typeface="Calibri" panose="020F0502020204030204" pitchFamily="34" charset="0"/>
                <a:ea typeface="Arial" panose="020B0604020202020204" pitchFamily="34" charset="0"/>
              </a:rPr>
              <a:t>Dit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beteken</a:t>
            </a:r>
            <a:r>
              <a:rPr lang="en-ZA" sz="1800" dirty="0">
                <a:solidFill>
                  <a:srgbClr val="000000"/>
                </a:solidFill>
                <a:effectLst/>
                <a:latin typeface="Calibri" panose="020F0502020204030204" pitchFamily="34" charset="0"/>
                <a:ea typeface="Arial" panose="020B0604020202020204" pitchFamily="34" charset="0"/>
              </a:rPr>
              <a:t> om </a:t>
            </a:r>
            <a:r>
              <a:rPr lang="en-ZA" sz="1800" dirty="0" err="1">
                <a:solidFill>
                  <a:srgbClr val="000000"/>
                </a:solidFill>
                <a:effectLst/>
                <a:latin typeface="Calibri" panose="020F0502020204030204" pitchFamily="34" charset="0"/>
                <a:ea typeface="Arial" panose="020B0604020202020204" pitchFamily="34" charset="0"/>
              </a:rPr>
              <a:t>verantwoordelikheid</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vir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werk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neem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kritiek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aanvaar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wanneer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nie</a:t>
            </a:r>
            <a:r>
              <a:rPr lang="en-ZA" sz="1800" dirty="0">
                <a:solidFill>
                  <a:srgbClr val="000000"/>
                </a:solidFill>
                <a:effectLst/>
                <a:latin typeface="Calibri" panose="020F0502020204030204" pitchFamily="34" charset="0"/>
                <a:ea typeface="Arial" panose="020B0604020202020204" pitchFamily="34" charset="0"/>
              </a:rPr>
              <a:t> die </a:t>
            </a:r>
            <a:r>
              <a:rPr lang="en-ZA" sz="1800" dirty="0" err="1">
                <a:solidFill>
                  <a:srgbClr val="000000"/>
                </a:solidFill>
                <a:effectLst/>
                <a:latin typeface="Calibri" panose="020F0502020204030204" pitchFamily="34" charset="0"/>
                <a:ea typeface="Arial" panose="020B0604020202020204" pitchFamily="34" charset="0"/>
              </a:rPr>
              <a:t>vereiste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uitkomste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bereik</a:t>
            </a:r>
            <a:r>
              <a:rPr lang="en-ZA" sz="1800" dirty="0">
                <a:solidFill>
                  <a:srgbClr val="000000"/>
                </a:solidFill>
                <a:effectLst/>
                <a:latin typeface="Calibri" panose="020F0502020204030204" pitchFamily="34" charset="0"/>
                <a:ea typeface="Arial" panose="020B0604020202020204" pitchFamily="34" charset="0"/>
              </a:rPr>
              <a:t> het </a:t>
            </a:r>
            <a:r>
              <a:rPr lang="en-ZA" sz="1800" dirty="0" err="1">
                <a:solidFill>
                  <a:srgbClr val="000000"/>
                </a:solidFill>
                <a:effectLst/>
                <a:latin typeface="Calibri" panose="020F0502020204030204" pitchFamily="34" charset="0"/>
                <a:ea typeface="Arial" panose="020B0604020202020204" pitchFamily="34" charset="0"/>
              </a:rPr>
              <a:t>nie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Sodoende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sal</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jouself</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kan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verbeter</a:t>
            </a:r>
            <a:r>
              <a:rPr lang="en-ZA" sz="1800" dirty="0">
                <a:solidFill>
                  <a:srgbClr val="000000"/>
                </a:solidFill>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6" name="Google Shape;10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5: </a:t>
            </a:r>
            <a:r>
              <a:rPr lang="en-US" dirty="0" err="1"/>
              <a:t>Refleksie</a:t>
            </a:r>
            <a:r>
              <a:rPr lang="en-US" dirty="0"/>
              <a:t> 3min</a:t>
            </a:r>
            <a:endParaRPr dirty="0"/>
          </a:p>
          <a:p>
            <a:pPr marL="0" lvl="0" indent="0" algn="l" rtl="0">
              <a:spcBef>
                <a:spcPts val="0"/>
              </a:spcBef>
              <a:spcAft>
                <a:spcPts val="0"/>
              </a:spcAft>
              <a:buNone/>
            </a:pPr>
            <a:endParaRPr dirty="0"/>
          </a:p>
          <a:p>
            <a:pPr marL="0" lvl="0" indent="0" algn="l" rtl="0">
              <a:spcBef>
                <a:spcPts val="0"/>
              </a:spcBef>
              <a:spcAft>
                <a:spcPts val="0"/>
              </a:spcAft>
              <a:buClr>
                <a:srgbClr val="595959"/>
              </a:buClr>
              <a:buSzPts val="1200"/>
              <a:buFont typeface="Noto Sans Symbols"/>
              <a:buNone/>
            </a:pPr>
            <a:r>
              <a:rPr lang="af-ZA" sz="1800">
                <a:solidFill>
                  <a:srgbClr val="000000"/>
                </a:solidFill>
                <a:effectLst/>
                <a:highlight>
                  <a:srgbClr val="FFFFFF"/>
                </a:highlight>
                <a:latin typeface="Calibri" panose="020F0502020204030204" pitchFamily="34" charset="0"/>
                <a:ea typeface="Arial" panose="020B0604020202020204" pitchFamily="34" charset="0"/>
              </a:rPr>
              <a:t>Soos ons hierdie les afsluit, besin oor die rolspelonderhoud wat jy vroeër gedoen het deur die selfassessering in </a:t>
            </a:r>
            <a:r>
              <a:rPr lang="af-ZA" sz="1800" b="1" i="1">
                <a:solidFill>
                  <a:srgbClr val="000000"/>
                </a:solidFill>
                <a:effectLst/>
                <a:highlight>
                  <a:srgbClr val="FFFFFF"/>
                </a:highlight>
                <a:latin typeface="Calibri" panose="020F0502020204030204" pitchFamily="34" charset="0"/>
                <a:ea typeface="Arial" panose="020B0604020202020204" pitchFamily="34" charset="0"/>
              </a:rPr>
              <a:t>Aktiwiteit 3 </a:t>
            </a:r>
            <a:r>
              <a:rPr lang="af-ZA" sz="1800">
                <a:solidFill>
                  <a:srgbClr val="000000"/>
                </a:solidFill>
                <a:effectLst/>
                <a:highlight>
                  <a:srgbClr val="FFFFFF"/>
                </a:highlight>
                <a:latin typeface="Calibri" panose="020F0502020204030204" pitchFamily="34" charset="0"/>
                <a:ea typeface="Arial" panose="020B0604020202020204" pitchFamily="34" charset="0"/>
              </a:rPr>
              <a:t>(</a:t>
            </a:r>
            <a:r>
              <a:rPr lang="af-ZA" sz="1800" b="1" i="1" u="sng">
                <a:solidFill>
                  <a:srgbClr val="000000"/>
                </a:solidFill>
                <a:effectLst/>
                <a:highlight>
                  <a:srgbClr val="FFFFFF"/>
                </a:highlight>
                <a:latin typeface="Calibri" panose="020F0502020204030204" pitchFamily="34" charset="0"/>
                <a:ea typeface="Arial" panose="020B0604020202020204" pitchFamily="34" charset="0"/>
              </a:rPr>
              <a:t>Les 3 – Werkkaart</a:t>
            </a:r>
            <a:r>
              <a:rPr lang="af-ZA" sz="1800">
                <a:solidFill>
                  <a:srgbClr val="000000"/>
                </a:solidFill>
                <a:effectLst/>
                <a:highlight>
                  <a:srgbClr val="FFFFFF"/>
                </a:highlight>
                <a:latin typeface="Calibri" panose="020F0502020204030204" pitchFamily="34" charset="0"/>
                <a:ea typeface="Arial" panose="020B0604020202020204" pitchFamily="34" charset="0"/>
              </a:rPr>
              <a:t>) te voltooi.</a:t>
            </a:r>
            <a:endParaRPr dirty="0"/>
          </a:p>
        </p:txBody>
      </p:sp>
      <p:sp>
        <p:nvSpPr>
          <p:cNvPr id="113" name="Google Shape;11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2" name="Picture 1">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AF05AFA-1D58-D221-9EEB-A50AC3CD0D73}"/>
              </a:ext>
            </a:extLst>
          </p:cNvPr>
          <p:cNvSpPr txBox="1"/>
          <p:nvPr/>
        </p:nvSpPr>
        <p:spPr>
          <a:xfrm>
            <a:off x="259080" y="797302"/>
            <a:ext cx="5074920" cy="1323439"/>
          </a:xfrm>
          <a:prstGeom prst="rect">
            <a:avLst/>
          </a:prstGeom>
          <a:solidFill>
            <a:schemeClr val="tx1"/>
          </a:solidFill>
          <a:ln>
            <a:solidFill>
              <a:schemeClr val="tx1"/>
            </a:solidFill>
          </a:ln>
        </p:spPr>
        <p:txBody>
          <a:bodyPr wrap="square" rtlCol="0">
            <a:spAutoFit/>
          </a:bodyPr>
          <a:lstStyle/>
          <a:p>
            <a:pPr algn="ctr"/>
            <a:r>
              <a:rPr lang="en-GB" sz="8000" dirty="0" err="1">
                <a:solidFill>
                  <a:schemeClr val="bg1"/>
                </a:solidFill>
                <a:latin typeface="Amasis MT Pro Black" panose="02040A04050005020304" pitchFamily="18" charset="0"/>
              </a:rPr>
              <a:t>Graad</a:t>
            </a:r>
            <a:r>
              <a:rPr lang="en-GB" sz="8000" dirty="0">
                <a:solidFill>
                  <a:schemeClr val="bg1"/>
                </a:solidFill>
                <a:latin typeface="Amasis MT Pro Black" panose="02040A04050005020304" pitchFamily="18" charset="0"/>
              </a:rPr>
              <a:t> 11</a:t>
            </a:r>
            <a:endParaRPr lang="en-US" sz="8000" dirty="0">
              <a:solidFill>
                <a:schemeClr val="bg1"/>
              </a:solidFill>
              <a:latin typeface="Amasis MT Pro Black" panose="02040A04050005020304" pitchFamily="18" charset="0"/>
            </a:endParaRPr>
          </a:p>
        </p:txBody>
      </p:sp>
      <p:sp>
        <p:nvSpPr>
          <p:cNvPr id="4" name="TextBox 3">
            <a:extLst>
              <a:ext uri="{FF2B5EF4-FFF2-40B4-BE49-F238E27FC236}">
                <a16:creationId xmlns:a16="http://schemas.microsoft.com/office/drawing/2014/main" id="{2C0C3565-3534-0D0D-FD1F-C4EBC579ABE1}"/>
              </a:ext>
            </a:extLst>
          </p:cNvPr>
          <p:cNvSpPr txBox="1"/>
          <p:nvPr/>
        </p:nvSpPr>
        <p:spPr>
          <a:xfrm>
            <a:off x="259080" y="2351782"/>
            <a:ext cx="4617720" cy="1077218"/>
          </a:xfrm>
          <a:prstGeom prst="rect">
            <a:avLst/>
          </a:prstGeom>
          <a:solidFill>
            <a:schemeClr val="tx1"/>
          </a:solidFill>
          <a:ln>
            <a:solidFill>
              <a:schemeClr val="tx1"/>
            </a:solidFill>
          </a:ln>
        </p:spPr>
        <p:txBody>
          <a:bodyPr wrap="square" rtlCol="0">
            <a:spAutoFit/>
          </a:bodyPr>
          <a:lstStyle/>
          <a:p>
            <a:pPr algn="ctr"/>
            <a:r>
              <a:rPr lang="en-GB" sz="3200" dirty="0" err="1">
                <a:solidFill>
                  <a:srgbClr val="00B0F0"/>
                </a:solidFill>
                <a:latin typeface="Amasis MT Pro Black" panose="02040A04050005020304" pitchFamily="18" charset="0"/>
              </a:rPr>
              <a:t>LOOPBANE</a:t>
            </a:r>
            <a:r>
              <a:rPr lang="en-GB" sz="3200" dirty="0">
                <a:solidFill>
                  <a:srgbClr val="00B0F0"/>
                </a:solidFill>
                <a:latin typeface="Amasis MT Pro Black" panose="02040A04050005020304" pitchFamily="18" charset="0"/>
              </a:rPr>
              <a:t> EN </a:t>
            </a:r>
            <a:r>
              <a:rPr lang="en-GB" sz="3200" dirty="0" err="1">
                <a:solidFill>
                  <a:srgbClr val="00B0F0"/>
                </a:solidFill>
                <a:latin typeface="Amasis MT Pro Black" panose="02040A04050005020304" pitchFamily="18" charset="0"/>
              </a:rPr>
              <a:t>LOOPBAANKEUESES</a:t>
            </a:r>
            <a:endParaRPr lang="en-US" sz="2800" dirty="0">
              <a:solidFill>
                <a:srgbClr val="00B0F0"/>
              </a:solidFill>
              <a:latin typeface="Amasis MT Pro Black" panose="02040A04050005020304" pitchFamily="18" charset="0"/>
            </a:endParaRPr>
          </a:p>
        </p:txBody>
      </p:sp>
      <p:sp>
        <p:nvSpPr>
          <p:cNvPr id="5" name="TextBox 4">
            <a:extLst>
              <a:ext uri="{FF2B5EF4-FFF2-40B4-BE49-F238E27FC236}">
                <a16:creationId xmlns:a16="http://schemas.microsoft.com/office/drawing/2014/main" id="{B76DEC98-0085-D790-4C3D-06FBDFCCE0C3}"/>
              </a:ext>
            </a:extLst>
          </p:cNvPr>
          <p:cNvSpPr txBox="1"/>
          <p:nvPr/>
        </p:nvSpPr>
        <p:spPr>
          <a:xfrm>
            <a:off x="0" y="5903893"/>
            <a:ext cx="4343400" cy="892552"/>
          </a:xfrm>
          <a:prstGeom prst="rect">
            <a:avLst/>
          </a:prstGeom>
          <a:solidFill>
            <a:schemeClr val="tx1"/>
          </a:solidFill>
          <a:ln>
            <a:solidFill>
              <a:schemeClr val="tx1"/>
            </a:solidFill>
          </a:ln>
        </p:spPr>
        <p:txBody>
          <a:bodyPr wrap="square" rtlCol="0">
            <a:spAutoFit/>
          </a:bodyPr>
          <a:lstStyle/>
          <a:p>
            <a:r>
              <a:rPr lang="en-GB" sz="2800" dirty="0" err="1">
                <a:solidFill>
                  <a:srgbClr val="00B0F0"/>
                </a:solidFill>
                <a:latin typeface="Abadi" panose="020B0604020104020204" pitchFamily="34" charset="0"/>
              </a:rPr>
              <a:t>Kwartaal</a:t>
            </a:r>
            <a:r>
              <a:rPr lang="en-GB" sz="2800" dirty="0">
                <a:solidFill>
                  <a:srgbClr val="00B0F0"/>
                </a:solidFill>
                <a:latin typeface="Abadi" panose="020B0604020104020204" pitchFamily="34" charset="0"/>
              </a:rPr>
              <a:t> 3</a:t>
            </a:r>
          </a:p>
          <a:p>
            <a:r>
              <a:rPr lang="en-GB" sz="2400">
                <a:solidFill>
                  <a:schemeClr val="bg1">
                    <a:lumMod val="65000"/>
                  </a:schemeClr>
                </a:solidFill>
                <a:latin typeface="Abadi" panose="020B0604020104020204" pitchFamily="34" charset="0"/>
              </a:rPr>
              <a:t>Les 3: </a:t>
            </a:r>
            <a:r>
              <a:rPr lang="en-GB" sz="2400" dirty="0" err="1">
                <a:solidFill>
                  <a:schemeClr val="bg1">
                    <a:lumMod val="65000"/>
                  </a:schemeClr>
                </a:solidFill>
                <a:latin typeface="Abadi" panose="020B0604020104020204" pitchFamily="34" charset="0"/>
              </a:rPr>
              <a:t>Onderhoudvaardighede</a:t>
            </a:r>
            <a:endParaRPr lang="en-US" sz="2000" dirty="0">
              <a:solidFill>
                <a:schemeClr val="bg1">
                  <a:lumMod val="65000"/>
                </a:schemeClr>
              </a:solidFill>
              <a:latin typeface="Abadi" panose="020B06040201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2"/>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5" name="Google Shape;95;p2" descr="A group of people in a room&#10;&#10;Description automatically generated with low confidence"/>
          <p:cNvPicPr preferRelativeResize="0">
            <a:picLocks noGrp="1"/>
          </p:cNvPicPr>
          <p:nvPr>
            <p:ph type="body" idx="1"/>
          </p:nvPr>
        </p:nvPicPr>
        <p:blipFill rotWithShape="1">
          <a:blip r:embed="rId3">
            <a:alphaModFix/>
          </a:blip>
          <a:srcRect b="10017"/>
          <a:stretch/>
        </p:blipFill>
        <p:spPr>
          <a:xfrm>
            <a:off x="20" y="1282"/>
            <a:ext cx="12191980" cy="6856718"/>
          </a:xfrm>
          <a:prstGeom prst="rect">
            <a:avLst/>
          </a:prstGeom>
          <a:noFill/>
          <a:ln>
            <a:noFill/>
          </a:ln>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3"/>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 name="Google Shape;102;p3" descr="How to Pass a Job Interview Successfully – Career Centre – HSE University"/>
          <p:cNvPicPr preferRelativeResize="0">
            <a:picLocks noGrp="1"/>
          </p:cNvPicPr>
          <p:nvPr>
            <p:ph type="body" idx="1"/>
          </p:nvPr>
        </p:nvPicPr>
        <p:blipFill rotWithShape="1">
          <a:blip r:embed="rId3">
            <a:alphaModFix/>
          </a:blip>
          <a:srcRect b="10017"/>
          <a:stretch/>
        </p:blipFill>
        <p:spPr>
          <a:xfrm>
            <a:off x="20" y="1282"/>
            <a:ext cx="12191980" cy="6856718"/>
          </a:xfrm>
          <a:prstGeom prst="rect">
            <a:avLst/>
          </a:prstGeom>
          <a:noFill/>
          <a:ln>
            <a:noFill/>
          </a:ln>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4"/>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9" name="Google Shape;109;p4" descr="10 Ways To Develop Strong Work Ethics Among Employees"/>
          <p:cNvPicPr preferRelativeResize="0">
            <a:picLocks noGrp="1"/>
          </p:cNvPicPr>
          <p:nvPr>
            <p:ph type="body" idx="1"/>
          </p:nvPr>
        </p:nvPicPr>
        <p:blipFill rotWithShape="1">
          <a:blip r:embed="rId3">
            <a:alphaModFix/>
          </a:blip>
          <a:srcRect r="262" b="3"/>
          <a:stretch/>
        </p:blipFill>
        <p:spPr>
          <a:xfrm>
            <a:off x="20" y="1282"/>
            <a:ext cx="12191980" cy="6856718"/>
          </a:xfrm>
          <a:prstGeom prst="rect">
            <a:avLst/>
          </a:prstGeom>
          <a:noFill/>
          <a:ln>
            <a:noFill/>
          </a:ln>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16" name="Google Shape;116;p5" descr="Reflection in learning design: Part of the process and potentially an  outcome – Teaching Matters blog"/>
          <p:cNvPicPr preferRelativeResize="0"/>
          <p:nvPr/>
        </p:nvPicPr>
        <p:blipFill rotWithShape="1">
          <a:blip r:embed="rId3">
            <a:alphaModFix/>
          </a:blip>
          <a:srcRect/>
          <a:stretch/>
        </p:blipFill>
        <p:spPr>
          <a:xfrm>
            <a:off x="-345359" y="0"/>
            <a:ext cx="12537359" cy="6858000"/>
          </a:xfrm>
          <a:prstGeom prst="rect">
            <a:avLst/>
          </a:prstGeom>
          <a:noFill/>
          <a:ln>
            <a:noFill/>
          </a:ln>
        </p:spPr>
      </p:pic>
      <p:sp>
        <p:nvSpPr>
          <p:cNvPr id="117" name="Google Shape;117;p5"/>
          <p:cNvSpPr/>
          <p:nvPr/>
        </p:nvSpPr>
        <p:spPr>
          <a:xfrm>
            <a:off x="838200" y="1414760"/>
            <a:ext cx="3542125"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400" b="0" i="0" u="none" strike="noStrike" cap="none" dirty="0" err="1">
                <a:solidFill>
                  <a:schemeClr val="dk1"/>
                </a:solidFill>
                <a:latin typeface="Calibri"/>
                <a:ea typeface="Calibri"/>
                <a:cs typeface="Calibri"/>
                <a:sym typeface="Calibri"/>
              </a:rPr>
              <a:t>Refleksie</a:t>
            </a:r>
            <a:endParaRPr dirty="0"/>
          </a:p>
        </p:txBody>
      </p:sp>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1050</Words>
  <Application>Microsoft Office PowerPoint</Application>
  <PresentationFormat>Widescreen</PresentationFormat>
  <Paragraphs>49</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Abadi</vt:lpstr>
      <vt:lpstr>Amasis MT Pro Black</vt:lpstr>
      <vt:lpstr>Arial</vt:lpstr>
      <vt:lpstr>Calibri</vt:lpstr>
      <vt:lpstr>Noto Sans Symbols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Hp Unit</cp:lastModifiedBy>
  <cp:revision>4</cp:revision>
  <dcterms:created xsi:type="dcterms:W3CDTF">2023-02-17T20:03:06Z</dcterms:created>
  <dcterms:modified xsi:type="dcterms:W3CDTF">2023-06-28T11:28:29Z</dcterms:modified>
</cp:coreProperties>
</file>