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3" r:id="rId2"/>
    <p:sldId id="321" r:id="rId3"/>
    <p:sldId id="314" r:id="rId4"/>
    <p:sldId id="322" r:id="rId5"/>
    <p:sldId id="323" r:id="rId6"/>
    <p:sldId id="312" r:id="rId7"/>
    <p:sldId id="315" r:id="rId8"/>
    <p:sldId id="320" r:id="rId9"/>
    <p:sldId id="268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19" autoAdjust="0"/>
  </p:normalViewPr>
  <p:slideViewPr>
    <p:cSldViewPr snapToGrid="0">
      <p:cViewPr varScale="1">
        <p:scale>
          <a:sx n="88" d="100"/>
          <a:sy n="88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B5E72-1304-4EB6-BFBD-49E43205087D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AABA-A20D-41E5-85D1-3D72B58DB9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247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2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AABA-A20D-41E5-85D1-3D72B58DB9DE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21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AABA-A20D-41E5-85D1-3D72B58DB9D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324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AABA-A20D-41E5-85D1-3D72B58DB9DE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838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1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AABA-A20D-41E5-85D1-3D72B58DB9D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380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A15B4-6B30-5A43-A929-0D7B652DF7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4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C102-4589-3705-F223-471D374DA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BFAA7-EA80-DE91-0F05-030324E44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CD46-769C-AEEC-D8B6-AF88EBF8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1381-7DA0-9787-60C4-D2646188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163B0-29CC-39C9-3C4E-AB468B8E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54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3DEC-9BDF-9403-8D3A-5B4A8DB7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B103F-B404-9F84-194E-4656B5BB7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BAF2D-C700-E02A-9878-87A89C43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A6CE1-BCB7-5CDA-9E6B-46E1A86E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C51F-ED89-972B-935E-52ECC17D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644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6E4AB-3370-38A7-E734-CDCE4D351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9F79B-B17E-D7F6-9683-B214A4D8E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111C-EDF5-9B73-D6BC-B2FF8EBD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B64D-36C0-28E8-8243-F25C867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377F6-642E-BC4E-36B1-5CEA38CD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5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96AF-1EBF-6BA6-E560-08F6194D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6709-844A-AA39-DC40-91E5EBB9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B54C-E83B-7BDA-3345-91ED73D0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80DD-619F-18A2-52E6-9EACA7EB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8221-7F5D-BB90-F9B1-19588290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10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0D95-CBB5-A6F2-4430-8DD2DC66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F9FC8-5356-866D-8B9F-AE84126F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44A9-0C8E-C888-D647-49B91325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73FB4-D3A8-59FA-80CD-DD2544B1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C086-9A16-23D5-5D40-CB0621C0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16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5453-F043-6B82-6C09-1926311B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00BA-FA0E-ADC4-BC02-D1F16EFCE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67DCF-8FB7-0B23-6CFC-CAA45D554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507-84AD-603C-B7C9-F3A03DFF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93D55-649F-B1D6-A939-C78689A7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7E72D-5CA8-3370-B7F9-04E39FC8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75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47DA-2275-133B-8951-4181B27C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83B85-F6E3-0C54-57AC-28809CA6D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2EA9B-D1CB-7787-6A00-E78094C3D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D2654-EEE7-B717-3700-A62DD0F8E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B041B-CC05-7930-D7F3-FFB32EC8D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4E189-1CED-AA50-7C64-AA94E304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5F72D-FD14-F498-EC03-21A3AD04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DECFA-71B2-05F1-EF77-96BD512A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660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6F44-9B18-99DC-254D-2644BB16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66E7F-0EB5-1AA6-1494-3E9F9941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981F2-38E6-1C27-69DF-AD8282B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3146B-9143-FFCD-3A82-408AB9C0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8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E9782-EADD-E597-F9EE-08BCF09F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FD320-C409-EF96-BB2C-713E157C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F8565-8F24-859A-7255-0469C9EE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6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4402-4254-2A97-60DA-9110AC96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1330-278C-CEC9-DB01-8D6DA5A3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AB902-A79D-D778-96B2-5D638EA6B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62949-D2AA-7096-4CB7-9E91DA19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DF61D-17AB-36AC-356B-B9C74737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4743F-66D1-B9EA-3387-CF88CBE9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731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D9B1-3F4D-365E-F918-5F2E61C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2427A-EEE3-47BC-5FE1-AB4A0B2CF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93251-D910-E01B-6D9C-E3C7D69FA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436F2-8C42-5C2E-B931-8C0E797C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FC782-C31F-C4D1-654C-12E38CCB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5D76D-8D63-15CD-BE3E-3958B2D7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96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0D797-1ACF-7D94-26A2-B43CDB85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8915D-0639-D07D-CB0D-04304DE2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F2BFF-9165-27FB-1343-CC45088F3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D94C-B47F-4CA6-B87C-2769378B7832}" type="datetimeFigureOut">
              <a:rPr lang="en-ZA" smtClean="0"/>
              <a:t>2023/07/21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5D8D-3471-852C-F297-BC32CBEA3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8992-85F6-F810-5860-93EBC1D23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82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801756-6AB7-2E52-E2D4-55BE8331E6F2}"/>
              </a:ext>
            </a:extLst>
          </p:cNvPr>
          <p:cNvGrpSpPr/>
          <p:nvPr/>
        </p:nvGrpSpPr>
        <p:grpSpPr>
          <a:xfrm>
            <a:off x="15059" y="0"/>
            <a:ext cx="12176941" cy="6858000"/>
            <a:chOff x="0" y="0"/>
            <a:chExt cx="12176941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6953C4-52D4-708C-6D33-D34CB8CF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2609" y="0"/>
              <a:ext cx="5934332" cy="39562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4EDD75-5D19-E1A7-179C-8455A2221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157150"/>
              <a:ext cx="5551274" cy="37008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406D3D-0899-275C-14BA-8B46DD7F0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441" y="3429000"/>
              <a:ext cx="5143500" cy="3429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2157D1-48DA-FE55-B70C-86BC9871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4731608" cy="31544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FCA00C-76FB-9ABC-457D-5D2DB65A4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654" t="64" r="-6567" b="-64"/>
            <a:stretch/>
          </p:blipFill>
          <p:spPr>
            <a:xfrm>
              <a:off x="3713102" y="2623815"/>
              <a:ext cx="4511542" cy="42341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2C5288-676D-7A2B-3E2B-D51AF5009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8521" y="11671"/>
              <a:ext cx="3927411" cy="2620320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DA389A-285C-E6D2-74B6-AD7E6CC97A87}"/>
                </a:ext>
              </a:extLst>
            </p:cNvPr>
            <p:cNvSpPr/>
            <p:nvPr/>
          </p:nvSpPr>
          <p:spPr>
            <a:xfrm>
              <a:off x="444843" y="404340"/>
              <a:ext cx="11331146" cy="6033530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360C9D-39C3-BF26-8CA5-778DBB9570FE}"/>
              </a:ext>
            </a:extLst>
          </p:cNvPr>
          <p:cNvSpPr txBox="1">
            <a:spLocks/>
          </p:cNvSpPr>
          <p:nvPr/>
        </p:nvSpPr>
        <p:spPr>
          <a:xfrm>
            <a:off x="269219" y="2286105"/>
            <a:ext cx="10225530" cy="2074455"/>
          </a:xfrm>
          <a:prstGeom prst="rect">
            <a:avLst/>
          </a:prstGeom>
          <a:solidFill>
            <a:srgbClr val="FF3300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where IS IT MADE?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 panose="020B0502020104020203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536F1-4FCC-4EAA-8401-A5D2737B075A}"/>
              </a:ext>
            </a:extLst>
          </p:cNvPr>
          <p:cNvSpPr txBox="1">
            <a:spLocks/>
          </p:cNvSpPr>
          <p:nvPr/>
        </p:nvSpPr>
        <p:spPr>
          <a:xfrm>
            <a:off x="600383" y="3199723"/>
            <a:ext cx="10225530" cy="1160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GRADE 10 Career &amp; Career Choices Week  9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549E3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Work settings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172" y="1137978"/>
            <a:ext cx="10225530" cy="1495732"/>
          </a:xfrm>
          <a:solidFill>
            <a:srgbClr val="FF3300"/>
          </a:solidFill>
        </p:spPr>
        <p:txBody>
          <a:bodyPr>
            <a:normAutofit/>
          </a:bodyPr>
          <a:lstStyle/>
          <a:p>
            <a:r>
              <a:rPr lang="en-US" sz="6600" dirty="0"/>
              <a:t>WHERE</a:t>
            </a:r>
            <a:r>
              <a:rPr lang="en-US" sz="6600" dirty="0">
                <a:solidFill>
                  <a:schemeClr val="tx1"/>
                </a:solidFill>
              </a:rPr>
              <a:t> IS IT MADE?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47" y="1269048"/>
            <a:ext cx="10225530" cy="123359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Work settings reflection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D13F23-344C-2EB6-990B-B008F21B42CA}"/>
              </a:ext>
            </a:extLst>
          </p:cNvPr>
          <p:cNvSpPr/>
          <p:nvPr/>
        </p:nvSpPr>
        <p:spPr>
          <a:xfrm>
            <a:off x="447675" y="371475"/>
            <a:ext cx="11191875" cy="5991225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680C9-11D6-02BC-0226-EFC5CF479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56" y="1631554"/>
            <a:ext cx="10466131" cy="5602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5420-0931-B8E5-20FD-E19472957EAE}"/>
              </a:ext>
            </a:extLst>
          </p:cNvPr>
          <p:cNvSpPr txBox="1">
            <a:spLocks/>
          </p:cNvSpPr>
          <p:nvPr/>
        </p:nvSpPr>
        <p:spPr>
          <a:xfrm>
            <a:off x="234050" y="1107830"/>
            <a:ext cx="7960381" cy="1600201"/>
          </a:xfrm>
          <a:prstGeom prst="rect">
            <a:avLst/>
          </a:prstGeom>
          <a:solidFill>
            <a:srgbClr val="FF3300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What is a workplace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ysClr val="window" lastClr="FFFFFF"/>
                </a:solidFill>
                <a:latin typeface="Franklin Gothic Demi" panose="020B0502020104020203"/>
              </a:rPr>
              <a:t>Environment?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 panose="020B0502020104020203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FB49D4-3925-26FD-BC75-0F33682F8E02}"/>
              </a:ext>
            </a:extLst>
          </p:cNvPr>
          <p:cNvSpPr txBox="1">
            <a:spLocks/>
          </p:cNvSpPr>
          <p:nvPr/>
        </p:nvSpPr>
        <p:spPr>
          <a:xfrm>
            <a:off x="4466492" y="3938952"/>
            <a:ext cx="7517088" cy="1600201"/>
          </a:xfrm>
          <a:prstGeom prst="rect">
            <a:avLst/>
          </a:prstGeom>
          <a:solidFill>
            <a:srgbClr val="FF3300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What </a:t>
            </a:r>
            <a:r>
              <a:rPr lang="en-US" sz="4800" dirty="0">
                <a:solidFill>
                  <a:sysClr val="window" lastClr="FFFFFF"/>
                </a:solidFill>
                <a:latin typeface="Franklin Gothic Demi" panose="020B0502020104020203"/>
              </a:rPr>
              <a:t>are workplace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ysClr val="window" lastClr="FFFFFF"/>
                </a:solidFill>
                <a:latin typeface="Franklin Gothic Demi" panose="020B0502020104020203"/>
              </a:rPr>
              <a:t>conditions?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 panose="020B0502020104020203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57" y="180975"/>
            <a:ext cx="3209925" cy="6496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A46643-4992-3BFF-E9D7-EEFEC7708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011" y="510988"/>
            <a:ext cx="6005292" cy="62183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B1422B-A327-5A19-BA1E-0692C2EE7AD1}"/>
              </a:ext>
            </a:extLst>
          </p:cNvPr>
          <p:cNvSpPr/>
          <p:nvPr/>
        </p:nvSpPr>
        <p:spPr>
          <a:xfrm>
            <a:off x="157484" y="128628"/>
            <a:ext cx="11917974" cy="6600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6" y="128628"/>
            <a:ext cx="2663459" cy="66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1. Working on the water">
            <a:extLst>
              <a:ext uri="{FF2B5EF4-FFF2-40B4-BE49-F238E27FC236}">
                <a16:creationId xmlns:a16="http://schemas.microsoft.com/office/drawing/2014/main" id="{D197BDD6-A87E-13C0-EB4C-58481D862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381952"/>
            <a:ext cx="5364480" cy="609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9F0C6-4229-25D6-614E-8E74C1E8C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6ACE7-7CBF-1A9B-2A5B-537C7EF38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87" y="381952"/>
            <a:ext cx="5364945" cy="6096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049DDD-F713-99F2-F106-4CB93B4B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0665"/>
            <a:ext cx="12192000" cy="367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4BD759-091C-8849-2441-39100DA83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29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440DE8-0746-C5C5-742A-004FD7C599D1}"/>
              </a:ext>
            </a:extLst>
          </p:cNvPr>
          <p:cNvSpPr txBox="1">
            <a:spLocks/>
          </p:cNvSpPr>
          <p:nvPr/>
        </p:nvSpPr>
        <p:spPr>
          <a:xfrm>
            <a:off x="3821723" y="2584938"/>
            <a:ext cx="8370277" cy="936014"/>
          </a:xfrm>
          <a:prstGeom prst="rect">
            <a:avLst/>
          </a:prstGeom>
          <a:solidFill>
            <a:srgbClr val="FF3300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What is a competency?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A01017-6693-CF74-AE27-EAD366DDAD35}"/>
              </a:ext>
            </a:extLst>
          </p:cNvPr>
          <p:cNvSpPr txBox="1">
            <a:spLocks/>
          </p:cNvSpPr>
          <p:nvPr/>
        </p:nvSpPr>
        <p:spPr>
          <a:xfrm>
            <a:off x="0" y="5486398"/>
            <a:ext cx="12192000" cy="1254554"/>
          </a:xfrm>
          <a:prstGeom prst="rect">
            <a:avLst/>
          </a:prstGeom>
          <a:solidFill>
            <a:srgbClr val="FF3300"/>
          </a:solidFill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How do they affect our career progress?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E03385-C18D-4CF2-C5B1-90CFD82125CD}"/>
              </a:ext>
            </a:extLst>
          </p:cNvPr>
          <p:cNvSpPr txBox="1">
            <a:spLocks/>
          </p:cNvSpPr>
          <p:nvPr/>
        </p:nvSpPr>
        <p:spPr>
          <a:xfrm>
            <a:off x="0" y="117048"/>
            <a:ext cx="5767754" cy="936014"/>
          </a:xfrm>
          <a:prstGeom prst="rect">
            <a:avLst/>
          </a:prstGeom>
          <a:solidFill>
            <a:srgbClr val="FF3300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what is a skill?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55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EA3A80-A2CF-0AF0-9BD8-279CEF2DB69B}"/>
              </a:ext>
            </a:extLst>
          </p:cNvPr>
          <p:cNvSpPr txBox="1"/>
          <p:nvPr/>
        </p:nvSpPr>
        <p:spPr>
          <a:xfrm>
            <a:off x="7970108" y="643517"/>
            <a:ext cx="39170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Skills </a:t>
            </a:r>
            <a:r>
              <a:rPr lang="en-US" dirty="0"/>
              <a:t>- In order to complete tasks successfully, you should have </a:t>
            </a:r>
            <a:r>
              <a:rPr lang="en-US" b="1" dirty="0"/>
              <a:t>knowledge, ability, and competence. </a:t>
            </a:r>
            <a:r>
              <a:rPr lang="en-US" dirty="0"/>
              <a:t>These qualities, known as skills, are based on your natural aptitudes and can be developed through training and education to help you gain expertise in a specific area.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Competencies</a:t>
            </a:r>
            <a:r>
              <a:rPr lang="en-US" dirty="0"/>
              <a:t> - Competencies are the combination of a </a:t>
            </a:r>
            <a:r>
              <a:rPr lang="en-US" b="1" dirty="0"/>
              <a:t>person's knowledge, skills, abilities, and </a:t>
            </a:r>
            <a:r>
              <a:rPr lang="en-US" b="1" dirty="0" err="1"/>
              <a:t>behaviours</a:t>
            </a:r>
            <a:r>
              <a:rPr lang="en-US" b="1" dirty="0"/>
              <a:t>.</a:t>
            </a:r>
            <a:r>
              <a:rPr lang="en-US" dirty="0"/>
              <a:t> Together, they represent a person's ability to do their job. An organization may have a list of necessary competencies for all employees or individual roles.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3E122-11C6-9174-4454-1AD671FE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8" y="643517"/>
            <a:ext cx="7695170" cy="5595678"/>
          </a:xfrm>
          <a:prstGeom prst="rect">
            <a:avLst/>
          </a:prstGeom>
          <a:ln cmpd="sng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62C52C-9296-ECE9-A6B2-16A1FC975854}"/>
              </a:ext>
            </a:extLst>
          </p:cNvPr>
          <p:cNvSpPr txBox="1"/>
          <p:nvPr/>
        </p:nvSpPr>
        <p:spPr>
          <a:xfrm>
            <a:off x="1333503" y="1141387"/>
            <a:ext cx="20522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bg2">
                    <a:lumMod val="75000"/>
                  </a:schemeClr>
                </a:solidFill>
              </a:rPr>
              <a:t>Knowledge</a:t>
            </a:r>
            <a:endParaRPr lang="en-ZA" sz="2400" b="1" spc="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9DCA2-1B06-43B4-85FB-81D30AB408BD}"/>
              </a:ext>
            </a:extLst>
          </p:cNvPr>
          <p:cNvSpPr txBox="1"/>
          <p:nvPr/>
        </p:nvSpPr>
        <p:spPr>
          <a:xfrm>
            <a:off x="2710251" y="4760332"/>
            <a:ext cx="184939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</a:rPr>
              <a:t>ABILITIES</a:t>
            </a:r>
            <a:endParaRPr lang="en-ZA" sz="2400" b="1" spc="3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89539-4262-D7F2-36A2-C99DBB101E29}"/>
              </a:ext>
            </a:extLst>
          </p:cNvPr>
          <p:cNvSpPr txBox="1"/>
          <p:nvPr/>
        </p:nvSpPr>
        <p:spPr>
          <a:xfrm>
            <a:off x="3660176" y="1104753"/>
            <a:ext cx="20522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spc="300" dirty="0" err="1">
                <a:solidFill>
                  <a:schemeClr val="accent2"/>
                </a:solidFill>
              </a:rPr>
              <a:t>Behaviour</a:t>
            </a:r>
            <a:endParaRPr lang="en-ZA" sz="2400" b="1" spc="300" dirty="0">
              <a:solidFill>
                <a:schemeClr val="accent2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759E05C-AFE2-245A-B13E-2017F32C7217}"/>
              </a:ext>
            </a:extLst>
          </p:cNvPr>
          <p:cNvSpPr/>
          <p:nvPr/>
        </p:nvSpPr>
        <p:spPr>
          <a:xfrm>
            <a:off x="5838568" y="1242164"/>
            <a:ext cx="426308" cy="4373672"/>
          </a:xfrm>
          <a:prstGeom prst="rightBrace">
            <a:avLst/>
          </a:prstGeom>
          <a:ln w="104775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88FAD-1B65-143D-A5E4-F0398EB17E61}"/>
              </a:ext>
            </a:extLst>
          </p:cNvPr>
          <p:cNvSpPr txBox="1"/>
          <p:nvPr/>
        </p:nvSpPr>
        <p:spPr>
          <a:xfrm>
            <a:off x="6444049" y="3198167"/>
            <a:ext cx="259594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FF0000"/>
                </a:solidFill>
              </a:rPr>
              <a:t>competencies</a:t>
            </a:r>
            <a:endParaRPr lang="en-ZA" sz="2400" b="1" spc="3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5AC3C5-1134-C471-0C9E-2C3E03077C36}"/>
              </a:ext>
            </a:extLst>
          </p:cNvPr>
          <p:cNvGrpSpPr/>
          <p:nvPr/>
        </p:nvGrpSpPr>
        <p:grpSpPr>
          <a:xfrm>
            <a:off x="629769" y="136662"/>
            <a:ext cx="10932459" cy="6584676"/>
            <a:chOff x="629769" y="136662"/>
            <a:chExt cx="10932459" cy="65846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958868-1A8A-B20E-B9C6-01C7707B5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36" t="40739" r="9818" b="36592"/>
            <a:stretch/>
          </p:blipFill>
          <p:spPr>
            <a:xfrm>
              <a:off x="1223682" y="4397188"/>
              <a:ext cx="9771427" cy="22053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F7DDAE-0830-DB93-0D89-11D3F1799147}"/>
                </a:ext>
              </a:extLst>
            </p:cNvPr>
            <p:cNvSpPr/>
            <p:nvPr/>
          </p:nvSpPr>
          <p:spPr>
            <a:xfrm>
              <a:off x="629769" y="136662"/>
              <a:ext cx="10932459" cy="264687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blipFill>
                    <a:blip r:embed="rId6"/>
                    <a:stretch>
                      <a:fillRect/>
                    </a:stretch>
                  </a:blipFill>
                  <a:effectLst/>
                </a:rPr>
                <a:t>ASSEMBLE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79A2F6-A2F7-4523-DDE7-97F6007E18EA}"/>
                </a:ext>
              </a:extLst>
            </p:cNvPr>
            <p:cNvSpPr/>
            <p:nvPr/>
          </p:nvSpPr>
          <p:spPr>
            <a:xfrm>
              <a:off x="913329" y="1400684"/>
              <a:ext cx="10365338" cy="37702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blipFill>
                    <a:blip r:embed="rId7"/>
                    <a:stretch>
                      <a:fillRect/>
                    </a:stretch>
                  </a:blip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DESIGN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02D821-FCCE-0BE5-DC49-4DD32EE019E8}"/>
                </a:ext>
              </a:extLst>
            </p:cNvPr>
            <p:cNvSpPr/>
            <p:nvPr/>
          </p:nvSpPr>
          <p:spPr>
            <a:xfrm>
              <a:off x="1089212" y="699247"/>
              <a:ext cx="10044953" cy="60220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2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7B3D01-4BA3-99B1-8C23-756A65548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57689"/>
              </p:ext>
            </p:extLst>
          </p:nvPr>
        </p:nvGraphicFramePr>
        <p:xfrm>
          <a:off x="1039090" y="634483"/>
          <a:ext cx="10235045" cy="5579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6679">
                  <a:extLst>
                    <a:ext uri="{9D8B030D-6E8A-4147-A177-3AD203B41FA5}">
                      <a16:colId xmlns:a16="http://schemas.microsoft.com/office/drawing/2014/main" val="3657369981"/>
                    </a:ext>
                  </a:extLst>
                </a:gridCol>
                <a:gridCol w="3749313">
                  <a:extLst>
                    <a:ext uri="{9D8B030D-6E8A-4147-A177-3AD203B41FA5}">
                      <a16:colId xmlns:a16="http://schemas.microsoft.com/office/drawing/2014/main" val="2438264014"/>
                    </a:ext>
                  </a:extLst>
                </a:gridCol>
                <a:gridCol w="3769053">
                  <a:extLst>
                    <a:ext uri="{9D8B030D-6E8A-4147-A177-3AD203B41FA5}">
                      <a16:colId xmlns:a16="http://schemas.microsoft.com/office/drawing/2014/main" val="3761202717"/>
                    </a:ext>
                  </a:extLst>
                </a:gridCol>
              </a:tblGrid>
              <a:tr h="5132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>
                          <a:effectLst/>
                        </a:rPr>
                        <a:t>Form of activity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>
                          <a:effectLst/>
                        </a:rPr>
                        <a:t>Explanation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>
                          <a:effectLst/>
                        </a:rPr>
                        <a:t>Example of career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969875"/>
                  </a:ext>
                </a:extLst>
              </a:tr>
              <a:tr h="1587412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>
                          <a:effectLst/>
                        </a:rPr>
                        <a:t>Designing  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plan and make decisions about something that is being build or created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Sculptor, florist, dress designer, jeweller, interior decorator, architect, graphic designer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567614"/>
                  </a:ext>
                </a:extLst>
              </a:tr>
              <a:tr h="1587412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Assembling </a:t>
                      </a:r>
                    </a:p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 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connect or put together the parts of something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Builder, construction worker, mechanic, plumber, engineer, electrician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625397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Growing   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plant, breed, take care of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kern="100" dirty="0">
                          <a:effectLst/>
                        </a:rPr>
                        <a:t>Farmer, gardener, cattle breeder, forester, wine maker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1674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24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246</Words>
  <Application>Microsoft Office PowerPoint</Application>
  <PresentationFormat>Widescreen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Symbol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IT MADE?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van Rooyen</dc:creator>
  <cp:lastModifiedBy>Andrea Hufkie</cp:lastModifiedBy>
  <cp:revision>17</cp:revision>
  <dcterms:created xsi:type="dcterms:W3CDTF">2023-05-21T07:12:31Z</dcterms:created>
  <dcterms:modified xsi:type="dcterms:W3CDTF">2023-07-21T12:45:03Z</dcterms:modified>
</cp:coreProperties>
</file>