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1PrbqzF52Z48or6ht1suAQ4VZ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2B0AF-A27E-4B93-9E5B-4226ED068F24}" v="5" dt="2023-06-28T11:18:42.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87" autoAdjust="0"/>
  </p:normalViewPr>
  <p:slideViewPr>
    <p:cSldViewPr snapToGrid="0">
      <p:cViewPr varScale="1">
        <p:scale>
          <a:sx n="47" d="100"/>
          <a:sy n="47" d="100"/>
        </p:scale>
        <p:origin x="195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1C32B0AF-A27E-4B93-9E5B-4226ED068F24}"/>
    <pc:docChg chg="custSel modSld">
      <pc:chgData name="Hp Unit" userId="86ec350514542ee1" providerId="LiveId" clId="{1C32B0AF-A27E-4B93-9E5B-4226ED068F24}" dt="2023-06-28T11:18:42.763" v="341" actId="571"/>
      <pc:docMkLst>
        <pc:docMk/>
      </pc:docMkLst>
      <pc:sldChg chg="addSp modSp mod modNotesTx">
        <pc:chgData name="Hp Unit" userId="86ec350514542ee1" providerId="LiveId" clId="{1C32B0AF-A27E-4B93-9E5B-4226ED068F24}" dt="2023-06-28T11:18:42.763" v="341" actId="571"/>
        <pc:sldMkLst>
          <pc:docMk/>
          <pc:sldMk cId="0" sldId="256"/>
        </pc:sldMkLst>
        <pc:spChg chg="add mod">
          <ac:chgData name="Hp Unit" userId="86ec350514542ee1" providerId="LiveId" clId="{1C32B0AF-A27E-4B93-9E5B-4226ED068F24}" dt="2023-06-28T11:04:02.486" v="0"/>
          <ac:spMkLst>
            <pc:docMk/>
            <pc:sldMk cId="0" sldId="256"/>
            <ac:spMk id="3" creationId="{DCBEA9AE-FE3F-47D6-B89F-D92B5D05396D}"/>
          </ac:spMkLst>
        </pc:spChg>
        <pc:spChg chg="add mod">
          <ac:chgData name="Hp Unit" userId="86ec350514542ee1" providerId="LiveId" clId="{1C32B0AF-A27E-4B93-9E5B-4226ED068F24}" dt="2023-06-28T11:04:02.486" v="0"/>
          <ac:spMkLst>
            <pc:docMk/>
            <pc:sldMk cId="0" sldId="256"/>
            <ac:spMk id="4" creationId="{928CFD24-AEF9-932F-A420-6A4E0E7150EF}"/>
          </ac:spMkLst>
        </pc:spChg>
        <pc:spChg chg="add mod">
          <ac:chgData name="Hp Unit" userId="86ec350514542ee1" providerId="LiveId" clId="{1C32B0AF-A27E-4B93-9E5B-4226ED068F24}" dt="2023-06-28T11:04:26.966" v="15" actId="20577"/>
          <ac:spMkLst>
            <pc:docMk/>
            <pc:sldMk cId="0" sldId="256"/>
            <ac:spMk id="5" creationId="{0146C082-E6BC-F2A4-397F-59F4CB8AA5E0}"/>
          </ac:spMkLst>
        </pc:spChg>
        <pc:spChg chg="add mod">
          <ac:chgData name="Hp Unit" userId="86ec350514542ee1" providerId="LiveId" clId="{1C32B0AF-A27E-4B93-9E5B-4226ED068F24}" dt="2023-06-28T11:18:42.763" v="341" actId="571"/>
          <ac:spMkLst>
            <pc:docMk/>
            <pc:sldMk cId="0" sldId="256"/>
            <ac:spMk id="6" creationId="{BD5B68E6-0023-BB0E-B211-346226D6267D}"/>
          </ac:spMkLst>
        </pc:spChg>
        <pc:spChg chg="add mod">
          <ac:chgData name="Hp Unit" userId="86ec350514542ee1" providerId="LiveId" clId="{1C32B0AF-A27E-4B93-9E5B-4226ED068F24}" dt="2023-06-28T11:18:42.763" v="341" actId="571"/>
          <ac:spMkLst>
            <pc:docMk/>
            <pc:sldMk cId="0" sldId="256"/>
            <ac:spMk id="7" creationId="{324B0455-3B4D-89AA-693E-1EA54BDD4D45}"/>
          </ac:spMkLst>
        </pc:spChg>
      </pc:sldChg>
      <pc:sldChg chg="modSp mod modNotesTx">
        <pc:chgData name="Hp Unit" userId="86ec350514542ee1" providerId="LiveId" clId="{1C32B0AF-A27E-4B93-9E5B-4226ED068F24}" dt="2023-06-28T11:11:24.861" v="135" actId="20577"/>
        <pc:sldMkLst>
          <pc:docMk/>
          <pc:sldMk cId="0" sldId="257"/>
        </pc:sldMkLst>
        <pc:spChg chg="mod">
          <ac:chgData name="Hp Unit" userId="86ec350514542ee1" providerId="LiveId" clId="{1C32B0AF-A27E-4B93-9E5B-4226ED068F24}" dt="2023-06-28T11:07:20.543" v="99" actId="20577"/>
          <ac:spMkLst>
            <pc:docMk/>
            <pc:sldMk cId="0" sldId="257"/>
            <ac:spMk id="98" creationId="{00000000-0000-0000-0000-000000000000}"/>
          </ac:spMkLst>
        </pc:spChg>
      </pc:sldChg>
      <pc:sldChg chg="modSp mod modNotesTx">
        <pc:chgData name="Hp Unit" userId="86ec350514542ee1" providerId="LiveId" clId="{1C32B0AF-A27E-4B93-9E5B-4226ED068F24}" dt="2023-06-28T11:12:49.237" v="165" actId="20577"/>
        <pc:sldMkLst>
          <pc:docMk/>
          <pc:sldMk cId="0" sldId="258"/>
        </pc:sldMkLst>
        <pc:spChg chg="mod">
          <ac:chgData name="Hp Unit" userId="86ec350514542ee1" providerId="LiveId" clId="{1C32B0AF-A27E-4B93-9E5B-4226ED068F24}" dt="2023-06-28T11:11:38.341" v="138" actId="20577"/>
          <ac:spMkLst>
            <pc:docMk/>
            <pc:sldMk cId="0" sldId="258"/>
            <ac:spMk id="105" creationId="{00000000-0000-0000-0000-000000000000}"/>
          </ac:spMkLst>
        </pc:spChg>
        <pc:picChg chg="mod">
          <ac:chgData name="Hp Unit" userId="86ec350514542ee1" providerId="LiveId" clId="{1C32B0AF-A27E-4B93-9E5B-4226ED068F24}" dt="2023-06-28T11:11:52.256" v="149" actId="1035"/>
          <ac:picMkLst>
            <pc:docMk/>
            <pc:sldMk cId="0" sldId="258"/>
            <ac:picMk id="104" creationId="{00000000-0000-0000-0000-000000000000}"/>
          </ac:picMkLst>
        </pc:picChg>
      </pc:sldChg>
      <pc:sldChg chg="modNotesTx">
        <pc:chgData name="Hp Unit" userId="86ec350514542ee1" providerId="LiveId" clId="{1C32B0AF-A27E-4B93-9E5B-4226ED068F24}" dt="2023-06-28T11:14:16.106" v="244" actId="113"/>
        <pc:sldMkLst>
          <pc:docMk/>
          <pc:sldMk cId="0" sldId="259"/>
        </pc:sldMkLst>
      </pc:sldChg>
      <pc:sldChg chg="modNotesTx">
        <pc:chgData name="Hp Unit" userId="86ec350514542ee1" providerId="LiveId" clId="{1C32B0AF-A27E-4B93-9E5B-4226ED068F24}" dt="2023-06-28T11:15:56.094" v="308" actId="20577"/>
        <pc:sldMkLst>
          <pc:docMk/>
          <pc:sldMk cId="0" sldId="260"/>
        </pc:sldMkLst>
      </pc:sldChg>
      <pc:sldChg chg="modSp mod modNotesTx">
        <pc:chgData name="Hp Unit" userId="86ec350514542ee1" providerId="LiveId" clId="{1C32B0AF-A27E-4B93-9E5B-4226ED068F24}" dt="2023-06-28T11:16:54.159" v="340" actId="20577"/>
        <pc:sldMkLst>
          <pc:docMk/>
          <pc:sldMk cId="0" sldId="261"/>
        </pc:sldMkLst>
        <pc:spChg chg="mod">
          <ac:chgData name="Hp Unit" userId="86ec350514542ee1" providerId="LiveId" clId="{1C32B0AF-A27E-4B93-9E5B-4226ED068F24}" dt="2023-06-28T11:16:15.502" v="317" actId="20577"/>
          <ac:spMkLst>
            <pc:docMk/>
            <pc:sldMk cId="0" sldId="261"/>
            <ac:spMk id="13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andout-cv.com/pages/cv-no-experien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1: 6+2 min </a:t>
            </a:r>
            <a:r>
              <a:rPr lang="en-GB" dirty="0" err="1"/>
              <a:t>Inleiding</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a:t>
            </a:r>
            <a:r>
              <a:rPr lang="af-ZA" sz="1800" dirty="0">
                <a:solidFill>
                  <a:srgbClr val="FF0000"/>
                </a:solidFill>
                <a:effectLst/>
                <a:latin typeface="Calibri" panose="020F0502020204030204" pitchFamily="34" charset="0"/>
                <a:ea typeface="Arial" panose="020B0604020202020204" pitchFamily="34" charset="0"/>
                <a:cs typeface="Noto Sans Symbols"/>
              </a:rPr>
              <a:t>Nota aan onderwyser</a:t>
            </a:r>
            <a:r>
              <a:rPr lang="af-ZA" sz="1800" dirty="0">
                <a:solidFill>
                  <a:srgbClr val="000000"/>
                </a:solidFill>
                <a:effectLst/>
                <a:latin typeface="Calibri" panose="020F0502020204030204" pitchFamily="34" charset="0"/>
                <a:ea typeface="Arial" panose="020B0604020202020204" pitchFamily="34" charset="0"/>
                <a:cs typeface="Noto Sans Symbols"/>
              </a:rPr>
              <a:t>: </a:t>
            </a:r>
            <a:r>
              <a:rPr lang="af-ZA" sz="1800" dirty="0">
                <a:solidFill>
                  <a:srgbClr val="000000"/>
                </a:solidFill>
                <a:effectLst/>
                <a:latin typeface="Calibri" panose="020F0502020204030204" pitchFamily="34" charset="0"/>
                <a:ea typeface="Calibri" panose="020F0502020204030204" pitchFamily="34" charset="0"/>
                <a:cs typeface="Noto Sans Symbols"/>
              </a:rPr>
              <a:t>Hierdie les gebruik 'n aanlyn CV-platform om leerders te help </a:t>
            </a:r>
            <a:r>
              <a:rPr lang="af-ZA" sz="1800" dirty="0">
                <a:solidFill>
                  <a:srgbClr val="000000"/>
                </a:solidFill>
                <a:effectLst/>
                <a:latin typeface="Calibri" panose="020F0502020204030204" pitchFamily="34" charset="0"/>
                <a:ea typeface="Calibri" panose="020F0502020204030204" pitchFamily="34" charset="0"/>
              </a:rPr>
              <a:t>om 'n CV saam te stel. Hulle sal elkeen toegang tot 'n rekenaar moet hê om die CV te skryf. Indien hulle nie toegang tot 'n rekenaar het nie, sal jy as onderwyser hulle deur die proses moet lei terwyl hulle  </a:t>
            </a:r>
            <a:r>
              <a:rPr lang="af-ZA" sz="1800" b="1" i="1" dirty="0">
                <a:solidFill>
                  <a:srgbClr val="000000"/>
                </a:solidFill>
                <a:effectLst/>
                <a:latin typeface="Calibri" panose="020F0502020204030204" pitchFamily="34" charset="0"/>
                <a:ea typeface="Calibri" panose="020F0502020204030204" pitchFamily="34" charset="0"/>
              </a:rPr>
              <a:t>Aktiwiteit 2  </a:t>
            </a:r>
            <a:r>
              <a:rPr lang="af-ZA" sz="1800" dirty="0">
                <a:solidFill>
                  <a:srgbClr val="000000"/>
                </a:solidFill>
                <a:effectLst/>
                <a:latin typeface="Calibri" panose="020F0502020204030204" pitchFamily="34" charset="0"/>
                <a:ea typeface="Calibri" panose="020F0502020204030204" pitchFamily="34" charset="0"/>
              </a:rPr>
              <a:t>per hand voltooi)</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Calibri" panose="020F0502020204030204" pitchFamily="34" charset="0"/>
              </a:rPr>
              <a:t>Goeiedag Graad 11's. Welkom terug by ons reeks lesse oor loopbane en loopbaankeuses. Voordat ons met vandag se les begin, haal asseblief jou huiswerk uit (</a:t>
            </a:r>
            <a:r>
              <a:rPr lang="af-ZA" sz="1800" b="1" i="1" dirty="0">
                <a:solidFill>
                  <a:srgbClr val="000000"/>
                </a:solidFill>
                <a:effectLst/>
                <a:latin typeface="Calibri" panose="020F0502020204030204" pitchFamily="34" charset="0"/>
                <a:ea typeface="Calibri" panose="020F0502020204030204" pitchFamily="34" charset="0"/>
              </a:rPr>
              <a:t>Aktiwiteit 3</a:t>
            </a:r>
            <a:r>
              <a:rPr lang="af-ZA" sz="1800" dirty="0">
                <a:solidFill>
                  <a:srgbClr val="000000"/>
                </a:solidFill>
                <a:effectLst/>
                <a:latin typeface="Calibri" panose="020F0502020204030204" pitchFamily="34" charset="0"/>
                <a:ea typeface="Calibri" panose="020F0502020204030204" pitchFamily="34" charset="0"/>
              </a:rPr>
              <a:t> van </a:t>
            </a:r>
            <a:r>
              <a:rPr lang="af-ZA" sz="1800" b="1" i="1" u="sng" dirty="0">
                <a:solidFill>
                  <a:srgbClr val="000000"/>
                </a:solidFill>
                <a:effectLst/>
                <a:latin typeface="Calibri" panose="020F0502020204030204" pitchFamily="34" charset="0"/>
                <a:ea typeface="Calibri" panose="020F0502020204030204" pitchFamily="34" charset="0"/>
              </a:rPr>
              <a:t>Les 1 – Werkkaart</a:t>
            </a:r>
            <a:r>
              <a:rPr lang="af-ZA" sz="1800" dirty="0">
                <a:solidFill>
                  <a:srgbClr val="000000"/>
                </a:solidFill>
                <a:effectLst/>
                <a:latin typeface="Calibri" panose="020F0502020204030204" pitchFamily="34" charset="0"/>
                <a:ea typeface="Calibri" panose="020F0502020204030204" pitchFamily="34" charset="0"/>
              </a:rPr>
              <a:t>). In groepe van TWEE moet julle jul werksaansoekbriewe aan mekaar lees en die kontrolelys gebruik wat in die huiswerkaktiwiteit is om te kyk of die aansoekbrief aan al die vereistes voldoen. (Laat 2min toe vir elke persoon om hul brief te lees en 1min vir kommentaar.)</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Calibri" panose="020F0502020204030204" pitchFamily="34" charset="0"/>
              </a:rPr>
              <a:t>Welgedaan almal! </a:t>
            </a:r>
            <a:r>
              <a:rPr lang="en-ZA" sz="1800" dirty="0">
                <a:solidFill>
                  <a:srgbClr val="000000"/>
                </a:solidFill>
                <a:effectLst/>
                <a:latin typeface="Calibri" panose="020F0502020204030204" pitchFamily="34" charset="0"/>
                <a:ea typeface="Calibri" panose="020F0502020204030204" pitchFamily="34" charset="0"/>
              </a:rPr>
              <a:t>In </a:t>
            </a:r>
            <a:r>
              <a:rPr lang="en-ZA" sz="1800" dirty="0" err="1">
                <a:solidFill>
                  <a:srgbClr val="000000"/>
                </a:solidFill>
                <a:effectLst/>
                <a:latin typeface="Calibri" panose="020F0502020204030204" pitchFamily="34" charset="0"/>
                <a:ea typeface="Calibri" panose="020F0502020204030204" pitchFamily="34" charset="0"/>
              </a:rPr>
              <a:t>hierdie</a:t>
            </a:r>
            <a:r>
              <a:rPr lang="en-ZA" sz="1800" dirty="0">
                <a:solidFill>
                  <a:srgbClr val="000000"/>
                </a:solidFill>
                <a:effectLst/>
                <a:latin typeface="Calibri" panose="020F0502020204030204" pitchFamily="34" charset="0"/>
                <a:ea typeface="Calibri" panose="020F0502020204030204" pitchFamily="34" charset="0"/>
              </a:rPr>
              <a:t> les het </a:t>
            </a:r>
            <a:r>
              <a:rPr lang="en-ZA" sz="1800" dirty="0" err="1">
                <a:solidFill>
                  <a:srgbClr val="000000"/>
                </a:solidFill>
                <a:effectLst/>
                <a:latin typeface="Calibri" panose="020F0502020204030204" pitchFamily="34" charset="0"/>
                <a:ea typeface="Calibri" panose="020F0502020204030204" pitchFamily="34" charset="0"/>
              </a:rPr>
              <a:t>ons</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gekyk</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na</a:t>
            </a:r>
            <a:r>
              <a:rPr lang="en-ZA" sz="1800" dirty="0">
                <a:solidFill>
                  <a:srgbClr val="000000"/>
                </a:solidFill>
                <a:effectLst/>
                <a:latin typeface="Calibri" panose="020F0502020204030204" pitchFamily="34" charset="0"/>
                <a:ea typeface="Calibri" panose="020F0502020204030204" pitchFamily="34" charset="0"/>
              </a:rPr>
              <a:t> </a:t>
            </a:r>
            <a:r>
              <a:rPr lang="en-ZA" sz="1800" b="1" dirty="0">
                <a:solidFill>
                  <a:srgbClr val="000000"/>
                </a:solidFill>
                <a:effectLst/>
                <a:latin typeface="Calibri" panose="020F0502020204030204" pitchFamily="34" charset="0"/>
                <a:ea typeface="Calibri" panose="020F0502020204030204" pitchFamily="34" charset="0"/>
              </a:rPr>
              <a:t>die </a:t>
            </a:r>
            <a:r>
              <a:rPr lang="en-ZA" sz="1800" b="1" dirty="0" err="1">
                <a:solidFill>
                  <a:srgbClr val="000000"/>
                </a:solidFill>
                <a:effectLst/>
                <a:latin typeface="Calibri" panose="020F0502020204030204" pitchFamily="34" charset="0"/>
                <a:ea typeface="Calibri" panose="020F0502020204030204" pitchFamily="34" charset="0"/>
              </a:rPr>
              <a:t>skryf</a:t>
            </a:r>
            <a:r>
              <a:rPr lang="en-ZA" sz="1800" b="1" dirty="0">
                <a:solidFill>
                  <a:srgbClr val="000000"/>
                </a:solidFill>
                <a:effectLst/>
                <a:latin typeface="Calibri" panose="020F0502020204030204" pitchFamily="34" charset="0"/>
                <a:ea typeface="Calibri" panose="020F0502020204030204" pitchFamily="34" charset="0"/>
              </a:rPr>
              <a:t> van </a:t>
            </a:r>
            <a:r>
              <a:rPr lang="en-ZA" sz="1800" b="1" dirty="0" err="1">
                <a:solidFill>
                  <a:srgbClr val="000000"/>
                </a:solidFill>
                <a:effectLst/>
                <a:latin typeface="Calibri" panose="020F0502020204030204" pitchFamily="34" charset="0"/>
                <a:ea typeface="Calibri" panose="020F0502020204030204" pitchFamily="34" charset="0"/>
              </a:rPr>
              <a:t>jou</a:t>
            </a:r>
            <a:r>
              <a:rPr lang="en-ZA" sz="1800" b="1" dirty="0">
                <a:solidFill>
                  <a:srgbClr val="000000"/>
                </a:solidFill>
                <a:effectLst/>
                <a:latin typeface="Calibri" panose="020F0502020204030204" pitchFamily="34" charset="0"/>
                <a:ea typeface="Calibri" panose="020F0502020204030204" pitchFamily="34" charset="0"/>
              </a:rPr>
              <a:t> </a:t>
            </a:r>
            <a:r>
              <a:rPr lang="en-ZA" sz="1800" b="1" dirty="0" err="1">
                <a:solidFill>
                  <a:srgbClr val="000000"/>
                </a:solidFill>
                <a:effectLst/>
                <a:latin typeface="Calibri" panose="020F0502020204030204" pitchFamily="34" charset="0"/>
                <a:ea typeface="Calibri" panose="020F0502020204030204" pitchFamily="34" charset="0"/>
              </a:rPr>
              <a:t>eie</a:t>
            </a:r>
            <a:r>
              <a:rPr lang="en-ZA" sz="1800" b="1" dirty="0">
                <a:solidFill>
                  <a:srgbClr val="000000"/>
                </a:solidFill>
                <a:effectLst/>
                <a:latin typeface="Calibri" panose="020F0502020204030204" pitchFamily="34" charset="0"/>
                <a:ea typeface="Calibri" panose="020F0502020204030204" pitchFamily="34" charset="0"/>
              </a:rPr>
              <a:t> CV.</a:t>
            </a:r>
            <a:r>
              <a:rPr lang="en-ZA" sz="1800" dirty="0">
                <a:solidFill>
                  <a:srgbClr val="000000"/>
                </a:solidFill>
                <a:effectLst/>
                <a:latin typeface="Calibri" panose="020F0502020204030204" pitchFamily="34" charset="0"/>
                <a:ea typeface="Calibri" panose="020F0502020204030204" pitchFamily="34" charset="0"/>
              </a:rPr>
              <a:t> 'n CV </a:t>
            </a:r>
            <a:r>
              <a:rPr lang="en-ZA" sz="1800" dirty="0" err="1">
                <a:solidFill>
                  <a:srgbClr val="000000"/>
                </a:solidFill>
                <a:effectLst/>
                <a:latin typeface="Calibri" panose="020F0502020204030204" pitchFamily="34" charset="0"/>
                <a:ea typeface="Calibri" panose="020F0502020204030204" pitchFamily="34" charset="0"/>
              </a:rPr>
              <a:t>kan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ook</a:t>
            </a:r>
            <a:r>
              <a:rPr lang="en-ZA" sz="1800" dirty="0">
                <a:solidFill>
                  <a:srgbClr val="000000"/>
                </a:solidFill>
                <a:effectLst/>
                <a:latin typeface="Calibri" panose="020F0502020204030204" pitchFamily="34" charset="0"/>
                <a:ea typeface="Calibri" panose="020F0502020204030204" pitchFamily="34" charset="0"/>
              </a:rPr>
              <a:t> 'n “résumé” </a:t>
            </a:r>
            <a:r>
              <a:rPr lang="en-ZA" sz="1800" dirty="0" err="1">
                <a:solidFill>
                  <a:srgbClr val="000000"/>
                </a:solidFill>
                <a:effectLst/>
                <a:latin typeface="Calibri" panose="020F0502020204030204" pitchFamily="34" charset="0"/>
                <a:ea typeface="Calibri" panose="020F0502020204030204" pitchFamily="34" charset="0"/>
              </a:rPr>
              <a:t>genoem</a:t>
            </a:r>
            <a:r>
              <a:rPr lang="en-ZA" sz="1800" dirty="0">
                <a:solidFill>
                  <a:srgbClr val="000000"/>
                </a:solidFill>
                <a:effectLst/>
                <a:latin typeface="Calibri" panose="020F0502020204030204" pitchFamily="34" charset="0"/>
                <a:ea typeface="Calibri" panose="020F0502020204030204" pitchFamily="34" charset="0"/>
              </a:rPr>
              <a:t> word. </a:t>
            </a:r>
            <a:r>
              <a:rPr lang="en-ZA" sz="1800" dirty="0" err="1">
                <a:solidFill>
                  <a:srgbClr val="000000"/>
                </a:solidFill>
                <a:effectLst/>
                <a:latin typeface="Calibri" panose="020F0502020204030204" pitchFamily="34" charset="0"/>
                <a:ea typeface="Calibri" panose="020F0502020204030204" pitchFamily="34" charset="0"/>
              </a:rPr>
              <a:t>Hierdie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dokument</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bevat</a:t>
            </a:r>
            <a:r>
              <a:rPr lang="en-ZA" sz="1800" dirty="0">
                <a:solidFill>
                  <a:srgbClr val="000000"/>
                </a:solidFill>
                <a:effectLst/>
                <a:latin typeface="Calibri" panose="020F0502020204030204" pitchFamily="34" charset="0"/>
                <a:ea typeface="Calibri" panose="020F0502020204030204" pitchFamily="34" charset="0"/>
              </a:rPr>
              <a:t> 'n </a:t>
            </a:r>
            <a:r>
              <a:rPr lang="en-ZA" sz="1800" dirty="0" err="1">
                <a:solidFill>
                  <a:srgbClr val="000000"/>
                </a:solidFill>
                <a:effectLst/>
                <a:latin typeface="Calibri" panose="020F0502020204030204" pitchFamily="34" charset="0"/>
                <a:ea typeface="Calibri" panose="020F0502020204030204" pitchFamily="34" charset="0"/>
              </a:rPr>
              <a:t>opsomming</a:t>
            </a:r>
            <a:r>
              <a:rPr lang="en-ZA" sz="1800" dirty="0">
                <a:solidFill>
                  <a:srgbClr val="000000"/>
                </a:solidFill>
                <a:effectLst/>
                <a:latin typeface="Calibri" panose="020F0502020204030204" pitchFamily="34" charset="0"/>
                <a:ea typeface="Calibri" panose="020F0502020204030204" pitchFamily="34" charset="0"/>
              </a:rPr>
              <a:t> van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persoonlike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kontakinligting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opleiding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vorige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werkservaring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Selfs</a:t>
            </a:r>
            <a:r>
              <a:rPr lang="en-ZA" sz="1800" dirty="0">
                <a:solidFill>
                  <a:srgbClr val="000000"/>
                </a:solidFill>
                <a:effectLst/>
                <a:latin typeface="Calibri" panose="020F0502020204030204" pitchFamily="34" charset="0"/>
                <a:ea typeface="Calibri" panose="020F0502020204030204" pitchFamily="34" charset="0"/>
              </a:rPr>
              <a:t> al sou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net </a:t>
            </a:r>
            <a:r>
              <a:rPr lang="en-ZA" sz="1800" dirty="0" err="1">
                <a:solidFill>
                  <a:srgbClr val="000000"/>
                </a:solidFill>
                <a:effectLst/>
                <a:latin typeface="Calibri" panose="020F0502020204030204" pitchFamily="34" charset="0"/>
                <a:ea typeface="Calibri" panose="020F0502020204030204" pitchFamily="34" charset="0"/>
              </a:rPr>
              <a:t>tydens</a:t>
            </a:r>
            <a:r>
              <a:rPr lang="en-ZA" sz="1800" dirty="0">
                <a:solidFill>
                  <a:srgbClr val="000000"/>
                </a:solidFill>
                <a:effectLst/>
                <a:latin typeface="Calibri" panose="020F0502020204030204" pitchFamily="34" charset="0"/>
                <a:ea typeface="Calibri" panose="020F0502020204030204" pitchFamily="34" charset="0"/>
              </a:rPr>
              <a:t> die </a:t>
            </a:r>
            <a:r>
              <a:rPr lang="en-ZA" sz="1800" dirty="0" err="1">
                <a:solidFill>
                  <a:srgbClr val="000000"/>
                </a:solidFill>
                <a:effectLst/>
                <a:latin typeface="Calibri" panose="020F0502020204030204" pitchFamily="34" charset="0"/>
                <a:ea typeface="Calibri" panose="020F0502020204030204" pitchFamily="34" charset="0"/>
              </a:rPr>
              <a:t>Desembervakansie</a:t>
            </a:r>
            <a:r>
              <a:rPr lang="en-ZA" sz="1800" dirty="0">
                <a:solidFill>
                  <a:srgbClr val="000000"/>
                </a:solidFill>
                <a:effectLst/>
                <a:latin typeface="Calibri" panose="020F0502020204030204" pitchFamily="34" charset="0"/>
                <a:ea typeface="Calibri" panose="020F0502020204030204" pitchFamily="34" charset="0"/>
              </a:rPr>
              <a:t> in 'n </a:t>
            </a:r>
            <a:r>
              <a:rPr lang="en-ZA" sz="1800" dirty="0" err="1">
                <a:solidFill>
                  <a:srgbClr val="000000"/>
                </a:solidFill>
                <a:effectLst/>
                <a:latin typeface="Calibri" panose="020F0502020204030204" pitchFamily="34" charset="0"/>
                <a:ea typeface="Calibri" panose="020F0502020204030204" pitchFamily="34" charset="0"/>
              </a:rPr>
              <a:t>deeltydse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werk</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belangstel</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sal</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steeds 'n CV </a:t>
            </a:r>
            <a:r>
              <a:rPr lang="en-ZA" sz="1800" dirty="0" err="1">
                <a:solidFill>
                  <a:srgbClr val="000000"/>
                </a:solidFill>
                <a:effectLst/>
                <a:latin typeface="Calibri" panose="020F0502020204030204" pitchFamily="34" charset="0"/>
                <a:ea typeface="Calibri" panose="020F0502020204030204" pitchFamily="34" charset="0"/>
              </a:rPr>
              <a:t>moet</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inhandig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Dit</a:t>
            </a:r>
            <a:r>
              <a:rPr lang="en-ZA" sz="1800" dirty="0">
                <a:solidFill>
                  <a:srgbClr val="000000"/>
                </a:solidFill>
                <a:effectLst/>
                <a:latin typeface="Calibri" panose="020F0502020204030204" pitchFamily="34" charset="0"/>
                <a:ea typeface="Calibri" panose="020F0502020204030204" pitchFamily="34" charset="0"/>
              </a:rPr>
              <a:t> is </a:t>
            </a:r>
            <a:r>
              <a:rPr lang="en-ZA" sz="1800" dirty="0" err="1">
                <a:solidFill>
                  <a:srgbClr val="000000"/>
                </a:solidFill>
                <a:effectLst/>
                <a:latin typeface="Calibri" panose="020F0502020204030204" pitchFamily="34" charset="0"/>
                <a:ea typeface="Calibri" panose="020F0502020204030204" pitchFamily="34" charset="0"/>
              </a:rPr>
              <a:t>belangrik</a:t>
            </a:r>
            <a:r>
              <a:rPr lang="en-ZA" sz="1800" dirty="0">
                <a:solidFill>
                  <a:srgbClr val="000000"/>
                </a:solidFill>
                <a:effectLst/>
                <a:latin typeface="Calibri" panose="020F0502020204030204" pitchFamily="34" charset="0"/>
                <a:ea typeface="Calibri" panose="020F0502020204030204" pitchFamily="34" charset="0"/>
              </a:rPr>
              <a:t> om </a:t>
            </a:r>
            <a:r>
              <a:rPr lang="en-ZA" sz="1800" dirty="0" err="1">
                <a:solidFill>
                  <a:srgbClr val="000000"/>
                </a:solidFill>
                <a:effectLst/>
                <a:latin typeface="Calibri" panose="020F0502020204030204" pitchFamily="34" charset="0"/>
                <a:ea typeface="Calibri" panose="020F0502020204030204" pitchFamily="34" charset="0"/>
              </a:rPr>
              <a:t>eerlik</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te</a:t>
            </a:r>
            <a:r>
              <a:rPr lang="en-ZA" sz="1800" dirty="0">
                <a:solidFill>
                  <a:srgbClr val="000000"/>
                </a:solidFill>
                <a:effectLst/>
                <a:latin typeface="Calibri" panose="020F0502020204030204" pitchFamily="34" charset="0"/>
                <a:ea typeface="Calibri" panose="020F0502020204030204" pitchFamily="34" charset="0"/>
              </a:rPr>
              <a:t> wees op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CV. </a:t>
            </a:r>
            <a:r>
              <a:rPr lang="en-ZA" sz="1800" dirty="0" err="1">
                <a:solidFill>
                  <a:srgbClr val="000000"/>
                </a:solidFill>
                <a:effectLst/>
                <a:latin typeface="Calibri" panose="020F0502020204030204" pitchFamily="34" charset="0"/>
                <a:ea typeface="Calibri" panose="020F0502020204030204" pitchFamily="34" charset="0"/>
              </a:rPr>
              <a:t>Te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veel</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mense</a:t>
            </a:r>
            <a:r>
              <a:rPr lang="en-ZA" sz="1800" dirty="0">
                <a:solidFill>
                  <a:srgbClr val="000000"/>
                </a:solidFill>
                <a:effectLst/>
                <a:latin typeface="Calibri" panose="020F0502020204030204" pitchFamily="34" charset="0"/>
                <a:ea typeface="Calibri" panose="020F0502020204030204" pitchFamily="34" charset="0"/>
              </a:rPr>
              <a:t> word in 'n </a:t>
            </a:r>
            <a:r>
              <a:rPr lang="en-ZA" sz="1800" dirty="0" err="1">
                <a:solidFill>
                  <a:srgbClr val="000000"/>
                </a:solidFill>
                <a:effectLst/>
                <a:latin typeface="Calibri" panose="020F0502020204030204" pitchFamily="34" charset="0"/>
                <a:ea typeface="Calibri" panose="020F0502020204030204" pitchFamily="34" charset="0"/>
              </a:rPr>
              <a:t>onderhoud</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uitgevang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oor</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bedrieglike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inligting</a:t>
            </a:r>
            <a:r>
              <a:rPr lang="en-ZA" sz="1800" dirty="0">
                <a:solidFill>
                  <a:srgbClr val="000000"/>
                </a:solidFill>
                <a:effectLst/>
                <a:latin typeface="Calibri" panose="020F0502020204030204" pitchFamily="34" charset="0"/>
                <a:ea typeface="Calibri" panose="020F0502020204030204" pitchFamily="34" charset="0"/>
              </a:rPr>
              <a:t> wat </a:t>
            </a:r>
            <a:r>
              <a:rPr lang="en-ZA" sz="1800" dirty="0" err="1">
                <a:solidFill>
                  <a:srgbClr val="000000"/>
                </a:solidFill>
                <a:effectLst/>
                <a:latin typeface="Calibri" panose="020F0502020204030204" pitchFamily="34" charset="0"/>
                <a:ea typeface="Calibri" panose="020F0502020204030204" pitchFamily="34" charset="0"/>
              </a:rPr>
              <a:t>hulle</a:t>
            </a:r>
            <a:r>
              <a:rPr lang="en-ZA" sz="1800" dirty="0">
                <a:solidFill>
                  <a:srgbClr val="000000"/>
                </a:solidFill>
                <a:effectLst/>
                <a:latin typeface="Calibri" panose="020F0502020204030204" pitchFamily="34" charset="0"/>
                <a:ea typeface="Calibri" panose="020F0502020204030204" pitchFamily="34" charset="0"/>
              </a:rPr>
              <a:t> op </a:t>
            </a:r>
            <a:r>
              <a:rPr lang="en-ZA" sz="1800" dirty="0" err="1">
                <a:solidFill>
                  <a:srgbClr val="000000"/>
                </a:solidFill>
                <a:effectLst/>
                <a:latin typeface="Calibri" panose="020F0502020204030204" pitchFamily="34" charset="0"/>
                <a:ea typeface="Calibri" panose="020F0502020204030204" pitchFamily="34" charset="0"/>
              </a:rPr>
              <a:t>hul</a:t>
            </a:r>
            <a:r>
              <a:rPr lang="en-ZA" sz="1800" dirty="0">
                <a:solidFill>
                  <a:srgbClr val="000000"/>
                </a:solidFill>
                <a:effectLst/>
                <a:latin typeface="Calibri" panose="020F0502020204030204" pitchFamily="34" charset="0"/>
                <a:ea typeface="Calibri" panose="020F0502020204030204" pitchFamily="34" charset="0"/>
              </a:rPr>
              <a:t> CV </a:t>
            </a:r>
            <a:r>
              <a:rPr lang="en-ZA" sz="1800" dirty="0" err="1">
                <a:solidFill>
                  <a:srgbClr val="000000"/>
                </a:solidFill>
                <a:effectLst/>
                <a:latin typeface="Calibri" panose="020F0502020204030204" pitchFamily="34" charset="0"/>
                <a:ea typeface="Calibri" panose="020F0502020204030204" pitchFamily="34" charset="0"/>
              </a:rPr>
              <a:t>gevoeg</a:t>
            </a:r>
            <a:r>
              <a:rPr lang="en-ZA" sz="1800" dirty="0">
                <a:solidFill>
                  <a:srgbClr val="000000"/>
                </a:solidFill>
                <a:effectLst/>
                <a:latin typeface="Calibri" panose="020F0502020204030204" pitchFamily="34" charset="0"/>
                <a:ea typeface="Calibri" panose="020F0502020204030204" pitchFamily="34" charset="0"/>
              </a:rPr>
              <a:t> het. As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nie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nou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uitgevang</a:t>
            </a:r>
            <a:r>
              <a:rPr lang="en-ZA" sz="1800" dirty="0">
                <a:solidFill>
                  <a:srgbClr val="000000"/>
                </a:solidFill>
                <a:effectLst/>
                <a:latin typeface="Calibri" panose="020F0502020204030204" pitchFamily="34" charset="0"/>
                <a:ea typeface="Calibri" panose="020F0502020204030204" pitchFamily="34" charset="0"/>
              </a:rPr>
              <a:t> word </a:t>
            </a:r>
            <a:r>
              <a:rPr lang="en-ZA" sz="1800" dirty="0" err="1">
                <a:solidFill>
                  <a:srgbClr val="000000"/>
                </a:solidFill>
                <a:effectLst/>
                <a:latin typeface="Calibri" panose="020F0502020204030204" pitchFamily="34" charset="0"/>
                <a:ea typeface="Calibri" panose="020F0502020204030204" pitchFamily="34" charset="0"/>
              </a:rPr>
              <a:t>nie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sal</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iewers</a:t>
            </a:r>
            <a:r>
              <a:rPr lang="en-ZA" sz="1800" dirty="0">
                <a:solidFill>
                  <a:srgbClr val="000000"/>
                </a:solidFill>
                <a:effectLst/>
                <a:latin typeface="Calibri" panose="020F0502020204030204" pitchFamily="34" charset="0"/>
                <a:ea typeface="Calibri" panose="020F0502020204030204" pitchFamily="34" charset="0"/>
              </a:rPr>
              <a:t> in die </a:t>
            </a:r>
            <a:r>
              <a:rPr lang="en-ZA" sz="1800" dirty="0" err="1">
                <a:solidFill>
                  <a:srgbClr val="000000"/>
                </a:solidFill>
                <a:effectLst/>
                <a:latin typeface="Calibri" panose="020F0502020204030204" pitchFamily="34" charset="0"/>
                <a:ea typeface="Calibri" panose="020F0502020204030204" pitchFamily="34" charset="0"/>
              </a:rPr>
              <a:t>toekoms</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uitgevang</a:t>
            </a:r>
            <a:r>
              <a:rPr lang="en-ZA" sz="1800" dirty="0">
                <a:solidFill>
                  <a:srgbClr val="000000"/>
                </a:solidFill>
                <a:effectLst/>
                <a:latin typeface="Calibri" panose="020F0502020204030204" pitchFamily="34" charset="0"/>
                <a:ea typeface="Calibri" panose="020F0502020204030204" pitchFamily="34" charset="0"/>
              </a:rPr>
              <a:t> word. Wees </a:t>
            </a:r>
            <a:r>
              <a:rPr lang="en-ZA" sz="1800" dirty="0" err="1">
                <a:solidFill>
                  <a:srgbClr val="000000"/>
                </a:solidFill>
                <a:effectLst/>
                <a:latin typeface="Calibri" panose="020F0502020204030204" pitchFamily="34" charset="0"/>
                <a:ea typeface="Calibri" panose="020F0502020204030204" pitchFamily="34" charset="0"/>
              </a:rPr>
              <a:t>dus</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eerlik</a:t>
            </a:r>
            <a:r>
              <a:rPr lang="en-ZA" sz="1800" dirty="0">
                <a:solidFill>
                  <a:srgbClr val="000000"/>
                </a:solidFill>
                <a:effectLst/>
                <a:latin typeface="Calibri" panose="020F0502020204030204" pitchFamily="34" charset="0"/>
                <a:ea typeface="Calibri" panose="020F0502020204030204" pitchFamily="34" charset="0"/>
              </a:rPr>
              <a:t>!</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Calibri" panose="020F0502020204030204" pitchFamily="34" charset="0"/>
              </a:rPr>
              <a:t>Hoe skryf jy 'n CV en wat moet dit insluit?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2 &amp; 3: </a:t>
            </a:r>
            <a:r>
              <a:rPr lang="en-US" dirty="0" err="1"/>
              <a:t>Onderrig</a:t>
            </a:r>
            <a:r>
              <a:rPr lang="en-US" dirty="0"/>
              <a:t> (2 +5+5min)</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Hoe skryf jy ‘n CV en wat moet ingesluit word?  Jou CV word verdeel in verskillende </a:t>
            </a:r>
            <a:r>
              <a:rPr lang="af-ZA" sz="1800" dirty="0">
                <a:solidFill>
                  <a:srgbClr val="000000"/>
                </a:solidFill>
                <a:effectLst/>
                <a:latin typeface="Calibri" panose="020F0502020204030204" pitchFamily="34" charset="0"/>
                <a:ea typeface="Arial" panose="020B0604020202020204" pitchFamily="34" charset="0"/>
              </a:rPr>
              <a:t>afdelings wat inligting oor jou bevat. Voordat jy jou CV begin skryf, is dit 'n goeie idee om die inligting wat jy benodig, in te samel en te beplan wat jy in elke afdeling wil skryf. Ons gaan deur die verskillende stappe van 'n aanlyn aansoek gaan. Jy gaan dieselfde aanlynplatform gebruik om later tydens die les jou eie CV te skryf. </a:t>
            </a:r>
          </a:p>
          <a:p>
            <a:pPr marL="0" lvl="0" indent="0" fontAlgn="base">
              <a:buFont typeface="Arial" panose="020B0604020202020204" pitchFamily="34" charset="0"/>
              <a:buNone/>
            </a:pPr>
            <a:endParaRPr lang="af-ZA" sz="1800" dirty="0">
              <a:solidFill>
                <a:srgbClr val="000000"/>
              </a:solidFill>
              <a:effectLst/>
              <a:latin typeface="Calibri" panose="020F0502020204030204" pitchFamily="34" charset="0"/>
              <a:ea typeface="Arial" panose="020B060402020202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Onthou, die CV sal die hulpbronne-administrateur moet oortuig dat jy die regte kandidaat vir die werk is!</a:t>
            </a:r>
            <a:endParaRPr lang="en-US" sz="1800" dirty="0">
              <a:effectLst/>
              <a:latin typeface="Times New Roman" panose="02020603050405020304" pitchFamily="18" charset="0"/>
              <a:ea typeface="Times New Roman" panose="02020603050405020304" pitchFamily="18" charset="0"/>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3: 2+5min</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Kom ons begin deur te kyk na die CV van 'n leerder wat nog op skool is en geen vorige </a:t>
            </a:r>
            <a:r>
              <a:rPr lang="af-ZA" sz="1800" dirty="0">
                <a:solidFill>
                  <a:srgbClr val="000000"/>
                </a:solidFill>
                <a:effectLst/>
                <a:latin typeface="Calibri" panose="020F0502020204030204" pitchFamily="34" charset="0"/>
                <a:ea typeface="Arial" panose="020B0604020202020204" pitchFamily="34" charset="0"/>
              </a:rPr>
              <a:t>werkservaring het nie.</a:t>
            </a:r>
            <a:endParaRPr lang="en-US" sz="1800" dirty="0">
              <a:effectLst/>
              <a:latin typeface="Times New Roman" panose="02020603050405020304" pitchFamily="18" charset="0"/>
              <a:ea typeface="Times New Roman" panose="02020603050405020304" pitchFamily="18" charset="0"/>
            </a:endParaRPr>
          </a:p>
          <a:p>
            <a:pPr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Jou CV sal die volgende insluit: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Persoonlike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inligting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 'n </a:t>
            </a:r>
            <a:r>
              <a:rPr lang="en-ZA" sz="1800" dirty="0" err="1">
                <a:solidFill>
                  <a:srgbClr val="000000"/>
                </a:solidFill>
                <a:effectLst/>
                <a:latin typeface="Calibri" panose="020F0502020204030204" pitchFamily="34" charset="0"/>
                <a:ea typeface="Arial" panose="020B0604020202020204" pitchFamily="34" charset="0"/>
              </a:rPr>
              <a:t>huidige</a:t>
            </a:r>
            <a:r>
              <a:rPr lang="en-ZA" sz="1800" dirty="0">
                <a:solidFill>
                  <a:srgbClr val="000000"/>
                </a:solidFill>
                <a:effectLst/>
                <a:latin typeface="Calibri" panose="020F0502020204030204" pitchFamily="34" charset="0"/>
                <a:ea typeface="Arial" panose="020B0604020202020204" pitchFamily="34" charset="0"/>
              </a:rPr>
              <a:t> kop-</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a:t>
            </a:r>
            <a:r>
              <a:rPr lang="en-ZA" sz="1800" dirty="0" err="1">
                <a:solidFill>
                  <a:srgbClr val="000000"/>
                </a:solidFill>
                <a:effectLst/>
                <a:latin typeface="Calibri" panose="020F0502020204030204" pitchFamily="34" charset="0"/>
                <a:ea typeface="Arial" panose="020B0604020202020204" pitchFamily="34" charset="0"/>
              </a:rPr>
              <a:t>skouersfoto</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asook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kontakbesonderhede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dorp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woon</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Profiel</a:t>
            </a:r>
            <a:r>
              <a:rPr lang="en-ZA" sz="1800" dirty="0">
                <a:solidFill>
                  <a:srgbClr val="000000"/>
                </a:solidFill>
                <a:effectLst/>
                <a:latin typeface="Calibri" panose="020F0502020204030204" pitchFamily="34" charset="0"/>
                <a:ea typeface="Arial" panose="020B0604020202020204" pitchFamily="34" charset="0"/>
              </a:rPr>
              <a:t> – 'n </a:t>
            </a:r>
            <a:r>
              <a:rPr lang="en-ZA" sz="1800" dirty="0" err="1">
                <a:solidFill>
                  <a:srgbClr val="000000"/>
                </a:solidFill>
                <a:effectLst/>
                <a:latin typeface="Calibri" panose="020F0502020204030204" pitchFamily="34" charset="0"/>
                <a:ea typeface="Arial" panose="020B0604020202020204" pitchFamily="34" charset="0"/>
              </a:rPr>
              <a:t>Professionele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profiel</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professionele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doelwitte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beskryf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nou</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CV-</a:t>
            </a:r>
            <a:r>
              <a:rPr lang="en-ZA" sz="1800" dirty="0" err="1">
                <a:solidFill>
                  <a:srgbClr val="000000"/>
                </a:solidFill>
                <a:effectLst/>
                <a:latin typeface="Calibri" panose="020F0502020204030204" pitchFamily="34" charset="0"/>
                <a:ea typeface="Arial" panose="020B0604020202020204" pitchFamily="34" charset="0"/>
              </a:rPr>
              <a:t>voorbeeld</a:t>
            </a:r>
            <a:r>
              <a:rPr lang="en-ZA" sz="1800" dirty="0">
                <a:solidFill>
                  <a:srgbClr val="000000"/>
                </a:solidFill>
                <a:effectLst/>
                <a:latin typeface="Calibri" panose="020F0502020204030204" pitchFamily="34" charset="0"/>
                <a:ea typeface="Arial" panose="020B0604020202020204" pitchFamily="34" charset="0"/>
              </a:rPr>
              <a:t> is van 'n </a:t>
            </a:r>
            <a:r>
              <a:rPr lang="en-ZA" sz="1800" dirty="0" err="1">
                <a:solidFill>
                  <a:srgbClr val="000000"/>
                </a:solidFill>
                <a:effectLst/>
                <a:latin typeface="Calibri" panose="020F0502020204030204" pitchFamily="34" charset="0"/>
                <a:ea typeface="Arial" panose="020B0604020202020204" pitchFamily="34" charset="0"/>
              </a:rPr>
              <a:t>leerder</a:t>
            </a:r>
            <a:r>
              <a:rPr lang="en-ZA" sz="1800" dirty="0">
                <a:solidFill>
                  <a:srgbClr val="000000"/>
                </a:solidFill>
                <a:effectLst/>
                <a:latin typeface="Calibri" panose="020F0502020204030204" pitchFamily="34" charset="0"/>
                <a:ea typeface="Arial" panose="020B0604020202020204" pitchFamily="34" charset="0"/>
              </a:rPr>
              <a:t> wat tans </a:t>
            </a:r>
            <a:r>
              <a:rPr lang="en-ZA" sz="1800" dirty="0" err="1">
                <a:solidFill>
                  <a:srgbClr val="000000"/>
                </a:solidFill>
                <a:effectLst/>
                <a:latin typeface="Calibri" panose="020F0502020204030204" pitchFamily="34" charset="0"/>
                <a:ea typeface="Arial" panose="020B0604020202020204" pitchFamily="34" charset="0"/>
              </a:rPr>
              <a:t>besig</a:t>
            </a:r>
            <a:r>
              <a:rPr lang="en-ZA" sz="1800" dirty="0">
                <a:solidFill>
                  <a:srgbClr val="000000"/>
                </a:solidFill>
                <a:effectLst/>
                <a:latin typeface="Calibri" panose="020F0502020204030204" pitchFamily="34" charset="0"/>
                <a:ea typeface="Arial" panose="020B0604020202020204" pitchFamily="34" charset="0"/>
              </a:rPr>
              <a:t> is om ‘n GCSE (‘n </a:t>
            </a:r>
            <a:r>
              <a:rPr lang="en-ZA" sz="1800" dirty="0" err="1">
                <a:solidFill>
                  <a:srgbClr val="000000"/>
                </a:solidFill>
                <a:effectLst/>
                <a:latin typeface="Calibri" panose="020F0502020204030204" pitchFamily="34" charset="0"/>
                <a:ea typeface="Arial" panose="020B0604020202020204" pitchFamily="34" charset="0"/>
              </a:rPr>
              <a:t>internasionale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kwalifikasie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handel</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Opleiding</a:t>
            </a:r>
            <a:r>
              <a:rPr lang="en-ZA" sz="1800" dirty="0">
                <a:solidFill>
                  <a:srgbClr val="000000"/>
                </a:solidFill>
                <a:effectLst/>
                <a:latin typeface="Calibri" panose="020F0502020204030204" pitchFamily="34" charset="0"/>
                <a:ea typeface="Arial" panose="020B0604020202020204" pitchFamily="34" charset="0"/>
              </a:rPr>
              <a:t> –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opleiding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vakke</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tans </a:t>
            </a:r>
            <a:r>
              <a:rPr lang="en-ZA" sz="1800" dirty="0" err="1">
                <a:solidFill>
                  <a:srgbClr val="000000"/>
                </a:solidFill>
                <a:effectLst/>
                <a:latin typeface="Calibri" panose="020F0502020204030204" pitchFamily="34" charset="0"/>
                <a:ea typeface="Arial" panose="020B0604020202020204" pitchFamily="34" charset="0"/>
              </a:rPr>
              <a:t>studeer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insluit</a:t>
            </a:r>
            <a:r>
              <a:rPr lang="en-ZA" sz="1800" dirty="0">
                <a:solidFill>
                  <a:srgbClr val="000000"/>
                </a:solidFill>
                <a:effectLst/>
                <a:latin typeface="Calibri" panose="020F0502020204030204" pitchFamily="34" charset="0"/>
                <a:ea typeface="Arial" panose="020B0604020202020204" pitchFamily="34" charset="0"/>
              </a:rPr>
              <a:t>, hoe </a:t>
            </a:r>
            <a:r>
              <a:rPr lang="en-ZA" sz="1800" dirty="0" err="1">
                <a:solidFill>
                  <a:srgbClr val="000000"/>
                </a:solidFill>
                <a:effectLst/>
                <a:latin typeface="Calibri" panose="020F0502020204030204" pitchFamily="34" charset="0"/>
                <a:ea typeface="Arial" panose="020B0604020202020204" pitchFamily="34" charset="0"/>
              </a:rPr>
              <a:t>goed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elke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buitemuurse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aktiwiteite</a:t>
            </a:r>
            <a:r>
              <a:rPr lang="en-ZA" sz="1800" dirty="0">
                <a:solidFill>
                  <a:srgbClr val="000000"/>
                </a:solidFill>
                <a:effectLst/>
                <a:latin typeface="Calibri" panose="020F0502020204030204" pitchFamily="34" charset="0"/>
                <a:ea typeface="Arial" panose="020B0604020202020204" pitchFamily="34" charset="0"/>
              </a:rPr>
              <a:t> is.</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solidFill>
                  <a:srgbClr val="000000"/>
                </a:solidFill>
                <a:effectLst/>
                <a:latin typeface="Calibri" panose="020F0502020204030204" pitchFamily="34" charset="0"/>
                <a:ea typeface="Arial" panose="020B0604020202020204" pitchFamily="34" charset="0"/>
              </a:rPr>
              <a:t>Alle </a:t>
            </a:r>
            <a:r>
              <a:rPr lang="en-ZA" sz="1800" dirty="0" err="1">
                <a:solidFill>
                  <a:srgbClr val="000000"/>
                </a:solidFill>
                <a:effectLst/>
                <a:latin typeface="Calibri" panose="020F0502020204030204" pitchFamily="34" charset="0"/>
                <a:ea typeface="Arial" panose="020B0604020202020204" pitchFamily="34" charset="0"/>
              </a:rPr>
              <a:t>ervaring</a:t>
            </a:r>
            <a:r>
              <a:rPr lang="en-ZA" sz="1800" dirty="0">
                <a:solidFill>
                  <a:srgbClr val="000000"/>
                </a:solidFill>
                <a:effectLst/>
                <a:latin typeface="Calibri" panose="020F0502020204030204" pitchFamily="34" charset="0"/>
                <a:ea typeface="Arial" panose="020B0604020202020204" pitchFamily="34" charset="0"/>
              </a:rPr>
              <a:t> –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leerder</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nog</a:t>
            </a:r>
            <a:r>
              <a:rPr lang="en-ZA" sz="1800" dirty="0">
                <a:solidFill>
                  <a:srgbClr val="000000"/>
                </a:solidFill>
                <a:effectLst/>
                <a:latin typeface="Calibri" panose="020F0502020204030204" pitchFamily="34" charset="0"/>
                <a:ea typeface="Arial" panose="020B0604020202020204" pitchFamily="34" charset="0"/>
              </a:rPr>
              <a:t> nooit 'n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gehad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maar het </a:t>
            </a:r>
            <a:r>
              <a:rPr lang="en-ZA" sz="1800" dirty="0" err="1">
                <a:solidFill>
                  <a:srgbClr val="000000"/>
                </a:solidFill>
                <a:effectLst/>
                <a:latin typeface="Calibri" panose="020F0502020204030204" pitchFamily="34" charset="0"/>
                <a:ea typeface="Arial" panose="020B0604020202020204" pitchFamily="34" charset="0"/>
              </a:rPr>
              <a:t>vrywilligerswerk</a:t>
            </a:r>
            <a:r>
              <a:rPr lang="en-ZA" sz="1800" dirty="0">
                <a:solidFill>
                  <a:srgbClr val="000000"/>
                </a:solidFill>
                <a:effectLst/>
                <a:latin typeface="Calibri" panose="020F0502020204030204" pitchFamily="34" charset="0"/>
                <a:ea typeface="Arial" panose="020B0604020202020204" pitchFamily="34" charset="0"/>
              </a:rPr>
              <a:t> by 'n </a:t>
            </a:r>
            <a:r>
              <a:rPr lang="en-ZA" sz="1800" dirty="0" err="1">
                <a:solidFill>
                  <a:srgbClr val="000000"/>
                </a:solidFill>
                <a:effectLst/>
                <a:latin typeface="Calibri" panose="020F0502020204030204" pitchFamily="34" charset="0"/>
                <a:ea typeface="Arial" panose="020B0604020202020204" pitchFamily="34" charset="0"/>
              </a:rPr>
              <a:t>liefdadigheidsorganisasie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gedoen</a:t>
            </a:r>
            <a:r>
              <a:rPr lang="en-ZA" sz="1800" dirty="0">
                <a:solidFill>
                  <a:srgbClr val="000000"/>
                </a:solidFill>
                <a:effectLst/>
                <a:latin typeface="Calibri" panose="020F0502020204030204" pitchFamily="34" charset="0"/>
                <a:ea typeface="Arial" panose="020B0604020202020204" pitchFamily="34" charset="0"/>
              </a:rPr>
              <a:t>. As </a:t>
            </a:r>
            <a:r>
              <a:rPr lang="en-ZA" sz="1800" dirty="0" err="1">
                <a:solidFill>
                  <a:srgbClr val="000000"/>
                </a:solidFill>
                <a:effectLst/>
                <a:latin typeface="Calibri" panose="020F0502020204030204" pitchFamily="34" charset="0"/>
                <a:ea typeface="Arial" panose="020B0604020202020204" pitchFamily="34" charset="0"/>
              </a:rPr>
              <a:t>leerder</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belangrik</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werkskadu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informele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gemeenskapswerk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ondervinding</a:t>
            </a:r>
            <a:r>
              <a:rPr lang="en-ZA" sz="1800" dirty="0">
                <a:solidFill>
                  <a:srgbClr val="000000"/>
                </a:solidFill>
                <a:effectLst/>
                <a:latin typeface="Calibri" panose="020F0502020204030204" pitchFamily="34" charset="0"/>
                <a:ea typeface="Arial" panose="020B0604020202020204" pitchFamily="34" charset="0"/>
              </a:rPr>
              <a:t> op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om by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CV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voeg</a:t>
            </a:r>
            <a:r>
              <a:rPr lang="en-ZA" sz="1800" dirty="0">
                <a:solidFill>
                  <a:srgbClr val="000000"/>
                </a:solidFill>
                <a:effectLst/>
                <a:latin typeface="Calibri" panose="020F0502020204030204" pitchFamily="34" charset="0"/>
                <a:ea typeface="Arial" panose="020B0604020202020204" pitchFamily="34" charset="0"/>
              </a:rPr>
              <a:t>. </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Werkskadu</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wanneer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maatskappy</a:t>
            </a:r>
            <a:r>
              <a:rPr lang="en-ZA" sz="1800" dirty="0">
                <a:solidFill>
                  <a:srgbClr val="000000"/>
                </a:solidFill>
                <a:effectLst/>
                <a:latin typeface="Calibri" panose="020F0502020204030204" pitchFamily="34" charset="0"/>
                <a:ea typeface="Arial" panose="020B0604020202020204" pitchFamily="34" charset="0"/>
              </a:rPr>
              <a:t> of </a:t>
            </a:r>
            <a:r>
              <a:rPr lang="en-ZA" sz="1800" dirty="0" err="1">
                <a:solidFill>
                  <a:srgbClr val="000000"/>
                </a:solidFill>
                <a:effectLst/>
                <a:latin typeface="Calibri" panose="020F0502020204030204" pitchFamily="34" charset="0"/>
                <a:ea typeface="Arial" panose="020B0604020202020204" pitchFamily="34" charset="0"/>
              </a:rPr>
              <a:t>instelling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besoek</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uit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vind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waaroor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spesifieke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beroep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gewoonlik</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loopbaan</a:t>
            </a:r>
            <a:r>
              <a:rPr lang="en-ZA" sz="1800" dirty="0">
                <a:solidFill>
                  <a:srgbClr val="000000"/>
                </a:solidFill>
                <a:effectLst/>
                <a:latin typeface="Calibri" panose="020F0502020204030204" pitchFamily="34" charset="0"/>
                <a:ea typeface="Arial" panose="020B0604020202020204" pitchFamily="34" charset="0"/>
              </a:rPr>
              <a:t> wees </a:t>
            </a:r>
            <a:r>
              <a:rPr lang="en-ZA" sz="1800" dirty="0" err="1">
                <a:solidFill>
                  <a:srgbClr val="000000"/>
                </a:solidFill>
                <a:effectLst/>
                <a:latin typeface="Calibri" panose="020F0502020204030204" pitchFamily="34" charset="0"/>
                <a:ea typeface="Arial" panose="020B0604020202020204" pitchFamily="34" charset="0"/>
              </a:rPr>
              <a:t>waarin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belangstel</a:t>
            </a:r>
            <a:r>
              <a:rPr lang="en-ZA" sz="1800" dirty="0">
                <a:solidFill>
                  <a:srgbClr val="000000"/>
                </a:solidFill>
                <a:effectLst/>
                <a:latin typeface="Calibri" panose="020F0502020204030204" pitchFamily="34" charset="0"/>
                <a:ea typeface="Arial" panose="020B0604020202020204" pitchFamily="34" charset="0"/>
              </a:rPr>
              <a:t>. Jy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persoon</a:t>
            </a:r>
            <a:r>
              <a:rPr lang="en-ZA" sz="1800" dirty="0">
                <a:solidFill>
                  <a:srgbClr val="000000"/>
                </a:solidFill>
                <a:effectLst/>
                <a:latin typeface="Calibri" panose="020F0502020204030204" pitchFamily="34" charset="0"/>
                <a:ea typeface="Arial" panose="020B0604020202020204" pitchFamily="34" charset="0"/>
              </a:rPr>
              <a:t> met die </a:t>
            </a:r>
            <a:r>
              <a:rPr lang="en-ZA" sz="1800" dirty="0" err="1">
                <a:solidFill>
                  <a:srgbClr val="000000"/>
                </a:solidFill>
                <a:effectLst/>
                <a:latin typeface="Calibri" panose="020F0502020204030204" pitchFamily="34" charset="0"/>
                <a:ea typeface="Arial" panose="020B0604020202020204" pitchFamily="34" charset="0"/>
              </a:rPr>
              <a:t>beroep</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ondersoek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volg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leer wat </a:t>
            </a:r>
            <a:r>
              <a:rPr lang="en-ZA" sz="1800" dirty="0" err="1">
                <a:solidFill>
                  <a:srgbClr val="000000"/>
                </a:solidFill>
                <a:effectLst/>
                <a:latin typeface="Calibri" panose="020F0502020204030204" pitchFamily="34" charset="0"/>
                <a:ea typeface="Arial" panose="020B0604020202020204" pitchFamily="34" charset="0"/>
              </a:rPr>
              <a:t>hulle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deur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dag</a:t>
            </a:r>
            <a:r>
              <a:rPr lang="en-ZA" sz="1800" dirty="0">
                <a:solidFill>
                  <a:srgbClr val="000000"/>
                </a:solidFill>
                <a:effectLst/>
                <a:latin typeface="Calibri" panose="020F0502020204030204" pitchFamily="34" charset="0"/>
                <a:ea typeface="Arial" panose="020B0604020202020204" pitchFamily="34" charset="0"/>
              </a:rPr>
              <a:t> by </a:t>
            </a:r>
            <a:r>
              <a:rPr lang="en-ZA" sz="1800" dirty="0" err="1">
                <a:solidFill>
                  <a:srgbClr val="000000"/>
                </a:solidFill>
                <a:effectLst/>
                <a:latin typeface="Calibri" panose="020F0502020204030204" pitchFamily="34" charset="0"/>
                <a:ea typeface="Arial" panose="020B0604020202020204" pitchFamily="34" charset="0"/>
              </a:rPr>
              <a:t>hul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fisiese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ervaar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Indien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paar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vra</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'n brief of </a:t>
            </a:r>
            <a:r>
              <a:rPr lang="en-ZA" sz="1800" dirty="0" err="1">
                <a:solidFill>
                  <a:srgbClr val="000000"/>
                </a:solidFill>
                <a:effectLst/>
                <a:latin typeface="Calibri" panose="020F0502020204030204" pitchFamily="34" charset="0"/>
                <a:ea typeface="Arial" panose="020B0604020202020204" pitchFamily="34" charset="0"/>
              </a:rPr>
              <a:t>sertifikaat</a:t>
            </a:r>
            <a:r>
              <a:rPr lang="en-ZA" sz="1800" dirty="0">
                <a:solidFill>
                  <a:srgbClr val="000000"/>
                </a:solidFill>
                <a:effectLst/>
                <a:latin typeface="Calibri" panose="020F0502020204030204" pitchFamily="34" charset="0"/>
                <a:ea typeface="Arial" panose="020B0604020202020204" pitchFamily="34" charset="0"/>
              </a:rPr>
              <a:t> as </a:t>
            </a:r>
            <a:r>
              <a:rPr lang="en-ZA" sz="1800" dirty="0" err="1">
                <a:solidFill>
                  <a:srgbClr val="000000"/>
                </a:solidFill>
                <a:effectLst/>
                <a:latin typeface="Calibri" panose="020F0502020204030204" pitchFamily="34" charset="0"/>
                <a:ea typeface="Arial" panose="020B0604020202020204" pitchFamily="34" charset="0"/>
              </a:rPr>
              <a:t>bewys</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werkskadu-ervaring</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Informele</a:t>
            </a:r>
            <a:r>
              <a:rPr lang="en-ZA" sz="1800" b="1" dirty="0">
                <a:solidFill>
                  <a:srgbClr val="000000"/>
                </a:solidFill>
                <a:effectLst/>
                <a:latin typeface="Calibri" panose="020F0502020204030204" pitchFamily="34" charset="0"/>
                <a:ea typeface="Arial" panose="020B0604020202020204" pitchFamily="34" charset="0"/>
              </a:rPr>
              <a:t> poste </a:t>
            </a:r>
            <a:r>
              <a:rPr lang="en-ZA" sz="1800" dirty="0">
                <a:solidFill>
                  <a:srgbClr val="000000"/>
                </a:solidFill>
                <a:effectLst/>
                <a:latin typeface="Calibri" panose="020F0502020204030204" pitchFamily="34" charset="0"/>
                <a:ea typeface="Arial" panose="020B0604020202020204" pitchFamily="34" charset="0"/>
              </a:rPr>
              <a:t>sluit </a:t>
            </a:r>
            <a:r>
              <a:rPr lang="en-ZA" sz="1800" dirty="0" err="1">
                <a:solidFill>
                  <a:srgbClr val="000000"/>
                </a:solidFill>
                <a:effectLst/>
                <a:latin typeface="Calibri" panose="020F0502020204030204" pitchFamily="34" charset="0"/>
                <a:ea typeface="Arial" panose="020B0604020202020204" pitchFamily="34" charset="0"/>
              </a:rPr>
              <a:t>beide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betaalde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onbetaalde</a:t>
            </a:r>
            <a:r>
              <a:rPr lang="en-ZA" sz="1800" dirty="0">
                <a:solidFill>
                  <a:srgbClr val="000000"/>
                </a:solidFill>
                <a:effectLst/>
                <a:latin typeface="Calibri" panose="020F0502020204030204" pitchFamily="34" charset="0"/>
                <a:ea typeface="Arial" panose="020B0604020202020204" pitchFamily="34" charset="0"/>
              </a:rPr>
              <a:t> poste in. </a:t>
            </a:r>
            <a:r>
              <a:rPr lang="en-ZA" sz="1800" dirty="0" err="1">
                <a:solidFill>
                  <a:srgbClr val="000000"/>
                </a:solidFill>
                <a:effectLst/>
                <a:latin typeface="Calibri" panose="020F0502020204030204" pitchFamily="34" charset="0"/>
                <a:ea typeface="Arial" panose="020B0604020202020204" pitchFamily="34" charset="0"/>
              </a:rPr>
              <a:t>Daar</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geen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kontrak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baie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kort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tydperk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bv</a:t>
            </a:r>
            <a:r>
              <a:rPr lang="en-ZA" sz="1800" dirty="0">
                <a:solidFill>
                  <a:srgbClr val="000000"/>
                </a:solidFill>
                <a:effectLst/>
                <a:latin typeface="Calibri" panose="020F0502020204030204" pitchFamily="34" charset="0"/>
                <a:ea typeface="Arial" panose="020B0604020202020204" pitchFamily="34" charset="0"/>
              </a:rPr>
              <a:t>. om motors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was / </a:t>
            </a:r>
            <a:r>
              <a:rPr lang="en-ZA" sz="1800" dirty="0" err="1">
                <a:solidFill>
                  <a:srgbClr val="000000"/>
                </a:solidFill>
                <a:effectLst/>
                <a:latin typeface="Calibri" panose="020F0502020204030204" pitchFamily="34" charset="0"/>
                <a:ea typeface="Arial" panose="020B0604020202020204" pitchFamily="34" charset="0"/>
              </a:rPr>
              <a:t>grasperke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sny</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Vaardighede</a:t>
            </a:r>
            <a:r>
              <a:rPr lang="en-ZA" sz="1800" dirty="0">
                <a:solidFill>
                  <a:srgbClr val="000000"/>
                </a:solidFill>
                <a:effectLst/>
                <a:latin typeface="Calibri" panose="020F0502020204030204" pitchFamily="34" charset="0"/>
                <a:ea typeface="Arial" panose="020B0604020202020204" pitchFamily="34" charset="0"/>
              </a:rPr>
              <a:t> – </a:t>
            </a:r>
            <a:r>
              <a:rPr lang="en-ZA" sz="1800" dirty="0" err="1">
                <a:solidFill>
                  <a:srgbClr val="000000"/>
                </a:solidFill>
                <a:effectLst/>
                <a:latin typeface="Calibri" panose="020F0502020204030204" pitchFamily="34" charset="0"/>
                <a:ea typeface="Arial" panose="020B0604020202020204" pitchFamily="34" charset="0"/>
              </a:rPr>
              <a:t>Daar</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sekere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vaardighede</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oor</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jare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ontwikkel</a:t>
            </a:r>
            <a:r>
              <a:rPr lang="en-ZA" sz="1800" dirty="0">
                <a:solidFill>
                  <a:srgbClr val="000000"/>
                </a:solidFill>
                <a:effectLst/>
                <a:latin typeface="Calibri" panose="020F0502020204030204" pitchFamily="34" charset="0"/>
                <a:ea typeface="Arial" panose="020B0604020202020204" pitchFamily="34" charset="0"/>
              </a:rPr>
              <a:t> het. In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afdeling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beklemtoon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spesiale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goeie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vaardighede</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a:solidFill>
                  <a:srgbClr val="000000"/>
                </a:solidFill>
                <a:effectLst/>
                <a:latin typeface="Calibri" panose="020F0502020204030204" pitchFamily="34" charset="0"/>
                <a:ea typeface="Arial" panose="020B0604020202020204" pitchFamily="34" charset="0"/>
              </a:rPr>
              <a:t>Sluit </a:t>
            </a:r>
            <a:r>
              <a:rPr lang="en-ZA" sz="1800" dirty="0" err="1">
                <a:solidFill>
                  <a:srgbClr val="000000"/>
                </a:solidFill>
                <a:effectLst/>
                <a:latin typeface="Calibri" panose="020F0502020204030204" pitchFamily="34" charset="0"/>
                <a:ea typeface="Arial" panose="020B0604020202020204" pitchFamily="34" charset="0"/>
              </a:rPr>
              <a:t>enige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spesiale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toekennings</a:t>
            </a:r>
            <a:r>
              <a:rPr lang="en-ZA" sz="1800" dirty="0">
                <a:solidFill>
                  <a:srgbClr val="000000"/>
                </a:solidFill>
                <a:effectLst/>
                <a:latin typeface="Calibri" panose="020F0502020204030204" pitchFamily="34" charset="0"/>
                <a:ea typeface="Arial" panose="020B0604020202020204" pitchFamily="34" charset="0"/>
              </a:rPr>
              <a:t> in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op </a:t>
            </a:r>
            <a:r>
              <a:rPr lang="en-ZA" sz="1800" dirty="0" err="1">
                <a:solidFill>
                  <a:srgbClr val="000000"/>
                </a:solidFill>
                <a:effectLst/>
                <a:latin typeface="Calibri" panose="020F0502020204030204" pitchFamily="34" charset="0"/>
                <a:ea typeface="Arial" panose="020B0604020202020204" pitchFamily="34" charset="0"/>
              </a:rPr>
              <a:t>skool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sport of </a:t>
            </a:r>
            <a:r>
              <a:rPr lang="en-ZA" sz="1800" dirty="0" err="1">
                <a:solidFill>
                  <a:srgbClr val="000000"/>
                </a:solidFill>
                <a:effectLst/>
                <a:latin typeface="Calibri" panose="020F0502020204030204" pitchFamily="34" charset="0"/>
                <a:ea typeface="Arial" panose="020B0604020202020204" pitchFamily="34" charset="0"/>
              </a:rPr>
              <a:t>akademie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verdien</a:t>
            </a:r>
            <a:r>
              <a:rPr lang="en-ZA" sz="1800" dirty="0">
                <a:solidFill>
                  <a:srgbClr val="000000"/>
                </a:solidFill>
                <a:effectLst/>
                <a:latin typeface="Calibri" panose="020F0502020204030204" pitchFamily="34" charset="0"/>
                <a:ea typeface="Arial" panose="020B0604020202020204" pitchFamily="34" charset="0"/>
              </a:rPr>
              <a:t> het. Sluit </a:t>
            </a:r>
            <a:r>
              <a:rPr lang="en-ZA" sz="1800" dirty="0" err="1">
                <a:solidFill>
                  <a:srgbClr val="000000"/>
                </a:solidFill>
                <a:effectLst/>
                <a:latin typeface="Calibri" panose="020F0502020204030204" pitchFamily="34" charset="0"/>
                <a:ea typeface="Arial" panose="020B0604020202020204" pitchFamily="34" charset="0"/>
              </a:rPr>
              <a:t>ook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spesiale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toekennings</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buite</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skool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verwerf</a:t>
            </a:r>
            <a:r>
              <a:rPr lang="en-ZA" sz="1800" dirty="0">
                <a:solidFill>
                  <a:srgbClr val="000000"/>
                </a:solidFill>
                <a:effectLst/>
                <a:latin typeface="Calibri" panose="020F0502020204030204" pitchFamily="34" charset="0"/>
                <a:ea typeface="Arial" panose="020B0604020202020204" pitchFamily="34" charset="0"/>
              </a:rPr>
              <a:t> het in. </a:t>
            </a:r>
            <a:r>
              <a:rPr lang="en-ZA" sz="1800" dirty="0" err="1">
                <a:solidFill>
                  <a:srgbClr val="000000"/>
                </a:solidFill>
                <a:effectLst/>
                <a:latin typeface="Calibri" panose="020F0502020204030204" pitchFamily="34" charset="0"/>
                <a:ea typeface="Arial" panose="020B0604020202020204" pitchFamily="34" charset="0"/>
              </a:rPr>
              <a:t>Moenie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vergeet</a:t>
            </a:r>
            <a:r>
              <a:rPr lang="en-ZA" sz="1800" dirty="0">
                <a:solidFill>
                  <a:srgbClr val="000000"/>
                </a:solidFill>
                <a:effectLst/>
                <a:latin typeface="Calibri" panose="020F0502020204030204" pitchFamily="34" charset="0"/>
                <a:ea typeface="Arial" panose="020B0604020202020204" pitchFamily="34" charset="0"/>
              </a:rPr>
              <a:t> om die datum van die </a:t>
            </a:r>
            <a:r>
              <a:rPr lang="en-ZA" sz="1800" dirty="0" err="1">
                <a:solidFill>
                  <a:srgbClr val="000000"/>
                </a:solidFill>
                <a:effectLst/>
                <a:latin typeface="Calibri" panose="020F0502020204030204" pitchFamily="34" charset="0"/>
                <a:ea typeface="Arial" panose="020B0604020202020204" pitchFamily="34" charset="0"/>
              </a:rPr>
              <a:t>toekenning</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sluit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Dui </a:t>
            </a:r>
            <a:r>
              <a:rPr lang="en-ZA" sz="1800" dirty="0" err="1">
                <a:solidFill>
                  <a:srgbClr val="000000"/>
                </a:solidFill>
                <a:effectLst/>
                <a:latin typeface="Calibri" panose="020F0502020204030204" pitchFamily="34" charset="0"/>
                <a:ea typeface="Arial" panose="020B0604020202020204" pitchFamily="34" charset="0"/>
              </a:rPr>
              <a:t>ook</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vlak</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rekenaargeletterdheid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Jy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selfs</a:t>
            </a:r>
            <a:r>
              <a:rPr lang="en-ZA" sz="1800" dirty="0">
                <a:solidFill>
                  <a:srgbClr val="000000"/>
                </a:solidFill>
                <a:effectLst/>
                <a:latin typeface="Calibri" panose="020F0502020204030204" pitchFamily="34" charset="0"/>
                <a:ea typeface="Arial" panose="020B0604020202020204" pitchFamily="34" charset="0"/>
              </a:rPr>
              <a:t> die programme </a:t>
            </a:r>
            <a:r>
              <a:rPr lang="en-ZA" sz="1800" dirty="0" err="1">
                <a:solidFill>
                  <a:srgbClr val="000000"/>
                </a:solidFill>
                <a:effectLst/>
                <a:latin typeface="Calibri" panose="020F0502020204030204" pitchFamily="34" charset="0"/>
                <a:ea typeface="Arial" panose="020B0604020202020204" pitchFamily="34" charset="0"/>
              </a:rPr>
              <a:t>insluit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waarin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bekwaam</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voel</a:t>
            </a:r>
            <a:r>
              <a:rPr lang="en-ZA" sz="1800" dirty="0">
                <a:solidFill>
                  <a:srgbClr val="000000"/>
                </a:solidFill>
                <a:effectLst/>
                <a:latin typeface="Calibri" panose="020F0502020204030204" pitchFamily="34" charset="0"/>
                <a:ea typeface="Arial" panose="020B0604020202020204" pitchFamily="34" charset="0"/>
              </a:rPr>
              <a:t>. Dui </a:t>
            </a:r>
            <a:r>
              <a:rPr lang="en-ZA" sz="1800" dirty="0" err="1">
                <a:solidFill>
                  <a:srgbClr val="000000"/>
                </a:solidFill>
                <a:effectLst/>
                <a:latin typeface="Calibri" panose="020F0502020204030204" pitchFamily="34" charset="0"/>
                <a:ea typeface="Arial" panose="020B0604020202020204" pitchFamily="34" charset="0"/>
              </a:rPr>
              <a:t>laastens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huistaal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enige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ander</a:t>
            </a:r>
            <a:r>
              <a:rPr lang="en-ZA" sz="1800" dirty="0">
                <a:solidFill>
                  <a:srgbClr val="000000"/>
                </a:solidFill>
                <a:effectLst/>
                <a:latin typeface="Calibri" panose="020F0502020204030204" pitchFamily="34" charset="0"/>
                <a:ea typeface="Arial" panose="020B0604020202020204" pitchFamily="34" charset="0"/>
              </a:rPr>
              <a:t> tale wat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praat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skryf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Wingdings" panose="05000000000000000000" pitchFamily="2" charset="2"/>
              <a:buChar char=""/>
            </a:pP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ingesluit</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voorbeeld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is:</a:t>
            </a:r>
            <a:r>
              <a:rPr lang="en-ZA" sz="1800" b="1" dirty="0">
                <a:solidFill>
                  <a:srgbClr val="000000"/>
                </a:solidFill>
                <a:effectLst/>
                <a:latin typeface="Calibri" panose="020F0502020204030204" pitchFamily="34" charset="0"/>
                <a:ea typeface="Arial" panose="020B0604020202020204" pitchFamily="34" charset="0"/>
              </a:rPr>
              <a:t> 'n </a:t>
            </a:r>
            <a:r>
              <a:rPr lang="en-ZA" sz="1800" b="1" dirty="0" err="1">
                <a:solidFill>
                  <a:srgbClr val="000000"/>
                </a:solidFill>
                <a:effectLst/>
                <a:latin typeface="Calibri" panose="020F0502020204030204" pitchFamily="34" charset="0"/>
                <a:ea typeface="Arial" panose="020B0604020202020204" pitchFamily="34" charset="0"/>
              </a:rPr>
              <a:t>verwysing</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en</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getuigskrif</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Verwysing</a:t>
            </a:r>
            <a:r>
              <a:rPr lang="en-ZA" sz="1800" dirty="0">
                <a:solidFill>
                  <a:srgbClr val="000000"/>
                </a:solidFill>
                <a:effectLst/>
                <a:latin typeface="Calibri" panose="020F0502020204030204" pitchFamily="34" charset="0"/>
                <a:ea typeface="Arial" panose="020B0604020202020204" pitchFamily="34" charset="0"/>
              </a:rPr>
              <a:t> is die name van TWEE </a:t>
            </a:r>
            <a:r>
              <a:rPr lang="en-ZA" sz="1800" dirty="0" err="1">
                <a:solidFill>
                  <a:srgbClr val="000000"/>
                </a:solidFill>
                <a:effectLst/>
                <a:latin typeface="Calibri" panose="020F0502020204030204" pitchFamily="34" charset="0"/>
                <a:ea typeface="Arial" panose="020B0604020202020204" pitchFamily="34" charset="0"/>
              </a:rPr>
              <a:t>mense</a:t>
            </a:r>
            <a:r>
              <a:rPr lang="en-ZA" sz="1800" dirty="0">
                <a:solidFill>
                  <a:srgbClr val="000000"/>
                </a:solidFill>
                <a:effectLst/>
                <a:latin typeface="Calibri" panose="020F0502020204030204" pitchFamily="34" charset="0"/>
                <a:ea typeface="Arial" panose="020B0604020202020204" pitchFamily="34" charset="0"/>
              </a:rPr>
              <a:t> wat 'n </a:t>
            </a:r>
            <a:r>
              <a:rPr lang="en-ZA" sz="1800" dirty="0" err="1">
                <a:solidFill>
                  <a:srgbClr val="000000"/>
                </a:solidFill>
                <a:effectLst/>
                <a:latin typeface="Calibri" panose="020F0502020204030204" pitchFamily="34" charset="0"/>
                <a:ea typeface="Arial" panose="020B0604020202020204" pitchFamily="34" charset="0"/>
              </a:rPr>
              <a:t>karakterverwysing</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sou </a:t>
            </a:r>
            <a:r>
              <a:rPr lang="en-ZA" sz="1800" dirty="0" err="1">
                <a:solidFill>
                  <a:srgbClr val="000000"/>
                </a:solidFill>
                <a:effectLst/>
                <a:latin typeface="Calibri" panose="020F0502020204030204" pitchFamily="34" charset="0"/>
                <a:ea typeface="Arial" panose="020B0604020202020204" pitchFamily="34" charset="0"/>
              </a:rPr>
              <a:t>kon</a:t>
            </a:r>
            <a:r>
              <a:rPr lang="en-ZA" sz="1800" dirty="0">
                <a:solidFill>
                  <a:srgbClr val="000000"/>
                </a:solidFill>
                <a:effectLst/>
                <a:latin typeface="Calibri" panose="020F0502020204030204" pitchFamily="34" charset="0"/>
                <a:ea typeface="Arial" panose="020B0604020202020204" pitchFamily="34" charset="0"/>
              </a:rPr>
              <a:t> gee.  </a:t>
            </a:r>
            <a:r>
              <a:rPr lang="en-ZA" sz="1800" dirty="0">
                <a:solidFill>
                  <a:srgbClr val="000000"/>
                </a:solidFill>
                <a:effectLst/>
                <a:highlight>
                  <a:srgbClr val="00FFFF"/>
                </a:highlight>
                <a:latin typeface="Calibri" panose="020F0502020204030204" pitchFamily="34" charset="0"/>
                <a:ea typeface="Arial" panose="020B0604020202020204" pitchFamily="34" charset="0"/>
              </a:rPr>
              <a:t>Jy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sal</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hulle</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vooraf</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moet</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vra</a:t>
            </a:r>
            <a:r>
              <a:rPr lang="en-ZA" sz="1800" dirty="0">
                <a:solidFill>
                  <a:srgbClr val="000000"/>
                </a:solidFill>
                <a:effectLst/>
                <a:highlight>
                  <a:srgbClr val="00FFFF"/>
                </a:highlight>
                <a:latin typeface="Calibri" panose="020F0502020204030204" pitchFamily="34" charset="0"/>
                <a:ea typeface="Arial" panose="020B0604020202020204" pitchFamily="34" charset="0"/>
              </a:rPr>
              <a:t> of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hulle</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bereid</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sal</a:t>
            </a:r>
            <a:r>
              <a:rPr lang="en-ZA" sz="1800" dirty="0">
                <a:solidFill>
                  <a:srgbClr val="000000"/>
                </a:solidFill>
                <a:effectLst/>
                <a:highlight>
                  <a:srgbClr val="00FFFF"/>
                </a:highlight>
                <a:latin typeface="Calibri" panose="020F0502020204030204" pitchFamily="34" charset="0"/>
                <a:ea typeface="Arial" panose="020B0604020202020204" pitchFamily="34" charset="0"/>
              </a:rPr>
              <a:t> wees om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vir</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jou</a:t>
            </a:r>
            <a:r>
              <a:rPr lang="en-ZA" sz="1800" dirty="0">
                <a:solidFill>
                  <a:srgbClr val="000000"/>
                </a:solidFill>
                <a:effectLst/>
                <a:highlight>
                  <a:srgbClr val="00FFFF"/>
                </a:highlight>
                <a:latin typeface="Calibri" panose="020F0502020204030204" pitchFamily="34" charset="0"/>
                <a:ea typeface="Arial" panose="020B0604020202020204" pitchFamily="34" charset="0"/>
              </a:rPr>
              <a:t> as 'n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verwysing</a:t>
            </a:r>
            <a:r>
              <a:rPr lang="en-ZA" sz="1800" dirty="0">
                <a:solidFill>
                  <a:srgbClr val="000000"/>
                </a:solidFill>
                <a:effectLst/>
                <a:highlight>
                  <a:srgbClr val="00FFFF"/>
                </a:highlight>
                <a:latin typeface="Calibri" panose="020F0502020204030204" pitchFamily="34" charset="0"/>
                <a:ea typeface="Arial" panose="020B0604020202020204" pitchFamily="34" charset="0"/>
              </a:rPr>
              <a:t> op </a:t>
            </a:r>
            <a:r>
              <a:rPr lang="en-ZA" sz="1800" dirty="0" err="1">
                <a:solidFill>
                  <a:srgbClr val="000000"/>
                </a:solidFill>
                <a:effectLst/>
                <a:highlight>
                  <a:srgbClr val="00FFFF"/>
                </a:highlight>
                <a:latin typeface="Calibri" panose="020F0502020204030204" pitchFamily="34" charset="0"/>
                <a:ea typeface="Arial" panose="020B0604020202020204" pitchFamily="34" charset="0"/>
              </a:rPr>
              <a:t>te</a:t>
            </a:r>
            <a:r>
              <a:rPr lang="en-ZA" sz="1800" dirty="0">
                <a:solidFill>
                  <a:srgbClr val="000000"/>
                </a:solidFill>
                <a:effectLst/>
                <a:highlight>
                  <a:srgbClr val="00FFFF"/>
                </a:highlight>
                <a:latin typeface="Calibri" panose="020F0502020204030204" pitchFamily="34" charset="0"/>
                <a:ea typeface="Arial" panose="020B0604020202020204" pitchFamily="34" charset="0"/>
              </a:rPr>
              <a:t> tree.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iemand</a:t>
            </a:r>
            <a:r>
              <a:rPr lang="en-ZA" sz="1800" dirty="0">
                <a:solidFill>
                  <a:srgbClr val="000000"/>
                </a:solidFill>
                <a:effectLst/>
                <a:latin typeface="Calibri" panose="020F0502020204030204" pitchFamily="34" charset="0"/>
                <a:ea typeface="Arial" panose="020B0604020202020204" pitchFamily="34" charset="0"/>
              </a:rPr>
              <a:t> wees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gewerk</a:t>
            </a:r>
            <a:r>
              <a:rPr lang="en-ZA" sz="1800" dirty="0">
                <a:solidFill>
                  <a:srgbClr val="000000"/>
                </a:solidFill>
                <a:effectLst/>
                <a:latin typeface="Calibri" panose="020F0502020204030204" pitchFamily="34" charset="0"/>
                <a:ea typeface="Arial" panose="020B0604020202020204" pitchFamily="34" charset="0"/>
              </a:rPr>
              <a:t> het of 'n </a:t>
            </a:r>
            <a:r>
              <a:rPr lang="en-ZA" sz="1800" dirty="0" err="1">
                <a:solidFill>
                  <a:srgbClr val="000000"/>
                </a:solidFill>
                <a:effectLst/>
                <a:latin typeface="Calibri" panose="020F0502020204030204" pitchFamily="34" charset="0"/>
                <a:ea typeface="Arial" panose="020B0604020202020204" pitchFamily="34" charset="0"/>
              </a:rPr>
              <a:t>betroubare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gemeenskapslid</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goed</a:t>
            </a:r>
            <a:r>
              <a:rPr lang="en-ZA" sz="1800" dirty="0">
                <a:solidFill>
                  <a:srgbClr val="000000"/>
                </a:solidFill>
                <a:effectLst/>
                <a:latin typeface="Calibri" panose="020F0502020204030204" pitchFamily="34" charset="0"/>
                <a:ea typeface="Arial" panose="020B0604020202020204" pitchFamily="34" charset="0"/>
              </a:rPr>
              <a:t> ken, </a:t>
            </a:r>
            <a:r>
              <a:rPr lang="en-ZA" sz="1800" dirty="0" err="1">
                <a:solidFill>
                  <a:srgbClr val="000000"/>
                </a:solidFill>
                <a:effectLst/>
                <a:latin typeface="Calibri" panose="020F0502020204030204" pitchFamily="34" charset="0"/>
                <a:ea typeface="Arial" panose="020B0604020202020204" pitchFamily="34" charset="0"/>
              </a:rPr>
              <a:t>bv</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jeugpastoor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as </a:t>
            </a:r>
            <a:r>
              <a:rPr lang="en-ZA" sz="1800" dirty="0" err="1">
                <a:solidFill>
                  <a:srgbClr val="000000"/>
                </a:solidFill>
                <a:effectLst/>
                <a:latin typeface="Calibri" panose="020F0502020204030204" pitchFamily="34" charset="0"/>
                <a:ea typeface="Arial" panose="020B0604020202020204" pitchFamily="34" charset="0"/>
              </a:rPr>
              <a:t>vrywilliger</a:t>
            </a:r>
            <a:r>
              <a:rPr lang="en-ZA" sz="1800" dirty="0">
                <a:solidFill>
                  <a:srgbClr val="000000"/>
                </a:solidFill>
                <a:effectLst/>
                <a:latin typeface="Calibri" panose="020F0502020204030204" pitchFamily="34" charset="0"/>
                <a:ea typeface="Arial" panose="020B0604020202020204" pitchFamily="34" charset="0"/>
              </a:rPr>
              <a:t> by die </a:t>
            </a:r>
            <a:r>
              <a:rPr lang="en-ZA" sz="1800" dirty="0" err="1">
                <a:solidFill>
                  <a:srgbClr val="000000"/>
                </a:solidFill>
                <a:effectLst/>
                <a:latin typeface="Calibri" panose="020F0502020204030204" pitchFamily="34" charset="0"/>
                <a:ea typeface="Arial" panose="020B0604020202020204" pitchFamily="34" charset="0"/>
              </a:rPr>
              <a:t>kerk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gewerk</a:t>
            </a:r>
            <a:r>
              <a:rPr lang="en-ZA" sz="1800" dirty="0">
                <a:solidFill>
                  <a:srgbClr val="000000"/>
                </a:solidFill>
                <a:effectLst/>
                <a:latin typeface="Calibri" panose="020F0502020204030204" pitchFamily="34" charset="0"/>
                <a:ea typeface="Arial" panose="020B0604020202020204" pitchFamily="34" charset="0"/>
              </a:rPr>
              <a:t> het of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sportafrigter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met die </a:t>
            </a:r>
            <a:r>
              <a:rPr lang="en-ZA" sz="1800" dirty="0" err="1">
                <a:solidFill>
                  <a:srgbClr val="000000"/>
                </a:solidFill>
                <a:effectLst/>
                <a:latin typeface="Calibri" panose="020F0502020204030204" pitchFamily="34" charset="0"/>
                <a:ea typeface="Arial" panose="020B0604020202020204" pitchFamily="34" charset="0"/>
              </a:rPr>
              <a:t>afrigting</a:t>
            </a:r>
            <a:r>
              <a:rPr lang="en-ZA" sz="1800" dirty="0">
                <a:solidFill>
                  <a:srgbClr val="000000"/>
                </a:solidFill>
                <a:effectLst/>
                <a:latin typeface="Calibri" panose="020F0502020204030204" pitchFamily="34" charset="0"/>
                <a:ea typeface="Arial" panose="020B0604020202020204" pitchFamily="34" charset="0"/>
              </a:rPr>
              <a:t> van die </a:t>
            </a:r>
            <a:r>
              <a:rPr lang="en-ZA" sz="1800" dirty="0" err="1">
                <a:solidFill>
                  <a:srgbClr val="000000"/>
                </a:solidFill>
                <a:effectLst/>
                <a:latin typeface="Calibri" panose="020F0502020204030204" pitchFamily="34" charset="0"/>
                <a:ea typeface="Arial" panose="020B0604020202020204" pitchFamily="34" charset="0"/>
              </a:rPr>
              <a:t>jonger</a:t>
            </a:r>
            <a:r>
              <a:rPr lang="en-ZA" sz="1800" dirty="0">
                <a:solidFill>
                  <a:srgbClr val="000000"/>
                </a:solidFill>
                <a:effectLst/>
                <a:latin typeface="Calibri" panose="020F0502020204030204" pitchFamily="34" charset="0"/>
                <a:ea typeface="Arial" panose="020B0604020202020204" pitchFamily="34" charset="0"/>
              </a:rPr>
              <a:t> span </a:t>
            </a:r>
            <a:r>
              <a:rPr lang="en-ZA" sz="1800" dirty="0" err="1">
                <a:solidFill>
                  <a:srgbClr val="000000"/>
                </a:solidFill>
                <a:effectLst/>
                <a:latin typeface="Calibri" panose="020F0502020204030204" pitchFamily="34" charset="0"/>
                <a:ea typeface="Arial" panose="020B0604020202020204" pitchFamily="34" charset="0"/>
              </a:rPr>
              <a:t>gehelp</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verwysing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familielid</a:t>
            </a:r>
            <a:r>
              <a:rPr lang="en-ZA" sz="1800" dirty="0">
                <a:solidFill>
                  <a:srgbClr val="000000"/>
                </a:solidFill>
                <a:effectLst/>
                <a:latin typeface="Calibri" panose="020F0502020204030204" pitchFamily="34" charset="0"/>
                <a:ea typeface="Arial" panose="020B0604020202020204" pitchFamily="34" charset="0"/>
              </a:rPr>
              <a:t> wees </a:t>
            </a:r>
            <a:r>
              <a:rPr lang="en-ZA" sz="1800" b="1"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'n </a:t>
            </a:r>
            <a:r>
              <a:rPr lang="en-ZA" sz="1800" b="1" dirty="0" err="1">
                <a:solidFill>
                  <a:srgbClr val="000000"/>
                </a:solidFill>
                <a:effectLst/>
                <a:latin typeface="Calibri" panose="020F0502020204030204" pitchFamily="34" charset="0"/>
                <a:ea typeface="Arial" panose="020B0604020202020204" pitchFamily="34" charset="0"/>
              </a:rPr>
              <a:t>Getuigskrif</a:t>
            </a:r>
            <a:r>
              <a:rPr lang="en-ZA" sz="1800" dirty="0">
                <a:solidFill>
                  <a:srgbClr val="000000"/>
                </a:solidFill>
                <a:effectLst/>
                <a:latin typeface="Calibri" panose="020F0502020204030204" pitchFamily="34" charset="0"/>
                <a:ea typeface="Arial" panose="020B0604020202020204" pitchFamily="34" charset="0"/>
              </a:rPr>
              <a:t> is 'n brief wat </a:t>
            </a:r>
            <a:r>
              <a:rPr lang="en-ZA" sz="1800" dirty="0" err="1">
                <a:solidFill>
                  <a:srgbClr val="000000"/>
                </a:solidFill>
                <a:effectLst/>
                <a:latin typeface="Calibri" panose="020F0502020204030204" pitchFamily="34" charset="0"/>
                <a:ea typeface="Arial" panose="020B0604020202020204" pitchFamily="34" charset="0"/>
              </a:rPr>
              <a:t>bewys</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karakter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sowel</a:t>
            </a:r>
            <a:r>
              <a:rPr lang="en-ZA" sz="1800" dirty="0">
                <a:solidFill>
                  <a:srgbClr val="000000"/>
                </a:solidFill>
                <a:effectLst/>
                <a:latin typeface="Calibri" panose="020F0502020204030204" pitchFamily="34" charset="0"/>
                <a:ea typeface="Arial" panose="020B0604020202020204" pitchFamily="34" charset="0"/>
              </a:rPr>
              <a:t> as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persoonlike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eienskappe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sterkpunte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lewer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deur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iemand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anders</a:t>
            </a:r>
            <a:r>
              <a:rPr lang="en-ZA" sz="1800" dirty="0">
                <a:solidFill>
                  <a:srgbClr val="000000"/>
                </a:solidFill>
                <a:effectLst/>
                <a:latin typeface="Calibri" panose="020F0502020204030204" pitchFamily="34" charset="0"/>
                <a:ea typeface="Arial" panose="020B0604020202020204" pitchFamily="34" charset="0"/>
              </a:rPr>
              <a:t> as die </a:t>
            </a:r>
            <a:r>
              <a:rPr lang="en-ZA" sz="1800" dirty="0" err="1">
                <a:solidFill>
                  <a:srgbClr val="000000"/>
                </a:solidFill>
                <a:effectLst/>
                <a:latin typeface="Calibri" panose="020F0502020204030204" pitchFamily="34" charset="0"/>
                <a:ea typeface="Arial" panose="020B0604020202020204" pitchFamily="34" charset="0"/>
              </a:rPr>
              <a:t>verwysings</a:t>
            </a:r>
            <a:r>
              <a:rPr lang="en-ZA" sz="1800" dirty="0">
                <a:solidFill>
                  <a:srgbClr val="000000"/>
                </a:solidFill>
                <a:effectLst/>
                <a:latin typeface="Calibri" panose="020F0502020204030204" pitchFamily="34" charset="0"/>
                <a:ea typeface="Arial" panose="020B0604020202020204" pitchFamily="34" charset="0"/>
              </a:rPr>
              <a:t> op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CV </a:t>
            </a:r>
            <a:r>
              <a:rPr lang="en-ZA" sz="1800" dirty="0" err="1">
                <a:solidFill>
                  <a:srgbClr val="000000"/>
                </a:solidFill>
                <a:effectLst/>
                <a:latin typeface="Calibri" panose="020F0502020204030204" pitchFamily="34" charset="0"/>
                <a:ea typeface="Arial" panose="020B0604020202020204" pitchFamily="34" charset="0"/>
              </a:rPr>
              <a:t>geskryf</a:t>
            </a:r>
            <a:r>
              <a:rPr lang="en-ZA" sz="1800" dirty="0">
                <a:solidFill>
                  <a:srgbClr val="000000"/>
                </a:solidFill>
                <a:effectLst/>
                <a:latin typeface="Calibri" panose="020F0502020204030204" pitchFamily="34" charset="0"/>
                <a:ea typeface="Arial" panose="020B0604020202020204" pitchFamily="34" charset="0"/>
              </a:rPr>
              <a:t> word.</a:t>
            </a:r>
            <a:endParaRPr lang="en-US" sz="1800" dirty="0">
              <a:effectLst/>
              <a:latin typeface="Times New Roman" panose="02020603050405020304" pitchFamily="18" charset="0"/>
              <a:ea typeface="Times New Roman" panose="02020603050405020304" pitchFamily="18" charset="0"/>
            </a:endParaRPr>
          </a:p>
          <a:p>
            <a:pPr indent="-635"/>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1270" indent="-1270"/>
            <a:r>
              <a:rPr lang="af-ZA" sz="1800" dirty="0">
                <a:solidFill>
                  <a:srgbClr val="000000"/>
                </a:solidFill>
                <a:effectLst/>
                <a:latin typeface="Calibri" panose="020F0502020204030204" pitchFamily="34" charset="0"/>
                <a:ea typeface="Arial" panose="020B0604020202020204" pitchFamily="34" charset="0"/>
              </a:rPr>
              <a:t>	Voltooi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2 – Werkkaart).</a:t>
            </a:r>
            <a:endParaRPr lang="en-US" sz="1800" dirty="0">
              <a:effectLst/>
              <a:latin typeface="Times New Roman" panose="02020603050405020304" pitchFamily="18" charset="0"/>
              <a:ea typeface="Times New Roman" panose="02020603050405020304" pitchFamily="18" charset="0"/>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4: </a:t>
            </a:r>
            <a:r>
              <a:rPr lang="en-US" dirty="0" err="1"/>
              <a:t>Skryf</a:t>
            </a:r>
            <a:r>
              <a:rPr lang="en-US" dirty="0"/>
              <a:t> ’n CV </a:t>
            </a:r>
            <a:r>
              <a:rPr lang="en-US" dirty="0" err="1"/>
              <a:t>aanlyn</a:t>
            </a:r>
            <a:r>
              <a:rPr lang="en-US" dirty="0"/>
              <a:t> (10min – </a:t>
            </a:r>
            <a:r>
              <a:rPr lang="en-US" dirty="0" err="1"/>
              <a:t>moet</a:t>
            </a:r>
            <a:r>
              <a:rPr lang="en-US" dirty="0"/>
              <a:t> as </a:t>
            </a:r>
            <a:r>
              <a:rPr lang="en-US" dirty="0" err="1"/>
              <a:t>huiswerk</a:t>
            </a:r>
            <a:r>
              <a:rPr lang="en-US" dirty="0"/>
              <a:t> </a:t>
            </a:r>
            <a:r>
              <a:rPr lang="en-US" dirty="0" err="1"/>
              <a:t>voltooi</a:t>
            </a:r>
            <a:r>
              <a:rPr lang="en-US" dirty="0"/>
              <a:t> word)</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Noudat jy 'n idee het van wat jy in 'n CV moet plaas, kry jy die geleentheid om jou eie CV te skryf. Gaan na die skakel </a:t>
            </a:r>
            <a:r>
              <a:rPr lang="af-ZA" sz="1800" u="sng" dirty="0">
                <a:solidFill>
                  <a:srgbClr val="000000"/>
                </a:solidFill>
                <a:effectLst/>
                <a:latin typeface="Calibri" panose="020F0502020204030204" pitchFamily="34" charset="0"/>
                <a:ea typeface="Arial" panose="020B0604020202020204" pitchFamily="34" charset="0"/>
                <a:cs typeface="Noto Sans Symbols"/>
                <a:hlinkClick r:id="rId3"/>
              </a:rPr>
              <a:t>https://standout-cv.com/pages/cv-no-experience</a:t>
            </a:r>
            <a:r>
              <a:rPr lang="af-ZA" sz="1800" dirty="0">
                <a:solidFill>
                  <a:srgbClr val="000000"/>
                </a:solidFill>
                <a:effectLst/>
                <a:latin typeface="Calibri" panose="020F0502020204030204" pitchFamily="34" charset="0"/>
                <a:ea typeface="Arial" panose="020B0604020202020204" pitchFamily="34" charset="0"/>
                <a:cs typeface="Noto Sans Symbols"/>
              </a:rPr>
              <a:t> en klik op </a:t>
            </a:r>
            <a:r>
              <a:rPr lang="af-ZA" sz="1800" i="1" dirty="0">
                <a:solidFill>
                  <a:srgbClr val="000000"/>
                </a:solidFill>
                <a:effectLst/>
                <a:latin typeface="Calibri" panose="020F0502020204030204" pitchFamily="34" charset="0"/>
                <a:ea typeface="Arial" panose="020B0604020202020204" pitchFamily="34" charset="0"/>
                <a:cs typeface="Noto Sans Symbols"/>
              </a:rPr>
              <a:t>CV Templates. V</a:t>
            </a:r>
            <a:r>
              <a:rPr lang="af-ZA" sz="1800" dirty="0">
                <a:solidFill>
                  <a:srgbClr val="000000"/>
                </a:solidFill>
                <a:effectLst/>
                <a:latin typeface="Calibri" panose="020F0502020204030204" pitchFamily="34" charset="0"/>
                <a:ea typeface="Arial" panose="020B0604020202020204" pitchFamily="34" charset="0"/>
                <a:cs typeface="Noto Sans Symbols"/>
              </a:rPr>
              <a:t>olg die aanwysings en skryf jou eie CV. </a:t>
            </a:r>
            <a:endParaRPr lang="en-US" sz="1800" dirty="0">
              <a:solidFill>
                <a:schemeClr val="dk1"/>
              </a:solidFill>
              <a:effectLst/>
              <a:latin typeface="Noto Sans Symbols"/>
              <a:ea typeface="Arial" panose="020B0604020202020204" pitchFamily="34" charset="0"/>
              <a:cs typeface="Noto Sans Symbols"/>
            </a:endParaRPr>
          </a:p>
          <a:p>
            <a:pPr marL="0" lvl="0" indent="0" fontAlgn="base">
              <a:buFont typeface="Arial" panose="020B0604020202020204" pitchFamily="34" charset="0"/>
              <a:buNone/>
            </a:pPr>
            <a:endParaRPr lang="en-US" sz="1800" dirty="0">
              <a:solidFill>
                <a:schemeClr val="dk1"/>
              </a:solidFill>
              <a:effectLst/>
              <a:latin typeface="Noto Sans Symbols"/>
              <a:ea typeface="Arial" panose="020B060402020202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Die stap-vir-stap proses is in </a:t>
            </a:r>
            <a:r>
              <a:rPr lang="af-ZA" sz="1800" b="1" i="1" dirty="0">
                <a:solidFill>
                  <a:srgbClr val="000000"/>
                </a:solidFill>
                <a:effectLst/>
                <a:latin typeface="Calibri" panose="020F0502020204030204" pitchFamily="34" charset="0"/>
                <a:ea typeface="Arial" panose="020B0604020202020204" pitchFamily="34" charset="0"/>
              </a:rPr>
              <a:t>Aktiwiteit 2</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2 – Werkkaart)</a:t>
            </a:r>
            <a:r>
              <a:rPr lang="af-ZA" sz="1800" dirty="0">
                <a:solidFill>
                  <a:srgbClr val="000000"/>
                </a:solidFill>
                <a:effectLst/>
                <a:latin typeface="Calibri" panose="020F0502020204030204" pitchFamily="34" charset="0"/>
                <a:ea typeface="Arial" panose="020B0604020202020204" pitchFamily="34" charset="0"/>
              </a:rPr>
              <a:t> ingesluit om jou te help beplan wat jy moet insluit. Onthou om jou e-pos aan die einde van die aktiwiteit</a:t>
            </a:r>
            <a:r>
              <a:rPr lang="af-ZA" sz="1800" b="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by te voeg</a:t>
            </a:r>
            <a:r>
              <a:rPr lang="af-ZA" sz="1800" b="1" dirty="0">
                <a:solidFill>
                  <a:srgbClr val="000000"/>
                </a:solidFill>
                <a:effectLst/>
                <a:latin typeface="Calibri" panose="020F0502020204030204" pitchFamily="34" charset="0"/>
                <a:ea typeface="Arial" panose="020B0604020202020204" pitchFamily="34" charset="0"/>
              </a:rPr>
              <a:t> </a:t>
            </a:r>
            <a:r>
              <a:rPr lang="af-ZA" sz="1800" b="0" dirty="0">
                <a:solidFill>
                  <a:srgbClr val="000000"/>
                </a:solidFill>
                <a:effectLst/>
                <a:latin typeface="Calibri" panose="020F0502020204030204" pitchFamily="34" charset="0"/>
                <a:ea typeface="Arial" panose="020B0604020202020204" pitchFamily="34" charset="0"/>
              </a:rPr>
              <a:t>sodat jy jou CV kan druk en vir die volgende les klas toe kan bring. Indien jy nie klaar kry nie, maak seker jy meld aan met jou e-posadres aan en dan kan jy dit by die huis voltooi. </a:t>
            </a:r>
            <a:endParaRPr b="0"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5: </a:t>
            </a:r>
            <a:r>
              <a:rPr lang="en-US" dirty="0" err="1"/>
              <a:t>Groepplakkaat</a:t>
            </a:r>
            <a:r>
              <a:rPr lang="en-US" dirty="0"/>
              <a:t> 5min</a:t>
            </a:r>
            <a:endParaRPr dirty="0"/>
          </a:p>
          <a:p>
            <a:pPr marL="0" lvl="0" indent="0" algn="l" rtl="0">
              <a:spcBef>
                <a:spcPts val="0"/>
              </a:spcBef>
              <a:spcAft>
                <a:spcPts val="0"/>
              </a:spcAft>
              <a:buNone/>
            </a:pPr>
            <a:endParaRPr dirty="0"/>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Werkgewers soek na ‘n verskeidenheid vaardighede in hul werknemers. Hulle wil weet  </a:t>
            </a:r>
            <a:r>
              <a:rPr lang="af-ZA" sz="1800" dirty="0">
                <a:solidFill>
                  <a:srgbClr val="000000"/>
                </a:solidFill>
                <a:effectLst/>
                <a:latin typeface="Calibri" panose="020F0502020204030204" pitchFamily="34" charset="0"/>
                <a:ea typeface="Arial" panose="020B0604020202020204" pitchFamily="34" charset="0"/>
              </a:rPr>
              <a:t>dat jy 'n bekwame werker sal wees, maar hulle wil ook seker maak dat jy oor die waardes of vermoëns beskik wat jou by die maatskappy sal laat “inpas”. Dit kan insluit: eerlikheid, om inisiatief te neem, verantwoordelikheid, om om te gee, ‘n goeie spanspeler te wees, stiptelikheid, ens.</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a:t>
            </a:r>
            <a:r>
              <a:rPr lang="af-ZA" sz="1800" dirty="0">
                <a:solidFill>
                  <a:srgbClr val="595959"/>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Deel die </a:t>
            </a:r>
            <a:r>
              <a:rPr lang="af-ZA" sz="1800" b="1" i="1" u="sng" dirty="0">
                <a:solidFill>
                  <a:srgbClr val="000000"/>
                </a:solidFill>
                <a:effectLst/>
                <a:latin typeface="Calibri" panose="020F0502020204030204" pitchFamily="34" charset="0"/>
                <a:ea typeface="Arial" panose="020B0604020202020204" pitchFamily="34" charset="0"/>
              </a:rPr>
              <a:t>Les 2 – Aangeleerde Vaardighede Plakkaat</a:t>
            </a:r>
            <a:r>
              <a:rPr lang="af-ZA" sz="1800" dirty="0">
                <a:solidFill>
                  <a:srgbClr val="000000"/>
                </a:solidFill>
                <a:effectLst/>
                <a:latin typeface="Calibri" panose="020F0502020204030204" pitchFamily="34" charset="0"/>
                <a:ea typeface="Arial" panose="020B0604020202020204" pitchFamily="34" charset="0"/>
              </a:rPr>
              <a:t> aan elke groep vir om </a:t>
            </a:r>
            <a:r>
              <a:rPr lang="af-ZA" sz="1800" b="1" i="1" dirty="0">
                <a:solidFill>
                  <a:srgbClr val="000000"/>
                </a:solidFill>
                <a:effectLst/>
                <a:latin typeface="Calibri" panose="020F0502020204030204" pitchFamily="34" charset="0"/>
                <a:ea typeface="Arial" panose="020B0604020202020204" pitchFamily="34" charset="0"/>
              </a:rPr>
              <a:t>Aktiwiteit 3</a:t>
            </a:r>
            <a:r>
              <a:rPr lang="af-ZA" sz="1800" i="1" dirty="0">
                <a:solidFill>
                  <a:srgbClr val="000000"/>
                </a:solidFill>
                <a:effectLst/>
                <a:latin typeface="Calibri" panose="020F0502020204030204" pitchFamily="34" charset="0"/>
                <a:ea typeface="Arial" panose="020B0604020202020204" pitchFamily="34" charset="0"/>
              </a:rPr>
              <a:t> te voltooi</a:t>
            </a:r>
            <a:r>
              <a:rPr lang="af-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en-ZA" sz="1800" dirty="0">
                <a:solidFill>
                  <a:srgbClr val="000000"/>
                </a:solidFill>
                <a:effectLst/>
                <a:latin typeface="Calibri" panose="020F0502020204030204" pitchFamily="34" charset="0"/>
                <a:ea typeface="Arial" panose="020B0604020202020204" pitchFamily="34" charset="0"/>
              </a:rPr>
              <a:t>Dink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projekte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deur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skoolloopbaan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saam</a:t>
            </a:r>
            <a:r>
              <a:rPr lang="en-ZA" sz="1800" dirty="0">
                <a:solidFill>
                  <a:srgbClr val="000000"/>
                </a:solidFill>
                <a:effectLst/>
                <a:latin typeface="Calibri" panose="020F0502020204030204" pitchFamily="34" charset="0"/>
                <a:ea typeface="Arial" panose="020B0604020202020204" pitchFamily="34" charset="0"/>
              </a:rPr>
              <a:t> met </a:t>
            </a:r>
            <a:r>
              <a:rPr lang="en-ZA" sz="1800" dirty="0" err="1">
                <a:solidFill>
                  <a:srgbClr val="000000"/>
                </a:solidFill>
                <a:effectLst/>
                <a:latin typeface="Calibri" panose="020F0502020204030204" pitchFamily="34" charset="0"/>
                <a:ea typeface="Arial" panose="020B0604020202020204" pitchFamily="34" charset="0"/>
              </a:rPr>
              <a:t>klasmaats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gewerk</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Beskryf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projek</a:t>
            </a:r>
            <a:r>
              <a:rPr lang="en-ZA" sz="1800" dirty="0">
                <a:solidFill>
                  <a:srgbClr val="000000"/>
                </a:solidFill>
                <a:effectLst/>
                <a:latin typeface="Calibri" panose="020F0502020204030204" pitchFamily="34" charset="0"/>
                <a:ea typeface="Arial" panose="020B0604020202020204" pitchFamily="34" charset="0"/>
              </a:rPr>
              <a:t> op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plakkaat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Daarna</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julle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VYF</a:t>
            </a:r>
            <a:r>
              <a:rPr lang="en-ZA" sz="1800" dirty="0">
                <a:solidFill>
                  <a:srgbClr val="000000"/>
                </a:solidFill>
                <a:effectLst/>
                <a:latin typeface="Calibri" panose="020F0502020204030204" pitchFamily="34" charset="0"/>
                <a:ea typeface="Arial" panose="020B0604020202020204" pitchFamily="34" charset="0"/>
              </a:rPr>
              <a:t> van die </a:t>
            </a:r>
            <a:r>
              <a:rPr lang="en-ZA" sz="1800" dirty="0" err="1">
                <a:solidFill>
                  <a:srgbClr val="000000"/>
                </a:solidFill>
                <a:effectLst/>
                <a:latin typeface="Calibri" panose="020F0502020204030204" pitchFamily="34" charset="0"/>
                <a:ea typeface="Arial" panose="020B0604020202020204" pitchFamily="34" charset="0"/>
              </a:rPr>
              <a:t>vaardighede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dinksrum</a:t>
            </a:r>
            <a:r>
              <a:rPr lang="en-ZA" sz="1800" dirty="0">
                <a:solidFill>
                  <a:srgbClr val="000000"/>
                </a:solidFill>
                <a:effectLst/>
                <a:latin typeface="Calibri" panose="020F0502020204030204" pitchFamily="34" charset="0"/>
                <a:ea typeface="Arial" panose="020B0604020202020204" pitchFamily="34" charset="0"/>
              </a:rPr>
              <a:t> wat </a:t>
            </a:r>
            <a:r>
              <a:rPr lang="en-ZA" sz="1800" dirty="0" err="1">
                <a:solidFill>
                  <a:srgbClr val="000000"/>
                </a:solidFill>
                <a:effectLst/>
                <a:latin typeface="Calibri" panose="020F0502020204030204" pitchFamily="34" charset="0"/>
                <a:ea typeface="Arial" panose="020B0604020202020204" pitchFamily="34" charset="0"/>
              </a:rPr>
              <a:t>julle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tydens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groepwerk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aangeleer</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noem</a:t>
            </a:r>
            <a:r>
              <a:rPr lang="en-ZA" sz="1800" dirty="0">
                <a:solidFill>
                  <a:srgbClr val="000000"/>
                </a:solidFill>
                <a:effectLst/>
                <a:latin typeface="Calibri" panose="020F0502020204030204" pitchFamily="34" charset="0"/>
                <a:ea typeface="Arial" panose="020B0604020202020204" pitchFamily="34" charset="0"/>
              </a:rPr>
              <a:t> DRIE </a:t>
            </a:r>
            <a:r>
              <a:rPr lang="en-ZA" sz="1800" dirty="0" err="1">
                <a:solidFill>
                  <a:srgbClr val="000000"/>
                </a:solidFill>
                <a:effectLst/>
                <a:latin typeface="Calibri" panose="020F0502020204030204" pitchFamily="34" charset="0"/>
                <a:ea typeface="Arial" panose="020B0604020202020204" pitchFamily="34" charset="0"/>
              </a:rPr>
              <a:t>rolle</a:t>
            </a:r>
            <a:r>
              <a:rPr lang="en-ZA" sz="1800" dirty="0">
                <a:solidFill>
                  <a:srgbClr val="000000"/>
                </a:solidFill>
                <a:effectLst/>
                <a:latin typeface="Calibri" panose="020F0502020204030204" pitchFamily="34" charset="0"/>
                <a:ea typeface="Arial" panose="020B0604020202020204" pitchFamily="34" charset="0"/>
              </a:rPr>
              <a:t> wat ‘n </a:t>
            </a:r>
            <a:r>
              <a:rPr lang="en-ZA" sz="1800" dirty="0" err="1">
                <a:solidFill>
                  <a:srgbClr val="000000"/>
                </a:solidFill>
                <a:effectLst/>
                <a:latin typeface="Calibri" panose="020F0502020204030204" pitchFamily="34" charset="0"/>
                <a:ea typeface="Arial" panose="020B0604020202020204" pitchFamily="34" charset="0"/>
              </a:rPr>
              <a:t>mens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dikwels</a:t>
            </a:r>
            <a:r>
              <a:rPr lang="en-ZA" sz="1800" dirty="0">
                <a:solidFill>
                  <a:srgbClr val="000000"/>
                </a:solidFill>
                <a:effectLst/>
                <a:latin typeface="Calibri" panose="020F0502020204030204" pitchFamily="34" charset="0"/>
                <a:ea typeface="Arial" panose="020B0604020202020204" pitchFamily="34" charset="0"/>
              </a:rPr>
              <a:t> in 'n </a:t>
            </a:r>
            <a:r>
              <a:rPr lang="en-ZA" sz="1800" dirty="0" err="1">
                <a:solidFill>
                  <a:srgbClr val="000000"/>
                </a:solidFill>
                <a:effectLst/>
                <a:latin typeface="Calibri" panose="020F0502020204030204" pitchFamily="34" charset="0"/>
                <a:ea typeface="Arial" panose="020B0604020202020204" pitchFamily="34" charset="0"/>
              </a:rPr>
              <a:t>groep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kry</a:t>
            </a:r>
            <a:r>
              <a:rPr lang="en-ZA" sz="1800"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(Laat 3min  vir groepbespreking toe en vra dan elke groep om hul plakkat teen 'n muur in die klas op te sit. Hierdie uitstalruimte sal in die refleksie- aktiwiteit gebruik word – d.w.s. </a:t>
            </a:r>
            <a:r>
              <a:rPr lang="af-ZA" sz="1800" b="1" i="1" dirty="0">
                <a:solidFill>
                  <a:srgbClr val="000000"/>
                </a:solidFill>
                <a:effectLst/>
                <a:latin typeface="Calibri" panose="020F0502020204030204" pitchFamily="34" charset="0"/>
                <a:ea typeface="Arial" panose="020B0604020202020204" pitchFamily="34" charset="0"/>
              </a:rPr>
              <a:t>Aktiwiteit 4</a:t>
            </a:r>
            <a:r>
              <a:rPr lang="af-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Die meeste loopbane vereis ook administratiewe vaardighede. Jy kan byvoorbeeld 'n onderwyser wees, maar jy moet ook 'n goeie administratiewe vaardighede hê om jou klasse te kan bestuur. Om administratief goed te wees, kan help om stres te voorkom aangesien jy georganiseerd is en weet waar alles is. Jy kan hierdie vaardigheid aanleer terwyl jy nog op skool is deur 'n dagboek te hou, jou skoolboeke te organiseer en vir komende take te beplan.</a:t>
            </a:r>
            <a:endParaRPr lang="en-US" sz="1800" dirty="0">
              <a:effectLst/>
              <a:latin typeface="Times New Roman" panose="02020603050405020304" pitchFamily="18" charset="0"/>
              <a:ea typeface="Times New Roman" panose="02020603050405020304" pitchFamily="18" charset="0"/>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6: </a:t>
            </a:r>
            <a:r>
              <a:rPr lang="en-US" dirty="0" err="1"/>
              <a:t>Refleksie</a:t>
            </a:r>
            <a:r>
              <a:rPr lang="en-US" dirty="0"/>
              <a:t> 5min</a:t>
            </a:r>
            <a:endParaRPr dirty="0"/>
          </a:p>
          <a:p>
            <a:pPr marL="0" lvl="0" indent="0" algn="l" rtl="0">
              <a:spcBef>
                <a:spcPts val="0"/>
              </a:spcBef>
              <a:spcAft>
                <a:spcPts val="0"/>
              </a:spcAft>
              <a:buNone/>
            </a:pPr>
            <a:endParaRPr dirty="0"/>
          </a:p>
          <a:p>
            <a:pPr marL="0" lvl="0" indent="0" fontAlgn="base">
              <a:lnSpc>
                <a:spcPct val="115000"/>
              </a:lnSpc>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Soos ons hierdie les afsluit, stap verby die verskillende plakkate en voltooi </a:t>
            </a:r>
            <a:r>
              <a:rPr lang="af-ZA" sz="1800">
                <a:solidFill>
                  <a:srgbClr val="000000"/>
                </a:solidFill>
                <a:effectLst/>
                <a:latin typeface="Calibri" panose="020F0502020204030204" pitchFamily="34" charset="0"/>
                <a:ea typeface="Arial" panose="020B0604020202020204" pitchFamily="34" charset="0"/>
                <a:cs typeface="Noto Sans Symbols"/>
              </a:rPr>
              <a:t>dan </a:t>
            </a:r>
            <a:r>
              <a:rPr lang="af-ZA" sz="1800" b="1" i="1">
                <a:solidFill>
                  <a:srgbClr val="000000"/>
                </a:solidFill>
                <a:effectLst/>
                <a:latin typeface="Calibri" panose="020F0502020204030204" pitchFamily="34" charset="0"/>
                <a:ea typeface="Arial" panose="020B0604020202020204" pitchFamily="34" charset="0"/>
              </a:rPr>
              <a:t>Aktiwiteit </a:t>
            </a:r>
            <a:r>
              <a:rPr lang="af-ZA" sz="1800" b="1" i="1" dirty="0">
                <a:solidFill>
                  <a:srgbClr val="000000"/>
                </a:solidFill>
                <a:effectLst/>
                <a:latin typeface="Calibri" panose="020F0502020204030204" pitchFamily="34" charset="0"/>
                <a:ea typeface="Arial" panose="020B0604020202020204" pitchFamily="34" charset="0"/>
              </a:rPr>
              <a:t>4</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2 - Werkkaart</a:t>
            </a:r>
            <a:r>
              <a:rPr lang="af-ZA" sz="1800" dirty="0">
                <a:solidFill>
                  <a:srgbClr val="000000"/>
                </a:solidFill>
                <a:effectLst/>
                <a:latin typeface="Calibri" panose="020F0502020204030204" pitchFamily="34" charset="0"/>
                <a:ea typeface="Arial" panose="020B0604020202020204" pitchFamily="34" charset="0"/>
              </a:rPr>
              <a:t>), terwyl jy oor die volgende </a:t>
            </a:r>
            <a:r>
              <a:rPr lang="af-ZA" sz="1800">
                <a:solidFill>
                  <a:srgbClr val="000000"/>
                </a:solidFill>
                <a:effectLst/>
                <a:latin typeface="Calibri" panose="020F0502020204030204" pitchFamily="34" charset="0"/>
                <a:ea typeface="Arial" panose="020B0604020202020204" pitchFamily="34" charset="0"/>
              </a:rPr>
              <a:t>nadink:</a:t>
            </a:r>
          </a:p>
          <a:p>
            <a:pPr marL="0" lvl="0" indent="0" fontAlgn="base">
              <a:lnSpc>
                <a:spcPct val="115000"/>
              </a:lnSpc>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a:p>
            <a:pPr marL="342900" lvl="0" indent="-342900" fontAlgn="auto">
              <a:buFont typeface="Wingdings" panose="05000000000000000000" pitchFamily="2" charset="2"/>
              <a:buChar char=""/>
            </a:pPr>
            <a:r>
              <a:rPr lang="en-ZA" sz="1800" dirty="0" err="1">
                <a:effectLst/>
                <a:latin typeface="Calibri" panose="020F0502020204030204" pitchFamily="34" charset="0"/>
                <a:ea typeface="Calibri" panose="020F0502020204030204" pitchFamily="34" charset="0"/>
              </a:rPr>
              <a:t>Noem</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EEN</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vaardigheid</a:t>
            </a:r>
            <a:r>
              <a:rPr lang="en-ZA" sz="1800" dirty="0">
                <a:effectLst/>
                <a:latin typeface="Calibri" panose="020F0502020204030204" pitchFamily="34" charset="0"/>
                <a:ea typeface="Calibri" panose="020F0502020204030204" pitchFamily="34" charset="0"/>
              </a:rPr>
              <a:t> wat op die </a:t>
            </a:r>
            <a:r>
              <a:rPr lang="en-ZA" sz="1800" dirty="0" err="1">
                <a:effectLst/>
                <a:latin typeface="Calibri" panose="020F0502020204030204" pitchFamily="34" charset="0"/>
                <a:ea typeface="Calibri" panose="020F0502020204030204" pitchFamily="34" charset="0"/>
              </a:rPr>
              <a:t>plakkaat</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geïdentifiseer</a:t>
            </a:r>
            <a:r>
              <a:rPr lang="en-ZA" sz="1800" dirty="0">
                <a:effectLst/>
                <a:latin typeface="Calibri" panose="020F0502020204030204" pitchFamily="34" charset="0"/>
                <a:ea typeface="Calibri" panose="020F0502020204030204" pitchFamily="34" charset="0"/>
              </a:rPr>
              <a:t> is </a:t>
            </a:r>
            <a:r>
              <a:rPr lang="en-ZA" sz="1800" dirty="0" err="1">
                <a:effectLst/>
                <a:latin typeface="Calibri" panose="020F0502020204030204" pitchFamily="34" charset="0"/>
                <a:ea typeface="Calibri" panose="020F0502020204030204" pitchFamily="34" charset="0"/>
              </a:rPr>
              <a:t>waarmee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jy</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sukkel</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en</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verduidelik</a:t>
            </a:r>
            <a:r>
              <a:rPr lang="en-ZA" sz="1800" dirty="0">
                <a:effectLst/>
                <a:latin typeface="Calibri" panose="020F0502020204030204" pitchFamily="34" charset="0"/>
                <a:ea typeface="Calibri" panose="020F0502020204030204" pitchFamily="34" charset="0"/>
              </a:rPr>
              <a:t> hoe </a:t>
            </a:r>
            <a:r>
              <a:rPr lang="en-ZA" sz="1800" dirty="0" err="1">
                <a:effectLst/>
                <a:latin typeface="Calibri" panose="020F0502020204030204" pitchFamily="34" charset="0"/>
                <a:ea typeface="Calibri" panose="020F0502020204030204" pitchFamily="34" charset="0"/>
              </a:rPr>
              <a:t>jy</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jouself</a:t>
            </a:r>
            <a:r>
              <a:rPr lang="en-ZA" sz="1800" dirty="0">
                <a:effectLst/>
                <a:latin typeface="Calibri" panose="020F0502020204030204" pitchFamily="34" charset="0"/>
                <a:ea typeface="Calibri" panose="020F0502020204030204" pitchFamily="34" charset="0"/>
              </a:rPr>
              <a:t> op </a:t>
            </a:r>
            <a:r>
              <a:rPr lang="en-ZA" sz="1800" dirty="0" err="1">
                <a:effectLst/>
                <a:latin typeface="Calibri" panose="020F0502020204030204" pitchFamily="34" charset="0"/>
                <a:ea typeface="Calibri" panose="020F0502020204030204" pitchFamily="34" charset="0"/>
              </a:rPr>
              <a:t>daardie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gebied</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kan</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verbeter</a:t>
            </a:r>
            <a:r>
              <a:rPr lang="en-ZA" sz="1800" dirty="0">
                <a:effectLst/>
                <a:latin typeface="Calibri" panose="020F050202020403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auto">
              <a:buFont typeface="Wingdings" panose="05000000000000000000" pitchFamily="2" charset="2"/>
              <a:buChar char=""/>
            </a:pPr>
            <a:r>
              <a:rPr lang="en-ZA" sz="1800" dirty="0" err="1">
                <a:effectLst/>
                <a:latin typeface="Calibri" panose="020F0502020204030204" pitchFamily="34" charset="0"/>
                <a:ea typeface="Calibri" panose="020F0502020204030204" pitchFamily="34" charset="0"/>
              </a:rPr>
              <a:t>Noem</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EEN</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uitdaging</a:t>
            </a:r>
            <a:r>
              <a:rPr lang="en-ZA" sz="1800" dirty="0">
                <a:effectLst/>
                <a:latin typeface="Calibri" panose="020F0502020204030204" pitchFamily="34" charset="0"/>
                <a:ea typeface="Calibri" panose="020F0502020204030204" pitchFamily="34" charset="0"/>
              </a:rPr>
              <a:t> wat </a:t>
            </a:r>
            <a:r>
              <a:rPr lang="en-ZA" sz="1800" dirty="0" err="1">
                <a:effectLst/>
                <a:latin typeface="Calibri" panose="020F0502020204030204" pitchFamily="34" charset="0"/>
                <a:ea typeface="Calibri" panose="020F0502020204030204" pitchFamily="34" charset="0"/>
              </a:rPr>
              <a:t>jy</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ondervind</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wanneer</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jy</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saam</a:t>
            </a:r>
            <a:r>
              <a:rPr lang="en-ZA" sz="1800" dirty="0">
                <a:effectLst/>
                <a:latin typeface="Calibri" panose="020F0502020204030204" pitchFamily="34" charset="0"/>
                <a:ea typeface="Calibri" panose="020F0502020204030204" pitchFamily="34" charset="0"/>
              </a:rPr>
              <a:t> met 'n </a:t>
            </a:r>
            <a:r>
              <a:rPr lang="en-ZA" sz="1800" dirty="0" err="1">
                <a:effectLst/>
                <a:latin typeface="Calibri" panose="020F0502020204030204" pitchFamily="34" charset="0"/>
                <a:ea typeface="Calibri" panose="020F0502020204030204" pitchFamily="34" charset="0"/>
              </a:rPr>
              <a:t>groep</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aan</a:t>
            </a:r>
            <a:r>
              <a:rPr lang="en-ZA" sz="1800" dirty="0">
                <a:effectLst/>
                <a:latin typeface="Calibri" panose="020F0502020204030204" pitchFamily="34" charset="0"/>
                <a:ea typeface="Calibri" panose="020F0502020204030204" pitchFamily="34" charset="0"/>
              </a:rPr>
              <a:t> 'n </a:t>
            </a:r>
            <a:r>
              <a:rPr lang="en-ZA" sz="1800" dirty="0" err="1">
                <a:effectLst/>
                <a:latin typeface="Calibri" panose="020F0502020204030204" pitchFamily="34" charset="0"/>
                <a:ea typeface="Calibri" panose="020F0502020204030204" pitchFamily="34" charset="0"/>
              </a:rPr>
              <a:t>projek</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werk</a:t>
            </a:r>
            <a:r>
              <a:rPr lang="en-ZA" sz="1800" dirty="0">
                <a:effectLst/>
                <a:latin typeface="Calibri" panose="020F050202020403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auto">
              <a:buFont typeface="Wingdings" panose="05000000000000000000" pitchFamily="2" charset="2"/>
              <a:buChar char=""/>
            </a:pPr>
            <a:r>
              <a:rPr lang="en-ZA" sz="1800" dirty="0" err="1">
                <a:effectLst/>
                <a:latin typeface="Calibri" panose="020F0502020204030204" pitchFamily="34" charset="0"/>
                <a:ea typeface="Calibri" panose="020F0502020204030204" pitchFamily="34" charset="0"/>
              </a:rPr>
              <a:t>Evalueer</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jou</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eie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administratiewe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vaardighede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deur</a:t>
            </a:r>
            <a:r>
              <a:rPr lang="en-ZA" sz="1800" dirty="0">
                <a:effectLst/>
                <a:latin typeface="Calibri" panose="020F0502020204030204" pitchFamily="34" charset="0"/>
                <a:ea typeface="Calibri" panose="020F0502020204030204" pitchFamily="34" charset="0"/>
              </a:rPr>
              <a:t> TWEE van </a:t>
            </a:r>
            <a:r>
              <a:rPr lang="en-ZA" sz="1800" dirty="0" err="1">
                <a:effectLst/>
                <a:latin typeface="Calibri" panose="020F0502020204030204" pitchFamily="34" charset="0"/>
                <a:ea typeface="Calibri" panose="020F0502020204030204" pitchFamily="34" charset="0"/>
              </a:rPr>
              <a:t>jou</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eie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sterk</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en</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swakpunte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te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beskryf</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en</a:t>
            </a:r>
            <a:r>
              <a:rPr lang="en-ZA" sz="1800" dirty="0">
                <a:effectLst/>
                <a:latin typeface="Calibri" panose="020F0502020204030204" pitchFamily="34" charset="0"/>
                <a:ea typeface="Calibri" panose="020F0502020204030204" pitchFamily="34" charset="0"/>
              </a:rPr>
              <a:t> dink </a:t>
            </a:r>
            <a:r>
              <a:rPr lang="en-ZA" sz="1800" dirty="0" err="1">
                <a:effectLst/>
                <a:latin typeface="Calibri" panose="020F0502020204030204" pitchFamily="34" charset="0"/>
                <a:ea typeface="Calibri" panose="020F0502020204030204" pitchFamily="34" charset="0"/>
              </a:rPr>
              <a:t>aan</a:t>
            </a:r>
            <a:r>
              <a:rPr lang="en-ZA" sz="1800" dirty="0">
                <a:effectLst/>
                <a:latin typeface="Calibri" panose="020F0502020204030204" pitchFamily="34" charset="0"/>
                <a:ea typeface="Calibri" panose="020F0502020204030204" pitchFamily="34" charset="0"/>
              </a:rPr>
              <a:t> hoe </a:t>
            </a:r>
            <a:r>
              <a:rPr lang="en-ZA" sz="1800" dirty="0" err="1">
                <a:effectLst/>
                <a:latin typeface="Calibri" panose="020F0502020204030204" pitchFamily="34" charset="0"/>
                <a:ea typeface="Calibri" panose="020F0502020204030204" pitchFamily="34" charset="0"/>
              </a:rPr>
              <a:t>jy</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hierdie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swakpunte</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kan</a:t>
            </a:r>
            <a:r>
              <a:rPr lang="en-ZA" sz="1800" dirty="0">
                <a:effectLst/>
                <a:latin typeface="Calibri" panose="020F0502020204030204" pitchFamily="34" charset="0"/>
                <a:ea typeface="Calibri" panose="020F0502020204030204" pitchFamily="34" charset="0"/>
              </a:rPr>
              <a:t> </a:t>
            </a:r>
            <a:r>
              <a:rPr lang="en-ZA" sz="1800" dirty="0" err="1">
                <a:effectLst/>
                <a:latin typeface="Calibri" panose="020F0502020204030204" pitchFamily="34" charset="0"/>
                <a:ea typeface="Calibri" panose="020F0502020204030204" pitchFamily="34" charset="0"/>
              </a:rPr>
              <a:t>verbeter</a:t>
            </a:r>
            <a:r>
              <a:rPr lang="en-ZA" sz="1800" dirty="0">
                <a:effectLst/>
                <a:latin typeface="Calibri" panose="020F050202020403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CBEA9AE-FE3F-47D6-B89F-D92B5D05396D}"/>
              </a:ext>
            </a:extLst>
          </p:cNvPr>
          <p:cNvSpPr txBox="1"/>
          <p:nvPr/>
        </p:nvSpPr>
        <p:spPr>
          <a:xfrm>
            <a:off x="259080" y="762000"/>
            <a:ext cx="5074920" cy="1323439"/>
          </a:xfrm>
          <a:prstGeom prst="rect">
            <a:avLst/>
          </a:prstGeom>
          <a:solidFill>
            <a:schemeClr val="tx1"/>
          </a:solidFill>
          <a:ln>
            <a:solidFill>
              <a:schemeClr val="tx1"/>
            </a:solidFill>
          </a:ln>
        </p:spPr>
        <p:txBody>
          <a:bodyPr wrap="square" rtlCol="0">
            <a:spAutoFit/>
          </a:bodyPr>
          <a:lstStyle/>
          <a:p>
            <a:pPr algn="ctr"/>
            <a:r>
              <a:rPr lang="en-GB" sz="8000" dirty="0" err="1">
                <a:solidFill>
                  <a:schemeClr val="bg1"/>
                </a:solidFill>
                <a:latin typeface="Amasis MT Pro Black" panose="02040A04050005020304" pitchFamily="18" charset="0"/>
              </a:rPr>
              <a:t>Graad</a:t>
            </a:r>
            <a:r>
              <a:rPr lang="en-GB" sz="8000" dirty="0">
                <a:solidFill>
                  <a:schemeClr val="bg1"/>
                </a:solidFill>
                <a:latin typeface="Amasis MT Pro Black" panose="02040A04050005020304" pitchFamily="18" charset="0"/>
              </a:rPr>
              <a:t> 11</a:t>
            </a:r>
            <a:endParaRPr lang="en-US" sz="8000" dirty="0">
              <a:solidFill>
                <a:schemeClr val="bg1"/>
              </a:solidFill>
              <a:latin typeface="Amasis MT Pro Black" panose="02040A04050005020304" pitchFamily="18" charset="0"/>
            </a:endParaRPr>
          </a:p>
        </p:txBody>
      </p:sp>
      <p:sp>
        <p:nvSpPr>
          <p:cNvPr id="4" name="TextBox 3">
            <a:extLst>
              <a:ext uri="{FF2B5EF4-FFF2-40B4-BE49-F238E27FC236}">
                <a16:creationId xmlns:a16="http://schemas.microsoft.com/office/drawing/2014/main" id="{928CFD24-AEF9-932F-A420-6A4E0E7150EF}"/>
              </a:ext>
            </a:extLst>
          </p:cNvPr>
          <p:cNvSpPr txBox="1"/>
          <p:nvPr/>
        </p:nvSpPr>
        <p:spPr>
          <a:xfrm>
            <a:off x="259080" y="2316480"/>
            <a:ext cx="4617720" cy="1077218"/>
          </a:xfrm>
          <a:prstGeom prst="rect">
            <a:avLst/>
          </a:prstGeom>
          <a:solidFill>
            <a:schemeClr val="tx1"/>
          </a:solidFill>
          <a:ln>
            <a:solidFill>
              <a:schemeClr val="tx1"/>
            </a:solidFill>
          </a:ln>
        </p:spPr>
        <p:txBody>
          <a:bodyPr wrap="square" rtlCol="0">
            <a:spAutoFit/>
          </a:bodyPr>
          <a:lstStyle/>
          <a:p>
            <a:pPr algn="ctr"/>
            <a:r>
              <a:rPr lang="en-GB" sz="3200" dirty="0" err="1">
                <a:solidFill>
                  <a:srgbClr val="00B0F0"/>
                </a:solidFill>
                <a:latin typeface="Amasis MT Pro Black" panose="02040A04050005020304" pitchFamily="18" charset="0"/>
              </a:rPr>
              <a:t>LOOPBANE</a:t>
            </a:r>
            <a:r>
              <a:rPr lang="en-GB" sz="3200" dirty="0">
                <a:solidFill>
                  <a:srgbClr val="00B0F0"/>
                </a:solidFill>
                <a:latin typeface="Amasis MT Pro Black" panose="02040A04050005020304" pitchFamily="18" charset="0"/>
              </a:rPr>
              <a:t> EN </a:t>
            </a:r>
            <a:r>
              <a:rPr lang="en-GB" sz="3200" dirty="0" err="1">
                <a:solidFill>
                  <a:srgbClr val="00B0F0"/>
                </a:solidFill>
                <a:latin typeface="Amasis MT Pro Black" panose="02040A04050005020304" pitchFamily="18" charset="0"/>
              </a:rPr>
              <a:t>LOOPBAANKEUESES</a:t>
            </a:r>
            <a:endParaRPr lang="en-US" sz="2800" dirty="0">
              <a:solidFill>
                <a:srgbClr val="00B0F0"/>
              </a:solidFill>
              <a:latin typeface="Amasis MT Pro Black" panose="02040A04050005020304" pitchFamily="18" charset="0"/>
            </a:endParaRPr>
          </a:p>
        </p:txBody>
      </p:sp>
      <p:sp>
        <p:nvSpPr>
          <p:cNvPr id="5" name="TextBox 4">
            <a:extLst>
              <a:ext uri="{FF2B5EF4-FFF2-40B4-BE49-F238E27FC236}">
                <a16:creationId xmlns:a16="http://schemas.microsoft.com/office/drawing/2014/main" id="{0146C082-E6BC-F2A4-397F-59F4CB8AA5E0}"/>
              </a:ext>
            </a:extLst>
          </p:cNvPr>
          <p:cNvSpPr txBox="1"/>
          <p:nvPr/>
        </p:nvSpPr>
        <p:spPr>
          <a:xfrm>
            <a:off x="0" y="5903893"/>
            <a:ext cx="4343400" cy="954107"/>
          </a:xfrm>
          <a:prstGeom prst="rect">
            <a:avLst/>
          </a:prstGeom>
          <a:solidFill>
            <a:schemeClr val="tx1"/>
          </a:solidFill>
          <a:ln>
            <a:solidFill>
              <a:schemeClr val="tx1"/>
            </a:solidFill>
          </a:ln>
        </p:spPr>
        <p:txBody>
          <a:bodyPr wrap="square" rtlCol="0">
            <a:spAutoFit/>
          </a:bodyPr>
          <a:lstStyle/>
          <a:p>
            <a:r>
              <a:rPr lang="en-GB" sz="2800" dirty="0" err="1">
                <a:solidFill>
                  <a:srgbClr val="00B0F0"/>
                </a:solidFill>
                <a:latin typeface="Abadi" panose="020B0604020104020204" pitchFamily="34" charset="0"/>
              </a:rPr>
              <a:t>Kwartaal</a:t>
            </a:r>
            <a:r>
              <a:rPr lang="en-GB" sz="2800" dirty="0">
                <a:solidFill>
                  <a:srgbClr val="00B0F0"/>
                </a:solidFill>
                <a:latin typeface="Abadi" panose="020B0604020104020204" pitchFamily="34" charset="0"/>
              </a:rPr>
              <a:t> 3</a:t>
            </a:r>
          </a:p>
          <a:p>
            <a:r>
              <a:rPr lang="en-GB" sz="2800" dirty="0">
                <a:solidFill>
                  <a:schemeClr val="bg1">
                    <a:lumMod val="65000"/>
                  </a:schemeClr>
                </a:solidFill>
                <a:latin typeface="Abadi" panose="020B0604020104020204" pitchFamily="34" charset="0"/>
              </a:rPr>
              <a:t>Les 2: </a:t>
            </a:r>
            <a:r>
              <a:rPr lang="en-GB" sz="2800" dirty="0" err="1">
                <a:solidFill>
                  <a:schemeClr val="bg1">
                    <a:lumMod val="65000"/>
                  </a:schemeClr>
                </a:solidFill>
                <a:latin typeface="Abadi" panose="020B0604020104020204" pitchFamily="34" charset="0"/>
              </a:rPr>
              <a:t>Skryf</a:t>
            </a:r>
            <a:r>
              <a:rPr lang="en-GB" sz="2800" dirty="0">
                <a:solidFill>
                  <a:schemeClr val="bg1">
                    <a:lumMod val="65000"/>
                  </a:schemeClr>
                </a:solidFill>
                <a:latin typeface="Abadi" panose="020B0604020104020204" pitchFamily="34" charset="0"/>
              </a:rPr>
              <a:t> ‘n CV</a:t>
            </a:r>
            <a:endParaRPr lang="en-US" sz="2400" dirty="0">
              <a:solidFill>
                <a:schemeClr val="bg1">
                  <a:lumMod val="65000"/>
                </a:schemeClr>
              </a:solidFill>
              <a:latin typeface="Abadi" panose="020B0604020104020204" pitchFamily="34" charset="0"/>
            </a:endParaRPr>
          </a:p>
        </p:txBody>
      </p:sp>
      <p:sp>
        <p:nvSpPr>
          <p:cNvPr id="6" name="TextBox 5">
            <a:extLst>
              <a:ext uri="{FF2B5EF4-FFF2-40B4-BE49-F238E27FC236}">
                <a16:creationId xmlns:a16="http://schemas.microsoft.com/office/drawing/2014/main" id="{BD5B68E6-0023-BB0E-B211-346226D6267D}"/>
              </a:ext>
            </a:extLst>
          </p:cNvPr>
          <p:cNvSpPr txBox="1"/>
          <p:nvPr/>
        </p:nvSpPr>
        <p:spPr>
          <a:xfrm>
            <a:off x="259080" y="797302"/>
            <a:ext cx="5074920" cy="1323439"/>
          </a:xfrm>
          <a:prstGeom prst="rect">
            <a:avLst/>
          </a:prstGeom>
          <a:solidFill>
            <a:schemeClr val="tx1"/>
          </a:solidFill>
          <a:ln>
            <a:solidFill>
              <a:schemeClr val="tx1"/>
            </a:solidFill>
          </a:ln>
        </p:spPr>
        <p:txBody>
          <a:bodyPr wrap="square" rtlCol="0">
            <a:spAutoFit/>
          </a:bodyPr>
          <a:lstStyle/>
          <a:p>
            <a:pPr algn="ctr"/>
            <a:r>
              <a:rPr lang="en-GB" sz="8000" dirty="0" err="1">
                <a:solidFill>
                  <a:schemeClr val="bg1"/>
                </a:solidFill>
                <a:latin typeface="Amasis MT Pro Black" panose="02040A04050005020304" pitchFamily="18" charset="0"/>
              </a:rPr>
              <a:t>Graad</a:t>
            </a:r>
            <a:r>
              <a:rPr lang="en-GB" sz="8000" dirty="0">
                <a:solidFill>
                  <a:schemeClr val="bg1"/>
                </a:solidFill>
                <a:latin typeface="Amasis MT Pro Black" panose="02040A04050005020304" pitchFamily="18" charset="0"/>
              </a:rPr>
              <a:t> 11</a:t>
            </a:r>
            <a:endParaRPr lang="en-US" sz="8000" dirty="0">
              <a:solidFill>
                <a:schemeClr val="bg1"/>
              </a:solidFill>
              <a:latin typeface="Amasis MT Pro Black" panose="02040A04050005020304" pitchFamily="18" charset="0"/>
            </a:endParaRPr>
          </a:p>
        </p:txBody>
      </p:sp>
      <p:sp>
        <p:nvSpPr>
          <p:cNvPr id="7" name="TextBox 6">
            <a:extLst>
              <a:ext uri="{FF2B5EF4-FFF2-40B4-BE49-F238E27FC236}">
                <a16:creationId xmlns:a16="http://schemas.microsoft.com/office/drawing/2014/main" id="{324B0455-3B4D-89AA-693E-1EA54BDD4D45}"/>
              </a:ext>
            </a:extLst>
          </p:cNvPr>
          <p:cNvSpPr txBox="1"/>
          <p:nvPr/>
        </p:nvSpPr>
        <p:spPr>
          <a:xfrm>
            <a:off x="259080" y="2351782"/>
            <a:ext cx="4617720" cy="1077218"/>
          </a:xfrm>
          <a:prstGeom prst="rect">
            <a:avLst/>
          </a:prstGeom>
          <a:solidFill>
            <a:schemeClr val="tx1"/>
          </a:solidFill>
          <a:ln>
            <a:solidFill>
              <a:schemeClr val="tx1"/>
            </a:solidFill>
          </a:ln>
        </p:spPr>
        <p:txBody>
          <a:bodyPr wrap="square" rtlCol="0">
            <a:spAutoFit/>
          </a:bodyPr>
          <a:lstStyle/>
          <a:p>
            <a:pPr algn="ctr"/>
            <a:r>
              <a:rPr lang="en-GB" sz="3200" dirty="0" err="1">
                <a:solidFill>
                  <a:srgbClr val="00B0F0"/>
                </a:solidFill>
                <a:latin typeface="Amasis MT Pro Black" panose="02040A04050005020304" pitchFamily="18" charset="0"/>
              </a:rPr>
              <a:t>LOOPBANE</a:t>
            </a:r>
            <a:r>
              <a:rPr lang="en-GB" sz="3200" dirty="0">
                <a:solidFill>
                  <a:srgbClr val="00B0F0"/>
                </a:solidFill>
                <a:latin typeface="Amasis MT Pro Black" panose="02040A04050005020304" pitchFamily="18" charset="0"/>
              </a:rPr>
              <a:t> EN </a:t>
            </a:r>
            <a:r>
              <a:rPr lang="en-GB" sz="3200" dirty="0" err="1">
                <a:solidFill>
                  <a:srgbClr val="00B0F0"/>
                </a:solidFill>
                <a:latin typeface="Amasis MT Pro Black" panose="02040A04050005020304" pitchFamily="18" charset="0"/>
              </a:rPr>
              <a:t>LOOPBAANKEUESES</a:t>
            </a:r>
            <a:endParaRPr lang="en-US" sz="2800" dirty="0">
              <a:solidFill>
                <a:srgbClr val="00B0F0"/>
              </a:solidFill>
              <a:latin typeface="Amasis MT Pro Black" panose="02040A040500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Free Modern CV template to design and download"/>
          <p:cNvPicPr preferRelativeResize="0"/>
          <p:nvPr/>
        </p:nvPicPr>
        <p:blipFill rotWithShape="1">
          <a:blip r:embed="rId3">
            <a:alphaModFix/>
          </a:blip>
          <a:srcRect/>
          <a:stretch/>
        </p:blipFill>
        <p:spPr>
          <a:xfrm rot="-749362">
            <a:off x="-790152" y="-482172"/>
            <a:ext cx="6584113" cy="9310430"/>
          </a:xfrm>
          <a:prstGeom prst="rect">
            <a:avLst/>
          </a:prstGeom>
          <a:noFill/>
          <a:ln>
            <a:noFill/>
          </a:ln>
        </p:spPr>
      </p:pic>
      <p:pic>
        <p:nvPicPr>
          <p:cNvPr id="95" name="Google Shape;95;p2" descr="Create Best CV for Free in MS Word | Best CV Format 2022 - YouTube"/>
          <p:cNvPicPr preferRelativeResize="0"/>
          <p:nvPr/>
        </p:nvPicPr>
        <p:blipFill rotWithShape="1">
          <a:blip r:embed="rId4">
            <a:alphaModFix/>
          </a:blip>
          <a:srcRect/>
          <a:stretch/>
        </p:blipFill>
        <p:spPr>
          <a:xfrm rot="1085231">
            <a:off x="2515631" y="-1041267"/>
            <a:ext cx="9301850" cy="5232291"/>
          </a:xfrm>
          <a:prstGeom prst="rect">
            <a:avLst/>
          </a:prstGeom>
          <a:noFill/>
          <a:ln>
            <a:noFill/>
          </a:ln>
        </p:spPr>
      </p:pic>
      <p:pic>
        <p:nvPicPr>
          <p:cNvPr id="96" name="Google Shape;96;p2" descr="CV for University Application [example CV + guide]"/>
          <p:cNvPicPr preferRelativeResize="0"/>
          <p:nvPr/>
        </p:nvPicPr>
        <p:blipFill rotWithShape="1">
          <a:blip r:embed="rId5">
            <a:alphaModFix/>
          </a:blip>
          <a:srcRect/>
          <a:stretch/>
        </p:blipFill>
        <p:spPr>
          <a:xfrm rot="1432025">
            <a:off x="9336705" y="156117"/>
            <a:ext cx="4848225" cy="6858000"/>
          </a:xfrm>
          <a:prstGeom prst="rect">
            <a:avLst/>
          </a:prstGeom>
          <a:noFill/>
          <a:ln>
            <a:noFill/>
          </a:ln>
        </p:spPr>
      </p:pic>
      <p:pic>
        <p:nvPicPr>
          <p:cNvPr id="97" name="Google Shape;97;p2" descr="CV Templates - Design, Free, Download | Template.net"/>
          <p:cNvPicPr preferRelativeResize="0">
            <a:picLocks noGrp="1"/>
          </p:cNvPicPr>
          <p:nvPr>
            <p:ph type="body" idx="1"/>
          </p:nvPr>
        </p:nvPicPr>
        <p:blipFill rotWithShape="1">
          <a:blip r:embed="rId6">
            <a:alphaModFix/>
          </a:blip>
          <a:srcRect/>
          <a:stretch/>
        </p:blipFill>
        <p:spPr>
          <a:xfrm rot="-2637544">
            <a:off x="5227757" y="2401041"/>
            <a:ext cx="4988843" cy="6462820"/>
          </a:xfrm>
          <a:prstGeom prst="rect">
            <a:avLst/>
          </a:prstGeom>
          <a:noFill/>
          <a:ln>
            <a:noFill/>
          </a:ln>
        </p:spPr>
      </p:pic>
      <p:sp>
        <p:nvSpPr>
          <p:cNvPr id="98" name="Google Shape;98;p2"/>
          <p:cNvSpPr txBox="1">
            <a:spLocks noGrp="1"/>
          </p:cNvSpPr>
          <p:nvPr>
            <p:ph type="title"/>
          </p:nvPr>
        </p:nvSpPr>
        <p:spPr>
          <a:xfrm>
            <a:off x="1214387" y="2103437"/>
            <a:ext cx="10515600" cy="1325563"/>
          </a:xfrm>
          <a:prstGeom prst="rect">
            <a:avLst/>
          </a:prstGeom>
          <a:solidFill>
            <a:schemeClr val="lt1">
              <a:alpha val="84705"/>
            </a:schemeClr>
          </a:solidFill>
          <a:ln>
            <a:noFill/>
          </a:ln>
        </p:spPr>
        <p:txBody>
          <a:bodyPr spcFirstLastPara="1" wrap="square" lIns="91425" tIns="45700" rIns="91425" bIns="45700" anchor="ctr" anchorCtr="0">
            <a:normAutofit fontScale="90000"/>
          </a:bodyPr>
          <a:lstStyle/>
          <a:p>
            <a:pPr lvl="0" algn="ctr">
              <a:buSzPts val="4400"/>
            </a:pPr>
            <a:r>
              <a:rPr lang="nl-NL" dirty="0"/>
              <a:t>Die CV sal die hulbronne-administrateur oortuig dat jy die regte persoon vir die werk is!</a:t>
            </a:r>
            <a:endParaRPr dirty="0"/>
          </a:p>
        </p:txBody>
      </p:sp>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104" name="Google Shape;104;p3" descr="Student CV no experience 2"/>
          <p:cNvPicPr preferRelativeResize="0">
            <a:picLocks noGrp="1"/>
          </p:cNvPicPr>
          <p:nvPr>
            <p:ph type="body" idx="1"/>
          </p:nvPr>
        </p:nvPicPr>
        <p:blipFill rotWithShape="1">
          <a:blip r:embed="rId4">
            <a:alphaModFix/>
          </a:blip>
          <a:srcRect/>
          <a:stretch/>
        </p:blipFill>
        <p:spPr>
          <a:xfrm>
            <a:off x="914401" y="296956"/>
            <a:ext cx="5328557" cy="6430412"/>
          </a:xfrm>
          <a:prstGeom prst="rect">
            <a:avLst/>
          </a:prstGeom>
          <a:noFill/>
          <a:ln>
            <a:noFill/>
          </a:ln>
        </p:spPr>
      </p:pic>
      <p:sp>
        <p:nvSpPr>
          <p:cNvPr id="105" name="Google Shape;105;p3"/>
          <p:cNvSpPr txBox="1"/>
          <p:nvPr/>
        </p:nvSpPr>
        <p:spPr>
          <a:xfrm>
            <a:off x="7454847" y="1185916"/>
            <a:ext cx="3385239" cy="3093114"/>
          </a:xfrm>
          <a:prstGeom prst="rect">
            <a:avLst/>
          </a:prstGeom>
          <a:noFill/>
          <a:ln>
            <a:noFill/>
          </a:ln>
        </p:spPr>
        <p:txBody>
          <a:bodyPr spcFirstLastPara="1" wrap="square" lIns="91425" tIns="45700" rIns="91425" bIns="45700" anchor="t" anchorCtr="0">
            <a:spAutoFit/>
          </a:bodyPr>
          <a:lstStyle/>
          <a:p>
            <a:pPr lvl="0" algn="ctr"/>
            <a:r>
              <a:rPr lang="en-US" sz="6500" dirty="0" err="1">
                <a:solidFill>
                  <a:schemeClr val="dk1"/>
                </a:solidFill>
                <a:latin typeface="Calibri"/>
                <a:ea typeface="Calibri"/>
                <a:cs typeface="Calibri"/>
                <a:sym typeface="Calibri"/>
              </a:rPr>
              <a:t>Jou</a:t>
            </a:r>
            <a:r>
              <a:rPr lang="en-US" sz="6500" dirty="0">
                <a:solidFill>
                  <a:schemeClr val="dk1"/>
                </a:solidFill>
                <a:latin typeface="Calibri"/>
                <a:ea typeface="Calibri"/>
                <a:cs typeface="Calibri"/>
                <a:sym typeface="Calibri"/>
              </a:rPr>
              <a:t> CV </a:t>
            </a:r>
            <a:r>
              <a:rPr lang="en-US" sz="6500" dirty="0" err="1">
                <a:solidFill>
                  <a:schemeClr val="dk1"/>
                </a:solidFill>
                <a:latin typeface="Calibri"/>
                <a:ea typeface="Calibri"/>
                <a:cs typeface="Calibri"/>
                <a:sym typeface="Calibri"/>
              </a:rPr>
              <a:t>moet</a:t>
            </a:r>
            <a:r>
              <a:rPr lang="en-US" sz="6500" dirty="0">
                <a:solidFill>
                  <a:schemeClr val="dk1"/>
                </a:solidFill>
                <a:latin typeface="Calibri"/>
                <a:ea typeface="Calibri"/>
                <a:cs typeface="Calibri"/>
                <a:sym typeface="Calibri"/>
              </a:rPr>
              <a:t> </a:t>
            </a:r>
            <a:r>
              <a:rPr lang="en-US" sz="6500" dirty="0" err="1">
                <a:solidFill>
                  <a:schemeClr val="dk1"/>
                </a:solidFill>
                <a:latin typeface="Calibri"/>
                <a:ea typeface="Calibri"/>
                <a:cs typeface="Calibri"/>
                <a:sym typeface="Calibri"/>
              </a:rPr>
              <a:t>insluit</a:t>
            </a:r>
            <a:r>
              <a:rPr lang="en-US" sz="6500" dirty="0">
                <a:solidFill>
                  <a:schemeClr val="dk1"/>
                </a:solidFill>
                <a:latin typeface="Calibri"/>
                <a:ea typeface="Calibri"/>
                <a:cs typeface="Calibri"/>
                <a:sym typeface="Calibri"/>
              </a:rPr>
              <a:t>...</a:t>
            </a:r>
            <a:endParaRPr dirty="0"/>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2" name="Google Shape;112;p4" descr="A screenshot of a computer&#10;&#10;Description automatically generated with medium confidence"/>
          <p:cNvPicPr preferRelativeResize="0">
            <a:picLocks noGrp="1"/>
          </p:cNvPicPr>
          <p:nvPr>
            <p:ph type="body" idx="1"/>
          </p:nvPr>
        </p:nvPicPr>
        <p:blipFill rotWithShape="1">
          <a:blip r:embed="rId3">
            <a:alphaModFix/>
          </a:blip>
          <a:srcRect t="10017"/>
          <a:stretch/>
        </p:blipFill>
        <p:spPr>
          <a:xfrm>
            <a:off x="20" y="1282"/>
            <a:ext cx="12191980" cy="6856718"/>
          </a:xfrm>
          <a:prstGeom prst="rect">
            <a:avLst/>
          </a:prstGeom>
          <a:noFill/>
          <a:ln>
            <a:noFill/>
          </a:ln>
        </p:spPr>
      </p:pic>
      <p:pic>
        <p:nvPicPr>
          <p:cNvPr id="113" name="Google Shape;113;p4" descr="A picture containing graphics&#10;&#10;Description automatically generated"/>
          <p:cNvPicPr preferRelativeResize="0"/>
          <p:nvPr/>
        </p:nvPicPr>
        <p:blipFill rotWithShape="1">
          <a:blip r:embed="rId4">
            <a:alphaModFix/>
          </a:blip>
          <a:srcRect/>
          <a:stretch/>
        </p:blipFill>
        <p:spPr>
          <a:xfrm rot="8512799">
            <a:off x="7187802" y="753190"/>
            <a:ext cx="2483126" cy="2608326"/>
          </a:xfrm>
          <a:prstGeom prst="rect">
            <a:avLst/>
          </a:prstGeom>
          <a:noFill/>
          <a:ln>
            <a:noFill/>
          </a:ln>
        </p:spPr>
      </p:pic>
      <p:sp>
        <p:nvSpPr>
          <p:cNvPr id="114" name="Google Shape;114;p4"/>
          <p:cNvSpPr txBox="1"/>
          <p:nvPr/>
        </p:nvSpPr>
        <p:spPr>
          <a:xfrm>
            <a:off x="2201333" y="0"/>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https://standout-cv.com/pages/cv-no-experience</a:t>
            </a:r>
            <a:endParaRPr/>
          </a:p>
        </p:txBody>
      </p:sp>
      <p:pic>
        <p:nvPicPr>
          <p:cNvPr id="115" name="Google Shape;115;p4" descr="A picture containing graphics&#10;&#10;Description automatically generated"/>
          <p:cNvPicPr preferRelativeResize="0"/>
          <p:nvPr/>
        </p:nvPicPr>
        <p:blipFill rotWithShape="1">
          <a:blip r:embed="rId4">
            <a:alphaModFix/>
          </a:blip>
          <a:srcRect/>
          <a:stretch/>
        </p:blipFill>
        <p:spPr>
          <a:xfrm rot="6260415">
            <a:off x="782370" y="-545065"/>
            <a:ext cx="1741010" cy="1828792"/>
          </a:xfrm>
          <a:prstGeom prst="rect">
            <a:avLst/>
          </a:prstGeom>
          <a:noFill/>
          <a:ln>
            <a:noFill/>
          </a:ln>
        </p:spPr>
      </p:pic>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5" descr="5 Tips for Working on Group Projects"/>
          <p:cNvPicPr preferRelativeResize="0">
            <a:picLocks noGrp="1"/>
          </p:cNvPicPr>
          <p:nvPr>
            <p:ph type="body" idx="1"/>
          </p:nvPr>
        </p:nvPicPr>
        <p:blipFill rotWithShape="1">
          <a:blip r:embed="rId3">
            <a:alphaModFix/>
          </a:blip>
          <a:srcRect l="3198" r="7897" b="1"/>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9" name="Google Shape;129;p6" descr="Reflection in learning design: Part of the process and potentially an  outcome – Teaching Matters blog"/>
          <p:cNvPicPr preferRelativeResize="0"/>
          <p:nvPr/>
        </p:nvPicPr>
        <p:blipFill rotWithShape="1">
          <a:blip r:embed="rId3">
            <a:alphaModFix/>
          </a:blip>
          <a:srcRect/>
          <a:stretch/>
        </p:blipFill>
        <p:spPr>
          <a:xfrm>
            <a:off x="-345359" y="0"/>
            <a:ext cx="12537359" cy="6858000"/>
          </a:xfrm>
          <a:prstGeom prst="rect">
            <a:avLst/>
          </a:prstGeom>
          <a:noFill/>
          <a:ln>
            <a:noFill/>
          </a:ln>
        </p:spPr>
      </p:pic>
      <p:sp>
        <p:nvSpPr>
          <p:cNvPr id="130" name="Google Shape;130;p6"/>
          <p:cNvSpPr/>
          <p:nvPr/>
        </p:nvSpPr>
        <p:spPr>
          <a:xfrm>
            <a:off x="838200" y="1414760"/>
            <a:ext cx="354212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0" cap="none" dirty="0" err="1">
                <a:solidFill>
                  <a:schemeClr val="dk1"/>
                </a:solidFill>
                <a:latin typeface="Calibri"/>
                <a:ea typeface="Calibri"/>
                <a:cs typeface="Calibri"/>
                <a:sym typeface="Calibri"/>
              </a:rPr>
              <a:t>Refleksie</a:t>
            </a:r>
            <a:endParaRPr dirty="0"/>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1517</Words>
  <Application>Microsoft Office PowerPoint</Application>
  <PresentationFormat>Widescreen</PresentationFormat>
  <Paragraphs>65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Abadi</vt:lpstr>
      <vt:lpstr>Amasis MT Pro Black</vt:lpstr>
      <vt:lpstr>Arial</vt:lpstr>
      <vt:lpstr>Calibri</vt:lpstr>
      <vt:lpstr>Noto Sans Symbols</vt:lpstr>
      <vt:lpstr>Times New Roman</vt:lpstr>
      <vt:lpstr>Wingdings</vt:lpstr>
      <vt:lpstr>Office Theme</vt:lpstr>
      <vt:lpstr>PowerPoint Presentation</vt:lpstr>
      <vt:lpstr>Die CV sal die hulbronne-administrateur oortuig dat jy die regte persoon vir die werk 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4</cp:revision>
  <dcterms:created xsi:type="dcterms:W3CDTF">2023-02-17T20:03:06Z</dcterms:created>
  <dcterms:modified xsi:type="dcterms:W3CDTF">2023-06-28T11:18:52Z</dcterms:modified>
</cp:coreProperties>
</file>