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iiHtxdqhhDTdwDHUMzbL+cZZ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C000"/>
    <a:srgbClr val="FF6743"/>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13" autoAdjust="0"/>
  </p:normalViewPr>
  <p:slideViewPr>
    <p:cSldViewPr snapToGrid="0">
      <p:cViewPr varScale="1">
        <p:scale>
          <a:sx n="53" d="100"/>
          <a:sy n="53" d="100"/>
        </p:scale>
        <p:origin x="331" y="29"/>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google.com/search?client=safari&amp;bih=820&amp;biw=1440&amp;hl=en&amp;sxsrf=APwXEdcqTwwc7PUBc2r3GlqKFoZi9QwiIA:1686547061516&amp;q=norms&amp;si=AMnBZoGP34IVl-vQ5XB3AyP2dfbgM3bYvpu5IhCXcBCPFSwUBTmDT5luEUDYeNn8oZ0AVXyDqR6t7IxUDqYM_4tV6_D7AUHfig%3D%3D&amp;expnd=1" TargetMode="External"/><Relationship Id="rId3" Type="http://schemas.openxmlformats.org/officeDocument/2006/relationships/hyperlink" Target="https://www.google.com/search?client=safari&amp;bih=820&amp;biw=1440&amp;hl=en&amp;sxsrf=APwXEdc1MQLMQJFpz-_Hosq61EqhdjipPw:1686546953196&amp;q=heterosexual&amp;si=AMnBZoFOMBUphduq9VwZxsuReC7Yd_4HIll3NpVeOEH_Na-y_4TEu9nSJqIP_Hwd-NeapmHol8E0MBPeVHzuxKqsHMLlud3YvbQvKrh7ffd6mfRBHOV5YW0%3D&amp;expnd=1" TargetMode="External"/><Relationship Id="rId7" Type="http://schemas.openxmlformats.org/officeDocument/2006/relationships/hyperlink" Target="https://www.google.com/search?client=safari&amp;bih=820&amp;biw=1440&amp;hl=en&amp;sxsrf=APwXEdcqTwwc7PUBc2r3GlqKFoZi9QwiIA:1686547061516&amp;q=heterosexual&amp;si=AMnBZoFOMBUphduq9VwZxsuReC7Yd_4HIll3NpVeOEH_Na-y_4TEu9nSJqIP_Hwd-NeapmHol8E0MBPeVHzuxKqsHMLlud3YvbQvKrh7ffd6mfRBHOV5YW0%3D&amp;expnd=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ogle.com/search?client=safari&amp;bih=820&amp;biw=1440&amp;hl=en&amp;sxsrf=APwXEdcqTwwc7PUBc2r3GlqKFoZi9QwiIA:1686547061516&amp;q=sexuality&amp;si=AMnBZoFEI0LGJdD1jElhAGFwRnmoCJVcL4M0Rqf_Di49HOMcwTIFU2oLlKavjNYJRiO3twpBxAodDuhAbkeQ9iRhAhqRnNDdew%3D%3D&amp;expnd=1" TargetMode="External"/><Relationship Id="rId5" Type="http://schemas.openxmlformats.org/officeDocument/2006/relationships/hyperlink" Target="https://www.google.com/search?client=safari&amp;bih=820&amp;biw=1440&amp;hl=en&amp;sxsrf=APwXEdebqMV85_FQnVOwL3n6bvYzpd6jNw:1686546977664&amp;q=romantically&amp;si=AMnBZoFOMBUphduq9VwZxsuReC7YQMh19D9A9X-U3hVkVd2IS9tcuauzPy4X6lbRWewOWn2sHXDCvNIET_jCQ8WgRUZXQBH9ZvHMXW4CMnRaarRgDasmv0k%3D&amp;expnd=1" TargetMode="External"/><Relationship Id="rId4" Type="http://schemas.openxmlformats.org/officeDocument/2006/relationships/hyperlink" Target="https://www.google.com/search?client=safari&amp;bih=820&amp;biw=1440&amp;hl=en&amp;sxsrf=APwXEdc1MQLMQJFpz-_Hosq61EqhdjipPw:1686546953196&amp;q=homosexual&amp;si=AMnBZoFY6cJe4EcBOpcoqxHCe-IfDHPD-yaAPoCAys34nuJqkNrGrcLdTBITWe7g7JyCvgYh6md-TekZrW3HGoK6DsfIE32caA%3D%3D&amp;expnd=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1: 5+2 min </a:t>
            </a:r>
            <a:r>
              <a:rPr lang="en-GB" dirty="0" err="1"/>
              <a:t>Refleksie</a:t>
            </a:r>
            <a:r>
              <a:rPr lang="en-GB" dirty="0"/>
              <a:t> </a:t>
            </a:r>
            <a:r>
              <a:rPr lang="en-GB" dirty="0" err="1"/>
              <a:t>en</a:t>
            </a:r>
            <a:r>
              <a:rPr lang="en-GB" dirty="0"/>
              <a:t> </a:t>
            </a:r>
            <a:r>
              <a:rPr lang="en-GB" dirty="0" err="1"/>
              <a:t>Inleiding</a:t>
            </a:r>
            <a:endParaRPr lang="en-GB"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 </a:t>
            </a:r>
            <a:r>
              <a:rPr lang="af-ZA" sz="1800" dirty="0">
                <a:solidFill>
                  <a:srgbClr val="000000"/>
                </a:solidFill>
                <a:effectLst/>
                <a:latin typeface="Calibri" panose="020F0502020204030204" pitchFamily="34" charset="0"/>
                <a:ea typeface="Arial" panose="020B0604020202020204" pitchFamily="34" charset="0"/>
              </a:rPr>
              <a:t>verdeel die klas in 'n totaal van 5 groepe. Elke groep sal 'n ander gevallestudie (sien </a:t>
            </a:r>
            <a:r>
              <a:rPr lang="af-ZA" sz="1800" b="1" i="1" u="sng" dirty="0">
                <a:solidFill>
                  <a:srgbClr val="000000"/>
                </a:solidFill>
                <a:effectLst/>
                <a:latin typeface="Calibri" panose="020F0502020204030204" pitchFamily="34" charset="0"/>
                <a:ea typeface="Arial" panose="020B0604020202020204" pitchFamily="34" charset="0"/>
              </a:rPr>
              <a:t>Les 7 – Groepaktiwiteit)</a:t>
            </a:r>
            <a:r>
              <a:rPr lang="af-ZA" sz="1800" dirty="0">
                <a:solidFill>
                  <a:srgbClr val="000000"/>
                </a:solidFill>
                <a:effectLst/>
                <a:latin typeface="Calibri" panose="020F0502020204030204" pitchFamily="34" charset="0"/>
                <a:ea typeface="Arial" panose="020B0604020202020204" pitchFamily="34" charset="0"/>
              </a:rPr>
              <a:t> ontvang en moet die vrae beantwoord en dan aan die klas terugvoer. Vandag se les kan vir sommige leerders sensitief wees. Wees bewus van die leerders se lyftaal. Moedig hulle aan dat ons daarop fokus om mekaar te aanvaar, al is ons anders. Dit gaan nie oor godsdienstige of kulturele oortuigings nie, hierdie les gaan oor mense.)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Goeiedag Graad 10's! Dit is die laaste les hierdie kwartaal oor die reis van adolessensie tot volwassenheid. Jy is gevra om die inhoud van die laaste ses lesse ter voorbereiding van hierdie les te hersien. Gebruik die volgende 4 min om terug te dink oor jou werk en deel in jou groep EEN ding wat jy geleer het en nuttig was, en EEN positiewe strategie wat jy probeer implementeer het om stres te hanteer.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In die laaste paar jaar het Suid-Afrika 'n groot toename in </a:t>
            </a:r>
            <a:r>
              <a:rPr lang="af-ZA" sz="1800" dirty="0" err="1">
                <a:solidFill>
                  <a:srgbClr val="000000"/>
                </a:solidFill>
                <a:effectLst/>
                <a:latin typeface="Calibri" panose="020F0502020204030204" pitchFamily="34" charset="0"/>
                <a:ea typeface="Arial" panose="020B0604020202020204" pitchFamily="34" charset="0"/>
              </a:rPr>
              <a:t>geslagsgebaseerde</a:t>
            </a:r>
            <a:r>
              <a:rPr lang="af-ZA" sz="1800" dirty="0">
                <a:solidFill>
                  <a:srgbClr val="000000"/>
                </a:solidFill>
                <a:effectLst/>
                <a:latin typeface="Calibri" panose="020F0502020204030204" pitchFamily="34" charset="0"/>
                <a:ea typeface="Arial" panose="020B0604020202020204" pitchFamily="34" charset="0"/>
              </a:rPr>
              <a:t> geweld (</a:t>
            </a:r>
            <a:r>
              <a:rPr lang="af-ZA" sz="1800" dirty="0" err="1">
                <a:solidFill>
                  <a:srgbClr val="000000"/>
                </a:solidFill>
                <a:effectLst/>
                <a:latin typeface="Calibri" panose="020F0502020204030204" pitchFamily="34" charset="0"/>
                <a:ea typeface="Arial" panose="020B0604020202020204" pitchFamily="34" charset="0"/>
              </a:rPr>
              <a:t>GGG</a:t>
            </a:r>
            <a:r>
              <a:rPr lang="af-ZA" sz="1800" dirty="0">
                <a:solidFill>
                  <a:srgbClr val="000000"/>
                </a:solidFill>
                <a:effectLst/>
                <a:latin typeface="Calibri" panose="020F0502020204030204" pitchFamily="34" charset="0"/>
                <a:ea typeface="Arial" panose="020B0604020202020204" pitchFamily="34" charset="0"/>
              </a:rPr>
              <a:t>) beleef. Hierdie tipe geweld het mans en vroue op soveel maniere beïnvloed. Ons het 'n toename in aanranding, seksuele mishandeling en verkragting gesien. Daar was ook gevalle van “korrektiewe verkragting”. Dit verwys na vroue of mans wat verkrag word, gewoonlik deur mense wat hulle ken, om hul idees rondom seksuele oriëntasie te probeer “regstel”. Baie adolessente het al met die gevolge van korrektiewe verkragting gesukkel aangesien hul vriende en gemeenskap nie hul keuses kon aanvaar nie.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Vandag is ons fokus op hoe om </a:t>
            </a:r>
            <a:r>
              <a:rPr lang="af-ZA" sz="1800" b="1" dirty="0">
                <a:solidFill>
                  <a:srgbClr val="000000"/>
                </a:solidFill>
                <a:effectLst/>
                <a:latin typeface="Calibri" panose="020F0502020204030204" pitchFamily="34" charset="0"/>
                <a:ea typeface="Arial" panose="020B0604020202020204" pitchFamily="34" charset="0"/>
              </a:rPr>
              <a:t>almal</a:t>
            </a:r>
            <a:r>
              <a:rPr lang="af-ZA" sz="1800" dirty="0">
                <a:solidFill>
                  <a:srgbClr val="000000"/>
                </a:solidFill>
                <a:effectLst/>
                <a:latin typeface="Calibri" panose="020F0502020204030204" pitchFamily="34" charset="0"/>
                <a:ea typeface="Arial" panose="020B0604020202020204" pitchFamily="34" charset="0"/>
              </a:rPr>
              <a:t> en elkeen te respekteer. Ons ondersoek van die uitdagings wat die </a:t>
            </a:r>
            <a:r>
              <a:rPr lang="af-ZA" sz="1800" dirty="0" err="1">
                <a:solidFill>
                  <a:srgbClr val="000000"/>
                </a:solidFill>
                <a:effectLst/>
                <a:latin typeface="Calibri" panose="020F0502020204030204" pitchFamily="34" charset="0"/>
                <a:ea typeface="Arial" panose="020B0604020202020204" pitchFamily="34" charset="0"/>
              </a:rPr>
              <a:t>LGBTQI</a:t>
            </a:r>
            <a:r>
              <a:rPr lang="af-ZA" sz="1800" dirty="0">
                <a:solidFill>
                  <a:srgbClr val="000000"/>
                </a:solidFill>
                <a:effectLst/>
                <a:latin typeface="Calibri" panose="020F0502020204030204" pitchFamily="34" charset="0"/>
                <a:ea typeface="Arial" panose="020B0604020202020204" pitchFamily="34" charset="0"/>
              </a:rPr>
              <a:t>+-gemeenskap vandag in Suid-Afrika ervaar. Die doel is om te verstaan dat ons in 'n diverse land woon en almal anders is, maar almal is mense.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r>
              <a:rPr lang="en-ZA" sz="1800" b="1" u="sng" dirty="0">
                <a:solidFill>
                  <a:srgbClr val="444444"/>
                </a:solidFill>
                <a:latin typeface="Arial"/>
                <a:ea typeface="Arial"/>
                <a:cs typeface="Arial"/>
                <a:sym typeface="Arial"/>
              </a:rPr>
              <a:t/>
            </a:r>
            <a:br>
              <a:rPr lang="en-ZA" sz="1800" b="1" u="sng" dirty="0">
                <a:solidFill>
                  <a:srgbClr val="444444"/>
                </a:solidFill>
                <a:latin typeface="Arial"/>
                <a:ea typeface="Arial"/>
                <a:cs typeface="Arial"/>
                <a:sym typeface="Arial"/>
              </a:rPr>
            </a:b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2: </a:t>
            </a:r>
            <a:r>
              <a:rPr lang="en-ZA" dirty="0" err="1"/>
              <a:t>Onderrig</a:t>
            </a:r>
            <a:r>
              <a:rPr lang="en-ZA" dirty="0"/>
              <a:t> </a:t>
            </a:r>
            <a:r>
              <a:rPr lang="en-ZA" dirty="0" err="1"/>
              <a:t>Terminologie</a:t>
            </a:r>
            <a:r>
              <a:rPr lang="en-ZA" dirty="0"/>
              <a:t> 5</a:t>
            </a:r>
            <a:r>
              <a:rPr lang="en-ZA" baseline="0" dirty="0"/>
              <a:t> </a:t>
            </a:r>
            <a:r>
              <a:rPr lang="en-ZA" dirty="0"/>
              <a:t>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200" dirty="0">
                <a:solidFill>
                  <a:srgbClr val="000000"/>
                </a:solidFill>
                <a:effectLst/>
                <a:latin typeface="Calibri" panose="020F0502020204030204" pitchFamily="34" charset="0"/>
                <a:ea typeface="Calibri" panose="020F0502020204030204" pitchFamily="34" charset="0"/>
              </a:rPr>
              <a:t>Voordat ons verder gaan, moet ons verstaan wat die volgende terme beteken. Skryf hierdie definisies op jou </a:t>
            </a:r>
            <a:r>
              <a:rPr lang="af-ZA" sz="1200" b="1" i="1" dirty="0">
                <a:solidFill>
                  <a:srgbClr val="000000"/>
                </a:solidFill>
                <a:effectLst/>
                <a:latin typeface="Calibri" panose="020F0502020204030204" pitchFamily="34" charset="0"/>
                <a:ea typeface="Calibri" panose="020F0502020204030204" pitchFamily="34" charset="0"/>
              </a:rPr>
              <a:t>Aktiwiteit 1 (</a:t>
            </a:r>
            <a:r>
              <a:rPr lang="af-ZA" sz="1200" b="1" i="1" u="sng" dirty="0">
                <a:solidFill>
                  <a:srgbClr val="000000"/>
                </a:solidFill>
                <a:effectLst/>
                <a:latin typeface="Calibri" panose="020F0502020204030204" pitchFamily="34" charset="0"/>
                <a:ea typeface="Calibri" panose="020F0502020204030204" pitchFamily="34" charset="0"/>
              </a:rPr>
              <a:t>Les 7 – Werkkaart</a:t>
            </a:r>
            <a:r>
              <a:rPr lang="af-ZA" sz="1200" b="1" i="1" dirty="0">
                <a:solidFill>
                  <a:srgbClr val="000000"/>
                </a:solidFill>
                <a:effectLst/>
                <a:latin typeface="Calibri" panose="020F0502020204030204" pitchFamily="34" charset="0"/>
                <a:ea typeface="Calibri" panose="020F0502020204030204" pitchFamily="34" charset="0"/>
              </a:rPr>
              <a:t>) </a:t>
            </a:r>
            <a:r>
              <a:rPr lang="af-ZA" sz="1200" dirty="0">
                <a:solidFill>
                  <a:srgbClr val="000000"/>
                </a:solidFill>
                <a:effectLst/>
                <a:latin typeface="Calibri" panose="020F0502020204030204" pitchFamily="34" charset="0"/>
                <a:ea typeface="Calibri" panose="020F0502020204030204" pitchFamily="34" charset="0"/>
              </a:rPr>
              <a:t>neer.</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Seks</a:t>
            </a:r>
            <a:r>
              <a:rPr lang="af-ZA" sz="1200" dirty="0">
                <a:solidFill>
                  <a:srgbClr val="000000"/>
                </a:solidFill>
                <a:effectLst/>
                <a:latin typeface="Calibri" panose="020F0502020204030204" pitchFamily="34" charset="0"/>
                <a:ea typeface="Times New Roman" panose="02020603050405020304" pitchFamily="18" charset="0"/>
              </a:rPr>
              <a:t>: Een van die twee hoofkategorieë (manlik en vroulik) waarin mense en die meeste ander lewende wesens verdeel word, is op grond van hul voortplantingsfunksies.</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Geslag</a:t>
            </a:r>
            <a:r>
              <a:rPr lang="af-ZA" sz="1200" dirty="0">
                <a:solidFill>
                  <a:srgbClr val="000000"/>
                </a:solidFill>
                <a:effectLst/>
                <a:latin typeface="Calibri" panose="020F0502020204030204" pitchFamily="34" charset="0"/>
                <a:ea typeface="Times New Roman" panose="02020603050405020304" pitchFamily="18" charset="0"/>
              </a:rPr>
              <a:t>: Die manlike geslag of die vroulike geslag, veral met betrekking tot sosiale en kulturele verskille eerder as biologiese verskille.</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Seksuele oriëntasie</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'n Persoon se identiteit in verhouding tot die gender(s) waartoe hulle seksueel aangetrokke is; die feit dat iemand </a:t>
            </a:r>
            <a:r>
              <a:rPr lang="af-ZA" sz="1200" u="none" strike="noStrike" dirty="0">
                <a:solidFill>
                  <a:srgbClr val="000000"/>
                </a:solidFill>
                <a:effectLst/>
                <a:latin typeface="Calibri" panose="020F0502020204030204" pitchFamily="34" charset="0"/>
                <a:ea typeface="Calibri" panose="020F0502020204030204" pitchFamily="34" charset="0"/>
                <a:hlinkClick r:id="rId3"/>
              </a:rPr>
              <a:t>heteroseksueel of </a:t>
            </a:r>
            <a:r>
              <a:rPr lang="af-ZA" sz="1200" dirty="0">
                <a:solidFill>
                  <a:srgbClr val="000000"/>
                </a:solidFill>
                <a:effectLst/>
                <a:latin typeface="Calibri" panose="020F0502020204030204" pitchFamily="34" charset="0"/>
                <a:ea typeface="Calibri" panose="020F0502020204030204" pitchFamily="34" charset="0"/>
              </a:rPr>
              <a:t>homoseksueel</a:t>
            </a:r>
            <a:r>
              <a:rPr lang="af-ZA" sz="1200" u="none" strike="noStrike" dirty="0">
                <a:solidFill>
                  <a:srgbClr val="000000"/>
                </a:solidFill>
                <a:effectLst/>
                <a:latin typeface="Calibri" panose="020F0502020204030204" pitchFamily="34" charset="0"/>
                <a:ea typeface="Calibri" panose="020F0502020204030204" pitchFamily="34" charset="0"/>
                <a:hlinkClick r:id="rId4"/>
              </a:rPr>
              <a:t> is</a:t>
            </a:r>
            <a:r>
              <a:rPr lang="af-ZA" sz="12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Lesbies</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Dui op of hou verband met vroue wat uitsluitlik tot ander vroue seksueel- of </a:t>
            </a:r>
            <a:r>
              <a:rPr lang="af-ZA" sz="1200" u="none" strike="noStrike" dirty="0">
                <a:solidFill>
                  <a:srgbClr val="000000"/>
                </a:solidFill>
                <a:effectLst/>
                <a:latin typeface="Calibri" panose="020F0502020204030204" pitchFamily="34" charset="0"/>
                <a:ea typeface="Calibri" panose="020F0502020204030204" pitchFamily="34" charset="0"/>
                <a:hlinkClick r:id="rId5"/>
              </a:rPr>
              <a:t>romanties</a:t>
            </a:r>
            <a:r>
              <a:rPr lang="af-ZA" sz="1200" dirty="0">
                <a:solidFill>
                  <a:srgbClr val="000000"/>
                </a:solidFill>
                <a:effectLst/>
                <a:latin typeface="Calibri" panose="020F0502020204030204" pitchFamily="34" charset="0"/>
                <a:ea typeface="Calibri" panose="020F0502020204030204" pitchFamily="34" charset="0"/>
              </a:rPr>
              <a:t> aangetrokke is.</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Gay</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Dui op of hou verband met mans wat uitsluitlik tot ander mans seksueel- of </a:t>
            </a:r>
            <a:r>
              <a:rPr lang="af-ZA" sz="1200" u="none" strike="noStrike" dirty="0">
                <a:solidFill>
                  <a:srgbClr val="000000"/>
                </a:solidFill>
                <a:effectLst/>
                <a:latin typeface="Calibri" panose="020F0502020204030204" pitchFamily="34" charset="0"/>
                <a:ea typeface="Calibri" panose="020F0502020204030204" pitchFamily="34" charset="0"/>
                <a:hlinkClick r:id="rId5"/>
              </a:rPr>
              <a:t>romanties</a:t>
            </a:r>
            <a:r>
              <a:rPr lang="af-ZA" sz="1200" dirty="0">
                <a:solidFill>
                  <a:srgbClr val="000000"/>
                </a:solidFill>
                <a:effectLst/>
                <a:latin typeface="Calibri" panose="020F0502020204030204" pitchFamily="34" charset="0"/>
                <a:ea typeface="Calibri" panose="020F0502020204030204" pitchFamily="34" charset="0"/>
              </a:rPr>
              <a:t> aangetrokke is.</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a:solidFill>
                  <a:srgbClr val="000000"/>
                </a:solidFill>
                <a:effectLst/>
                <a:latin typeface="Calibri" panose="020F0502020204030204" pitchFamily="34" charset="0"/>
                <a:ea typeface="Times New Roman" panose="02020603050405020304" pitchFamily="18" charset="0"/>
              </a:rPr>
              <a:t>Biseksueel</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Dui op of hou verband met mans / vroue wat seksueel- of </a:t>
            </a:r>
            <a:r>
              <a:rPr lang="af-ZA" sz="1200" u="none" strike="noStrike" dirty="0">
                <a:solidFill>
                  <a:srgbClr val="000000"/>
                </a:solidFill>
                <a:effectLst/>
                <a:latin typeface="Calibri" panose="020F0502020204030204" pitchFamily="34" charset="0"/>
                <a:ea typeface="Calibri" panose="020F0502020204030204" pitchFamily="34" charset="0"/>
                <a:hlinkClick r:id="rId5"/>
              </a:rPr>
              <a:t>romanties</a:t>
            </a:r>
            <a:r>
              <a:rPr lang="af-ZA" sz="1200" dirty="0">
                <a:solidFill>
                  <a:srgbClr val="000000"/>
                </a:solidFill>
                <a:effectLst/>
                <a:latin typeface="Calibri" panose="020F0502020204030204" pitchFamily="34" charset="0"/>
                <a:ea typeface="Calibri" panose="020F0502020204030204" pitchFamily="34" charset="0"/>
              </a:rPr>
              <a:t> tot beide vroue en mans aangetrokke is.</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err="1">
                <a:solidFill>
                  <a:srgbClr val="000000"/>
                </a:solidFill>
                <a:effectLst/>
                <a:latin typeface="Calibri" panose="020F0502020204030204" pitchFamily="34" charset="0"/>
                <a:ea typeface="Times New Roman" panose="02020603050405020304" pitchFamily="18" charset="0"/>
              </a:rPr>
              <a:t>Transgender</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'n Persoon wie se geslagsidentiteit nie ooreenstem met die geslag wat by geboorte vir hulle geregistreer is nie.</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err="1">
                <a:solidFill>
                  <a:srgbClr val="000000"/>
                </a:solidFill>
                <a:effectLst/>
                <a:latin typeface="Calibri" panose="020F0502020204030204" pitchFamily="34" charset="0"/>
                <a:ea typeface="Times New Roman" panose="02020603050405020304" pitchFamily="18" charset="0"/>
              </a:rPr>
              <a:t>Queer</a:t>
            </a:r>
            <a:r>
              <a:rPr lang="af-ZA" sz="1200" b="1" dirty="0">
                <a:solidFill>
                  <a:srgbClr val="000000"/>
                </a:solidFill>
                <a:effectLst/>
                <a:latin typeface="Calibri" panose="020F0502020204030204" pitchFamily="34" charset="0"/>
                <a:ea typeface="Times New Roman" panose="02020603050405020304" pitchFamily="18" charset="0"/>
              </a:rPr>
              <a:t>:</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Het betrekking tot 'n seksuele- of geslagsidentiteit wat nie ooreenstem met gevestigde idees oor </a:t>
            </a:r>
            <a:r>
              <a:rPr lang="af-ZA" sz="1200" u="none" strike="noStrike" dirty="0">
                <a:solidFill>
                  <a:srgbClr val="000000"/>
                </a:solidFill>
                <a:effectLst/>
                <a:latin typeface="Calibri" panose="020F0502020204030204" pitchFamily="34" charset="0"/>
                <a:ea typeface="Calibri" panose="020F0502020204030204" pitchFamily="34" charset="0"/>
                <a:hlinkClick r:id="rId6"/>
              </a:rPr>
              <a:t>seksualiteit</a:t>
            </a:r>
            <a:r>
              <a:rPr lang="af-ZA" sz="1200" dirty="0">
                <a:solidFill>
                  <a:srgbClr val="000000"/>
                </a:solidFill>
                <a:effectLst/>
                <a:latin typeface="Calibri" panose="020F0502020204030204" pitchFamily="34" charset="0"/>
                <a:ea typeface="Calibri" panose="020F0502020204030204" pitchFamily="34" charset="0"/>
              </a:rPr>
              <a:t> en gender nie, veral </a:t>
            </a:r>
            <a:r>
              <a:rPr lang="af-ZA" sz="1200" u="none" strike="noStrike" dirty="0">
                <a:solidFill>
                  <a:srgbClr val="000000"/>
                </a:solidFill>
                <a:effectLst/>
                <a:latin typeface="Calibri" panose="020F0502020204030204" pitchFamily="34" charset="0"/>
                <a:ea typeface="Calibri" panose="020F0502020204030204" pitchFamily="34" charset="0"/>
                <a:hlinkClick r:id="rId7"/>
              </a:rPr>
              <a:t>heteroseksuele</a:t>
            </a:r>
            <a:r>
              <a:rPr lang="af-ZA" sz="1200" dirty="0">
                <a:solidFill>
                  <a:srgbClr val="000000"/>
                </a:solidFill>
                <a:effectLst/>
                <a:latin typeface="Calibri" panose="020F0502020204030204" pitchFamily="34" charset="0"/>
                <a:ea typeface="Calibri" panose="020F0502020204030204" pitchFamily="34" charset="0"/>
              </a:rPr>
              <a:t> </a:t>
            </a:r>
            <a:r>
              <a:rPr lang="af-ZA" sz="1200" u="none" strike="noStrike" dirty="0">
                <a:solidFill>
                  <a:srgbClr val="000000"/>
                </a:solidFill>
                <a:effectLst/>
                <a:latin typeface="Calibri" panose="020F0502020204030204" pitchFamily="34" charset="0"/>
                <a:ea typeface="Calibri" panose="020F0502020204030204" pitchFamily="34" charset="0"/>
                <a:hlinkClick r:id="rId8"/>
              </a:rPr>
              <a:t>norme</a:t>
            </a:r>
            <a:r>
              <a:rPr lang="af-ZA" sz="1200" dirty="0">
                <a:solidFill>
                  <a:srgbClr val="000000"/>
                </a:solidFill>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err="1">
                <a:solidFill>
                  <a:srgbClr val="000000"/>
                </a:solidFill>
                <a:effectLst/>
                <a:latin typeface="Calibri" panose="020F0502020204030204" pitchFamily="34" charset="0"/>
                <a:ea typeface="Times New Roman" panose="02020603050405020304" pitchFamily="18" charset="0"/>
              </a:rPr>
              <a:t>Interseksueel</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'n Persoon word met 'n kombinasie van manlike en vroulike biologiese eienskappe gebore.</a:t>
            </a:r>
            <a:endParaRPr lang="en-US" sz="1200" dirty="0">
              <a:effectLst/>
              <a:latin typeface="Times New Roman" panose="02020603050405020304" pitchFamily="18" charset="0"/>
              <a:ea typeface="Times New Roman" panose="02020603050405020304" pitchFamily="18" charset="0"/>
            </a:endParaRPr>
          </a:p>
          <a:p>
            <a:pPr marL="742950" lvl="1" indent="-285750" fontAlgn="base">
              <a:buFont typeface="Symbol" panose="05050102010706020507" pitchFamily="18" charset="2"/>
              <a:buChar char=""/>
            </a:pPr>
            <a:r>
              <a:rPr lang="af-ZA" sz="1200" b="1" dirty="0" err="1">
                <a:solidFill>
                  <a:srgbClr val="000000"/>
                </a:solidFill>
                <a:effectLst/>
                <a:latin typeface="Calibri" panose="020F0502020204030204" pitchFamily="34" charset="0"/>
                <a:ea typeface="Times New Roman" panose="02020603050405020304" pitchFamily="18" charset="0"/>
              </a:rPr>
              <a:t>LGBTQIA</a:t>
            </a:r>
            <a:r>
              <a:rPr lang="af-ZA" sz="1200" b="1" dirty="0">
                <a:solidFill>
                  <a:srgbClr val="000000"/>
                </a:solidFill>
                <a:effectLst/>
                <a:latin typeface="Calibri" panose="020F0502020204030204" pitchFamily="34" charset="0"/>
                <a:ea typeface="Times New Roman" panose="02020603050405020304" pitchFamily="18" charset="0"/>
              </a:rPr>
              <a:t>+:</a:t>
            </a:r>
            <a:r>
              <a:rPr lang="af-ZA" sz="1200" dirty="0">
                <a:solidFill>
                  <a:srgbClr val="000000"/>
                </a:solidFill>
                <a:effectLst/>
                <a:latin typeface="Calibri" panose="020F0502020204030204" pitchFamily="34" charset="0"/>
                <a:ea typeface="Times New Roman" panose="02020603050405020304" pitchFamily="18" charset="0"/>
              </a:rPr>
              <a:t> </a:t>
            </a:r>
            <a:r>
              <a:rPr lang="af-ZA" sz="1200" dirty="0">
                <a:solidFill>
                  <a:srgbClr val="000000"/>
                </a:solidFill>
                <a:effectLst/>
                <a:latin typeface="Calibri" panose="020F0502020204030204" pitchFamily="34" charset="0"/>
                <a:ea typeface="Calibri" panose="020F0502020204030204" pitchFamily="34" charset="0"/>
              </a:rPr>
              <a:t>'n Afkorting vir lesbies, gay, biseksueel, </a:t>
            </a:r>
            <a:r>
              <a:rPr lang="af-ZA" sz="1200" dirty="0" err="1">
                <a:solidFill>
                  <a:srgbClr val="000000"/>
                </a:solidFill>
                <a:effectLst/>
                <a:latin typeface="Calibri" panose="020F0502020204030204" pitchFamily="34" charset="0"/>
                <a:ea typeface="Calibri" panose="020F0502020204030204" pitchFamily="34" charset="0"/>
              </a:rPr>
              <a:t>transgender</a:t>
            </a:r>
            <a:r>
              <a:rPr lang="af-ZA" sz="1200" dirty="0">
                <a:solidFill>
                  <a:srgbClr val="000000"/>
                </a:solidFill>
                <a:effectLst/>
                <a:latin typeface="Calibri" panose="020F0502020204030204" pitchFamily="34" charset="0"/>
                <a:ea typeface="Calibri" panose="020F0502020204030204" pitchFamily="34" charset="0"/>
              </a:rPr>
              <a:t>, </a:t>
            </a:r>
            <a:r>
              <a:rPr lang="af-ZA" sz="1200" dirty="0" err="1">
                <a:solidFill>
                  <a:srgbClr val="000000"/>
                </a:solidFill>
                <a:effectLst/>
                <a:latin typeface="Calibri" panose="020F0502020204030204" pitchFamily="34" charset="0"/>
                <a:ea typeface="Calibri" panose="020F0502020204030204" pitchFamily="34" charset="0"/>
              </a:rPr>
              <a:t>queer</a:t>
            </a:r>
            <a:r>
              <a:rPr lang="af-ZA" sz="1200" dirty="0">
                <a:solidFill>
                  <a:srgbClr val="000000"/>
                </a:solidFill>
                <a:effectLst/>
                <a:latin typeface="Calibri" panose="020F0502020204030204" pitchFamily="34" charset="0"/>
                <a:ea typeface="Calibri" panose="020F0502020204030204" pitchFamily="34" charset="0"/>
              </a:rPr>
              <a:t> of bevraagtekening, </a:t>
            </a:r>
            <a:r>
              <a:rPr lang="af-ZA" sz="1200" dirty="0" err="1">
                <a:solidFill>
                  <a:srgbClr val="000000"/>
                </a:solidFill>
                <a:effectLst/>
                <a:latin typeface="Calibri" panose="020F0502020204030204" pitchFamily="34" charset="0"/>
                <a:ea typeface="Calibri" panose="020F0502020204030204" pitchFamily="34" charset="0"/>
              </a:rPr>
              <a:t>interseksueel</a:t>
            </a:r>
            <a:r>
              <a:rPr lang="af-ZA" sz="1200" dirty="0">
                <a:solidFill>
                  <a:srgbClr val="000000"/>
                </a:solidFill>
                <a:effectLst/>
                <a:latin typeface="Calibri" panose="020F0502020204030204" pitchFamily="34" charset="0"/>
                <a:ea typeface="Calibri" panose="020F0502020204030204" pitchFamily="34" charset="0"/>
              </a:rPr>
              <a:t>, aseksueel en meer.</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r>
              <a:rPr lang="af-ZA" sz="1200" dirty="0">
                <a:solidFill>
                  <a:srgbClr val="000000"/>
                </a:solidFill>
                <a:effectLst/>
                <a:latin typeface="Calibri" panose="020F0502020204030204" pitchFamily="34" charset="0"/>
                <a:ea typeface="Calibri" panose="020F0502020204030204" pitchFamily="34" charset="0"/>
              </a:rPr>
              <a:t>Voltooi </a:t>
            </a:r>
            <a:r>
              <a:rPr lang="af-ZA" sz="1200" b="1" i="1" dirty="0">
                <a:solidFill>
                  <a:srgbClr val="000000"/>
                </a:solidFill>
                <a:effectLst/>
                <a:latin typeface="Calibri" panose="020F0502020204030204" pitchFamily="34" charset="0"/>
                <a:ea typeface="Calibri" panose="020F0502020204030204" pitchFamily="34" charset="0"/>
              </a:rPr>
              <a:t>Aktiwiteit 1</a:t>
            </a:r>
            <a:r>
              <a:rPr lang="af-ZA" sz="1200" b="1" dirty="0">
                <a:solidFill>
                  <a:srgbClr val="000000"/>
                </a:solidFill>
                <a:effectLst/>
                <a:latin typeface="Calibri" panose="020F0502020204030204" pitchFamily="34" charset="0"/>
                <a:ea typeface="Calibri" panose="020F0502020204030204" pitchFamily="34" charset="0"/>
              </a:rPr>
              <a:t> (</a:t>
            </a:r>
            <a:r>
              <a:rPr lang="af-ZA" sz="1200" b="1" i="1" u="sng" dirty="0">
                <a:solidFill>
                  <a:srgbClr val="000000"/>
                </a:solidFill>
                <a:effectLst/>
                <a:latin typeface="Calibri" panose="020F0502020204030204" pitchFamily="34" charset="0"/>
                <a:ea typeface="Calibri" panose="020F0502020204030204" pitchFamily="34" charset="0"/>
              </a:rPr>
              <a:t>Les 7 - Werkkaart</a:t>
            </a:r>
            <a:r>
              <a:rPr lang="af-ZA" sz="1200" b="1" dirty="0">
                <a:solidFill>
                  <a:srgbClr val="000000"/>
                </a:solidFill>
                <a:effectLst/>
                <a:latin typeface="Calibri" panose="020F0502020204030204" pitchFamily="34" charset="0"/>
                <a:ea typeface="Calibri" panose="020F0502020204030204" pitchFamily="34" charset="0"/>
              </a:rPr>
              <a:t>)</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3: </a:t>
            </a:r>
            <a:r>
              <a:rPr lang="en-ZA" dirty="0" err="1"/>
              <a:t>Groep</a:t>
            </a:r>
            <a:r>
              <a:rPr lang="en-ZA" dirty="0"/>
              <a:t> </a:t>
            </a:r>
            <a:r>
              <a:rPr lang="en-ZA" dirty="0" err="1"/>
              <a:t>Aktiwiteit</a:t>
            </a:r>
            <a:endParaRPr lang="en-ZA"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Nou word julle die onderwysers vir hierdie les. Jou groep sal 'n artikel ontvang om te lees en vrae te beantwoord </a:t>
            </a:r>
            <a:r>
              <a:rPr lang="af-ZA" sz="1800" b="1" i="1" u="sng" dirty="0">
                <a:solidFill>
                  <a:srgbClr val="000000"/>
                </a:solidFill>
                <a:effectLst/>
                <a:latin typeface="Calibri" panose="020F0502020204030204" pitchFamily="34" charset="0"/>
                <a:ea typeface="Arial" panose="020B0604020202020204" pitchFamily="34" charset="0"/>
              </a:rPr>
              <a:t>(Les 7 – Groepaktiwiteit)</a:t>
            </a:r>
            <a:r>
              <a:rPr lang="af-ZA" sz="1800" dirty="0">
                <a:solidFill>
                  <a:srgbClr val="000000"/>
                </a:solidFill>
                <a:effectLst/>
                <a:latin typeface="Calibri" panose="020F0502020204030204" pitchFamily="34" charset="0"/>
                <a:ea typeface="Arial" panose="020B0604020202020204" pitchFamily="34" charset="0"/>
              </a:rPr>
              <a:t>. Elke groep sal ‘n ander artikel ontvang. Daar sal van jou verwag word om die vrae te beantwoord en terugvoer aan die klas te gee. Julle sal 15 min kry om die vrae te voltooi en 'n opsomming daaroor saam te stel. Julle sal dan 1 min kry om terugvoer aan die klas te gee.</a:t>
            </a:r>
            <a:endParaRPr lang="en-US" sz="1800" dirty="0">
              <a:effectLst/>
              <a:latin typeface="Times New Roman" panose="02020603050405020304" pitchFamily="18" charset="0"/>
              <a:ea typeface="Times New Roman" panose="02020603050405020304" pitchFamily="18" charset="0"/>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4&amp;5: </a:t>
            </a:r>
            <a:r>
              <a:rPr lang="en-ZA" dirty="0" err="1"/>
              <a:t>Onderrig</a:t>
            </a:r>
            <a:r>
              <a:rPr lang="en-ZA" dirty="0"/>
              <a:t> 5min</a:t>
            </a:r>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Kom ons kyk kortliks waarheen jy moet gaan as jy hulp nodig het. As jy vrae het en met iemand moet praat, is dit goed om te weet waar om hulp te kry. </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Op skool kan jy met 'n berader, 'n onderwyser wat jy vertrou, of selfs jou Lewensoriëntering-onderwyser praat.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Jy kan na jou plaaslike hospitaal of dokter gaan vir raad of ondersteuning. </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Daar is aanlyn </a:t>
            </a:r>
            <a:r>
              <a:rPr lang="af-ZA" sz="1800" dirty="0" err="1">
                <a:solidFill>
                  <a:srgbClr val="000000"/>
                </a:solidFill>
                <a:effectLst/>
                <a:latin typeface="Calibri" panose="020F0502020204030204" pitchFamily="34" charset="0"/>
                <a:ea typeface="Times New Roman" panose="02020603050405020304" pitchFamily="18" charset="0"/>
              </a:rPr>
              <a:t>ondersteuningsgroepe</a:t>
            </a:r>
            <a:r>
              <a:rPr lang="af-ZA" sz="1800" dirty="0">
                <a:solidFill>
                  <a:srgbClr val="000000"/>
                </a:solidFill>
                <a:effectLst/>
                <a:latin typeface="Calibri" panose="020F0502020204030204" pitchFamily="34" charset="0"/>
                <a:ea typeface="Times New Roman" panose="02020603050405020304" pitchFamily="18" charset="0"/>
              </a:rPr>
              <a:t> wat jou ook sal kan bystaan.</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Dit is belangrik om navorsing te doen en ingeligte besluite te neem.</a:t>
            </a:r>
            <a:endParaRPr lang="en-US" sz="1800" dirty="0">
              <a:effectLst/>
              <a:latin typeface="Times New Roman" panose="02020603050405020304" pitchFamily="18" charset="0"/>
              <a:ea typeface="Times New Roman" panose="02020603050405020304" pitchFamily="18" charset="0"/>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5: 5min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Om gesonde </a:t>
            </a:r>
            <a:r>
              <a:rPr lang="af-ZA" sz="1800" dirty="0" err="1">
                <a:solidFill>
                  <a:srgbClr val="000000"/>
                </a:solidFill>
                <a:effectLst/>
                <a:latin typeface="Calibri" panose="020F0502020204030204" pitchFamily="34" charset="0"/>
                <a:ea typeface="Arial" panose="020B0604020202020204" pitchFamily="34" charset="0"/>
              </a:rPr>
              <a:t>leefstylkeuses</a:t>
            </a:r>
            <a:r>
              <a:rPr lang="af-ZA" sz="1800" dirty="0">
                <a:solidFill>
                  <a:srgbClr val="000000"/>
                </a:solidFill>
                <a:effectLst/>
                <a:latin typeface="Calibri" panose="020F0502020204030204" pitchFamily="34" charset="0"/>
                <a:ea typeface="Arial" panose="020B0604020202020204" pitchFamily="34" charset="0"/>
              </a:rPr>
              <a:t> te maak, gaan nie net daaroor om die regte besluite oor jou seksualiteit en emosies te neem nie. Ons moet ook na ons liggame omsien deur reg te oefen en te eet. Voeding verwys na die gebalanseerde benadering tot jou daaglikse dieet, deur te verseker dat jy 'n gebalanseerde dieet inneem. Dit beteken dat jou daaglikse voedselinname vrugte en groente, proteïene, gesonde vette, graan en baie water insluit.</a:t>
            </a:r>
            <a:endParaRPr lang="en-US" sz="1800" b="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b="0" dirty="0">
              <a:solidFill>
                <a:schemeClr val="dk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'n Gebalanseerde weeklikse oefenprogram</a:t>
            </a:r>
            <a:r>
              <a:rPr lang="af-ZA" sz="1800" dirty="0">
                <a:solidFill>
                  <a:srgbClr val="000000"/>
                </a:solidFill>
                <a:effectLst/>
                <a:latin typeface="Calibri" panose="020F0502020204030204" pitchFamily="34" charset="0"/>
                <a:ea typeface="Times New Roman" panose="02020603050405020304" pitchFamily="18" charset="0"/>
              </a:rPr>
              <a:t> moet die volgende insluit:</a:t>
            </a:r>
            <a:endParaRPr lang="en-US"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Kardiovaskulêre</a:t>
            </a:r>
            <a:r>
              <a:rPr lang="af-ZA" sz="1800" dirty="0">
                <a:solidFill>
                  <a:srgbClr val="000000"/>
                </a:solidFill>
                <a:effectLst/>
                <a:latin typeface="Calibri" panose="020F0502020204030204" pitchFamily="34" charset="0"/>
                <a:ea typeface="Times New Roman" panose="02020603050405020304" pitchFamily="18" charset="0"/>
              </a:rPr>
              <a:t> oefening wat jou hartklop versnel en jou bloed laat vloei bv. Loop</a:t>
            </a:r>
            <a:endParaRPr lang="en-US"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af-ZA" sz="1800" b="1" dirty="0" err="1">
                <a:solidFill>
                  <a:srgbClr val="000000"/>
                </a:solidFill>
                <a:effectLst/>
                <a:latin typeface="Calibri" panose="020F0502020204030204" pitchFamily="34" charset="0"/>
                <a:ea typeface="Times New Roman" panose="02020603050405020304" pitchFamily="18" charset="0"/>
              </a:rPr>
              <a:t>Kragoefening</a:t>
            </a:r>
            <a:r>
              <a:rPr lang="af-ZA" sz="1800" dirty="0">
                <a:solidFill>
                  <a:srgbClr val="000000"/>
                </a:solidFill>
                <a:effectLst/>
                <a:latin typeface="Calibri" panose="020F0502020204030204" pitchFamily="34" charset="0"/>
                <a:ea typeface="Times New Roman" panose="02020603050405020304" pitchFamily="18" charset="0"/>
              </a:rPr>
              <a:t> wat spierkrag ontwikkel en beserings voorkom bv. Hoë </a:t>
            </a:r>
            <a:r>
              <a:rPr lang="af-ZA" sz="1800" dirty="0" err="1">
                <a:solidFill>
                  <a:srgbClr val="000000"/>
                </a:solidFill>
                <a:effectLst/>
                <a:latin typeface="Calibri" panose="020F0502020204030204" pitchFamily="34" charset="0"/>
                <a:ea typeface="Times New Roman" panose="02020603050405020304" pitchFamily="18" charset="0"/>
              </a:rPr>
              <a:t>intensiteitsoefening</a:t>
            </a:r>
            <a:r>
              <a:rPr lang="af-ZA" sz="1800" dirty="0">
                <a:solidFill>
                  <a:srgbClr val="000000"/>
                </a:solidFill>
                <a:effectLst/>
                <a:latin typeface="Calibri" panose="020F0502020204030204" pitchFamily="34" charset="0"/>
                <a:ea typeface="Times New Roman" panose="02020603050405020304" pitchFamily="18" charset="0"/>
              </a:rPr>
              <a:t> by ‘n gimnasium.</a:t>
            </a:r>
            <a:endParaRPr lang="en-US"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af-ZA" sz="1800" b="1" dirty="0" err="1">
                <a:solidFill>
                  <a:srgbClr val="000000"/>
                </a:solidFill>
                <a:effectLst/>
                <a:latin typeface="Calibri" panose="020F0502020204030204" pitchFamily="34" charset="0"/>
                <a:ea typeface="Times New Roman" panose="02020603050405020304" pitchFamily="18" charset="0"/>
              </a:rPr>
              <a:t>Balansoefeninge</a:t>
            </a:r>
            <a:r>
              <a:rPr lang="af-ZA" sz="1800" dirty="0">
                <a:solidFill>
                  <a:srgbClr val="000000"/>
                </a:solidFill>
                <a:effectLst/>
                <a:latin typeface="Calibri" panose="020F0502020204030204" pitchFamily="34" charset="0"/>
                <a:ea typeface="Times New Roman" panose="02020603050405020304" pitchFamily="18" charset="0"/>
              </a:rPr>
              <a:t> - sluit oefening in om </a:t>
            </a:r>
            <a:r>
              <a:rPr lang="af-ZA" sz="1800" dirty="0" err="1">
                <a:solidFill>
                  <a:srgbClr val="000000"/>
                </a:solidFill>
                <a:effectLst/>
                <a:latin typeface="Calibri" panose="020F0502020204030204" pitchFamily="34" charset="0"/>
                <a:ea typeface="Times New Roman" panose="02020603050405020304" pitchFamily="18" charset="0"/>
              </a:rPr>
              <a:t>kernspiere</a:t>
            </a:r>
            <a:r>
              <a:rPr lang="af-ZA" sz="1800" dirty="0">
                <a:solidFill>
                  <a:srgbClr val="000000"/>
                </a:solidFill>
                <a:effectLst/>
                <a:latin typeface="Calibri" panose="020F0502020204030204" pitchFamily="34" charset="0"/>
                <a:ea typeface="Times New Roman" panose="02020603050405020304" pitchFamily="18" charset="0"/>
              </a:rPr>
              <a:t> te ontwikkel om rugbeserings te voorkom en </a:t>
            </a:r>
            <a:r>
              <a:rPr lang="af-ZA" sz="1800" dirty="0" err="1">
                <a:solidFill>
                  <a:srgbClr val="000000"/>
                </a:solidFill>
                <a:effectLst/>
                <a:latin typeface="Calibri" panose="020F0502020204030204" pitchFamily="34" charset="0"/>
                <a:ea typeface="Times New Roman" panose="02020603050405020304" pitchFamily="18" charset="0"/>
              </a:rPr>
              <a:t>spiergroepe</a:t>
            </a:r>
            <a:r>
              <a:rPr lang="af-ZA" sz="1800" dirty="0">
                <a:solidFill>
                  <a:srgbClr val="000000"/>
                </a:solidFill>
                <a:effectLst/>
                <a:latin typeface="Calibri" panose="020F0502020204030204" pitchFamily="34" charset="0"/>
                <a:ea typeface="Times New Roman" panose="02020603050405020304" pitchFamily="18" charset="0"/>
              </a:rPr>
              <a:t> te </a:t>
            </a:r>
            <a:r>
              <a:rPr lang="af-ZA" sz="1800" dirty="0" err="1">
                <a:solidFill>
                  <a:srgbClr val="000000"/>
                </a:solidFill>
                <a:effectLst/>
                <a:latin typeface="Calibri" panose="020F0502020204030204" pitchFamily="34" charset="0"/>
                <a:ea typeface="Times New Roman" panose="02020603050405020304" pitchFamily="18" charset="0"/>
              </a:rPr>
              <a:t>stabaliseer</a:t>
            </a:r>
            <a:r>
              <a:rPr lang="af-ZA" sz="1800" dirty="0">
                <a:solidFill>
                  <a:srgbClr val="000000"/>
                </a:solidFill>
                <a:effectLst/>
                <a:latin typeface="Calibri" panose="020F0502020204030204" pitchFamily="34" charset="0"/>
                <a:ea typeface="Times New Roman" panose="02020603050405020304" pitchFamily="18" charset="0"/>
              </a:rPr>
              <a:t> om beserings te voorkom bv. Joga</a:t>
            </a:r>
            <a:endParaRPr lang="en-US"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Strekoefening</a:t>
            </a:r>
            <a:r>
              <a:rPr lang="af-ZA" sz="1800" dirty="0">
                <a:solidFill>
                  <a:srgbClr val="000000"/>
                </a:solidFill>
                <a:effectLst/>
                <a:latin typeface="Calibri" panose="020F0502020204030204" pitchFamily="34" charset="0"/>
                <a:ea typeface="Times New Roman" panose="02020603050405020304" pitchFamily="18" charset="0"/>
              </a:rPr>
              <a:t> - na alle oefening moet jy  altyd 15 minute strek om jou spiere te help herstel en te voorkom dat melksuur later in die dag opbou wat veroorsaak dat jy styf voel.</a:t>
            </a:r>
            <a:endParaRPr lang="en-US" sz="1800" dirty="0">
              <a:effectLst/>
              <a:latin typeface="Times New Roman" panose="02020603050405020304" pitchFamily="18" charset="0"/>
              <a:ea typeface="Times New Roman" panose="02020603050405020304" pitchFamily="18" charset="0"/>
            </a:endParaRPr>
          </a:p>
          <a:p>
            <a:pPr marL="171450" lvl="0" indent="-184150" algn="l" rtl="0">
              <a:spcBef>
                <a:spcPts val="0"/>
              </a:spcBef>
              <a:spcAft>
                <a:spcPts val="0"/>
              </a:spcAft>
              <a:buSzPts val="1400"/>
              <a:buChar char="•"/>
            </a:pPr>
            <a:endParaRPr dirty="0"/>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6 &amp; 7: 4min </a:t>
            </a:r>
            <a:r>
              <a:rPr lang="en-GB" dirty="0" err="1"/>
              <a:t>Huiswerk</a:t>
            </a:r>
            <a:r>
              <a:rPr lang="en-GB" dirty="0"/>
              <a:t> </a:t>
            </a:r>
            <a:r>
              <a:rPr lang="en-GB" dirty="0" err="1"/>
              <a:t>en</a:t>
            </a:r>
            <a:r>
              <a:rPr lang="en-GB" dirty="0"/>
              <a:t> </a:t>
            </a:r>
            <a:r>
              <a:rPr lang="en-GB" dirty="0" err="1"/>
              <a:t>refleksie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Ons het baie in vandag se les gedek. Werk deur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2</a:t>
            </a:r>
            <a:r>
              <a:rPr lang="af-ZA" sz="1800" dirty="0">
                <a:solidFill>
                  <a:srgbClr val="000000"/>
                </a:solidFill>
                <a:effectLst/>
                <a:highlight>
                  <a:srgbClr val="FFFFFF"/>
                </a:highlight>
                <a:latin typeface="Calibri" panose="020F0502020204030204" pitchFamily="34" charset="0"/>
                <a:ea typeface="Arial" panose="020B0604020202020204" pitchFamily="34" charset="0"/>
              </a:rPr>
              <a:t>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7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vir</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 </a:t>
            </a:r>
            <a:r>
              <a:rPr lang="af-ZA" sz="1800" dirty="0">
                <a:solidFill>
                  <a:srgbClr val="000000"/>
                </a:solidFill>
                <a:effectLst/>
                <a:highlight>
                  <a:srgbClr val="FFFFFF"/>
                </a:highlight>
                <a:latin typeface="Calibri" panose="020F0502020204030204" pitchFamily="34" charset="0"/>
                <a:ea typeface="Arial" panose="020B0604020202020204" pitchFamily="34" charset="0"/>
              </a:rPr>
              <a:t>huiswerk om jou te help voorberei vir toetstipe vrae oor die inhoud wat ons gedek het.</a:t>
            </a:r>
            <a:endParaRPr dirty="0"/>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ZA" dirty="0" err="1"/>
              <a:t>Skyfie</a:t>
            </a:r>
            <a:r>
              <a:rPr lang="en-ZA" dirty="0"/>
              <a:t> 7:</a:t>
            </a:r>
            <a:endParaRPr dirty="0"/>
          </a:p>
          <a:p>
            <a:pPr marL="0" lvl="0" indent="0" algn="l" rtl="0">
              <a:spcBef>
                <a:spcPts val="0"/>
              </a:spcBef>
              <a:spcAft>
                <a:spcPts val="0"/>
              </a:spcAft>
              <a:buNone/>
            </a:pPr>
            <a:endParaRPr dirty="0">
              <a:latin typeface="Arial"/>
              <a:ea typeface="Arial"/>
              <a:cs typeface="Arial"/>
              <a:sym typeface="Arial"/>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Ter afsluiting, hopelik kan jy vandag die volgende saam met jou wegneem: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highlight>
                  <a:srgbClr val="FFFFFF"/>
                </a:highlight>
                <a:latin typeface="Calibri" panose="020F0502020204030204" pitchFamily="34" charset="0"/>
                <a:ea typeface="Arial" panose="020B0604020202020204" pitchFamily="34" charset="0"/>
              </a:rPr>
              <a:t>Om 'n bietjie meer respek, deernis en aanvaarding te hê vir mense wat anders as jy is en diegene wat hul seksuele oriëntasie bevraagteken.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highlight>
                  <a:srgbClr val="FFFFFF"/>
                </a:highlight>
                <a:latin typeface="Calibri" panose="020F0502020204030204" pitchFamily="34" charset="0"/>
                <a:ea typeface="Arial" panose="020B0604020202020204" pitchFamily="34" charset="0"/>
              </a:rPr>
              <a:t>Waar om hulp te kry rakende jou </a:t>
            </a:r>
            <a:r>
              <a:rPr lang="af-ZA" sz="1800" dirty="0" err="1">
                <a:solidFill>
                  <a:srgbClr val="000000"/>
                </a:solidFill>
                <a:effectLst/>
                <a:highlight>
                  <a:srgbClr val="FFFFFF"/>
                </a:highlight>
                <a:latin typeface="Calibri" panose="020F0502020204030204" pitchFamily="34" charset="0"/>
                <a:ea typeface="Arial" panose="020B0604020202020204" pitchFamily="34" charset="0"/>
              </a:rPr>
              <a:t>leefstylkeuses</a:t>
            </a:r>
            <a:r>
              <a:rPr lang="af-ZA" sz="1800" dirty="0">
                <a:solidFill>
                  <a:srgbClr val="000000"/>
                </a:solidFill>
                <a:effectLst/>
                <a:highlight>
                  <a:srgbClr val="FFFFFF"/>
                </a:highlight>
                <a:latin typeface="Calibri" panose="020F0502020204030204" pitchFamily="34" charset="0"/>
                <a:ea typeface="Arial" panose="020B0604020202020204" pitchFamily="34" charset="0"/>
              </a:rPr>
              <a:t> en seksualiteit.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highlight>
                  <a:srgbClr val="FFFFFF"/>
                </a:highlight>
                <a:latin typeface="Calibri" panose="020F0502020204030204" pitchFamily="34" charset="0"/>
                <a:ea typeface="Arial" panose="020B0604020202020204" pitchFamily="34" charset="0"/>
              </a:rPr>
              <a:t>Die belangrikheid van voeding en fisiese aktiwiteite.</a:t>
            </a:r>
            <a:endParaRPr lang="en-US"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a:solidFill>
                  <a:srgbClr val="000000"/>
                </a:solidFill>
                <a:effectLst/>
                <a:highlight>
                  <a:srgbClr val="FFFFFF"/>
                </a:highlight>
                <a:latin typeface="Calibri" panose="020F0502020204030204" pitchFamily="34" charset="0"/>
                <a:ea typeface="Arial" panose="020B0604020202020204" pitchFamily="34" charset="0"/>
              </a:rPr>
              <a:t>Besin </a:t>
            </a:r>
            <a:r>
              <a:rPr lang="af-ZA" sz="1800" dirty="0">
                <a:solidFill>
                  <a:srgbClr val="000000"/>
                </a:solidFill>
                <a:effectLst/>
                <a:highlight>
                  <a:srgbClr val="FFFFFF"/>
                </a:highlight>
                <a:latin typeface="Calibri" panose="020F0502020204030204" pitchFamily="34" charset="0"/>
                <a:ea typeface="Arial" panose="020B0604020202020204" pitchFamily="34" charset="0"/>
              </a:rPr>
              <a:t>deur die vrae in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3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7 – Werkkaart)</a:t>
            </a:r>
            <a:r>
              <a:rPr lang="af-ZA" sz="1800" dirty="0">
                <a:solidFill>
                  <a:srgbClr val="000000"/>
                </a:solidFill>
                <a:effectLst/>
                <a:highlight>
                  <a:srgbClr val="FFFFFF"/>
                </a:highlight>
                <a:latin typeface="Calibri" panose="020F0502020204030204" pitchFamily="34" charset="0"/>
                <a:ea typeface="Arial" panose="020B0604020202020204" pitchFamily="34" charset="0"/>
              </a:rPr>
              <a:t> te beantwoord:</a:t>
            </a: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Symbol" panose="05050102010706020507" pitchFamily="18" charset="2"/>
              <a:buChar char=""/>
            </a:pPr>
            <a:r>
              <a:rPr lang="af-ZA" sz="1800" dirty="0">
                <a:effectLst/>
                <a:highlight>
                  <a:srgbClr val="FFFFFF"/>
                </a:highlight>
                <a:latin typeface="Calibri" panose="020F0502020204030204" pitchFamily="34" charset="0"/>
                <a:ea typeface="Arial" panose="020B0604020202020204" pitchFamily="34" charset="0"/>
              </a:rPr>
              <a:t>Evalueer hoe jy optree rondom leerders wat ‘n ander seksuele oriëntasie as jy het. </a:t>
            </a:r>
            <a:br>
              <a:rPr lang="af-ZA" sz="1800" dirty="0">
                <a:effectLst/>
                <a:highlight>
                  <a:srgbClr val="FFFFFF"/>
                </a:highlight>
                <a:latin typeface="Calibri" panose="020F0502020204030204" pitchFamily="34" charset="0"/>
                <a:ea typeface="Arial" panose="020B0604020202020204" pitchFamily="34" charset="0"/>
              </a:rPr>
            </a:br>
            <a:r>
              <a:rPr lang="af-ZA" sz="1800" dirty="0">
                <a:effectLst/>
                <a:highlight>
                  <a:srgbClr val="FFFFFF"/>
                </a:highlight>
                <a:latin typeface="Calibri" panose="020F0502020204030204" pitchFamily="34" charset="0"/>
                <a:ea typeface="Arial" panose="020B0604020202020204" pitchFamily="34" charset="0"/>
              </a:rPr>
              <a:t>Hoe kan jy meer verdraagsaam teenoor hulle as individue wees?</a:t>
            </a: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Symbol" panose="05050102010706020507" pitchFamily="18" charset="2"/>
              <a:buChar char=""/>
            </a:pPr>
            <a:r>
              <a:rPr lang="af-ZA" sz="1800" dirty="0">
                <a:effectLst/>
                <a:highlight>
                  <a:srgbClr val="FFFFFF"/>
                </a:highlight>
                <a:latin typeface="Calibri" panose="020F0502020204030204" pitchFamily="34" charset="0"/>
                <a:ea typeface="Arial" panose="020B0604020202020204" pitchFamily="34" charset="0"/>
              </a:rPr>
              <a:t>Gee raad aan 'n vriend, wat met hul eetgewoontes sukkel, oor hoe om daagliks meer gebalanseerde maaltye te eet.</a:t>
            </a:r>
            <a:endParaRPr lang="en-US" sz="1800" dirty="0">
              <a:effectLst/>
              <a:latin typeface="Times New Roman" panose="02020603050405020304" pitchFamily="18" charset="0"/>
              <a:ea typeface="Times New Roman" panose="02020603050405020304" pitchFamily="18" charset="0"/>
            </a:endParaRPr>
          </a:p>
          <a:p>
            <a:pPr marL="342900" lvl="0" indent="-342900" fontAlgn="auto">
              <a:buFont typeface="Symbol" panose="05050102010706020507" pitchFamily="18" charset="2"/>
              <a:buChar char=""/>
            </a:pPr>
            <a:r>
              <a:rPr lang="af-ZA" sz="1800" dirty="0">
                <a:effectLst/>
                <a:highlight>
                  <a:srgbClr val="FFFFFF"/>
                </a:highlight>
                <a:latin typeface="Calibri" panose="020F0502020204030204" pitchFamily="34" charset="0"/>
                <a:ea typeface="Arial" panose="020B0604020202020204" pitchFamily="34" charset="0"/>
              </a:rPr>
              <a:t>Evalueer jou oefening van die afgelope week. Watter tipe oefening moet jy vermeerder om jou gesondheid te bevorder?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highlight>
                  <a:srgbClr val="FFFFFF"/>
                </a:highlight>
                <a:latin typeface="Calibri" panose="020F0502020204030204" pitchFamily="34" charset="0"/>
                <a:ea typeface="Arial" panose="020B0604020202020204" pitchFamily="34" charset="0"/>
              </a:rPr>
              <a:t>(</a:t>
            </a:r>
            <a:r>
              <a:rPr lang="af-ZA" sz="1800" dirty="0">
                <a:solidFill>
                  <a:srgbClr val="FF0000"/>
                </a:solidFill>
                <a:effectLst/>
                <a:highlight>
                  <a:srgbClr val="FFFFFF"/>
                </a:highlight>
                <a:latin typeface="Calibri" panose="020F0502020204030204" pitchFamily="34" charset="0"/>
                <a:ea typeface="Arial" panose="020B0604020202020204" pitchFamily="34" charset="0"/>
              </a:rPr>
              <a:t>Nota aan onderwyser</a:t>
            </a:r>
            <a:r>
              <a:rPr lang="af-ZA" sz="1800" dirty="0">
                <a:solidFill>
                  <a:srgbClr val="000000"/>
                </a:solidFill>
                <a:effectLst/>
                <a:highlight>
                  <a:srgbClr val="FFFFFF"/>
                </a:highlight>
                <a:latin typeface="Calibri" panose="020F0502020204030204" pitchFamily="34" charset="0"/>
                <a:ea typeface="Arial" panose="020B0604020202020204" pitchFamily="34" charset="0"/>
              </a:rPr>
              <a:t>- moedig die klas aan om in hierdie tyd stil te wees. Dit kan selfs help om musiek te speel. Sê vir die klas om stil te bly totdat jy sê hulle kan praat.)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highlight>
                  <a:srgbClr val="FFFFFF"/>
                </a:highlight>
                <a:latin typeface="Calibri" panose="020F0502020204030204" pitchFamily="34" charset="0"/>
                <a:ea typeface="Arial" panose="020B0604020202020204" pitchFamily="34" charset="0"/>
              </a:rPr>
              <a:t>HUISWERK: Voltooi Toets Aktiwiteit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latin typeface="Arial"/>
              <a:ea typeface="Arial"/>
              <a:cs typeface="Arial"/>
              <a:sym typeface="Arial"/>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076080DD-234D-E520-655E-791D3CBAD004}"/>
              </a:ext>
            </a:extLst>
          </p:cNvPr>
          <p:cNvSpPr/>
          <p:nvPr/>
        </p:nvSpPr>
        <p:spPr>
          <a:xfrm>
            <a:off x="6713649" y="1625199"/>
            <a:ext cx="5367515"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 </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4E53EDCE-D2F2-C280-4CE8-93F2DFCB5C39}"/>
              </a:ext>
            </a:extLst>
          </p:cNvPr>
          <p:cNvSpPr/>
          <p:nvPr/>
        </p:nvSpPr>
        <p:spPr>
          <a:xfrm>
            <a:off x="1620524" y="6248398"/>
            <a:ext cx="10571476"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7: </a:t>
            </a:r>
            <a:r>
              <a:rPr lang="en-GB" sz="2800" dirty="0" err="1">
                <a:solidFill>
                  <a:srgbClr val="FEB3AE"/>
                </a:solidFill>
                <a:latin typeface="Aharoni" panose="02010803020104030203" pitchFamily="2" charset="-79"/>
                <a:cs typeface="Aharoni" panose="02010803020104030203" pitchFamily="2" charset="-79"/>
              </a:rPr>
              <a:t>Respek</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vir</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diversiteit</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024126"/>
            <a:ext cx="10515600" cy="1325563"/>
          </a:xfrm>
          <a:prstGeom prst="rect">
            <a:avLst/>
          </a:prstGeom>
          <a:noFill/>
          <a:ln>
            <a:noFill/>
          </a:ln>
        </p:spPr>
        <p:txBody>
          <a:bodyPr spcFirstLastPara="1" wrap="square" lIns="91425" tIns="45700" rIns="91425" bIns="45700" anchor="ctr" anchorCtr="0">
            <a:normAutofit fontScale="90000"/>
          </a:bodyPr>
          <a:lstStyle/>
          <a:p>
            <a:pPr lvl="0">
              <a:buSzPct val="100000"/>
            </a:pPr>
            <a:r>
              <a:rPr lang="en-ZA" dirty="0" err="1"/>
              <a:t>Nuttige</a:t>
            </a:r>
            <a:r>
              <a:rPr lang="en-ZA" dirty="0"/>
              <a:t> </a:t>
            </a:r>
            <a:r>
              <a:rPr lang="en-ZA" dirty="0" err="1"/>
              <a:t>definisies</a:t>
            </a:r>
            <a:r>
              <a:rPr lang="en-ZA" dirty="0"/>
              <a:t> </a:t>
            </a:r>
            <a:r>
              <a:rPr lang="en-ZA" dirty="0" err="1"/>
              <a:t>vir</a:t>
            </a:r>
            <a:r>
              <a:rPr lang="en-ZA" dirty="0"/>
              <a:t>:</a:t>
            </a:r>
            <a:br>
              <a:rPr lang="en-ZA" dirty="0"/>
            </a:br>
            <a:r>
              <a:rPr lang="en-ZA" dirty="0"/>
              <a:t>• </a:t>
            </a:r>
            <a:r>
              <a:rPr lang="en-ZA" dirty="0" err="1"/>
              <a:t>Seks</a:t>
            </a:r>
            <a:r>
              <a:rPr lang="en-ZA" dirty="0"/>
              <a:t/>
            </a:r>
            <a:br>
              <a:rPr lang="en-ZA" dirty="0"/>
            </a:br>
            <a:r>
              <a:rPr lang="en-ZA" dirty="0"/>
              <a:t>• </a:t>
            </a:r>
            <a:r>
              <a:rPr lang="en-ZA" dirty="0" err="1"/>
              <a:t>Geslag</a:t>
            </a:r>
            <a:r>
              <a:rPr lang="en-ZA" dirty="0"/>
              <a:t/>
            </a:r>
            <a:br>
              <a:rPr lang="en-ZA" dirty="0"/>
            </a:br>
            <a:r>
              <a:rPr lang="en-ZA" dirty="0"/>
              <a:t>• </a:t>
            </a:r>
            <a:r>
              <a:rPr lang="en-ZA" dirty="0" err="1"/>
              <a:t>Seksuele</a:t>
            </a:r>
            <a:r>
              <a:rPr lang="en-ZA" dirty="0"/>
              <a:t> </a:t>
            </a:r>
            <a:r>
              <a:rPr lang="en-ZA" dirty="0" err="1"/>
              <a:t>oriëntasie</a:t>
            </a:r>
            <a:r>
              <a:rPr lang="en-ZA" dirty="0"/>
              <a:t> </a:t>
            </a:r>
            <a:br>
              <a:rPr lang="en-ZA" dirty="0"/>
            </a:br>
            <a:r>
              <a:rPr lang="en-ZA" dirty="0"/>
              <a:t>• </a:t>
            </a:r>
            <a:r>
              <a:rPr lang="en-ZA" sz="5300" dirty="0" err="1">
                <a:solidFill>
                  <a:srgbClr val="FF0000"/>
                </a:solidFill>
              </a:rPr>
              <a:t>L</a:t>
            </a:r>
            <a:r>
              <a:rPr lang="en-ZA" dirty="0" err="1"/>
              <a:t>esbies</a:t>
            </a:r>
            <a:r>
              <a:rPr lang="en-ZA" dirty="0"/>
              <a:t> </a:t>
            </a:r>
            <a:br>
              <a:rPr lang="en-ZA" dirty="0"/>
            </a:br>
            <a:r>
              <a:rPr lang="en-ZA" dirty="0"/>
              <a:t>• </a:t>
            </a:r>
            <a:r>
              <a:rPr lang="en-ZA" sz="5300" dirty="0">
                <a:solidFill>
                  <a:srgbClr val="FFC000"/>
                </a:solidFill>
              </a:rPr>
              <a:t>G</a:t>
            </a:r>
            <a:r>
              <a:rPr lang="en-ZA" dirty="0"/>
              <a:t>ay</a:t>
            </a:r>
            <a:br>
              <a:rPr lang="en-ZA" dirty="0"/>
            </a:br>
            <a:r>
              <a:rPr lang="en-ZA" dirty="0"/>
              <a:t>• </a:t>
            </a:r>
            <a:r>
              <a:rPr lang="en-ZA" sz="5300" dirty="0" err="1">
                <a:solidFill>
                  <a:srgbClr val="FFFF00"/>
                </a:solidFill>
              </a:rPr>
              <a:t>B</a:t>
            </a:r>
            <a:r>
              <a:rPr lang="en-ZA" dirty="0" err="1"/>
              <a:t>iseksueel</a:t>
            </a:r>
            <a:r>
              <a:rPr lang="en-ZA" dirty="0"/>
              <a:t> </a:t>
            </a:r>
            <a:br>
              <a:rPr lang="en-ZA" dirty="0"/>
            </a:br>
            <a:r>
              <a:rPr lang="en-ZA" dirty="0"/>
              <a:t>• </a:t>
            </a:r>
            <a:r>
              <a:rPr lang="en-ZA" sz="5300" dirty="0">
                <a:solidFill>
                  <a:srgbClr val="92D050"/>
                </a:solidFill>
              </a:rPr>
              <a:t>T</a:t>
            </a:r>
            <a:r>
              <a:rPr lang="en-ZA" dirty="0"/>
              <a:t>ransgender </a:t>
            </a:r>
            <a:br>
              <a:rPr lang="en-ZA" dirty="0"/>
            </a:br>
            <a:r>
              <a:rPr lang="en-ZA" dirty="0"/>
              <a:t>• </a:t>
            </a:r>
            <a:r>
              <a:rPr lang="en-ZA" sz="5300" dirty="0">
                <a:solidFill>
                  <a:srgbClr val="00B0F0"/>
                </a:solidFill>
              </a:rPr>
              <a:t>Q</a:t>
            </a:r>
            <a:r>
              <a:rPr lang="en-ZA" dirty="0"/>
              <a:t>ueer </a:t>
            </a:r>
            <a:r>
              <a:rPr lang="en-ZA" dirty="0" err="1"/>
              <a:t>en</a:t>
            </a:r>
            <a:r>
              <a:rPr lang="en-ZA" dirty="0"/>
              <a:t> </a:t>
            </a:r>
            <a:br>
              <a:rPr lang="en-ZA" dirty="0"/>
            </a:br>
            <a:r>
              <a:rPr lang="en-ZA" dirty="0"/>
              <a:t>• </a:t>
            </a:r>
            <a:r>
              <a:rPr lang="en-ZA" dirty="0" err="1"/>
              <a:t>Interseks</a:t>
            </a:r>
            <a:r>
              <a:rPr lang="en-ZA" dirty="0"/>
              <a:t> </a:t>
            </a:r>
            <a:r>
              <a:rPr lang="en-ZA" sz="4400" dirty="0">
                <a:latin typeface="Times New Roman"/>
                <a:ea typeface="Times New Roman"/>
                <a:cs typeface="Times New Roman"/>
                <a:sym typeface="Times New Roman"/>
              </a:rPr>
              <a:t/>
            </a:r>
            <a:br>
              <a:rPr lang="en-ZA" sz="4400" dirty="0">
                <a:latin typeface="Times New Roman"/>
                <a:ea typeface="Times New Roman"/>
                <a:cs typeface="Times New Roman"/>
                <a:sym typeface="Times New Roman"/>
              </a:rPr>
            </a:br>
            <a:endParaRPr dirty="0"/>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LEC | O compliance aliado à causa LGBTQI+: entenda o seu papel">
            <a:extLst>
              <a:ext uri="{FF2B5EF4-FFF2-40B4-BE49-F238E27FC236}">
                <a16:creationId xmlns:a16="http://schemas.microsoft.com/office/drawing/2014/main" id="{B7A90F62-75D3-A68B-C89A-CA39751C0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014" y="1641230"/>
            <a:ext cx="6913986"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3" descr="Apartheid Legacy's in South African Schools"/>
          <p:cNvPicPr preferRelativeResize="0">
            <a:picLocks noGrp="1"/>
          </p:cNvPicPr>
          <p:nvPr>
            <p:ph type="body" idx="1"/>
          </p:nvPr>
        </p:nvPicPr>
        <p:blipFill rotWithShape="1">
          <a:blip r:embed="rId3">
            <a:alphaModFix/>
          </a:blip>
          <a:srcRect r="1" b="16487"/>
          <a:stretch/>
        </p:blipFill>
        <p:spPr>
          <a:xfrm>
            <a:off x="20" y="1282"/>
            <a:ext cx="12191980" cy="6856718"/>
          </a:xfrm>
          <a:prstGeom prst="rect">
            <a:avLst/>
          </a:prstGeom>
          <a:noFill/>
          <a:ln>
            <a:noFill/>
          </a:ln>
        </p:spPr>
      </p:pic>
      <p:sp>
        <p:nvSpPr>
          <p:cNvPr id="103" name="Google Shape;103;p3"/>
          <p:cNvSpPr/>
          <p:nvPr/>
        </p:nvSpPr>
        <p:spPr>
          <a:xfrm>
            <a:off x="3149543" y="5375998"/>
            <a:ext cx="6027797" cy="923289"/>
          </a:xfrm>
          <a:prstGeom prst="rect">
            <a:avLst/>
          </a:prstGeom>
          <a:solidFill>
            <a:schemeClr val="dk1">
              <a:alpha val="57647"/>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dirty="0" err="1">
                <a:solidFill>
                  <a:srgbClr val="FFFFFF"/>
                </a:solidFill>
                <a:latin typeface="Calibri"/>
                <a:ea typeface="Calibri"/>
                <a:cs typeface="Calibri"/>
                <a:sym typeface="Calibri"/>
              </a:rPr>
              <a:t>GROEP</a:t>
            </a:r>
            <a:r>
              <a:rPr lang="en-ZA" sz="5400" b="1" i="0" u="none" strike="noStrike" cap="none" dirty="0">
                <a:solidFill>
                  <a:srgbClr val="FFFFFF"/>
                </a:solidFill>
                <a:latin typeface="Calibri"/>
                <a:ea typeface="Calibri"/>
                <a:cs typeface="Calibri"/>
                <a:sym typeface="Calibri"/>
              </a:rPr>
              <a:t> </a:t>
            </a:r>
            <a:r>
              <a:rPr lang="en-ZA" sz="5400" b="1" i="0" u="none" strike="noStrike" cap="none" dirty="0" err="1">
                <a:solidFill>
                  <a:srgbClr val="FFFFFF"/>
                </a:solidFill>
                <a:latin typeface="Calibri"/>
                <a:ea typeface="Calibri"/>
                <a:cs typeface="Calibri"/>
                <a:sym typeface="Calibri"/>
              </a:rPr>
              <a:t>AKTIWITEIT</a:t>
            </a:r>
            <a:endParaRPr dirty="0"/>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1" name="Google Shape;111;p4" descr="Gender Identity Examples, Meaning &amp; Definition | Kids Helpline"/>
          <p:cNvPicPr preferRelativeResize="0"/>
          <p:nvPr/>
        </p:nvPicPr>
        <p:blipFill rotWithShape="1">
          <a:blip r:embed="rId3">
            <a:alphaModFix/>
          </a:blip>
          <a:srcRect/>
          <a:stretch/>
        </p:blipFill>
        <p:spPr>
          <a:xfrm>
            <a:off x="-263237" y="0"/>
            <a:ext cx="12685695" cy="6840326"/>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nding Balance With Healthy Eating - Alberta Cancer Foundation">
            <a:extLst>
              <a:ext uri="{FF2B5EF4-FFF2-40B4-BE49-F238E27FC236}">
                <a16:creationId xmlns:a16="http://schemas.microsoft.com/office/drawing/2014/main" id="{F4ACDB9A-ABE5-56B7-648F-39DD2CA2A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27" y="7620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ur types of exercise for a well-rounded personal fitness program ...">
            <a:extLst>
              <a:ext uri="{FF2B5EF4-FFF2-40B4-BE49-F238E27FC236}">
                <a16:creationId xmlns:a16="http://schemas.microsoft.com/office/drawing/2014/main" id="{C06BF9DD-9858-A4BC-1370-6C78F6427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956" y="1542256"/>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B3563E-9528-ED31-DEE9-9C2826A55ADE}"/>
              </a:ext>
            </a:extLst>
          </p:cNvPr>
          <p:cNvSpPr txBox="1"/>
          <p:nvPr/>
        </p:nvSpPr>
        <p:spPr>
          <a:xfrm>
            <a:off x="6632294" y="1632030"/>
            <a:ext cx="1863524" cy="307777"/>
          </a:xfrm>
          <a:prstGeom prst="rect">
            <a:avLst/>
          </a:prstGeom>
          <a:solidFill>
            <a:srgbClr val="B7DEE8"/>
          </a:solidFill>
        </p:spPr>
        <p:txBody>
          <a:bodyPr wrap="square" rtlCol="0">
            <a:spAutoFit/>
          </a:bodyPr>
          <a:lstStyle/>
          <a:p>
            <a:pPr algn="ctr"/>
            <a:r>
              <a:rPr lang="en-GB" b="1" dirty="0" err="1"/>
              <a:t>Kardiovaskulêr</a:t>
            </a:r>
            <a:endParaRPr lang="en-US" b="1" dirty="0"/>
          </a:p>
        </p:txBody>
      </p:sp>
      <p:sp>
        <p:nvSpPr>
          <p:cNvPr id="3" name="TextBox 2">
            <a:extLst>
              <a:ext uri="{FF2B5EF4-FFF2-40B4-BE49-F238E27FC236}">
                <a16:creationId xmlns:a16="http://schemas.microsoft.com/office/drawing/2014/main" id="{152E6C5A-212F-5510-CEC2-D2CB0C740994}"/>
              </a:ext>
            </a:extLst>
          </p:cNvPr>
          <p:cNvSpPr txBox="1"/>
          <p:nvPr/>
        </p:nvSpPr>
        <p:spPr>
          <a:xfrm>
            <a:off x="9337876" y="1650880"/>
            <a:ext cx="1863524" cy="307777"/>
          </a:xfrm>
          <a:prstGeom prst="rect">
            <a:avLst/>
          </a:prstGeom>
          <a:solidFill>
            <a:srgbClr val="FFC000"/>
          </a:solidFill>
        </p:spPr>
        <p:txBody>
          <a:bodyPr wrap="square" rtlCol="0">
            <a:spAutoFit/>
          </a:bodyPr>
          <a:lstStyle/>
          <a:p>
            <a:pPr algn="ctr"/>
            <a:r>
              <a:rPr lang="en-GB" b="1" dirty="0" err="1"/>
              <a:t>Krag</a:t>
            </a:r>
            <a:endParaRPr lang="en-US" b="1" dirty="0"/>
          </a:p>
        </p:txBody>
      </p:sp>
      <p:sp>
        <p:nvSpPr>
          <p:cNvPr id="4" name="TextBox 3">
            <a:extLst>
              <a:ext uri="{FF2B5EF4-FFF2-40B4-BE49-F238E27FC236}">
                <a16:creationId xmlns:a16="http://schemas.microsoft.com/office/drawing/2014/main" id="{2AE1A8DE-1A4D-6893-F12C-FD1939AF4C8F}"/>
              </a:ext>
            </a:extLst>
          </p:cNvPr>
          <p:cNvSpPr txBox="1"/>
          <p:nvPr/>
        </p:nvSpPr>
        <p:spPr>
          <a:xfrm>
            <a:off x="6632294" y="3763701"/>
            <a:ext cx="1863524" cy="307777"/>
          </a:xfrm>
          <a:prstGeom prst="rect">
            <a:avLst/>
          </a:prstGeom>
          <a:solidFill>
            <a:srgbClr val="FF6743"/>
          </a:solidFill>
        </p:spPr>
        <p:txBody>
          <a:bodyPr wrap="square" rtlCol="0">
            <a:spAutoFit/>
          </a:bodyPr>
          <a:lstStyle/>
          <a:p>
            <a:pPr algn="ctr"/>
            <a:r>
              <a:rPr lang="en-GB" b="1" dirty="0" err="1"/>
              <a:t>Strek</a:t>
            </a:r>
            <a:endParaRPr lang="en-US" b="1" dirty="0"/>
          </a:p>
        </p:txBody>
      </p:sp>
      <p:sp>
        <p:nvSpPr>
          <p:cNvPr id="5" name="TextBox 4">
            <a:extLst>
              <a:ext uri="{FF2B5EF4-FFF2-40B4-BE49-F238E27FC236}">
                <a16:creationId xmlns:a16="http://schemas.microsoft.com/office/drawing/2014/main" id="{3F826F41-C913-B6DE-ECA1-97FC84B0493C}"/>
              </a:ext>
            </a:extLst>
          </p:cNvPr>
          <p:cNvSpPr txBox="1"/>
          <p:nvPr/>
        </p:nvSpPr>
        <p:spPr>
          <a:xfrm>
            <a:off x="9337876" y="3763700"/>
            <a:ext cx="1863524" cy="307777"/>
          </a:xfrm>
          <a:prstGeom prst="rect">
            <a:avLst/>
          </a:prstGeom>
          <a:solidFill>
            <a:srgbClr val="92D050"/>
          </a:solidFill>
        </p:spPr>
        <p:txBody>
          <a:bodyPr wrap="square" rtlCol="0">
            <a:spAutoFit/>
          </a:bodyPr>
          <a:lstStyle/>
          <a:p>
            <a:pPr algn="ctr"/>
            <a:r>
              <a:rPr lang="en-GB" b="1" dirty="0" err="1"/>
              <a:t>Balans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7" name="Google Shape;12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Picture 2" descr="The SHL Tests - Practice Guide &amp; Answers | PRT">
            <a:extLst>
              <a:ext uri="{FF2B5EF4-FFF2-40B4-BE49-F238E27FC236}">
                <a16:creationId xmlns:a16="http://schemas.microsoft.com/office/drawing/2014/main" id="{247A46D1-0EAE-E712-D37F-9AF2909C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uperEval » Blog Archive Why is Self-Reflection a Critical Component of  Leadership? | SuperEval">
            <a:extLst>
              <a:ext uri="{FF2B5EF4-FFF2-40B4-BE49-F238E27FC236}">
                <a16:creationId xmlns:a16="http://schemas.microsoft.com/office/drawing/2014/main" id="{03342384-F80A-878D-6924-2E261F982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776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5C011A6-F358-4CB2-5C84-9E64C81A35A5}"/>
              </a:ext>
            </a:extLst>
          </p:cNvPr>
          <p:cNvSpPr txBox="1">
            <a:spLocks/>
          </p:cNvSpPr>
          <p:nvPr/>
        </p:nvSpPr>
        <p:spPr>
          <a:xfrm>
            <a:off x="-3668486" y="580921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dirty="0" err="1">
                <a:solidFill>
                  <a:schemeClr val="tx2">
                    <a:lumMod val="50000"/>
                  </a:schemeClr>
                </a:solidFill>
              </a:rPr>
              <a:t>REFLEKSIE</a:t>
            </a:r>
            <a:endParaRPr lang="en-US" sz="5400" b="1" dirty="0">
              <a:solidFill>
                <a:schemeClr val="tx2">
                  <a:lumMod val="50000"/>
                </a:schemeClr>
              </a:solidFill>
            </a:endParaRPr>
          </a:p>
        </p:txBody>
      </p:sp>
      <p:pic>
        <p:nvPicPr>
          <p:cNvPr id="5" name="Picture 4">
            <a:extLst>
              <a:ext uri="{FF2B5EF4-FFF2-40B4-BE49-F238E27FC236}">
                <a16:creationId xmlns:a16="http://schemas.microsoft.com/office/drawing/2014/main" id="{6A6118B1-13DB-DB05-CE8D-ED9ABC844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8313" y="15032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1308</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Symbol</vt:lpstr>
      <vt:lpstr>Times New Roman</vt:lpstr>
      <vt:lpstr>Office Theme</vt:lpstr>
      <vt:lpstr>PowerPoint Presentation</vt:lpstr>
      <vt:lpstr>Nuttige definisies vir: • Seks • Geslag • Seksuele oriëntasie  • Lesbies  • Gay • Biseksueel  • Transgender  • Queer en  • Interseks  </vt:lpstr>
      <vt:lpstr>PowerPoint Presentation</vt:lpstr>
      <vt:lpstr>PowerPoint Presentation</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9</cp:revision>
  <dcterms:created xsi:type="dcterms:W3CDTF">2023-02-17T20:03:06Z</dcterms:created>
  <dcterms:modified xsi:type="dcterms:W3CDTF">2023-07-24T14:26:53Z</dcterms:modified>
</cp:coreProperties>
</file>