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dWU1oA23xvSoLNMlotQPmDGB8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BBD90-E803-400C-A634-18382228A71D}" v="5" dt="2023-06-28T10:58:43.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06" autoAdjust="0"/>
  </p:normalViewPr>
  <p:slideViewPr>
    <p:cSldViewPr snapToGrid="0">
      <p:cViewPr varScale="1">
        <p:scale>
          <a:sx n="48" d="100"/>
          <a:sy n="48" d="100"/>
        </p:scale>
        <p:origin x="193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8D7BBD90-E803-400C-A634-18382228A71D}"/>
    <pc:docChg chg="custSel modSld">
      <pc:chgData name="Hp Unit" userId="86ec350514542ee1" providerId="LiveId" clId="{8D7BBD90-E803-400C-A634-18382228A71D}" dt="2023-06-28T11:02:59.641" v="451" actId="20577"/>
      <pc:docMkLst>
        <pc:docMk/>
      </pc:docMkLst>
      <pc:sldChg chg="addSp modSp mod modNotesTx">
        <pc:chgData name="Hp Unit" userId="86ec350514542ee1" providerId="LiveId" clId="{8D7BBD90-E803-400C-A634-18382228A71D}" dt="2023-06-28T11:02:59.641" v="451" actId="20577"/>
        <pc:sldMkLst>
          <pc:docMk/>
          <pc:sldMk cId="0" sldId="256"/>
        </pc:sldMkLst>
        <pc:spChg chg="add mod">
          <ac:chgData name="Hp Unit" userId="86ec350514542ee1" providerId="LiveId" clId="{8D7BBD90-E803-400C-A634-18382228A71D}" dt="2023-06-28T10:28:24.187" v="33" actId="404"/>
          <ac:spMkLst>
            <pc:docMk/>
            <pc:sldMk cId="0" sldId="256"/>
            <ac:spMk id="3" creationId="{8F31DE1C-627E-C827-7C8B-4116AFD25559}"/>
          </ac:spMkLst>
        </pc:spChg>
        <pc:spChg chg="add mod">
          <ac:chgData name="Hp Unit" userId="86ec350514542ee1" providerId="LiveId" clId="{8D7BBD90-E803-400C-A634-18382228A71D}" dt="2023-06-28T10:33:35.903" v="94" actId="404"/>
          <ac:spMkLst>
            <pc:docMk/>
            <pc:sldMk cId="0" sldId="256"/>
            <ac:spMk id="4" creationId="{4D565790-6AC5-C951-FB44-2888BEEE22B4}"/>
          </ac:spMkLst>
        </pc:spChg>
        <pc:spChg chg="add mod">
          <ac:chgData name="Hp Unit" userId="86ec350514542ee1" providerId="LiveId" clId="{8D7BBD90-E803-400C-A634-18382228A71D}" dt="2023-06-28T10:34:54.537" v="141" actId="207"/>
          <ac:spMkLst>
            <pc:docMk/>
            <pc:sldMk cId="0" sldId="256"/>
            <ac:spMk id="5" creationId="{EC9FFD50-3469-4876-E691-478D051E67E1}"/>
          </ac:spMkLst>
        </pc:spChg>
      </pc:sldChg>
      <pc:sldChg chg="modNotesTx">
        <pc:chgData name="Hp Unit" userId="86ec350514542ee1" providerId="LiveId" clId="{8D7BBD90-E803-400C-A634-18382228A71D}" dt="2023-06-28T10:55:41.472" v="237" actId="6549"/>
        <pc:sldMkLst>
          <pc:docMk/>
          <pc:sldMk cId="0" sldId="257"/>
        </pc:sldMkLst>
      </pc:sldChg>
      <pc:sldChg chg="modSp mod modNotesTx">
        <pc:chgData name="Hp Unit" userId="86ec350514542ee1" providerId="LiveId" clId="{8D7BBD90-E803-400C-A634-18382228A71D}" dt="2023-06-28T10:59:16.040" v="340" actId="1076"/>
        <pc:sldMkLst>
          <pc:docMk/>
          <pc:sldMk cId="0" sldId="258"/>
        </pc:sldMkLst>
        <pc:spChg chg="mod">
          <ac:chgData name="Hp Unit" userId="86ec350514542ee1" providerId="LiveId" clId="{8D7BBD90-E803-400C-A634-18382228A71D}" dt="2023-06-28T10:56:16.410" v="265" actId="20577"/>
          <ac:spMkLst>
            <pc:docMk/>
            <pc:sldMk cId="0" sldId="258"/>
            <ac:spMk id="101" creationId="{00000000-0000-0000-0000-000000000000}"/>
          </ac:spMkLst>
        </pc:spChg>
        <pc:spChg chg="mod">
          <ac:chgData name="Hp Unit" userId="86ec350514542ee1" providerId="LiveId" clId="{8D7BBD90-E803-400C-A634-18382228A71D}" dt="2023-06-28T10:56:02.046" v="254" actId="14100"/>
          <ac:spMkLst>
            <pc:docMk/>
            <pc:sldMk cId="0" sldId="258"/>
            <ac:spMk id="106" creationId="{00000000-0000-0000-0000-000000000000}"/>
          </ac:spMkLst>
        </pc:spChg>
        <pc:picChg chg="mod">
          <ac:chgData name="Hp Unit" userId="86ec350514542ee1" providerId="LiveId" clId="{8D7BBD90-E803-400C-A634-18382228A71D}" dt="2023-06-28T10:59:16.040" v="340" actId="1076"/>
          <ac:picMkLst>
            <pc:docMk/>
            <pc:sldMk cId="0" sldId="258"/>
            <ac:picMk id="102" creationId="{00000000-0000-0000-0000-000000000000}"/>
          </ac:picMkLst>
        </pc:picChg>
        <pc:picChg chg="mod">
          <ac:chgData name="Hp Unit" userId="86ec350514542ee1" providerId="LiveId" clId="{8D7BBD90-E803-400C-A634-18382228A71D}" dt="2023-06-28T10:59:11.323" v="339" actId="1076"/>
          <ac:picMkLst>
            <pc:docMk/>
            <pc:sldMk cId="0" sldId="258"/>
            <ac:picMk id="104" creationId="{00000000-0000-0000-0000-000000000000}"/>
          </ac:picMkLst>
        </pc:picChg>
      </pc:sldChg>
      <pc:sldChg chg="modSp mod modNotesTx">
        <pc:chgData name="Hp Unit" userId="86ec350514542ee1" providerId="LiveId" clId="{8D7BBD90-E803-400C-A634-18382228A71D}" dt="2023-06-28T11:00:33.998" v="372" actId="20577"/>
        <pc:sldMkLst>
          <pc:docMk/>
          <pc:sldMk cId="0" sldId="259"/>
        </pc:sldMkLst>
        <pc:spChg chg="mod">
          <ac:chgData name="Hp Unit" userId="86ec350514542ee1" providerId="LiveId" clId="{8D7BBD90-E803-400C-A634-18382228A71D}" dt="2023-06-28T10:59:02.833" v="338" actId="1076"/>
          <ac:spMkLst>
            <pc:docMk/>
            <pc:sldMk cId="0" sldId="259"/>
            <ac:spMk id="113" creationId="{00000000-0000-0000-0000-000000000000}"/>
          </ac:spMkLst>
        </pc:spChg>
        <pc:picChg chg="mod">
          <ac:chgData name="Hp Unit" userId="86ec350514542ee1" providerId="LiveId" clId="{8D7BBD90-E803-400C-A634-18382228A71D}" dt="2023-06-28T10:58:58.269" v="337" actId="14100"/>
          <ac:picMkLst>
            <pc:docMk/>
            <pc:sldMk cId="0" sldId="259"/>
            <ac:picMk id="114" creationId="{00000000-0000-0000-0000-000000000000}"/>
          </ac:picMkLst>
        </pc:picChg>
      </pc:sldChg>
      <pc:sldChg chg="modNotesTx">
        <pc:chgData name="Hp Unit" userId="86ec350514542ee1" providerId="LiveId" clId="{8D7BBD90-E803-400C-A634-18382228A71D}" dt="2023-06-28T11:02:49.091" v="450" actId="20577"/>
        <pc:sldMkLst>
          <pc:docMk/>
          <pc:sldMk cId="0" sldId="260"/>
        </pc:sldMkLst>
      </pc:sldChg>
      <pc:sldChg chg="modNotesTx">
        <pc:chgData name="Hp Unit" userId="86ec350514542ee1" providerId="LiveId" clId="{8D7BBD90-E803-400C-A634-18382228A71D}" dt="2023-06-28T11:02:36.265" v="441" actId="2057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za/issues/finding-job-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a:t> 1: </a:t>
            </a:r>
            <a:r>
              <a:rPr lang="en-US" dirty="0"/>
              <a:t>8 min (</a:t>
            </a:r>
            <a:r>
              <a:rPr lang="en-US" dirty="0" err="1"/>
              <a:t>Inleiding</a:t>
            </a:r>
            <a:r>
              <a:rPr lang="en-US" dirty="0"/>
              <a:t>)</a:t>
            </a:r>
            <a:endParaRPr lang="en-US" sz="1200" dirty="0">
              <a:solidFill>
                <a:schemeClr val="dk1"/>
              </a:solidFill>
              <a:effectLst/>
              <a:latin typeface="Calibri"/>
            </a:endParaRPr>
          </a:p>
          <a:p>
            <a:pPr marL="0" lvl="0" indent="0" algn="l" rtl="0">
              <a:spcBef>
                <a:spcPts val="0"/>
              </a:spcBef>
              <a:spcAft>
                <a:spcPts val="0"/>
              </a:spcAft>
              <a:buNone/>
            </a:pPr>
            <a:endParaRPr lang="en-US" sz="120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af-ZA" sz="1800" dirty="0">
                <a:solidFill>
                  <a:srgbClr val="000000"/>
                </a:solidFill>
                <a:effectLst/>
                <a:latin typeface="Calibri" panose="020F0502020204030204" pitchFamily="34" charset="0"/>
                <a:ea typeface="Arial" panose="020B0604020202020204" pitchFamily="34" charset="0"/>
              </a:rPr>
              <a:t>Goeiedag, graad 11's. Ons begin vandag 'n nuwe reeks lesse wat vir jou van die vaardighede sal gee wat jy in die volgende paar maande sal nodig hê.</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af-ZA" sz="1800" dirty="0">
                <a:solidFill>
                  <a:srgbClr val="000000"/>
                </a:solidFill>
                <a:effectLst/>
                <a:latin typeface="Calibri" panose="020F0502020204030204" pitchFamily="34" charset="0"/>
                <a:ea typeface="Arial" panose="020B0604020202020204" pitchFamily="34" charset="0"/>
              </a:rPr>
              <a:t>Het een van julle broers of susters wat 'n werk het? Miskien het jy 'n deeltydse werk op naweke? Wat sou jy sê is die voor- en nadele van 'n deeltydse werk terwyl jy nog in graad 11 is? Ek gaan jou vra om van jou gedagtes te deel en ons gaan dit direk op die lys op die bord skryf. Kom ons kyk met hoeveel redes jy vorendag kan kom. </a:t>
            </a:r>
            <a:endParaRPr lang="en-US" sz="1800" dirty="0">
              <a:effectLst/>
              <a:latin typeface="Times New Roman" panose="02020603050405020304" pitchFamily="18" charset="0"/>
              <a:ea typeface="Times New Roman" panose="02020603050405020304" pitchFamily="18" charset="0"/>
            </a:endParaRPr>
          </a:p>
          <a:p>
            <a:pPr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indent="-1270"/>
            <a:r>
              <a:rPr lang="af-ZA" sz="1800" dirty="0">
                <a:solidFill>
                  <a:srgbClr val="000000"/>
                </a:solidFill>
                <a:effectLst/>
                <a:latin typeface="Calibri" panose="020F0502020204030204" pitchFamily="34" charset="0"/>
                <a:ea typeface="Arial" panose="020B0604020202020204" pitchFamily="34" charset="0"/>
              </a:rPr>
              <a:t>Hier is 'n paar voor die hand liggende moontlikhede ...</a:t>
            </a:r>
            <a:endParaRPr lang="en-US" sz="1800" b="0" dirty="0">
              <a:solidFill>
                <a:schemeClr val="dk1"/>
              </a:solidFill>
              <a:effectLst/>
              <a:latin typeface="Times New Roman" panose="02020603050405020304" pitchFamily="18" charset="0"/>
              <a:ea typeface="Arial" panose="020B0604020202020204" pitchFamily="34" charset="0"/>
            </a:endParaRPr>
          </a:p>
          <a:p>
            <a:pPr indent="-1270"/>
            <a:endParaRPr lang="en-US" sz="1800" b="0" dirty="0">
              <a:solidFill>
                <a:schemeClr val="dk1"/>
              </a:solidFill>
              <a:effectLst/>
              <a:latin typeface="Times New Roman" panose="02020603050405020304" pitchFamily="18" charset="0"/>
              <a:ea typeface="Arial" panose="020B0604020202020204" pitchFamily="34" charset="0"/>
            </a:endParaRPr>
          </a:p>
          <a:p>
            <a:pPr indent="-1270"/>
            <a:r>
              <a:rPr lang="af-ZA" sz="1800" b="1" dirty="0">
                <a:solidFill>
                  <a:srgbClr val="000000"/>
                </a:solidFill>
                <a:effectLst/>
                <a:latin typeface="Calibri" panose="020F0502020204030204" pitchFamily="34" charset="0"/>
                <a:ea typeface="Arial" panose="020B0604020202020204" pitchFamily="34" charset="0"/>
              </a:rPr>
              <a:t>Voordele: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Jy kan ekstra sakgeld vir jouself spaar.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Jy kan onafhankliker wees.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Jy hoef nie heeltyd vir jou ouers vir geld te vra nie.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Jy leer 'n paar vaardighede wat jou ‘n idee van die werksomgewing gee.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Jy leer om jou geld te bestuur.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Jy begin vir die toekoms spaar.</a:t>
            </a:r>
            <a:endParaRPr lang="en-US" sz="1800" dirty="0">
              <a:effectLst/>
              <a:latin typeface="Times New Roman" panose="02020603050405020304" pitchFamily="18" charset="0"/>
              <a:ea typeface="Times New Roman" panose="02020603050405020304" pitchFamily="18" charset="0"/>
            </a:endParaRPr>
          </a:p>
          <a:p>
            <a:pPr marL="684530" indent="-635"/>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r>
              <a:rPr lang="af-ZA" sz="1800" b="1" dirty="0">
                <a:solidFill>
                  <a:srgbClr val="000000"/>
                </a:solidFill>
                <a:effectLst/>
                <a:latin typeface="Calibri" panose="020F0502020204030204" pitchFamily="34" charset="0"/>
                <a:ea typeface="Arial" panose="020B0604020202020204" pitchFamily="34" charset="0"/>
              </a:rPr>
              <a:t>	Nadele: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Die lang ure kan die tyd wat aan studie toegeken word, beïnvloed.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Jy sal nie soveel tyd hê om oor naweke saam met vriende deur te bring nie.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Lang ure kan 'n impak op die liggaam hê wat weer prestasie in sport en akademie kan beïnvloed.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Moegheid ná 'n werksnaweek kan lei tot 'n gebrek aan konsentrasie op 'n Maandag by die skool.</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000000"/>
                </a:solidFill>
                <a:effectLst/>
                <a:latin typeface="Calibri" panose="020F0502020204030204" pitchFamily="34" charset="0"/>
                <a:ea typeface="Arial" panose="020B0604020202020204" pitchFamily="34" charset="0"/>
              </a:rPr>
              <a:t>Om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terwyl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nog</a:t>
            </a:r>
            <a:r>
              <a:rPr lang="en-ZA" sz="1800" dirty="0">
                <a:solidFill>
                  <a:srgbClr val="000000"/>
                </a:solidFill>
                <a:effectLst/>
                <a:latin typeface="Calibri" panose="020F0502020204030204" pitchFamily="34" charset="0"/>
                <a:ea typeface="Arial" panose="020B0604020202020204" pitchFamily="34" charset="0"/>
              </a:rPr>
              <a:t> op </a:t>
            </a:r>
            <a:r>
              <a:rPr lang="en-ZA" sz="1800" dirty="0" err="1">
                <a:solidFill>
                  <a:srgbClr val="000000"/>
                </a:solidFill>
                <a:effectLst/>
                <a:latin typeface="Calibri" panose="020F0502020204030204" pitchFamily="34" charset="0"/>
                <a:ea typeface="Arial" panose="020B0604020202020204" pitchFamily="34" charset="0"/>
              </a:rPr>
              <a:t>skool</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hou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baie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voordele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asook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uitdagings</a:t>
            </a:r>
            <a:r>
              <a:rPr lang="en-ZA" sz="1800" dirty="0">
                <a:solidFill>
                  <a:srgbClr val="000000"/>
                </a:solidFill>
                <a:effectLst/>
                <a:latin typeface="Calibri" panose="020F0502020204030204" pitchFamily="34" charset="0"/>
                <a:ea typeface="Arial" panose="020B0604020202020204" pitchFamily="34" charset="0"/>
              </a:rPr>
              <a:t> in. Of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tans </a:t>
            </a:r>
            <a:r>
              <a:rPr lang="en-ZA" sz="1800" dirty="0" err="1">
                <a:solidFill>
                  <a:srgbClr val="000000"/>
                </a:solidFill>
                <a:effectLst/>
                <a:latin typeface="Calibri" panose="020F0502020204030204" pitchFamily="34" charset="0"/>
                <a:ea typeface="Arial" panose="020B0604020202020204" pitchFamily="34" charset="0"/>
              </a:rPr>
              <a:t>werkend</a:t>
            </a:r>
            <a:r>
              <a:rPr lang="en-ZA" sz="1800" dirty="0">
                <a:solidFill>
                  <a:srgbClr val="000000"/>
                </a:solidFill>
                <a:effectLst/>
                <a:latin typeface="Calibri" panose="020F0502020204030204" pitchFamily="34" charset="0"/>
                <a:ea typeface="Arial" panose="020B0604020202020204" pitchFamily="34" charset="0"/>
              </a:rPr>
              <a:t> is of in die </a:t>
            </a:r>
            <a:r>
              <a:rPr lang="en-ZA" sz="1800" dirty="0" err="1">
                <a:solidFill>
                  <a:srgbClr val="000000"/>
                </a:solidFill>
                <a:effectLst/>
                <a:latin typeface="Calibri" panose="020F0502020204030204" pitchFamily="34" charset="0"/>
                <a:ea typeface="Arial" panose="020B0604020202020204" pitchFamily="34" charset="0"/>
              </a:rPr>
              <a:t>toekoms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is die </a:t>
            </a:r>
            <a:r>
              <a:rPr lang="en-ZA" sz="1800" dirty="0" err="1">
                <a:solidFill>
                  <a:srgbClr val="000000"/>
                </a:solidFill>
                <a:effectLst/>
                <a:latin typeface="Calibri" panose="020F0502020204030204" pitchFamily="34" charset="0"/>
                <a:ea typeface="Arial" panose="020B0604020202020204" pitchFamily="34" charset="0"/>
              </a:rPr>
              <a:t>realiteit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a:t>
            </a:r>
            <a:r>
              <a:rPr lang="en-ZA" sz="1800" dirty="0">
                <a:solidFill>
                  <a:srgbClr val="000000"/>
                </a:solidFill>
                <a:effectLst/>
                <a:latin typeface="Calibri" panose="020F0502020204030204" pitchFamily="34" charset="0"/>
                <a:ea typeface="Arial" panose="020B0604020202020204" pitchFamily="34" charset="0"/>
              </a:rPr>
              <a:t> 'n hele </a:t>
            </a:r>
            <a:r>
              <a:rPr lang="en-ZA" sz="1800" dirty="0" err="1">
                <a:solidFill>
                  <a:srgbClr val="000000"/>
                </a:solidFill>
                <a:effectLst/>
                <a:latin typeface="Calibri" panose="020F0502020204030204" pitchFamily="34" charset="0"/>
                <a:ea typeface="Arial" panose="020B0604020202020204" pitchFamily="34" charset="0"/>
              </a:rPr>
              <a:t>ander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wêreld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daarbuite</a:t>
            </a:r>
            <a:r>
              <a:rPr lang="en-ZA" sz="1800" dirty="0">
                <a:solidFill>
                  <a:srgbClr val="000000"/>
                </a:solidFill>
                <a:effectLst/>
                <a:latin typeface="Calibri" panose="020F0502020204030204" pitchFamily="34" charset="0"/>
                <a:ea typeface="Arial" panose="020B0604020202020204" pitchFamily="34" charset="0"/>
              </a:rPr>
              <a:t> is met 'n taal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ken om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studies </a:t>
            </a:r>
            <a:r>
              <a:rPr lang="en-ZA" sz="1800" dirty="0" err="1">
                <a:solidFill>
                  <a:srgbClr val="000000"/>
                </a:solidFill>
                <a:effectLst/>
                <a:latin typeface="Calibri" panose="020F0502020204030204" pitchFamily="34" charset="0"/>
                <a:ea typeface="Arial" panose="020B0604020202020204" pitchFamily="34" charset="0"/>
              </a:rPr>
              <a:t>aansoek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of </a:t>
            </a:r>
            <a:r>
              <a:rPr lang="en-ZA" sz="1800" dirty="0" err="1">
                <a:solidFill>
                  <a:srgbClr val="000000"/>
                </a:solidFill>
                <a:effectLst/>
                <a:latin typeface="Calibri" panose="020F0502020204030204" pitchFamily="34" charset="0"/>
                <a:ea typeface="Arial" panose="020B0604020202020204" pitchFamily="34" charset="0"/>
              </a:rPr>
              <a:t>selfs</a:t>
            </a:r>
            <a:r>
              <a:rPr lang="en-ZA" sz="1800" dirty="0">
                <a:solidFill>
                  <a:srgbClr val="000000"/>
                </a:solidFill>
                <a:effectLst/>
                <a:latin typeface="Calibri" panose="020F0502020204030204" pitchFamily="34" charset="0"/>
                <a:ea typeface="Arial" panose="020B0604020202020204" pitchFamily="34" charset="0"/>
              </a:rPr>
              <a:t> net </a:t>
            </a:r>
            <a:r>
              <a:rPr lang="en-ZA" sz="1800" dirty="0" err="1">
                <a:solidFill>
                  <a:srgbClr val="000000"/>
                </a:solidFill>
                <a:effectLst/>
                <a:latin typeface="Calibri" panose="020F0502020204030204" pitchFamily="34" charset="0"/>
                <a:ea typeface="Arial" panose="020B0604020202020204" pitchFamily="34" charset="0"/>
              </a:rPr>
              <a:t>bewus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wees van hoe om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onderhoud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berei</a:t>
            </a:r>
            <a:r>
              <a:rPr lang="en-ZA" sz="1800" dirty="0">
                <a:solidFill>
                  <a:srgbClr val="000000"/>
                </a:solidFill>
                <a:effectLst/>
                <a:latin typeface="Calibri" panose="020F0502020204030204" pitchFamily="34" charset="0"/>
                <a:ea typeface="Arial" panose="020B0604020202020204" pitchFamily="34" charset="0"/>
              </a:rPr>
              <a:t>. In die </a:t>
            </a:r>
            <a:r>
              <a:rPr lang="en-ZA" sz="1800" dirty="0" err="1">
                <a:solidFill>
                  <a:srgbClr val="000000"/>
                </a:solidFill>
                <a:effectLst/>
                <a:latin typeface="Calibri" panose="020F0502020204030204" pitchFamily="34" charset="0"/>
                <a:ea typeface="Arial" panose="020B0604020202020204" pitchFamily="34" charset="0"/>
              </a:rPr>
              <a:t>volgende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vyf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lesse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daarop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fokus</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help om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vaardighede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ontwikkel</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binnekort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gebruik</a:t>
            </a:r>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2 &amp;3: 5+9+6min (</a:t>
            </a:r>
            <a:r>
              <a:rPr lang="af-ZA" sz="1800" dirty="0">
                <a:effectLst/>
                <a:latin typeface="Calibri" panose="020F0502020204030204" pitchFamily="34" charset="0"/>
                <a:ea typeface="Arial" panose="020B0604020202020204" pitchFamily="34" charset="0"/>
              </a:rPr>
              <a:t>ONDERRIG &amp; INDIVIDUELE AKTIWITEIT)</a:t>
            </a:r>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As jy besluit om werk te begin soek, waar sal jy begin soek? Advertensies vir </a:t>
            </a:r>
            <a:r>
              <a:rPr lang="af-ZA" sz="1800" dirty="0">
                <a:solidFill>
                  <a:srgbClr val="000000"/>
                </a:solidFill>
                <a:effectLst/>
                <a:latin typeface="Calibri" panose="020F0502020204030204" pitchFamily="34" charset="0"/>
                <a:ea typeface="Arial" panose="020B0604020202020204" pitchFamily="34" charset="0"/>
              </a:rPr>
              <a:t>werksgeleenthede? (Gee leerders tyd om te reageer)</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Miskien het jy al die kennisgewingsborde by plaaslike supermarkte gesien. Daar is dikwels 'n lys met beskikbare poste, maar mense het ook die geleentheid om hul name en kontaknommers op die bord te plaas indien hulle hul beskikbaarheid om te werk wil adverteer. Een van die uitdaging daarvan om slegs op hierdie kennisgewingborde te adverteer, is dat jy net mense in jou plaaslike gemeenskap bereik. 'n Voordeel is egter dat indien jy 'n werk sou kry, hoef jy nie ver te reis van waar jy woon nie.</a:t>
            </a:r>
          </a:p>
          <a:p>
            <a:pPr marL="0" lvl="0" indent="0" fontAlgn="base">
              <a:buFont typeface="Arial" panose="020B0604020202020204" pitchFamily="34" charset="0"/>
              <a:buNone/>
            </a:pPr>
            <a:endParaRPr lang="af-ZA" sz="1800" b="1" dirty="0">
              <a:solidFill>
                <a:srgbClr val="000000"/>
              </a:solidFill>
              <a:effectLst/>
              <a:latin typeface="Calibri" panose="020F0502020204030204" pitchFamily="34" charset="0"/>
              <a:ea typeface="Arial" panose="020B0604020202020204" pitchFamily="34" charset="0"/>
            </a:endParaRPr>
          </a:p>
          <a:p>
            <a:pPr marL="0" lvl="0" indent="0" fontAlgn="base">
              <a:buFont typeface="Arial" panose="020B0604020202020204" pitchFamily="34" charset="0"/>
              <a:buNone/>
            </a:pPr>
            <a:r>
              <a:rPr lang="af-ZA" sz="1800" b="1" dirty="0">
                <a:solidFill>
                  <a:srgbClr val="000000"/>
                </a:solidFill>
                <a:effectLst/>
                <a:latin typeface="Calibri" panose="020F0502020204030204" pitchFamily="34" charset="0"/>
                <a:ea typeface="Arial" panose="020B0604020202020204" pitchFamily="34" charset="0"/>
              </a:rPr>
              <a:t>Op watter ander plekke kan jy van werksopeninge (vakante poste) hoor? </a:t>
            </a:r>
            <a:r>
              <a:rPr lang="af-ZA" sz="1800" dirty="0">
                <a:solidFill>
                  <a:srgbClr val="000000"/>
                </a:solidFill>
                <a:effectLst/>
                <a:latin typeface="Calibri" panose="020F0502020204030204" pitchFamily="34" charset="0"/>
                <a:ea typeface="Arial" panose="020B0604020202020204" pitchFamily="34" charset="0"/>
              </a:rPr>
              <a:t>(Laat tyd toe vir leerders om te reageer)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000000"/>
                </a:solidFill>
                <a:effectLst/>
                <a:latin typeface="Calibri" panose="020F0502020204030204" pitchFamily="34" charset="0"/>
                <a:ea typeface="Arial" panose="020B0604020202020204" pitchFamily="34" charset="0"/>
              </a:rPr>
              <a:t>Jy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plaaslike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koerant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kyk</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000000"/>
                </a:solidFill>
                <a:effectLst/>
                <a:latin typeface="Calibri" panose="020F0502020204030204" pitchFamily="34" charset="0"/>
                <a:ea typeface="Arial" panose="020B0604020202020204" pitchFamily="34" charset="0"/>
              </a:rPr>
              <a:t>Jy het </a:t>
            </a:r>
            <a:r>
              <a:rPr lang="en-ZA" sz="1800" dirty="0" err="1">
                <a:solidFill>
                  <a:srgbClr val="000000"/>
                </a:solidFill>
                <a:effectLst/>
                <a:latin typeface="Calibri" panose="020F0502020204030204" pitchFamily="34" charset="0"/>
                <a:ea typeface="Arial" panose="020B0604020202020204" pitchFamily="34" charset="0"/>
              </a:rPr>
              <a:t>dalk</a:t>
            </a:r>
            <a:r>
              <a:rPr lang="en-ZA" sz="1800" dirty="0">
                <a:solidFill>
                  <a:srgbClr val="000000"/>
                </a:solidFill>
                <a:effectLst/>
                <a:latin typeface="Calibri" panose="020F0502020204030204" pitchFamily="34" charset="0"/>
                <a:ea typeface="Arial" panose="020B0604020202020204" pitchFamily="34" charset="0"/>
              </a:rPr>
              <a:t> al </a:t>
            </a:r>
            <a:r>
              <a:rPr lang="en-ZA" sz="1800" dirty="0" err="1">
                <a:solidFill>
                  <a:srgbClr val="000000"/>
                </a:solidFill>
                <a:effectLst/>
                <a:latin typeface="Calibri" panose="020F0502020204030204" pitchFamily="34" charset="0"/>
                <a:ea typeface="Arial" panose="020B0604020202020204" pitchFamily="34" charset="0"/>
              </a:rPr>
              <a:t>gehoor</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internetplatforms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soos</a:t>
            </a:r>
            <a:r>
              <a:rPr lang="en-ZA" sz="1800" dirty="0">
                <a:solidFill>
                  <a:srgbClr val="000000"/>
                </a:solidFill>
                <a:effectLst/>
                <a:latin typeface="Calibri" panose="020F0502020204030204" pitchFamily="34" charset="0"/>
                <a:ea typeface="Arial" panose="020B0604020202020204" pitchFamily="34" charset="0"/>
              </a:rPr>
              <a:t> "LinkedIn" of op </a:t>
            </a:r>
            <a:r>
              <a:rPr lang="en-ZA" sz="1800" dirty="0" err="1">
                <a:solidFill>
                  <a:srgbClr val="000000"/>
                </a:solidFill>
                <a:effectLst/>
                <a:latin typeface="Calibri" panose="020F0502020204030204" pitchFamily="34" charset="0"/>
                <a:ea typeface="Arial" panose="020B0604020202020204" pitchFamily="34" charset="0"/>
              </a:rPr>
              <a:t>webwerwe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soos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CareerSA</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gesoek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baie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aanlyn</a:t>
            </a:r>
            <a:r>
              <a:rPr lang="en-ZA" sz="1800" dirty="0">
                <a:solidFill>
                  <a:srgbClr val="000000"/>
                </a:solidFill>
                <a:effectLst/>
                <a:latin typeface="Calibri" panose="020F0502020204030204" pitchFamily="34" charset="0"/>
                <a:ea typeface="Arial" panose="020B0604020202020204" pitchFamily="34" charset="0"/>
              </a:rPr>
              <a:t> platforms wat </a:t>
            </a:r>
            <a:r>
              <a:rPr lang="en-ZA" sz="1800" dirty="0" err="1">
                <a:solidFill>
                  <a:srgbClr val="000000"/>
                </a:solidFill>
                <a:effectLst/>
                <a:latin typeface="Calibri" panose="020F0502020204030204" pitchFamily="34" charset="0"/>
                <a:ea typeface="Arial" panose="020B0604020202020204" pitchFamily="34" charset="0"/>
              </a:rPr>
              <a:t>werksgeleenthede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deel</a:t>
            </a:r>
            <a:r>
              <a:rPr lang="en-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000000"/>
                </a:solidFill>
                <a:effectLst/>
                <a:latin typeface="Calibri" panose="020F0502020204030204" pitchFamily="34" charset="0"/>
                <a:ea typeface="Arial" panose="020B0604020202020204" pitchFamily="34" charset="0"/>
              </a:rPr>
              <a:t>Jy gaan nou tyd kry om 'n bietjie navorsing te doen. Kyk op jou Werkkaart na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1 –  Werkkaart).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3- </a:t>
            </a:r>
            <a:r>
              <a:rPr lang="en-GB" dirty="0" err="1"/>
              <a:t>Onderrig</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Kom ons na wat jy uitgevind het deur hierdie voorbeeld te gebruik.</a:t>
            </a:r>
            <a:endParaRPr lang="en-US" sz="1800" dirty="0">
              <a:solidFill>
                <a:schemeClr val="dk1"/>
              </a:solidFill>
              <a:effectLst/>
              <a:latin typeface="Times New Roman" panose="02020603050405020304" pitchFamily="18" charset="0"/>
              <a:ea typeface="Arial" panose="020B0604020202020204" pitchFamily="34" charset="0"/>
              <a:cs typeface="Noto Sans Symbols"/>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Die vakature is vir 'n pos as 'n inbelsentrumagent in Sandton met 'n basiese salaris van R27 500 – R80 000. Die verskil in die bedrag is omdat die salaris op kommissie gebaseer is. </a:t>
            </a:r>
            <a:endParaRPr lang="en-US" sz="1800" dirty="0">
              <a:effectLst/>
              <a:latin typeface="Times New Roman" panose="02020603050405020304" pitchFamily="18" charset="0"/>
              <a:ea typeface="Times New Roman" panose="02020603050405020304" pitchFamily="18" charset="0"/>
            </a:endParaRPr>
          </a:p>
          <a:p>
            <a:pPr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Daar is 'n paar voordele wat 50% mediese fonds en 100% begrafnisdekking insluit.</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Die realiteit is dat dit nie 'n werk is wat jy sal kan doen terwyl jy nog op skool is nie. Hulle dui in hul vereistes aan dat die aansoeker tussen 23 en 45 jaar oud, met 'n matrieksertifikaat, moet wees. </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Kom ons verbeel egter vir 'n oomblik dat jy aan al die vereistes voldoen en dat jy belangstel om vir hierdie pos aansoek te doen. Wat sou die volgende stap wees? Wat sal jy moet hê om vir die pos aansoek te doen? (Vra leerders om insette te lewer.)</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a:t>
            </a:r>
            <a:endParaRPr lang="en-US" sz="1800" b="0" dirty="0">
              <a:solidFill>
                <a:schemeClr val="dk1"/>
              </a:solidFill>
              <a:effectLst/>
              <a:latin typeface="Times New Roman" panose="02020603050405020304" pitchFamily="18" charset="0"/>
              <a:ea typeface="Arial" panose="020B0604020202020204" pitchFamily="34" charset="0"/>
            </a:endParaRPr>
          </a:p>
          <a:p>
            <a:pPr marL="1270" indent="-1270"/>
            <a:r>
              <a:rPr lang="af-ZA" sz="1800" b="1" dirty="0">
                <a:solidFill>
                  <a:srgbClr val="000000"/>
                </a:solidFill>
                <a:effectLst/>
                <a:latin typeface="Calibri" panose="020F0502020204030204" pitchFamily="34" charset="0"/>
                <a:ea typeface="Arial" panose="020B0604020202020204" pitchFamily="34" charset="0"/>
              </a:rPr>
              <a:t>Miskien was dit 'n paar van jou antwoorde: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‘n CV</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Bestuurslisensie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ID-document</a:t>
            </a:r>
            <a:endParaRPr lang="en-US" sz="1800" dirty="0">
              <a:solidFill>
                <a:schemeClr val="dk1"/>
              </a:solidFill>
              <a:effectLst/>
              <a:latin typeface="Times New Roman" panose="02020603050405020304" pitchFamily="18" charset="0"/>
              <a:ea typeface="Arial" panose="020B0604020202020204" pitchFamily="34" charset="0"/>
            </a:endParaRPr>
          </a:p>
          <a:p>
            <a:pPr marL="342900" lvl="0" indent="-342900">
              <a:buFont typeface="Wingdings" panose="05000000000000000000" pitchFamily="2" charset="2"/>
              <a:buChar char=""/>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000000"/>
                </a:solidFill>
                <a:effectLst/>
                <a:latin typeface="Calibri" panose="020F0502020204030204" pitchFamily="34" charset="0"/>
                <a:ea typeface="Arial" panose="020B0604020202020204" pitchFamily="34" charset="0"/>
              </a:rPr>
              <a:t>Om te weet wat jy nodig het en hoe om aansoek te doen vir 'n werk is belangrik. Jy woon in Suid-Afrika en daar is sekere vereistes waaraan jy moet voldoen om hier te werk. Jy moet nou na die volgende skakel gaan </a:t>
            </a:r>
            <a:r>
              <a:rPr lang="af-ZA" sz="1800" u="sng" dirty="0">
                <a:solidFill>
                  <a:srgbClr val="0000FF"/>
                </a:solidFill>
                <a:effectLst/>
                <a:latin typeface="Calibri" panose="020F0502020204030204" pitchFamily="34" charset="0"/>
                <a:ea typeface="Arial" panose="020B0604020202020204" pitchFamily="34" charset="0"/>
                <a:hlinkClick r:id="rId3"/>
              </a:rPr>
              <a:t>https://www.gov.za/issues/finding-job-0</a:t>
            </a:r>
            <a:r>
              <a:rPr lang="af-ZA" sz="1800" b="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en </a:t>
            </a:r>
            <a:r>
              <a:rPr lang="af-ZA" sz="1800" b="1" i="1" dirty="0">
                <a:solidFill>
                  <a:srgbClr val="000000"/>
                </a:solidFill>
                <a:effectLst/>
                <a:latin typeface="Calibri" panose="020F0502020204030204" pitchFamily="34" charset="0"/>
                <a:ea typeface="Arial" panose="020B0604020202020204" pitchFamily="34" charset="0"/>
              </a:rPr>
              <a:t>Aktiwiteit 2</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1 – Werkkaart)</a:t>
            </a:r>
            <a:r>
              <a:rPr lang="af-ZA" sz="1800" b="1" i="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voltooi.</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4&amp;5: 3+3+3min</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Een van die vereistes om vir 'n werk aansoek te doen, is om 'n </a:t>
            </a:r>
            <a:r>
              <a:rPr lang="af-ZA" sz="1800" b="1" dirty="0">
                <a:solidFill>
                  <a:srgbClr val="000000"/>
                </a:solidFill>
                <a:effectLst/>
                <a:latin typeface="Calibri" panose="020F0502020204030204" pitchFamily="34" charset="0"/>
                <a:ea typeface="Arial" panose="020B0604020202020204" pitchFamily="34" charset="0"/>
                <a:cs typeface="Noto Sans Symbols"/>
              </a:rPr>
              <a:t>aansoekbrief te skryf</a:t>
            </a:r>
            <a:r>
              <a:rPr lang="af-ZA" sz="1800" dirty="0">
                <a:solidFill>
                  <a:srgbClr val="000000"/>
                </a:solidFill>
                <a:effectLst/>
                <a:latin typeface="Calibri" panose="020F0502020204030204" pitchFamily="34" charset="0"/>
                <a:ea typeface="Arial" panose="020B0604020202020204" pitchFamily="34" charset="0"/>
                <a:cs typeface="Noto Sans Symbols"/>
              </a:rPr>
              <a:t>. </a:t>
            </a:r>
            <a:r>
              <a:rPr lang="af-ZA" sz="1800" dirty="0">
                <a:solidFill>
                  <a:srgbClr val="000000"/>
                </a:solidFill>
                <a:effectLst/>
                <a:latin typeface="Calibri" panose="020F0502020204030204" pitchFamily="34" charset="0"/>
                <a:ea typeface="Arial" panose="020B0604020202020204" pitchFamily="34" charset="0"/>
              </a:rPr>
              <a:t>Hierdie brief gee vir die persoon wat deur die aansoeke sif, 'n blik op wie jy is en wat jy moontlik vir die onderneming kan bied. Dit sal vir hulle ‘n eerste indruk van jou gee. Hierdie brief moet hulle oortuig dat jy 'n aanwins vir hul onderneming sal wees. Kom ons lees die brief op hierdie skyfie 4. Sou jy hierdie jong man in diens neem? Hoekom nie? (Laat tyd toe vir die leerders om te antwoord.)</a:t>
            </a:r>
            <a:endParaRPr lang="en-US" sz="1800" b="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endParaRPr lang="en-US" sz="1800" b="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af-ZA" sz="1800" b="1" dirty="0">
                <a:solidFill>
                  <a:srgbClr val="000000"/>
                </a:solidFill>
                <a:effectLst/>
                <a:latin typeface="Calibri" panose="020F0502020204030204" pitchFamily="34" charset="0"/>
                <a:ea typeface="Arial" panose="020B0604020202020204" pitchFamily="34" charset="0"/>
              </a:rPr>
              <a:t>Moontlike antwoorde: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NEE! Omdat...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Die handgeskrewe nota afgejaag lyk en of hy nie ernstig oor die werk is nie.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Die swak spelling kan 'n gebrek aan opvoeding toon.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Die feit dat die CV agter op die bladsy kan pas, beteken dat daar baie min inligting daarin is.</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000000"/>
                </a:solidFill>
                <a:effectLst/>
                <a:latin typeface="Calibri" panose="020F0502020204030204" pitchFamily="34" charset="0"/>
                <a:ea typeface="Arial" panose="020B0604020202020204" pitchFamily="34" charset="0"/>
              </a:rPr>
              <a:t>So, hoe skryf jy 'n aansoekbrief en wat moet daarin wees?</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solidFill>
                  <a:srgbClr val="000000"/>
                </a:solidFill>
                <a:effectLst/>
                <a:latin typeface="Calibri" panose="020F0502020204030204" pitchFamily="34" charset="0"/>
                <a:ea typeface="Arial" panose="020B0604020202020204" pitchFamily="34" charset="0"/>
              </a:rPr>
              <a:t>Kom ons kyk na die twee briewe op die volgende skyfie (Skyfie 5). Albei gebruik die regte formaat, maar reageer anders. Kom ons kyk wat ons kan leer.</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5:</a:t>
            </a:r>
            <a:endParaRPr lang="en-US" sz="1200" b="0" dirty="0">
              <a:solidFill>
                <a:schemeClr val="dk1"/>
              </a:solidFill>
              <a:effectLst/>
              <a:latin typeface="Calibri"/>
            </a:endParaRPr>
          </a:p>
          <a:p>
            <a:pPr marL="0" lvl="0" indent="0" algn="l" rtl="0">
              <a:spcBef>
                <a:spcPts val="0"/>
              </a:spcBef>
              <a:spcAft>
                <a:spcPts val="0"/>
              </a:spcAft>
              <a:buNone/>
            </a:pPr>
            <a:endParaRPr lang="en-US" sz="1200" b="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af-ZA" sz="1800" b="1" dirty="0">
                <a:solidFill>
                  <a:srgbClr val="000000"/>
                </a:solidFill>
                <a:effectLst/>
                <a:latin typeface="Calibri" panose="020F0502020204030204" pitchFamily="34" charset="0"/>
                <a:ea typeface="Arial" panose="020B0604020202020204" pitchFamily="34" charset="0"/>
              </a:rPr>
              <a:t>Wat kan ons uit hierdie twee briewe leer?</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solidFill>
                  <a:srgbClr val="000000"/>
                </a:solidFill>
                <a:effectLst/>
                <a:latin typeface="Calibri" panose="020F0502020204030204" pitchFamily="34" charset="0"/>
                <a:ea typeface="Arial" panose="020B0604020202020204" pitchFamily="34" charset="0"/>
              </a:rPr>
              <a:t>Begin </a:t>
            </a:r>
            <a:r>
              <a:rPr lang="en-ZA" sz="1800" dirty="0" err="1">
                <a:solidFill>
                  <a:srgbClr val="000000"/>
                </a:solidFill>
                <a:effectLst/>
                <a:latin typeface="Calibri" panose="020F0502020204030204" pitchFamily="34" charset="0"/>
                <a:ea typeface="Arial" panose="020B0604020202020204" pitchFamily="34" charset="0"/>
              </a:rPr>
              <a:t>deur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brief op 'n </a:t>
            </a:r>
            <a:r>
              <a:rPr lang="en-ZA" sz="1800" dirty="0" err="1">
                <a:solidFill>
                  <a:srgbClr val="000000"/>
                </a:solidFill>
                <a:effectLst/>
                <a:latin typeface="Calibri" panose="020F0502020204030204" pitchFamily="34" charset="0"/>
                <a:ea typeface="Arial" panose="020B0604020202020204" pitchFamily="34" charset="0"/>
              </a:rPr>
              <a:t>rekenaar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tik.</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Gebruik</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korrekte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formaat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formele</a:t>
            </a:r>
            <a:r>
              <a:rPr lang="en-ZA" sz="1800" dirty="0">
                <a:solidFill>
                  <a:srgbClr val="000000"/>
                </a:solidFill>
                <a:effectLst/>
                <a:latin typeface="Calibri" panose="020F0502020204030204" pitchFamily="34" charset="0"/>
                <a:ea typeface="Arial" panose="020B0604020202020204" pitchFamily="34" charset="0"/>
              </a:rPr>
              <a:t> brief.</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solidFill>
                  <a:srgbClr val="000000"/>
                </a:solidFill>
                <a:effectLst/>
                <a:latin typeface="Calibri" panose="020F0502020204030204" pitchFamily="34" charset="0"/>
                <a:ea typeface="Arial" panose="020B0604020202020204" pitchFamily="34" charset="0"/>
              </a:rPr>
              <a:t>Dui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inligting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vakature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teëgekom</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noem</a:t>
            </a:r>
            <a:r>
              <a:rPr lang="en-ZA" sz="1800" dirty="0">
                <a:solidFill>
                  <a:srgbClr val="000000"/>
                </a:solidFill>
                <a:effectLst/>
                <a:latin typeface="Calibri" panose="020F0502020204030204" pitchFamily="34" charset="0"/>
                <a:ea typeface="Arial" panose="020B0604020202020204" pitchFamily="34" charset="0"/>
              </a:rPr>
              <a:t> die naam van die </a:t>
            </a:r>
            <a:r>
              <a:rPr lang="en-ZA" sz="1800" dirty="0" err="1">
                <a:solidFill>
                  <a:srgbClr val="000000"/>
                </a:solidFill>
                <a:effectLst/>
                <a:latin typeface="Calibri" panose="020F0502020204030204" pitchFamily="34" charset="0"/>
                <a:ea typeface="Arial" panose="020B0604020202020204" pitchFamily="34" charset="0"/>
              </a:rPr>
              <a:t>pos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waarvoor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aansoek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Benadruk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watter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vaardighede</a:t>
            </a:r>
            <a:r>
              <a:rPr lang="en-ZA" sz="1800" dirty="0">
                <a:solidFill>
                  <a:srgbClr val="000000"/>
                </a:solidFill>
                <a:effectLst/>
                <a:latin typeface="Calibri" panose="020F0502020204030204" pitchFamily="34" charset="0"/>
                <a:ea typeface="Arial" panose="020B0604020202020204" pitchFamily="34" charset="0"/>
              </a:rPr>
              <a:t> / </a:t>
            </a:r>
            <a:r>
              <a:rPr lang="en-ZA" sz="1800" dirty="0" err="1">
                <a:solidFill>
                  <a:srgbClr val="000000"/>
                </a:solidFill>
                <a:effectLst/>
                <a:latin typeface="Calibri" panose="020F0502020204030204" pitchFamily="34" charset="0"/>
                <a:ea typeface="Arial" panose="020B0604020202020204" pitchFamily="34" charset="0"/>
              </a:rPr>
              <a:t>waardes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het wat die </a:t>
            </a:r>
            <a:r>
              <a:rPr lang="en-ZA" sz="1800" dirty="0" err="1">
                <a:solidFill>
                  <a:srgbClr val="000000"/>
                </a:solidFill>
                <a:effectLst/>
                <a:latin typeface="Calibri" panose="020F0502020204030204" pitchFamily="34" charset="0"/>
                <a:ea typeface="Arial" panose="020B0604020202020204" pitchFamily="34" charset="0"/>
              </a:rPr>
              <a:t>onderneming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bevoordeel</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solidFill>
                  <a:srgbClr val="000000"/>
                </a:solidFill>
                <a:effectLst/>
                <a:latin typeface="Calibri" panose="020F0502020204030204" pitchFamily="34" charset="0"/>
                <a:ea typeface="Arial" panose="020B0604020202020204" pitchFamily="34" charset="0"/>
              </a:rPr>
              <a:t>Sluit </a:t>
            </a:r>
            <a:r>
              <a:rPr lang="en-ZA" sz="1800" dirty="0" err="1">
                <a:solidFill>
                  <a:srgbClr val="000000"/>
                </a:solidFill>
                <a:effectLst/>
                <a:latin typeface="Calibri" panose="020F0502020204030204" pitchFamily="34" charset="0"/>
                <a:ea typeface="Arial" panose="020B0604020202020204" pitchFamily="34" charset="0"/>
              </a:rPr>
              <a:t>vorige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werkservaring</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daaruit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geleer</a:t>
            </a:r>
            <a:r>
              <a:rPr lang="en-ZA" sz="1800" dirty="0">
                <a:solidFill>
                  <a:srgbClr val="000000"/>
                </a:solidFill>
                <a:effectLst/>
                <a:latin typeface="Calibri" panose="020F0502020204030204" pitchFamily="34" charset="0"/>
                <a:ea typeface="Arial" panose="020B0604020202020204" pitchFamily="34" charset="0"/>
              </a:rPr>
              <a:t> het.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Slotgedagtes</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Onthou</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vermeld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CV by die </a:t>
            </a:r>
            <a:r>
              <a:rPr lang="en-ZA" sz="1800" dirty="0" err="1">
                <a:solidFill>
                  <a:srgbClr val="000000"/>
                </a:solidFill>
                <a:effectLst/>
                <a:latin typeface="Calibri" panose="020F0502020204030204" pitchFamily="34" charset="0"/>
                <a:ea typeface="Arial" panose="020B0604020202020204" pitchFamily="34" charset="0"/>
              </a:rPr>
              <a:t>aansoek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aangeheg</a:t>
            </a:r>
            <a:r>
              <a:rPr lang="en-ZA" sz="1800" dirty="0">
                <a:solidFill>
                  <a:srgbClr val="000000"/>
                </a:solidFill>
                <a:effectLst/>
                <a:latin typeface="Calibri" panose="020F0502020204030204" pitchFamily="34" charset="0"/>
                <a:ea typeface="Arial" panose="020B0604020202020204" pitchFamily="34" charset="0"/>
              </a:rPr>
              <a:t> is.</a:t>
            </a:r>
            <a:endParaRPr lang="en-US" sz="1800" dirty="0">
              <a:solidFill>
                <a:schemeClr val="dk1"/>
              </a:solidFill>
              <a:effectLst/>
              <a:latin typeface="Times New Roman" panose="02020603050405020304" pitchFamily="18" charset="0"/>
              <a:ea typeface="Arial" panose="020B0604020202020204" pitchFamily="34" charset="0"/>
            </a:endParaRPr>
          </a:p>
          <a:p>
            <a:pPr marL="342900" lvl="0" indent="-342900" fontAlgn="base">
              <a:buFont typeface="Wingdings" panose="05000000000000000000" pitchFamily="2" charset="2"/>
              <a:buChar char=""/>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r>
              <a:rPr lang="en-ZA" sz="1800" dirty="0" err="1">
                <a:solidFill>
                  <a:srgbClr val="000000"/>
                </a:solidFill>
                <a:effectLst/>
                <a:latin typeface="Calibri" panose="020F0502020204030204" pitchFamily="34" charset="0"/>
                <a:ea typeface="Arial" panose="020B0604020202020204" pitchFamily="34" charset="0"/>
              </a:rPr>
              <a:t>Sodra</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besluit</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aansoek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b="1" dirty="0">
                <a:solidFill>
                  <a:srgbClr val="000000"/>
                </a:solidFill>
                <a:effectLst/>
                <a:latin typeface="Calibri" panose="020F0502020204030204" pitchFamily="34" charset="0"/>
                <a:ea typeface="Arial" panose="020B0604020202020204" pitchFamily="34" charset="0"/>
              </a:rPr>
              <a:t>'n </a:t>
            </a:r>
            <a:r>
              <a:rPr lang="en-ZA" sz="1800" b="1" dirty="0" err="1">
                <a:solidFill>
                  <a:srgbClr val="000000"/>
                </a:solidFill>
                <a:effectLst/>
                <a:latin typeface="Calibri" panose="020F0502020204030204" pitchFamily="34" charset="0"/>
                <a:ea typeface="Arial" panose="020B0604020202020204" pitchFamily="34" charset="0"/>
              </a:rPr>
              <a:t>aansoekvorm</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moet</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invul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aanlyn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skakel</a:t>
            </a:r>
            <a:r>
              <a:rPr lang="en-ZA" sz="1800" dirty="0">
                <a:solidFill>
                  <a:srgbClr val="000000"/>
                </a:solidFill>
                <a:effectLst/>
                <a:latin typeface="Calibri" panose="020F0502020204030204" pitchFamily="34" charset="0"/>
                <a:ea typeface="Arial" panose="020B0604020202020204" pitchFamily="34" charset="0"/>
              </a:rPr>
              <a:t> of 'n </a:t>
            </a:r>
            <a:r>
              <a:rPr lang="en-ZA" sz="1800" dirty="0" err="1">
                <a:solidFill>
                  <a:srgbClr val="000000"/>
                </a:solidFill>
                <a:effectLst/>
                <a:latin typeface="Calibri" panose="020F0502020204030204" pitchFamily="34" charset="0"/>
                <a:ea typeface="Arial" panose="020B0604020202020204" pitchFamily="34" charset="0"/>
              </a:rPr>
              <a:t>fisiese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vorm</a:t>
            </a:r>
            <a:r>
              <a:rPr lang="en-ZA" sz="1800" dirty="0">
                <a:solidFill>
                  <a:srgbClr val="000000"/>
                </a:solidFill>
                <a:effectLst/>
                <a:latin typeface="Calibri" panose="020F0502020204030204" pitchFamily="34" charset="0"/>
                <a:ea typeface="Arial" panose="020B0604020202020204" pitchFamily="34" charset="0"/>
              </a:rPr>
              <a:t> wees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invul</a:t>
            </a:r>
            <a:r>
              <a:rPr lang="en-ZA" sz="1800" dirty="0">
                <a:solidFill>
                  <a:srgbClr val="000000"/>
                </a:solidFill>
                <a:effectLst/>
                <a:latin typeface="Calibri" panose="020F0502020204030204" pitchFamily="34" charset="0"/>
                <a:ea typeface="Arial" panose="020B0604020202020204" pitchFamily="34" charset="0"/>
              </a:rPr>
              <a:t>. Nadat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vorm</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voltooi</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noukeurig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daardeur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seker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maak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niks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uitgelaat</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r>
              <a:rPr lang="en-ZA" sz="1800" dirty="0" err="1">
                <a:solidFill>
                  <a:srgbClr val="000000"/>
                </a:solidFill>
                <a:effectLst/>
                <a:latin typeface="Calibri" panose="020F0502020204030204" pitchFamily="34" charset="0"/>
                <a:ea typeface="Arial" panose="020B0604020202020204" pitchFamily="34" charset="0"/>
              </a:rPr>
              <a:t>Indien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aanlyn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aansoek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maak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seker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alle </a:t>
            </a:r>
            <a:r>
              <a:rPr lang="en-ZA" sz="1800" dirty="0" err="1">
                <a:solidFill>
                  <a:srgbClr val="000000"/>
                </a:solidFill>
                <a:effectLst/>
                <a:latin typeface="Calibri" panose="020F0502020204030204" pitchFamily="34" charset="0"/>
                <a:ea typeface="Arial" panose="020B0604020202020204" pitchFamily="34" charset="0"/>
              </a:rPr>
              <a:t>dokumente</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opgelaai</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word, </a:t>
            </a:r>
            <a:r>
              <a:rPr lang="en-ZA" sz="1800" dirty="0" err="1">
                <a:solidFill>
                  <a:srgbClr val="000000"/>
                </a:solidFill>
                <a:effectLst/>
                <a:latin typeface="Calibri" panose="020F0502020204030204" pitchFamily="34" charset="0"/>
                <a:ea typeface="Arial" panose="020B0604020202020204" pitchFamily="34" charset="0"/>
              </a:rPr>
              <a:t>gereed</a:t>
            </a:r>
            <a:r>
              <a:rPr lang="en-ZA" sz="1800" dirty="0">
                <a:solidFill>
                  <a:srgbClr val="000000"/>
                </a:solidFill>
                <a:effectLst/>
                <a:latin typeface="Calibri" panose="020F0502020204030204" pitchFamily="34" charset="0"/>
                <a:ea typeface="Arial" panose="020B0604020202020204" pitchFamily="34" charset="0"/>
              </a:rPr>
              <a:t> het. Jy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ID-</a:t>
            </a:r>
            <a:r>
              <a:rPr lang="en-ZA" sz="1800" dirty="0" err="1">
                <a:solidFill>
                  <a:srgbClr val="000000"/>
                </a:solidFill>
                <a:effectLst/>
                <a:latin typeface="Calibri" panose="020F0502020204030204" pitchFamily="34" charset="0"/>
                <a:ea typeface="Arial" panose="020B0604020202020204" pitchFamily="34" charset="0"/>
              </a:rPr>
              <a:t>dokument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enige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sertifikate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bv</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NSS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Nasionale</a:t>
            </a:r>
            <a:r>
              <a:rPr lang="en-ZA" sz="1800" dirty="0">
                <a:solidFill>
                  <a:srgbClr val="000000"/>
                </a:solidFill>
                <a:effectLst/>
                <a:latin typeface="Calibri" panose="020F0502020204030204" pitchFamily="34" charset="0"/>
                <a:ea typeface="Arial" panose="020B0604020202020204" pitchFamily="34" charset="0"/>
              </a:rPr>
              <a:t> Senior </a:t>
            </a:r>
            <a:r>
              <a:rPr lang="en-ZA" sz="1800" dirty="0" err="1">
                <a:solidFill>
                  <a:srgbClr val="000000"/>
                </a:solidFill>
                <a:effectLst/>
                <a:latin typeface="Calibri" panose="020F0502020204030204" pitchFamily="34" charset="0"/>
                <a:ea typeface="Arial" panose="020B0604020202020204" pitchFamily="34" charset="0"/>
              </a:rPr>
              <a:t>Sertifikaat</a:t>
            </a:r>
            <a:r>
              <a:rPr lang="en-ZA" sz="1800" dirty="0">
                <a:solidFill>
                  <a:srgbClr val="000000"/>
                </a:solidFill>
                <a:effectLst/>
                <a:latin typeface="Calibri" panose="020F0502020204030204" pitchFamily="34" charset="0"/>
                <a:ea typeface="Arial" panose="020B0604020202020204" pitchFamily="34" charset="0"/>
              </a:rPr>
              <a:t> - die </a:t>
            </a:r>
            <a:r>
              <a:rPr lang="en-ZA" sz="1800" dirty="0" err="1">
                <a:solidFill>
                  <a:srgbClr val="000000"/>
                </a:solidFill>
                <a:effectLst/>
                <a:latin typeface="Calibri" panose="020F0502020204030204" pitchFamily="34" charset="0"/>
                <a:ea typeface="Arial" panose="020B0604020202020204" pitchFamily="34" charset="0"/>
              </a:rPr>
              <a:t>sertifikaat</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ontvang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wanneer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matriek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slaag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insluit</a:t>
            </a:r>
            <a:r>
              <a:rPr lang="en-ZA" sz="1800" dirty="0">
                <a:solidFill>
                  <a:srgbClr val="000000"/>
                </a:solidFill>
                <a:effectLst/>
                <a:latin typeface="Calibri" panose="020F0502020204030204" pitchFamily="34" charset="0"/>
                <a:ea typeface="Arial" panose="020B0604020202020204" pitchFamily="34" charset="0"/>
              </a:rPr>
              <a:t>. Maak </a:t>
            </a:r>
            <a:r>
              <a:rPr lang="en-ZA" sz="1800" dirty="0" err="1">
                <a:solidFill>
                  <a:srgbClr val="000000"/>
                </a:solidFill>
                <a:effectLst/>
                <a:latin typeface="Calibri" panose="020F0502020204030204" pitchFamily="34" charset="0"/>
                <a:ea typeface="Arial" panose="020B0604020202020204" pitchFamily="34" charset="0"/>
              </a:rPr>
              <a:t>seker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sertifiseer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dokumente</a:t>
            </a:r>
            <a:r>
              <a:rPr lang="en-ZA" sz="1800" dirty="0">
                <a:solidFill>
                  <a:srgbClr val="000000"/>
                </a:solidFill>
                <a:effectLst/>
                <a:latin typeface="Calibri" panose="020F0502020204030204" pitchFamily="34" charset="0"/>
                <a:ea typeface="Arial" panose="020B0604020202020204" pitchFamily="34" charset="0"/>
              </a:rPr>
              <a:t> as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aansoekvorm</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direk</a:t>
            </a:r>
            <a:r>
              <a:rPr lang="en-ZA" sz="1800" dirty="0">
                <a:solidFill>
                  <a:srgbClr val="000000"/>
                </a:solidFill>
                <a:effectLst/>
                <a:latin typeface="Calibri" panose="020F0502020204030204" pitchFamily="34" charset="0"/>
                <a:ea typeface="Arial" panose="020B0604020202020204" pitchFamily="34" charset="0"/>
              </a:rPr>
              <a:t> by die </a:t>
            </a:r>
            <a:r>
              <a:rPr lang="en-ZA" sz="1800" dirty="0" err="1">
                <a:solidFill>
                  <a:srgbClr val="000000"/>
                </a:solidFill>
                <a:effectLst/>
                <a:latin typeface="Calibri" panose="020F0502020204030204" pitchFamily="34" charset="0"/>
                <a:ea typeface="Arial" panose="020B0604020202020204" pitchFamily="34" charset="0"/>
              </a:rPr>
              <a:t>maatskappy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inhandig</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Wenk</a:t>
            </a:r>
            <a:r>
              <a:rPr lang="en-ZA" sz="1800" b="1" dirty="0">
                <a:solidFill>
                  <a:srgbClr val="000000"/>
                </a:solidFill>
                <a:effectLst/>
                <a:latin typeface="Calibri" panose="020F0502020204030204" pitchFamily="34" charset="0"/>
                <a:ea typeface="Arial" panose="020B0604020202020204" pitchFamily="34" charset="0"/>
              </a:rPr>
              <a:t>:</a:t>
            </a:r>
            <a:r>
              <a:rPr lang="en-ZA" sz="1800" dirty="0">
                <a:solidFill>
                  <a:srgbClr val="000000"/>
                </a:solidFill>
                <a:effectLst/>
                <a:latin typeface="Calibri" panose="020F0502020204030204" pitchFamily="34" charset="0"/>
                <a:ea typeface="Arial" panose="020B0604020202020204" pitchFamily="34" charset="0"/>
              </a:rPr>
              <a:t> Maak </a:t>
            </a:r>
            <a:r>
              <a:rPr lang="en-ZA" sz="1800" dirty="0" err="1">
                <a:solidFill>
                  <a:srgbClr val="000000"/>
                </a:solidFill>
                <a:effectLst/>
                <a:latin typeface="Calibri" panose="020F0502020204030204" pitchFamily="34" charset="0"/>
                <a:ea typeface="Arial" panose="020B0604020202020204" pitchFamily="34" charset="0"/>
              </a:rPr>
              <a:t>afskrifte</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alles</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indien</a:t>
            </a:r>
            <a:r>
              <a:rPr lang="en-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Wingdings" panose="05000000000000000000" pitchFamily="2" charset="2"/>
              <a:buNone/>
            </a:pPr>
            <a:r>
              <a:rPr lang="af-ZA" sz="1800" dirty="0">
                <a:solidFill>
                  <a:srgbClr val="000000"/>
                </a:solidFill>
                <a:effectLst/>
                <a:latin typeface="Calibri" panose="020F0502020204030204" pitchFamily="34" charset="0"/>
                <a:ea typeface="Arial" panose="020B0604020202020204" pitchFamily="34" charset="0"/>
              </a:rPr>
              <a:t>Neem 'n oomblik om met </a:t>
            </a:r>
            <a:r>
              <a:rPr lang="af-ZA" sz="1800" b="1" i="1" dirty="0">
                <a:solidFill>
                  <a:srgbClr val="000000"/>
                </a:solidFill>
                <a:effectLst/>
                <a:latin typeface="Calibri" panose="020F0502020204030204" pitchFamily="34" charset="0"/>
                <a:ea typeface="Arial" panose="020B0604020202020204" pitchFamily="34" charset="0"/>
              </a:rPr>
              <a:t>Aktiwiteit 3</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1 - Werkkaart</a:t>
            </a:r>
            <a:r>
              <a:rPr lang="af-ZA" sz="1800" dirty="0">
                <a:solidFill>
                  <a:srgbClr val="000000"/>
                </a:solidFill>
                <a:effectLst/>
                <a:latin typeface="Calibri" panose="020F0502020204030204" pitchFamily="34" charset="0"/>
                <a:ea typeface="Arial" panose="020B0604020202020204" pitchFamily="34" charset="0"/>
              </a:rPr>
              <a:t>) te begin. Jy sal dit vir huiswerk moet voltooi en vir die volgende les klas toe moet bring.</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b="0" i="0" u="none" strike="noStrike" dirty="0">
              <a:solidFill>
                <a:srgbClr val="363636"/>
              </a:solidFill>
              <a:latin typeface="Arial"/>
              <a:ea typeface="Arial"/>
              <a:cs typeface="Arial"/>
              <a:sym typeface="Arial"/>
            </a:endParaRPr>
          </a:p>
          <a:p>
            <a:pPr marL="0" lvl="0" indent="0" algn="l" rtl="0">
              <a:spcBef>
                <a:spcPts val="0"/>
              </a:spcBef>
              <a:spcAft>
                <a:spcPts val="0"/>
              </a:spcAft>
              <a:buNone/>
            </a:pPr>
            <a:endParaRPr b="0" i="0" u="none" strike="noStrike" dirty="0">
              <a:solidFill>
                <a:srgbClr val="363636"/>
              </a:solidFill>
              <a:latin typeface="Arial"/>
              <a:ea typeface="Arial"/>
              <a:cs typeface="Arial"/>
              <a:sym typeface="Arial"/>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6: Twitter </a:t>
            </a:r>
            <a:r>
              <a:rPr lang="en-US" dirty="0" err="1"/>
              <a:t>Refleksie-aktiwiteit</a:t>
            </a:r>
            <a:r>
              <a:rPr lang="en-US" dirty="0"/>
              <a:t> 3min</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Dink vinnig na oor vandag se les en die wenke/idees wat jy daarvan kan wegneem. In </a:t>
            </a:r>
            <a:r>
              <a:rPr lang="af-ZA" sz="1800" b="1" i="1" dirty="0">
                <a:solidFill>
                  <a:srgbClr val="000000"/>
                </a:solidFill>
                <a:effectLst/>
                <a:latin typeface="Calibri" panose="020F0502020204030204" pitchFamily="34" charset="0"/>
                <a:ea typeface="Arial" panose="020B0604020202020204" pitchFamily="34" charset="0"/>
                <a:cs typeface="Noto Sans Symbols"/>
              </a:rPr>
              <a:t>Aktiwiteit 4 </a:t>
            </a:r>
            <a:r>
              <a:rPr lang="af-ZA" sz="1800" dirty="0">
                <a:solidFill>
                  <a:srgbClr val="000000"/>
                </a:solidFill>
                <a:effectLst/>
                <a:latin typeface="Calibri" panose="020F0502020204030204" pitchFamily="34" charset="0"/>
                <a:ea typeface="Arial" panose="020B0604020202020204" pitchFamily="34" charset="0"/>
                <a:cs typeface="Noto Sans Symbols"/>
              </a:rPr>
              <a:t>(</a:t>
            </a:r>
            <a:r>
              <a:rPr lang="af-ZA" sz="1800" b="1" i="1" u="sng" dirty="0">
                <a:solidFill>
                  <a:srgbClr val="000000"/>
                </a:solidFill>
                <a:effectLst/>
                <a:latin typeface="Calibri" panose="020F0502020204030204" pitchFamily="34" charset="0"/>
                <a:ea typeface="Arial" panose="020B0604020202020204" pitchFamily="34" charset="0"/>
                <a:cs typeface="Noto Sans Symbols"/>
              </a:rPr>
              <a:t>Les 1 - Werkkaart</a:t>
            </a:r>
            <a:r>
              <a:rPr lang="af-ZA" sz="1800" dirty="0">
                <a:solidFill>
                  <a:srgbClr val="000000"/>
                </a:solidFill>
                <a:effectLst/>
                <a:latin typeface="Calibri" panose="020F0502020204030204" pitchFamily="34" charset="0"/>
                <a:ea typeface="Arial" panose="020B0604020202020204" pitchFamily="34" charset="0"/>
                <a:cs typeface="Noto Sans Symbols"/>
              </a:rPr>
              <a:t>), stel 'n kort refleksie saam in die vorm van 'n </a:t>
            </a:r>
            <a:r>
              <a:rPr lang="af-ZA" sz="1800" i="1" dirty="0">
                <a:solidFill>
                  <a:srgbClr val="000000"/>
                </a:solidFill>
                <a:effectLst/>
                <a:latin typeface="Calibri" panose="020F0502020204030204" pitchFamily="34" charset="0"/>
                <a:ea typeface="Arial" panose="020B0604020202020204" pitchFamily="34" charset="0"/>
                <a:cs typeface="Noto Sans Symbols"/>
              </a:rPr>
              <a:t>"Tweet"</a:t>
            </a:r>
            <a:r>
              <a:rPr lang="af-ZA" sz="1800" dirty="0">
                <a:solidFill>
                  <a:srgbClr val="000000"/>
                </a:solidFill>
                <a:effectLst/>
                <a:latin typeface="Calibri" panose="020F0502020204030204" pitchFamily="34" charset="0"/>
                <a:ea typeface="Arial" panose="020B0604020202020204" pitchFamily="34" charset="0"/>
                <a:cs typeface="Noto Sans Symbols"/>
              </a:rPr>
              <a:t> </a:t>
            </a:r>
            <a:r>
              <a:rPr lang="af-ZA" sz="1800" dirty="0">
                <a:solidFill>
                  <a:srgbClr val="000000"/>
                </a:solidFill>
                <a:effectLst/>
                <a:latin typeface="Calibri" panose="020F0502020204030204" pitchFamily="34" charset="0"/>
                <a:ea typeface="Arial" panose="020B0604020202020204" pitchFamily="34" charset="0"/>
              </a:rPr>
              <a:t>(hoogstens 120 karakters lank) oor wat vir jou uitgestaan het. </a:t>
            </a:r>
            <a:endParaRPr lang="en-US" sz="1800" dirty="0">
              <a:effectLst/>
              <a:latin typeface="Times New Roman" panose="02020603050405020304" pitchFamily="18" charset="0"/>
              <a:ea typeface="Times New Roman" panose="02020603050405020304" pitchFamily="18" charset="0"/>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F31DE1C-627E-C827-7C8B-4116AFD25559}"/>
              </a:ext>
            </a:extLst>
          </p:cNvPr>
          <p:cNvSpPr txBox="1"/>
          <p:nvPr/>
        </p:nvSpPr>
        <p:spPr>
          <a:xfrm>
            <a:off x="259080" y="762000"/>
            <a:ext cx="5074920" cy="1323439"/>
          </a:xfrm>
          <a:prstGeom prst="rect">
            <a:avLst/>
          </a:prstGeom>
          <a:solidFill>
            <a:schemeClr val="tx1"/>
          </a:solidFill>
          <a:ln>
            <a:solidFill>
              <a:schemeClr val="tx1"/>
            </a:solidFill>
          </a:ln>
        </p:spPr>
        <p:txBody>
          <a:bodyPr wrap="square" rtlCol="0">
            <a:spAutoFit/>
          </a:bodyPr>
          <a:lstStyle/>
          <a:p>
            <a:pPr algn="ctr"/>
            <a:r>
              <a:rPr lang="en-GB" sz="8000" dirty="0" err="1">
                <a:solidFill>
                  <a:schemeClr val="bg1"/>
                </a:solidFill>
                <a:latin typeface="Amasis MT Pro Black" panose="02040A04050005020304" pitchFamily="18" charset="0"/>
              </a:rPr>
              <a:t>Graad</a:t>
            </a:r>
            <a:r>
              <a:rPr lang="en-GB" sz="8000" dirty="0">
                <a:solidFill>
                  <a:schemeClr val="bg1"/>
                </a:solidFill>
                <a:latin typeface="Amasis MT Pro Black" panose="02040A04050005020304" pitchFamily="18" charset="0"/>
              </a:rPr>
              <a:t> 11</a:t>
            </a:r>
            <a:endParaRPr lang="en-US" sz="8000" dirty="0">
              <a:solidFill>
                <a:schemeClr val="bg1"/>
              </a:solidFill>
              <a:latin typeface="Amasis MT Pro Black" panose="02040A04050005020304" pitchFamily="18" charset="0"/>
            </a:endParaRPr>
          </a:p>
        </p:txBody>
      </p:sp>
      <p:sp>
        <p:nvSpPr>
          <p:cNvPr id="4" name="TextBox 3">
            <a:extLst>
              <a:ext uri="{FF2B5EF4-FFF2-40B4-BE49-F238E27FC236}">
                <a16:creationId xmlns:a16="http://schemas.microsoft.com/office/drawing/2014/main" id="{4D565790-6AC5-C951-FB44-2888BEEE22B4}"/>
              </a:ext>
            </a:extLst>
          </p:cNvPr>
          <p:cNvSpPr txBox="1"/>
          <p:nvPr/>
        </p:nvSpPr>
        <p:spPr>
          <a:xfrm>
            <a:off x="259080" y="2316480"/>
            <a:ext cx="4617720" cy="1077218"/>
          </a:xfrm>
          <a:prstGeom prst="rect">
            <a:avLst/>
          </a:prstGeom>
          <a:solidFill>
            <a:schemeClr val="tx1"/>
          </a:solidFill>
          <a:ln>
            <a:solidFill>
              <a:schemeClr val="tx1"/>
            </a:solidFill>
          </a:ln>
        </p:spPr>
        <p:txBody>
          <a:bodyPr wrap="square" rtlCol="0">
            <a:spAutoFit/>
          </a:bodyPr>
          <a:lstStyle/>
          <a:p>
            <a:pPr algn="ctr"/>
            <a:r>
              <a:rPr lang="en-GB" sz="3200" dirty="0" err="1">
                <a:solidFill>
                  <a:srgbClr val="00B0F0"/>
                </a:solidFill>
                <a:latin typeface="Amasis MT Pro Black" panose="02040A04050005020304" pitchFamily="18" charset="0"/>
              </a:rPr>
              <a:t>LOOPBANE</a:t>
            </a:r>
            <a:r>
              <a:rPr lang="en-GB" sz="3200" dirty="0">
                <a:solidFill>
                  <a:srgbClr val="00B0F0"/>
                </a:solidFill>
                <a:latin typeface="Amasis MT Pro Black" panose="02040A04050005020304" pitchFamily="18" charset="0"/>
              </a:rPr>
              <a:t> EN </a:t>
            </a:r>
            <a:r>
              <a:rPr lang="en-GB" sz="3200" dirty="0" err="1">
                <a:solidFill>
                  <a:srgbClr val="00B0F0"/>
                </a:solidFill>
                <a:latin typeface="Amasis MT Pro Black" panose="02040A04050005020304" pitchFamily="18" charset="0"/>
              </a:rPr>
              <a:t>LOOPBAANKEUESES</a:t>
            </a:r>
            <a:endParaRPr lang="en-US" sz="2800" dirty="0">
              <a:solidFill>
                <a:srgbClr val="00B0F0"/>
              </a:solidFill>
              <a:latin typeface="Amasis MT Pro Black" panose="02040A04050005020304" pitchFamily="18" charset="0"/>
            </a:endParaRPr>
          </a:p>
        </p:txBody>
      </p:sp>
      <p:sp>
        <p:nvSpPr>
          <p:cNvPr id="5" name="TextBox 4">
            <a:extLst>
              <a:ext uri="{FF2B5EF4-FFF2-40B4-BE49-F238E27FC236}">
                <a16:creationId xmlns:a16="http://schemas.microsoft.com/office/drawing/2014/main" id="{EC9FFD50-3469-4876-E691-478D051E67E1}"/>
              </a:ext>
            </a:extLst>
          </p:cNvPr>
          <p:cNvSpPr txBox="1"/>
          <p:nvPr/>
        </p:nvSpPr>
        <p:spPr>
          <a:xfrm>
            <a:off x="0" y="5903893"/>
            <a:ext cx="4343400" cy="954107"/>
          </a:xfrm>
          <a:prstGeom prst="rect">
            <a:avLst/>
          </a:prstGeom>
          <a:solidFill>
            <a:schemeClr val="tx1"/>
          </a:solidFill>
          <a:ln>
            <a:solidFill>
              <a:schemeClr val="tx1"/>
            </a:solidFill>
          </a:ln>
        </p:spPr>
        <p:txBody>
          <a:bodyPr wrap="square" rtlCol="0">
            <a:spAutoFit/>
          </a:bodyPr>
          <a:lstStyle/>
          <a:p>
            <a:r>
              <a:rPr lang="en-GB" sz="2800" dirty="0" err="1">
                <a:solidFill>
                  <a:srgbClr val="00B0F0"/>
                </a:solidFill>
                <a:latin typeface="Abadi" panose="020B0604020104020204" pitchFamily="34" charset="0"/>
              </a:rPr>
              <a:t>Kwartaal</a:t>
            </a:r>
            <a:r>
              <a:rPr lang="en-GB" sz="2800" dirty="0">
                <a:solidFill>
                  <a:srgbClr val="00B0F0"/>
                </a:solidFill>
                <a:latin typeface="Abadi" panose="020B0604020104020204" pitchFamily="34" charset="0"/>
              </a:rPr>
              <a:t> 3</a:t>
            </a:r>
          </a:p>
          <a:p>
            <a:r>
              <a:rPr lang="en-GB" sz="2800" dirty="0">
                <a:solidFill>
                  <a:schemeClr val="bg1">
                    <a:lumMod val="65000"/>
                  </a:schemeClr>
                </a:solidFill>
                <a:latin typeface="Abadi" panose="020B0604020104020204" pitchFamily="34" charset="0"/>
              </a:rPr>
              <a:t>Les 1: </a:t>
            </a:r>
            <a:r>
              <a:rPr lang="en-GB" sz="2800" dirty="0" err="1">
                <a:solidFill>
                  <a:schemeClr val="bg1">
                    <a:lumMod val="65000"/>
                  </a:schemeClr>
                </a:solidFill>
                <a:latin typeface="Abadi" panose="020B0604020104020204" pitchFamily="34" charset="0"/>
              </a:rPr>
              <a:t>Waar</a:t>
            </a:r>
            <a:r>
              <a:rPr lang="en-GB" sz="2800" dirty="0">
                <a:solidFill>
                  <a:schemeClr val="bg1">
                    <a:lumMod val="65000"/>
                  </a:schemeClr>
                </a:solidFill>
                <a:latin typeface="Abadi" panose="020B0604020104020204" pitchFamily="34" charset="0"/>
              </a:rPr>
              <a:t> om </a:t>
            </a:r>
            <a:r>
              <a:rPr lang="en-GB" sz="2800" dirty="0" err="1">
                <a:solidFill>
                  <a:schemeClr val="bg1">
                    <a:lumMod val="65000"/>
                  </a:schemeClr>
                </a:solidFill>
                <a:latin typeface="Abadi" panose="020B0604020104020204" pitchFamily="34" charset="0"/>
              </a:rPr>
              <a:t>te</a:t>
            </a:r>
            <a:r>
              <a:rPr lang="en-GB" sz="2800" dirty="0">
                <a:solidFill>
                  <a:schemeClr val="bg1">
                    <a:lumMod val="65000"/>
                  </a:schemeClr>
                </a:solidFill>
                <a:latin typeface="Abadi" panose="020B0604020104020204" pitchFamily="34" charset="0"/>
              </a:rPr>
              <a:t> begin?</a:t>
            </a:r>
            <a:endParaRPr lang="en-US" sz="2400" dirty="0">
              <a:solidFill>
                <a:schemeClr val="bg1">
                  <a:lumMod val="65000"/>
                </a:schemeClr>
              </a:solidFill>
              <a:latin typeface="Abadi" panose="020B06040201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descr="10 New Job Board Alternatives for Accelerating Your Job Search -  CareerEnlightenment.com"/>
          <p:cNvPicPr preferRelativeResize="0"/>
          <p:nvPr/>
        </p:nvPicPr>
        <p:blipFill rotWithShape="1">
          <a:blip r:embed="rId3">
            <a:alphaModFix/>
          </a:blip>
          <a:srcRect b="25014"/>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270642" y="0"/>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t>Voorbeeld</a:t>
            </a:r>
            <a:r>
              <a:rPr lang="en-US" dirty="0"/>
              <a:t>…</a:t>
            </a:r>
            <a:endParaRPr dirty="0"/>
          </a:p>
        </p:txBody>
      </p:sp>
      <p:pic>
        <p:nvPicPr>
          <p:cNvPr id="102" name="Google Shape;102;p3" descr="A screenshot of a web page&#10;&#10;Description automatically generated with medium confidence"/>
          <p:cNvPicPr preferRelativeResize="0">
            <a:picLocks noGrp="1"/>
          </p:cNvPicPr>
          <p:nvPr>
            <p:ph type="body" idx="1"/>
          </p:nvPr>
        </p:nvPicPr>
        <p:blipFill rotWithShape="1">
          <a:blip r:embed="rId3">
            <a:alphaModFix/>
          </a:blip>
          <a:srcRect l="37248" t="62619" r="11168" b="11287"/>
          <a:stretch/>
        </p:blipFill>
        <p:spPr>
          <a:xfrm>
            <a:off x="110701" y="1122109"/>
            <a:ext cx="5985299" cy="1892147"/>
          </a:xfrm>
          <a:prstGeom prst="rect">
            <a:avLst/>
          </a:prstGeom>
          <a:noFill/>
          <a:ln>
            <a:noFill/>
          </a:ln>
        </p:spPr>
      </p:pic>
      <p:pic>
        <p:nvPicPr>
          <p:cNvPr id="103" name="Google Shape;103;p3" descr="A screenshot of a computer&#10;&#10;Description automatically generated with medium confidence"/>
          <p:cNvPicPr preferRelativeResize="0"/>
          <p:nvPr/>
        </p:nvPicPr>
        <p:blipFill rotWithShape="1">
          <a:blip r:embed="rId4">
            <a:alphaModFix/>
          </a:blip>
          <a:srcRect l="38509" t="15812" r="11607" b="16518"/>
          <a:stretch/>
        </p:blipFill>
        <p:spPr>
          <a:xfrm>
            <a:off x="6255941" y="160172"/>
            <a:ext cx="5668373" cy="4805965"/>
          </a:xfrm>
          <a:prstGeom prst="rect">
            <a:avLst/>
          </a:prstGeom>
          <a:noFill/>
          <a:ln>
            <a:noFill/>
          </a:ln>
        </p:spPr>
      </p:pic>
      <p:pic>
        <p:nvPicPr>
          <p:cNvPr id="104" name="Google Shape;104;p3" descr="A screenshot of a computer&#10;&#10;Description automatically generated with medium confidence"/>
          <p:cNvPicPr preferRelativeResize="0"/>
          <p:nvPr/>
        </p:nvPicPr>
        <p:blipFill rotWithShape="1">
          <a:blip r:embed="rId5">
            <a:alphaModFix/>
          </a:blip>
          <a:srcRect l="37999" t="19467" r="12304" b="22759"/>
          <a:stretch/>
        </p:blipFill>
        <p:spPr>
          <a:xfrm>
            <a:off x="1182413" y="3181020"/>
            <a:ext cx="4913587" cy="3570234"/>
          </a:xfrm>
          <a:prstGeom prst="rect">
            <a:avLst/>
          </a:prstGeom>
          <a:noFill/>
          <a:ln>
            <a:noFill/>
          </a:ln>
        </p:spPr>
      </p:pic>
      <p:sp>
        <p:nvSpPr>
          <p:cNvPr id="105" name="Google Shape;105;p3"/>
          <p:cNvSpPr txBox="1"/>
          <p:nvPr/>
        </p:nvSpPr>
        <p:spPr>
          <a:xfrm>
            <a:off x="6255940" y="5773568"/>
            <a:ext cx="5668373" cy="477054"/>
          </a:xfrm>
          <a:prstGeom prst="rect">
            <a:avLst/>
          </a:prstGeom>
          <a:solidFill>
            <a:schemeClr val="lt1">
              <a:alpha val="65882"/>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https://www.gov.za/issues/finding-job-0</a:t>
            </a:r>
            <a:endParaRPr/>
          </a:p>
        </p:txBody>
      </p:sp>
      <p:sp>
        <p:nvSpPr>
          <p:cNvPr id="106" name="Google Shape;106;p3"/>
          <p:cNvSpPr/>
          <p:nvPr/>
        </p:nvSpPr>
        <p:spPr>
          <a:xfrm>
            <a:off x="7078422" y="5054381"/>
            <a:ext cx="3899192" cy="630902"/>
          </a:xfrm>
          <a:prstGeom prst="rect">
            <a:avLst/>
          </a:prstGeom>
          <a:solidFill>
            <a:schemeClr val="lt1">
              <a:alpha val="68235"/>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0" i="0" u="none" strike="noStrike" cap="none" dirty="0">
                <a:solidFill>
                  <a:schemeClr val="dk1"/>
                </a:solidFill>
                <a:latin typeface="Calibri"/>
                <a:ea typeface="Calibri"/>
                <a:cs typeface="Calibri"/>
                <a:sym typeface="Calibri"/>
              </a:rPr>
              <a:t>Wat </a:t>
            </a:r>
            <a:r>
              <a:rPr lang="en-US" sz="3500" b="0" i="0" u="none" strike="noStrike" cap="none" dirty="0" err="1">
                <a:solidFill>
                  <a:schemeClr val="dk1"/>
                </a:solidFill>
                <a:latin typeface="Calibri"/>
                <a:ea typeface="Calibri"/>
                <a:cs typeface="Calibri"/>
                <a:sym typeface="Calibri"/>
              </a:rPr>
              <a:t>kom</a:t>
            </a:r>
            <a:r>
              <a:rPr lang="en-US" sz="3500" b="0" i="0" u="none" strike="noStrike" cap="none" dirty="0">
                <a:solidFill>
                  <a:schemeClr val="dk1"/>
                </a:solidFill>
                <a:latin typeface="Calibri"/>
                <a:ea typeface="Calibri"/>
                <a:cs typeface="Calibri"/>
                <a:sym typeface="Calibri"/>
              </a:rPr>
              <a:t> </a:t>
            </a:r>
            <a:r>
              <a:rPr lang="en-US" sz="3500" b="0" i="0" u="none" strike="noStrike" cap="none" dirty="0" err="1">
                <a:solidFill>
                  <a:schemeClr val="dk1"/>
                </a:solidFill>
                <a:latin typeface="Calibri"/>
                <a:ea typeface="Calibri"/>
                <a:cs typeface="Calibri"/>
                <a:sym typeface="Calibri"/>
              </a:rPr>
              <a:t>volgende</a:t>
            </a:r>
            <a:r>
              <a:rPr lang="en-US" sz="3500" b="0" i="0" u="none" strike="noStrike" cap="none" dirty="0">
                <a:solidFill>
                  <a:schemeClr val="dk1"/>
                </a:solidFill>
                <a:latin typeface="Calibri"/>
                <a:ea typeface="Calibri"/>
                <a:cs typeface="Calibri"/>
                <a:sym typeface="Calibri"/>
              </a:rPr>
              <a:t>?</a:t>
            </a:r>
            <a:endParaRPr dirty="0"/>
          </a:p>
        </p:txBody>
      </p:sp>
      <p:pic>
        <p:nvPicPr>
          <p:cNvPr id="107" name="Google Shape;107;p3" descr="A picture containing graphics&#10;&#10;Description automatically generated"/>
          <p:cNvPicPr preferRelativeResize="0"/>
          <p:nvPr/>
        </p:nvPicPr>
        <p:blipFill rotWithShape="1">
          <a:blip r:embed="rId6">
            <a:alphaModFix/>
          </a:blip>
          <a:srcRect/>
          <a:stretch/>
        </p:blipFill>
        <p:spPr>
          <a:xfrm rot="8358228">
            <a:off x="4725153" y="4761771"/>
            <a:ext cx="1926459" cy="2023591"/>
          </a:xfrm>
          <a:prstGeom prst="rect">
            <a:avLst/>
          </a:prstGeom>
          <a:noFill/>
          <a:ln>
            <a:noFill/>
          </a:ln>
        </p:spPr>
      </p:pic>
      <p:pic>
        <p:nvPicPr>
          <p:cNvPr id="9" name="Picture 8">
            <a:extLst>
              <a:ext uri="{FF2B5EF4-FFF2-40B4-BE49-F238E27FC236}">
                <a16:creationId xmlns:a16="http://schemas.microsoft.com/office/drawing/2014/main" id="{B7E81ACF-19F2-0D4D-7E1B-BC31088DD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6561221" y="2360110"/>
            <a:ext cx="5257800" cy="1325563"/>
          </a:xfrm>
          <a:prstGeom prst="rect">
            <a:avLst/>
          </a:prstGeom>
          <a:noFill/>
          <a:ln>
            <a:noFill/>
          </a:ln>
        </p:spPr>
        <p:txBody>
          <a:bodyPr spcFirstLastPara="1" wrap="square" lIns="91425" tIns="45700" rIns="91425" bIns="45700" anchor="ctr" anchorCtr="0">
            <a:normAutofit fontScale="90000"/>
          </a:bodyPr>
          <a:lstStyle/>
          <a:p>
            <a:pPr lvl="0" algn="ctr">
              <a:buClr>
                <a:schemeClr val="lt1"/>
              </a:buClr>
              <a:buSzPct val="100000"/>
            </a:pPr>
            <a:r>
              <a:rPr lang="nl-NL" sz="6100" dirty="0">
                <a:solidFill>
                  <a:schemeClr val="lt1"/>
                </a:solidFill>
              </a:rPr>
              <a:t>Sou jy hierdie jong man in diens neem?</a:t>
            </a:r>
            <a:br>
              <a:rPr lang="en-US" dirty="0"/>
            </a:br>
            <a:endParaRPr dirty="0"/>
          </a:p>
        </p:txBody>
      </p:sp>
      <p:pic>
        <p:nvPicPr>
          <p:cNvPr id="114" name="Google Shape;114;p4" descr="Application Letters That Get Results | WhiteHat Copy"/>
          <p:cNvPicPr preferRelativeResize="0"/>
          <p:nvPr/>
        </p:nvPicPr>
        <p:blipFill rotWithShape="1">
          <a:blip r:embed="rId3">
            <a:alphaModFix/>
          </a:blip>
          <a:srcRect/>
          <a:stretch/>
        </p:blipFill>
        <p:spPr>
          <a:xfrm>
            <a:off x="644094" y="-2075"/>
            <a:ext cx="5451906" cy="6739759"/>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5"/>
          <p:cNvSpPr/>
          <p:nvPr/>
        </p:nvSpPr>
        <p:spPr>
          <a:xfrm>
            <a:off x="0" y="0"/>
            <a:ext cx="12192000" cy="6858000"/>
          </a:xfrm>
          <a:prstGeom prst="rect">
            <a:avLst/>
          </a:prstGeom>
          <a:solidFill>
            <a:srgbClr val="7F7F7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5"/>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2" name="Google Shape;122;p5"/>
          <p:cNvPicPr preferRelativeResize="0"/>
          <p:nvPr/>
        </p:nvPicPr>
        <p:blipFill rotWithShape="1">
          <a:blip r:embed="rId3">
            <a:alphaModFix/>
          </a:blip>
          <a:srcRect/>
          <a:stretch/>
        </p:blipFill>
        <p:spPr>
          <a:xfrm>
            <a:off x="1138368" y="643466"/>
            <a:ext cx="4304914" cy="5571066"/>
          </a:xfrm>
          <a:prstGeom prst="rect">
            <a:avLst/>
          </a:prstGeom>
          <a:noFill/>
          <a:ln>
            <a:noFill/>
          </a:ln>
        </p:spPr>
      </p:pic>
      <p:cxnSp>
        <p:nvCxnSpPr>
          <p:cNvPr id="123" name="Google Shape;123;p5"/>
          <p:cNvCxnSpPr/>
          <p:nvPr/>
        </p:nvCxnSpPr>
        <p:spPr>
          <a:xfrm>
            <a:off x="6079958" y="1143000"/>
            <a:ext cx="0" cy="4572000"/>
          </a:xfrm>
          <a:prstGeom prst="straightConnector1">
            <a:avLst/>
          </a:prstGeom>
          <a:noFill/>
          <a:ln w="9525" cap="flat" cmpd="sng">
            <a:solidFill>
              <a:srgbClr val="4E4E4E"/>
            </a:solidFill>
            <a:prstDash val="solid"/>
            <a:miter lim="800000"/>
            <a:headEnd type="none" w="sm" len="sm"/>
            <a:tailEnd type="none" w="sm" len="sm"/>
          </a:ln>
        </p:spPr>
      </p:cxnSp>
      <p:pic>
        <p:nvPicPr>
          <p:cNvPr id="124" name="Google Shape;124;p5" descr="A picture containing text, letter, receipt, document&#10;&#10;Description automatically generated"/>
          <p:cNvPicPr preferRelativeResize="0">
            <a:picLocks noGrp="1"/>
          </p:cNvPicPr>
          <p:nvPr>
            <p:ph type="body" idx="1"/>
          </p:nvPr>
        </p:nvPicPr>
        <p:blipFill rotWithShape="1">
          <a:blip r:embed="rId4">
            <a:alphaModFix/>
          </a:blip>
          <a:srcRect/>
          <a:stretch/>
        </p:blipFill>
        <p:spPr>
          <a:xfrm>
            <a:off x="6930410" y="643467"/>
            <a:ext cx="3941529" cy="5571066"/>
          </a:xfrm>
          <a:prstGeom prst="rect">
            <a:avLst/>
          </a:prstGeom>
          <a:noFill/>
          <a:ln>
            <a:noFill/>
          </a:ln>
        </p:spPr>
      </p:pic>
      <p:sp>
        <p:nvSpPr>
          <p:cNvPr id="125" name="Google Shape;125;p5"/>
          <p:cNvSpPr/>
          <p:nvPr/>
        </p:nvSpPr>
        <p:spPr>
          <a:xfrm>
            <a:off x="565971" y="516813"/>
            <a:ext cx="58541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alibri"/>
                <a:ea typeface="Calibri"/>
                <a:cs typeface="Calibri"/>
                <a:sym typeface="Calibri"/>
              </a:rPr>
              <a:t>A</a:t>
            </a:r>
            <a:endParaRPr/>
          </a:p>
        </p:txBody>
      </p:sp>
      <p:sp>
        <p:nvSpPr>
          <p:cNvPr id="126" name="Google Shape;126;p5"/>
          <p:cNvSpPr/>
          <p:nvPr/>
        </p:nvSpPr>
        <p:spPr>
          <a:xfrm>
            <a:off x="6435949" y="643466"/>
            <a:ext cx="56137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alibri"/>
                <a:ea typeface="Calibri"/>
                <a:cs typeface="Calibri"/>
                <a:sym typeface="Calibri"/>
              </a:rPr>
              <a:t>B</a:t>
            </a:r>
            <a:endParaRPr sz="5400" b="0" i="0" u="none" strike="noStrike" cap="none">
              <a:solidFill>
                <a:schemeClr val="dk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8901" y="48006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p6" descr="Ten Years of Twitter: 5 tweets that made history | Mint"/>
          <p:cNvPicPr preferRelativeResize="0">
            <a:picLocks noGrp="1"/>
          </p:cNvPicPr>
          <p:nvPr>
            <p:ph type="body" idx="1"/>
          </p:nvPr>
        </p:nvPicPr>
        <p:blipFill rotWithShape="1">
          <a:blip r:embed="rId3">
            <a:alphaModFix/>
          </a:blip>
          <a:srcRect t="10192" b="5554"/>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1406</Words>
  <Application>Microsoft Office PowerPoint</Application>
  <PresentationFormat>Widescreen</PresentationFormat>
  <Paragraphs>103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Abadi</vt:lpstr>
      <vt:lpstr>Amasis MT Pro Black</vt:lpstr>
      <vt:lpstr>Arial</vt:lpstr>
      <vt:lpstr>Calibri</vt:lpstr>
      <vt:lpstr>Times New Roman</vt:lpstr>
      <vt:lpstr>Wingdings</vt:lpstr>
      <vt:lpstr>Office Theme</vt:lpstr>
      <vt:lpstr>PowerPoint Presentation</vt:lpstr>
      <vt:lpstr>PowerPoint Presentation</vt:lpstr>
      <vt:lpstr>Voorbeeld…</vt:lpstr>
      <vt:lpstr>Sou jy hierdie jong man in diens neem?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2</cp:revision>
  <dcterms:created xsi:type="dcterms:W3CDTF">2023-02-17T20:03:06Z</dcterms:created>
  <dcterms:modified xsi:type="dcterms:W3CDTF">2023-06-28T11:03:01Z</dcterms:modified>
</cp:coreProperties>
</file>