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 roundtripDataSignature="AMtx7mh1tUjAfIe9WW477QevYYZRyzB3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0857E4-0175-40B2-9BEC-7926F3E544A2}" v="22" dt="2023-07-12T12:23:14.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5290" autoAdjust="0"/>
  </p:normalViewPr>
  <p:slideViewPr>
    <p:cSldViewPr snapToGrid="0">
      <p:cViewPr varScale="1">
        <p:scale>
          <a:sx n="34" d="100"/>
          <a:sy n="34" d="100"/>
        </p:scale>
        <p:origin x="2472" y="48"/>
      </p:cViewPr>
      <p:guideLst/>
    </p:cSldViewPr>
  </p:slideViewPr>
  <p:notesTextViewPr>
    <p:cViewPr>
      <p:scale>
        <a:sx n="66" d="100"/>
        <a:sy n="66" d="100"/>
      </p:scale>
      <p:origin x="0" y="-782"/>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customschemas.google.com/relationships/presentationmetadata" Target="metadata"/><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090857E4-0175-40B2-9BEC-7926F3E544A2}"/>
    <pc:docChg chg="undo custSel modSld">
      <pc:chgData name="Hp Unit" userId="86ec350514542ee1" providerId="LiveId" clId="{090857E4-0175-40B2-9BEC-7926F3E544A2}" dt="2023-07-12T12:23:23.842" v="243" actId="1076"/>
      <pc:docMkLst>
        <pc:docMk/>
      </pc:docMkLst>
      <pc:sldChg chg="addSp modSp modNotesTx">
        <pc:chgData name="Hp Unit" userId="86ec350514542ee1" providerId="LiveId" clId="{090857E4-0175-40B2-9BEC-7926F3E544A2}" dt="2023-07-12T12:13:11.255" v="56" actId="20577"/>
        <pc:sldMkLst>
          <pc:docMk/>
          <pc:sldMk cId="0" sldId="256"/>
        </pc:sldMkLst>
        <pc:spChg chg="add mod">
          <ac:chgData name="Hp Unit" userId="86ec350514542ee1" providerId="LiveId" clId="{090857E4-0175-40B2-9BEC-7926F3E544A2}" dt="2023-07-12T12:11:48.410" v="0"/>
          <ac:spMkLst>
            <pc:docMk/>
            <pc:sldMk cId="0" sldId="256"/>
            <ac:spMk id="3" creationId="{C3ED21E5-D9C8-CE00-DC41-993944F3EC56}"/>
          </ac:spMkLst>
        </pc:spChg>
        <pc:spChg chg="add mod">
          <ac:chgData name="Hp Unit" userId="86ec350514542ee1" providerId="LiveId" clId="{090857E4-0175-40B2-9BEC-7926F3E544A2}" dt="2023-07-12T12:11:48.410" v="0"/>
          <ac:spMkLst>
            <pc:docMk/>
            <pc:sldMk cId="0" sldId="256"/>
            <ac:spMk id="4" creationId="{99E1509E-CD28-59A6-1770-35CCCA40C06D}"/>
          </ac:spMkLst>
        </pc:spChg>
      </pc:sldChg>
      <pc:sldChg chg="addSp delSp modSp mod modNotesTx">
        <pc:chgData name="Hp Unit" userId="86ec350514542ee1" providerId="LiveId" clId="{090857E4-0175-40B2-9BEC-7926F3E544A2}" dt="2023-07-12T12:16:07.334" v="143" actId="171"/>
        <pc:sldMkLst>
          <pc:docMk/>
          <pc:sldMk cId="0" sldId="257"/>
        </pc:sldMkLst>
        <pc:picChg chg="add mod ord">
          <ac:chgData name="Hp Unit" userId="86ec350514542ee1" providerId="LiveId" clId="{090857E4-0175-40B2-9BEC-7926F3E544A2}" dt="2023-07-12T12:16:07.334" v="143" actId="171"/>
          <ac:picMkLst>
            <pc:docMk/>
            <pc:sldMk cId="0" sldId="257"/>
            <ac:picMk id="2" creationId="{3F7A714C-4D21-4BD2-9F16-1A58E97F2282}"/>
          </ac:picMkLst>
        </pc:picChg>
        <pc:picChg chg="del">
          <ac:chgData name="Hp Unit" userId="86ec350514542ee1" providerId="LiveId" clId="{090857E4-0175-40B2-9BEC-7926F3E544A2}" dt="2023-07-12T12:15:10.169" v="132" actId="478"/>
          <ac:picMkLst>
            <pc:docMk/>
            <pc:sldMk cId="0" sldId="257"/>
            <ac:picMk id="96" creationId="{00000000-0000-0000-0000-000000000000}"/>
          </ac:picMkLst>
        </pc:picChg>
      </pc:sldChg>
      <pc:sldChg chg="addSp delSp modSp mod modNotesTx">
        <pc:chgData name="Hp Unit" userId="86ec350514542ee1" providerId="LiveId" clId="{090857E4-0175-40B2-9BEC-7926F3E544A2}" dt="2023-07-12T12:23:23.842" v="243" actId="1076"/>
        <pc:sldMkLst>
          <pc:docMk/>
          <pc:sldMk cId="0" sldId="258"/>
        </pc:sldMkLst>
        <pc:spChg chg="add del mod">
          <ac:chgData name="Hp Unit" userId="86ec350514542ee1" providerId="LiveId" clId="{090857E4-0175-40B2-9BEC-7926F3E544A2}" dt="2023-07-12T12:16:42.049" v="146" actId="478"/>
          <ac:spMkLst>
            <pc:docMk/>
            <pc:sldMk cId="0" sldId="258"/>
            <ac:spMk id="2" creationId="{41E1A856-4A40-8EFB-DF56-D1ABC9F30AF2}"/>
          </ac:spMkLst>
        </pc:spChg>
        <pc:spChg chg="add mod">
          <ac:chgData name="Hp Unit" userId="86ec350514542ee1" providerId="LiveId" clId="{090857E4-0175-40B2-9BEC-7926F3E544A2}" dt="2023-07-12T12:23:23.842" v="243" actId="1076"/>
          <ac:spMkLst>
            <pc:docMk/>
            <pc:sldMk cId="0" sldId="258"/>
            <ac:spMk id="3" creationId="{B5670B72-8D7F-FD2C-3284-D7579261B6C3}"/>
          </ac:spMkLst>
        </pc:spChg>
        <pc:picChg chg="del mod">
          <ac:chgData name="Hp Unit" userId="86ec350514542ee1" providerId="LiveId" clId="{090857E4-0175-40B2-9BEC-7926F3E544A2}" dt="2023-07-12T12:20:50.447" v="183" actId="478"/>
          <ac:picMkLst>
            <pc:docMk/>
            <pc:sldMk cId="0" sldId="258"/>
            <ac:picMk id="104" creationId="{00000000-0000-0000-0000-000000000000}"/>
          </ac:picMkLst>
        </pc:picChg>
        <pc:picChg chg="add del mod">
          <ac:chgData name="Hp Unit" userId="86ec350514542ee1" providerId="LiveId" clId="{090857E4-0175-40B2-9BEC-7926F3E544A2}" dt="2023-07-12T12:21:21.497" v="193" actId="478"/>
          <ac:picMkLst>
            <pc:docMk/>
            <pc:sldMk cId="0" sldId="258"/>
            <ac:picMk id="1026" creationId="{EF4D20B6-4E48-0178-3744-DD9C14E7DD97}"/>
          </ac:picMkLst>
        </pc:picChg>
        <pc:picChg chg="add mod">
          <ac:chgData name="Hp Unit" userId="86ec350514542ee1" providerId="LiveId" clId="{090857E4-0175-40B2-9BEC-7926F3E544A2}" dt="2023-07-12T12:23:14.466" v="242" actId="1076"/>
          <ac:picMkLst>
            <pc:docMk/>
            <pc:sldMk cId="0" sldId="258"/>
            <ac:picMk id="1028" creationId="{B413D667-6C67-264B-AAB9-31F9A26AE2D4}"/>
          </ac:picMkLst>
        </pc:picChg>
      </pc:sldChg>
      <pc:sldChg chg="addSp delSp modSp mod modNotesTx">
        <pc:chgData name="Hp Unit" userId="86ec350514542ee1" providerId="LiveId" clId="{090857E4-0175-40B2-9BEC-7926F3E544A2}" dt="2023-07-12T12:18:00.039" v="181"/>
        <pc:sldMkLst>
          <pc:docMk/>
          <pc:sldMk cId="0" sldId="259"/>
        </pc:sldMkLst>
        <pc:spChg chg="add mod">
          <ac:chgData name="Hp Unit" userId="86ec350514542ee1" providerId="LiveId" clId="{090857E4-0175-40B2-9BEC-7926F3E544A2}" dt="2023-07-12T12:18:00.039" v="181"/>
          <ac:spMkLst>
            <pc:docMk/>
            <pc:sldMk cId="0" sldId="259"/>
            <ac:spMk id="3" creationId="{85B1496F-DB81-439D-D283-6903E3ABDDAD}"/>
          </ac:spMkLst>
        </pc:spChg>
        <pc:picChg chg="add mod">
          <ac:chgData name="Hp Unit" userId="86ec350514542ee1" providerId="LiveId" clId="{090857E4-0175-40B2-9BEC-7926F3E544A2}" dt="2023-07-12T12:18:00.039" v="181"/>
          <ac:picMkLst>
            <pc:docMk/>
            <pc:sldMk cId="0" sldId="259"/>
            <ac:picMk id="2" creationId="{FDA943DD-74B1-162E-F088-5BD1D26AE928}"/>
          </ac:picMkLst>
        </pc:picChg>
        <pc:picChg chg="del">
          <ac:chgData name="Hp Unit" userId="86ec350514542ee1" providerId="LiveId" clId="{090857E4-0175-40B2-9BEC-7926F3E544A2}" dt="2023-07-12T12:17:59.029" v="180" actId="478"/>
          <ac:picMkLst>
            <pc:docMk/>
            <pc:sldMk cId="0" sldId="259"/>
            <ac:picMk id="11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verywellmind.com/forty-healthy-coping-skills-458674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1 &amp; 2: 5 min </a:t>
            </a:r>
            <a:r>
              <a:rPr lang="en-US" dirty="0" err="1"/>
              <a:t>Inleiding</a:t>
            </a:r>
            <a:r>
              <a:rPr lang="en-US" dirty="0"/>
              <a:t> &amp; </a:t>
            </a:r>
            <a:r>
              <a:rPr lang="en-US" dirty="0" err="1"/>
              <a:t>Onderrig</a:t>
            </a:r>
            <a:endParaRPr dirty="0"/>
          </a:p>
          <a:p>
            <a:pPr marL="0" lvl="0" indent="0" algn="l" rtl="0">
              <a:spcBef>
                <a:spcPts val="0"/>
              </a:spcBef>
              <a:spcAft>
                <a:spcPts val="0"/>
              </a:spcAft>
              <a:buNone/>
            </a:pPr>
            <a:endParaRPr dirty="0"/>
          </a:p>
          <a:p>
            <a:pPr marL="0" lvl="0" indent="0">
              <a:buFont typeface="Symbol" panose="05050102010706020507" pitchFamily="18" charset="2"/>
              <a:buNone/>
            </a:pPr>
            <a:r>
              <a:rPr lang="af-ZA" sz="1200" dirty="0">
                <a:solidFill>
                  <a:srgbClr val="000000"/>
                </a:solidFill>
                <a:effectLst/>
                <a:latin typeface="Calibri" panose="020F0502020204030204" pitchFamily="34" charset="0"/>
                <a:ea typeface="Arial" panose="020B0604020202020204" pitchFamily="34" charset="0"/>
              </a:rPr>
              <a:t>Welkom terug graad 10's. In die laaste les het ons verskillende vaardighede behandel wat jou kan help wanneer jy 'n sekere situasie moet hanteer. Draai na die persoon langs jou en kyk of jy al die vaardighede wat ons in die laaste les behandel het, kan lys. Jy het net 1min.</a:t>
            </a:r>
            <a:r>
              <a:rPr lang="en-US" sz="1200" dirty="0">
                <a:solidFill>
                  <a:schemeClr val="dk1"/>
                </a:solidFill>
                <a:effectLst/>
                <a:latin typeface="Times New Roman" panose="02020603050405020304" pitchFamily="18" charset="0"/>
                <a:ea typeface="Arial" panose="020B0604020202020204" pitchFamily="34" charset="0"/>
              </a:rPr>
              <a:t> </a:t>
            </a:r>
          </a:p>
          <a:p>
            <a:pPr marL="0" lvl="0" indent="0">
              <a:buFont typeface="Symbol" panose="05050102010706020507" pitchFamily="18" charset="2"/>
              <a:buNone/>
            </a:pPr>
            <a:endParaRPr lang="en-US" sz="12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200" dirty="0">
                <a:solidFill>
                  <a:srgbClr val="000000"/>
                </a:solidFill>
                <a:effectLst/>
                <a:latin typeface="Calibri" panose="020F0502020204030204" pitchFamily="34" charset="0"/>
                <a:ea typeface="Arial" panose="020B0604020202020204" pitchFamily="34" charset="0"/>
              </a:rPr>
              <a:t>Welgedaan! Net om jou te herinner, die </a:t>
            </a:r>
            <a:r>
              <a:rPr lang="af-ZA" sz="1200" dirty="0" err="1">
                <a:solidFill>
                  <a:srgbClr val="000000"/>
                </a:solidFill>
                <a:effectLst/>
                <a:latin typeface="Calibri" panose="020F0502020204030204" pitchFamily="34" charset="0"/>
                <a:ea typeface="Arial" panose="020B0604020202020204" pitchFamily="34" charset="0"/>
              </a:rPr>
              <a:t>vaardigehede</a:t>
            </a:r>
            <a:r>
              <a:rPr lang="af-ZA" sz="1200" dirty="0">
                <a:solidFill>
                  <a:srgbClr val="000000"/>
                </a:solidFill>
                <a:effectLst/>
                <a:latin typeface="Calibri" panose="020F0502020204030204" pitchFamily="34" charset="0"/>
                <a:ea typeface="Arial" panose="020B0604020202020204" pitchFamily="34" charset="0"/>
              </a:rPr>
              <a:t> is:</a:t>
            </a:r>
            <a:endParaRPr lang="en-US"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200" dirty="0">
                <a:solidFill>
                  <a:srgbClr val="000000"/>
                </a:solidFill>
                <a:effectLst/>
                <a:latin typeface="Calibri" panose="020F0502020204030204" pitchFamily="34" charset="0"/>
                <a:ea typeface="Arial" panose="020B0604020202020204" pitchFamily="34" charset="0"/>
              </a:rPr>
              <a:t>Selfbewustheid </a:t>
            </a:r>
            <a:endParaRPr lang="en-US" sz="1200" dirty="0">
              <a:effectLst/>
              <a:latin typeface="Times New Roman" panose="02020603050405020304" pitchFamily="18" charset="0"/>
              <a:ea typeface="Times New Roman" panose="02020603050405020304" pitchFamily="18" charset="0"/>
            </a:endParaRPr>
          </a:p>
          <a:p>
            <a:pPr marL="742950" lvl="1" indent="-285750">
              <a:buFont typeface="Calibri" panose="020F0502020204030204" pitchFamily="34" charset="0"/>
              <a:buChar char="-"/>
            </a:pPr>
            <a:r>
              <a:rPr lang="af-ZA" sz="1200" dirty="0">
                <a:solidFill>
                  <a:srgbClr val="000000"/>
                </a:solidFill>
                <a:effectLst/>
                <a:latin typeface="Calibri" panose="020F0502020204030204" pitchFamily="34" charset="0"/>
                <a:ea typeface="Arial" panose="020B0604020202020204" pitchFamily="34" charset="0"/>
              </a:rPr>
              <a:t>Kritiese </a:t>
            </a:r>
            <a:r>
              <a:rPr lang="af-ZA" sz="1200" dirty="0" err="1">
                <a:solidFill>
                  <a:srgbClr val="000000"/>
                </a:solidFill>
                <a:effectLst/>
                <a:latin typeface="Calibri" panose="020F0502020204030204" pitchFamily="34" charset="0"/>
                <a:ea typeface="Arial" panose="020B0604020202020204" pitchFamily="34" charset="0"/>
              </a:rPr>
              <a:t>denkvaardighede</a:t>
            </a:r>
            <a:r>
              <a:rPr lang="af-ZA" sz="1200" dirty="0">
                <a:solidFill>
                  <a:srgbClr val="000000"/>
                </a:solidFill>
                <a:effectLst/>
                <a:latin typeface="Calibri" panose="020F0502020204030204" pitchFamily="34"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lvl="1" indent="-285750">
              <a:buFont typeface="Calibri" panose="020F0502020204030204" pitchFamily="34" charset="0"/>
              <a:buChar char="-"/>
            </a:pPr>
            <a:r>
              <a:rPr lang="af-ZA" sz="1200" dirty="0" err="1">
                <a:solidFill>
                  <a:srgbClr val="000000"/>
                </a:solidFill>
                <a:effectLst/>
                <a:latin typeface="Calibri" panose="020F0502020204030204" pitchFamily="34" charset="0"/>
                <a:ea typeface="Arial" panose="020B0604020202020204" pitchFamily="34" charset="0"/>
              </a:rPr>
              <a:t>Besluitnemingsvaardighede</a:t>
            </a:r>
            <a:r>
              <a:rPr lang="af-ZA" sz="1200" dirty="0">
                <a:solidFill>
                  <a:srgbClr val="000000"/>
                </a:solidFill>
                <a:effectLst/>
                <a:latin typeface="Calibri" panose="020F0502020204030204" pitchFamily="34"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lvl="1" indent="-285750">
              <a:buFont typeface="Calibri" panose="020F0502020204030204" pitchFamily="34" charset="0"/>
              <a:buChar char="-"/>
            </a:pPr>
            <a:r>
              <a:rPr lang="af-ZA" sz="1200" dirty="0" err="1">
                <a:solidFill>
                  <a:srgbClr val="000000"/>
                </a:solidFill>
                <a:effectLst/>
                <a:latin typeface="Calibri" panose="020F0502020204030204" pitchFamily="34" charset="0"/>
                <a:ea typeface="Arial" panose="020B0604020202020204" pitchFamily="34" charset="0"/>
              </a:rPr>
              <a:t>Probleemoplossingsvaardighede</a:t>
            </a:r>
            <a:r>
              <a:rPr lang="af-ZA" sz="1200" dirty="0">
                <a:solidFill>
                  <a:srgbClr val="000000"/>
                </a:solidFill>
                <a:effectLst/>
                <a:latin typeface="Calibri" panose="020F0502020204030204" pitchFamily="34"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lvl="1" indent="-285750">
              <a:buFont typeface="Calibri" panose="020F0502020204030204" pitchFamily="34" charset="0"/>
              <a:buChar char="-"/>
            </a:pPr>
            <a:r>
              <a:rPr lang="af-ZA" sz="1200" dirty="0" err="1">
                <a:solidFill>
                  <a:srgbClr val="000000"/>
                </a:solidFill>
                <a:effectLst/>
                <a:latin typeface="Calibri" panose="020F0502020204030204" pitchFamily="34" charset="0"/>
                <a:ea typeface="Arial" panose="020B0604020202020204" pitchFamily="34" charset="0"/>
              </a:rPr>
              <a:t>Selfgeldendheid</a:t>
            </a:r>
            <a:r>
              <a:rPr lang="af-ZA" sz="1200" dirty="0">
                <a:solidFill>
                  <a:srgbClr val="000000"/>
                </a:solidFill>
                <a:effectLst/>
                <a:latin typeface="Calibri" panose="020F0502020204030204" pitchFamily="34"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lvl="1" indent="-285750">
              <a:buFont typeface="Calibri" panose="020F0502020204030204" pitchFamily="34" charset="0"/>
              <a:buChar char="-"/>
            </a:pPr>
            <a:r>
              <a:rPr lang="af-ZA" sz="1200" dirty="0" err="1">
                <a:solidFill>
                  <a:srgbClr val="000000"/>
                </a:solidFill>
                <a:effectLst/>
                <a:latin typeface="Calibri" panose="020F0502020204030204" pitchFamily="34" charset="0"/>
                <a:ea typeface="Arial" panose="020B0604020202020204" pitchFamily="34" charset="0"/>
              </a:rPr>
              <a:t>Onderhandelingsvaardighede</a:t>
            </a:r>
            <a:r>
              <a:rPr lang="af-ZA" sz="1200" dirty="0">
                <a:solidFill>
                  <a:srgbClr val="000000"/>
                </a:solidFill>
                <a:effectLst/>
                <a:latin typeface="Calibri" panose="020F0502020204030204" pitchFamily="34"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lvl="1" indent="-285750">
              <a:buFont typeface="Calibri" panose="020F0502020204030204" pitchFamily="34" charset="0"/>
              <a:buChar char="-"/>
            </a:pPr>
            <a:r>
              <a:rPr lang="af-ZA" sz="1200" dirty="0">
                <a:solidFill>
                  <a:srgbClr val="000000"/>
                </a:solidFill>
                <a:effectLst/>
                <a:latin typeface="Calibri" panose="020F0502020204030204" pitchFamily="34" charset="0"/>
                <a:ea typeface="Arial" panose="020B0604020202020204" pitchFamily="34" charset="0"/>
              </a:rPr>
              <a:t>Kommunikasie vaardighede </a:t>
            </a:r>
            <a:endParaRPr lang="en-US" sz="1200" dirty="0">
              <a:solidFill>
                <a:schemeClr val="dk1"/>
              </a:solidFill>
              <a:effectLst/>
              <a:latin typeface="Times New Roman" panose="02020603050405020304" pitchFamily="18" charset="0"/>
              <a:ea typeface="Arial" panose="020B0604020202020204" pitchFamily="34" charset="0"/>
            </a:endParaRPr>
          </a:p>
          <a:p>
            <a:pPr marL="457200" lvl="1" indent="0">
              <a:buFont typeface="Calibri" panose="020F0502020204030204" pitchFamily="34" charset="0"/>
              <a:buNone/>
            </a:pPr>
            <a:endParaRPr lang="en-US" sz="1200" dirty="0">
              <a:solidFill>
                <a:schemeClr val="dk1"/>
              </a:solidFill>
              <a:effectLst/>
              <a:latin typeface="Times New Roman" panose="02020603050405020304" pitchFamily="18" charset="0"/>
              <a:ea typeface="Arial" panose="020B0604020202020204" pitchFamily="34" charset="0"/>
            </a:endParaRPr>
          </a:p>
          <a:p>
            <a:pPr marL="457200" lvl="1" indent="0">
              <a:buFont typeface="Calibri" panose="020F0502020204030204" pitchFamily="34" charset="0"/>
              <a:buNone/>
            </a:pPr>
            <a:r>
              <a:rPr lang="af-ZA" sz="1200" dirty="0">
                <a:solidFill>
                  <a:srgbClr val="000000"/>
                </a:solidFill>
                <a:effectLst/>
                <a:latin typeface="Calibri" panose="020F0502020204030204" pitchFamily="34" charset="0"/>
                <a:ea typeface="Arial" panose="020B0604020202020204" pitchFamily="34" charset="0"/>
              </a:rPr>
              <a:t>Die vaardighede wat in Les 5 bespreek is, sal jou toerus om moeilike situasies te hanteer en die beste besluite te neem. Soms moet ons ‘n stresvolle situasies hanteer (soos om 'n </a:t>
            </a:r>
            <a:r>
              <a:rPr lang="af-ZA" sz="1200" dirty="0" err="1">
                <a:solidFill>
                  <a:srgbClr val="000000"/>
                </a:solidFill>
                <a:effectLst/>
                <a:latin typeface="Calibri" panose="020F0502020204030204" pitchFamily="34" charset="0"/>
                <a:ea typeface="Arial" panose="020B0604020202020204" pitchFamily="34" charset="0"/>
              </a:rPr>
              <a:t>Engelsmondeling</a:t>
            </a:r>
            <a:r>
              <a:rPr lang="af-ZA" sz="1200" dirty="0">
                <a:solidFill>
                  <a:srgbClr val="000000"/>
                </a:solidFill>
                <a:effectLst/>
                <a:latin typeface="Calibri" panose="020F0502020204030204" pitchFamily="34" charset="0"/>
                <a:ea typeface="Arial" panose="020B0604020202020204" pitchFamily="34" charset="0"/>
              </a:rPr>
              <a:t> te doen). Jy haat dit dalk om voor ander te praat,  maar jy kan </a:t>
            </a:r>
            <a:r>
              <a:rPr lang="af-ZA" sz="1200" dirty="0" err="1">
                <a:solidFill>
                  <a:srgbClr val="000000"/>
                </a:solidFill>
                <a:effectLst/>
                <a:latin typeface="Calibri" panose="020F0502020204030204" pitchFamily="34" charset="0"/>
                <a:ea typeface="Arial" panose="020B0604020202020204" pitchFamily="34" charset="0"/>
              </a:rPr>
              <a:t>streshanteringstrategieë</a:t>
            </a:r>
            <a:r>
              <a:rPr lang="af-ZA" sz="1200" dirty="0">
                <a:solidFill>
                  <a:srgbClr val="000000"/>
                </a:solidFill>
                <a:effectLst/>
                <a:latin typeface="Calibri" panose="020F0502020204030204" pitchFamily="34" charset="0"/>
                <a:ea typeface="Arial" panose="020B0604020202020204" pitchFamily="34" charset="0"/>
              </a:rPr>
              <a:t> in werking stel om die stres te hanteer. Hierdie strategieë is nie net beperk tot adolessente nie, maar is op enige stadium van ons lewe van toepassing. </a:t>
            </a:r>
            <a:endParaRPr lang="en-US" sz="1200" dirty="0">
              <a:effectLst/>
              <a:latin typeface="Times New Roman" panose="02020603050405020304" pitchFamily="18" charset="0"/>
              <a:ea typeface="Times New Roman" panose="02020603050405020304" pitchFamily="18" charset="0"/>
            </a:endParaRPr>
          </a:p>
          <a:p>
            <a:pPr indent="-1270"/>
            <a:r>
              <a:rPr lang="af-ZA" sz="1200" dirty="0">
                <a:solidFill>
                  <a:srgbClr val="000000"/>
                </a:solidFill>
                <a:effectLst/>
                <a:latin typeface="Calibri" panose="020F0502020204030204" pitchFamily="34" charset="0"/>
                <a:ea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a:p>
            <a:pPr indent="-1270"/>
            <a:r>
              <a:rPr lang="af-ZA" sz="1200" dirty="0">
                <a:solidFill>
                  <a:srgbClr val="000000"/>
                </a:solidFill>
                <a:effectLst/>
                <a:latin typeface="Calibri" panose="020F0502020204030204" pitchFamily="34" charset="0"/>
                <a:ea typeface="Arial" panose="020B0604020202020204" pitchFamily="34" charset="0"/>
              </a:rPr>
              <a:t>'n </a:t>
            </a:r>
            <a:r>
              <a:rPr lang="af-ZA" sz="1200" b="1" dirty="0">
                <a:solidFill>
                  <a:srgbClr val="000000"/>
                </a:solidFill>
                <a:effectLst/>
                <a:latin typeface="Calibri" panose="020F0502020204030204" pitchFamily="34" charset="0"/>
                <a:ea typeface="Arial" panose="020B0604020202020204" pitchFamily="34" charset="0"/>
              </a:rPr>
              <a:t>Negatiewe </a:t>
            </a:r>
            <a:r>
              <a:rPr lang="af-ZA" sz="1200" b="1" dirty="0" err="1">
                <a:solidFill>
                  <a:srgbClr val="000000"/>
                </a:solidFill>
                <a:effectLst/>
                <a:latin typeface="Calibri" panose="020F0502020204030204" pitchFamily="34" charset="0"/>
                <a:ea typeface="Arial" panose="020B0604020202020204" pitchFamily="34" charset="0"/>
              </a:rPr>
              <a:t>hanteringstrategie</a:t>
            </a:r>
            <a:r>
              <a:rPr lang="af-ZA" sz="1200" dirty="0">
                <a:solidFill>
                  <a:srgbClr val="000000"/>
                </a:solidFill>
                <a:effectLst/>
                <a:latin typeface="Calibri" panose="020F0502020204030204" pitchFamily="34" charset="0"/>
                <a:ea typeface="Arial" panose="020B0604020202020204" pitchFamily="34" charset="0"/>
              </a:rPr>
              <a:t> sou wees om nie vir die mondeling voor te berei nie deur die sperdatum te ignoreer en eerder 'n goeie boek te lees of na 'n </a:t>
            </a:r>
            <a:r>
              <a:rPr lang="af-ZA" sz="1200" dirty="0" err="1">
                <a:solidFill>
                  <a:srgbClr val="000000"/>
                </a:solidFill>
                <a:effectLst/>
                <a:latin typeface="Calibri" panose="020F0502020204030204" pitchFamily="34" charset="0"/>
                <a:ea typeface="Arial" panose="020B0604020202020204" pitchFamily="34" charset="0"/>
              </a:rPr>
              <a:t>telivisiereeks</a:t>
            </a:r>
            <a:r>
              <a:rPr lang="af-ZA" sz="1200" dirty="0">
                <a:solidFill>
                  <a:srgbClr val="000000"/>
                </a:solidFill>
                <a:effectLst/>
                <a:latin typeface="Calibri" panose="020F0502020204030204" pitchFamily="34" charset="0"/>
                <a:ea typeface="Arial" panose="020B0604020202020204" pitchFamily="34" charset="0"/>
              </a:rPr>
              <a:t> te kyk. Het jy al ooit gevind dat jy jou lessenaar skoonmaak en al jou skryfbehoeftes herorganiseer voordat jy begin studeer? Dit word “uitstel” genoem. Dit is nog 'n negatiewe </a:t>
            </a:r>
            <a:r>
              <a:rPr lang="af-ZA" sz="1200" dirty="0" err="1">
                <a:solidFill>
                  <a:srgbClr val="000000"/>
                </a:solidFill>
                <a:effectLst/>
                <a:latin typeface="Calibri" panose="020F0502020204030204" pitchFamily="34" charset="0"/>
                <a:ea typeface="Arial" panose="020B0604020202020204" pitchFamily="34" charset="0"/>
              </a:rPr>
              <a:t>hanteringstrategie</a:t>
            </a:r>
            <a:r>
              <a:rPr lang="af-ZA" sz="1200" dirty="0">
                <a:solidFill>
                  <a:srgbClr val="000000"/>
                </a:solidFill>
                <a:effectLst/>
                <a:latin typeface="Calibri" panose="020F0502020204030204" pitchFamily="34" charset="0"/>
                <a:ea typeface="Arial" panose="020B0604020202020204" pitchFamily="34" charset="0"/>
              </a:rPr>
              <a:t>. As jy nie die probleem van die mondelinge of leer vir 'n eksamen hanteer nie, sal jy moontlik addisionele spanning ervaar.</a:t>
            </a:r>
            <a:endParaRPr lang="en-US" sz="1200" dirty="0">
              <a:effectLst/>
              <a:latin typeface="Times New Roman" panose="02020603050405020304" pitchFamily="18" charset="0"/>
              <a:ea typeface="Times New Roman" panose="02020603050405020304" pitchFamily="18" charset="0"/>
            </a:endParaRPr>
          </a:p>
          <a:p>
            <a:pPr indent="-1270"/>
            <a:r>
              <a:rPr lang="af-ZA" sz="1200" dirty="0">
                <a:solidFill>
                  <a:srgbClr val="000000"/>
                </a:solidFill>
                <a:effectLst/>
                <a:latin typeface="Calibri" panose="020F0502020204030204" pitchFamily="34" charset="0"/>
                <a:ea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a:p>
            <a:pPr indent="-1270"/>
            <a:r>
              <a:rPr lang="af-ZA" sz="1200" dirty="0">
                <a:solidFill>
                  <a:srgbClr val="000000"/>
                </a:solidFill>
                <a:effectLst/>
                <a:latin typeface="Calibri" panose="020F0502020204030204" pitchFamily="34" charset="0"/>
                <a:ea typeface="Arial" panose="020B0604020202020204" pitchFamily="34" charset="0"/>
              </a:rPr>
              <a:t>Hoe sou jy 'n positiewe </a:t>
            </a:r>
            <a:r>
              <a:rPr lang="af-ZA" sz="1200" dirty="0" err="1">
                <a:solidFill>
                  <a:srgbClr val="000000"/>
                </a:solidFill>
                <a:effectLst/>
                <a:latin typeface="Calibri" panose="020F0502020204030204" pitchFamily="34" charset="0"/>
                <a:ea typeface="Arial" panose="020B0604020202020204" pitchFamily="34" charset="0"/>
              </a:rPr>
              <a:t>hanteringstrategie</a:t>
            </a:r>
            <a:r>
              <a:rPr lang="af-ZA" sz="1200" dirty="0">
                <a:solidFill>
                  <a:srgbClr val="000000"/>
                </a:solidFill>
                <a:effectLst/>
                <a:latin typeface="Calibri" panose="020F0502020204030204" pitchFamily="34" charset="0"/>
                <a:ea typeface="Arial" panose="020B0604020202020204" pitchFamily="34" charset="0"/>
              </a:rPr>
              <a:t> beskryf? (Vra leerders vir hul insette- laat 1 min vir terugvoer toe.)</a:t>
            </a:r>
            <a:endParaRPr lang="en-US" sz="12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Skyfie 2: Onderrig 7min + 3min +5min</a:t>
            </a:r>
            <a:endParaRPr dirty="0">
              <a:latin typeface="Arial"/>
              <a:ea typeface="Arial"/>
              <a:cs typeface="Arial"/>
              <a:sym typeface="Arial"/>
            </a:endParaRPr>
          </a:p>
          <a:p>
            <a:pPr marL="0" lvl="0" indent="0">
              <a:buFont typeface="Symbol" panose="05050102010706020507" pitchFamily="18" charset="2"/>
              <a:buNone/>
            </a:pPr>
            <a:endParaRPr lang="af-ZA" sz="1800" dirty="0">
              <a:solidFill>
                <a:srgbClr val="000000"/>
              </a:solidFill>
              <a:effectLst/>
              <a:latin typeface="Calibri" panose="020F0502020204030204" pitchFamily="34"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(Vir addisionele leeswerk: </a:t>
            </a:r>
            <a:r>
              <a:rPr lang="af-ZA" sz="1800" u="sng" dirty="0">
                <a:solidFill>
                  <a:srgbClr val="000000"/>
                </a:solidFill>
                <a:effectLst/>
                <a:latin typeface="Calibri" panose="020F0502020204030204" pitchFamily="34" charset="0"/>
                <a:ea typeface="Arial" panose="020B0604020202020204" pitchFamily="34" charset="0"/>
                <a:hlinkClick r:id="rId3"/>
              </a:rPr>
              <a:t>https://www.verywellmind.com/forty-healthy-coping-skills-4586742</a:t>
            </a:r>
            <a:r>
              <a:rPr lang="af-ZA" sz="1800" dirty="0">
                <a:solidFill>
                  <a:srgbClr val="000000"/>
                </a:solidFill>
                <a:effectLst/>
                <a:latin typeface="Calibri" panose="020F0502020204030204" pitchFamily="34" charset="0"/>
                <a:ea typeface="Arial" panose="020B0604020202020204" pitchFamily="34" charset="0"/>
              </a:rPr>
              <a:t>)</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Daar is baie verskillende soorte positiewe </a:t>
            </a:r>
            <a:r>
              <a:rPr lang="af-ZA" sz="1800" dirty="0" err="1">
                <a:solidFill>
                  <a:srgbClr val="000000"/>
                </a:solidFill>
                <a:effectLst/>
                <a:latin typeface="Calibri" panose="020F0502020204030204" pitchFamily="34" charset="0"/>
                <a:ea typeface="Arial" panose="020B0604020202020204" pitchFamily="34" charset="0"/>
              </a:rPr>
              <a:t>hanteringstrategieë</a:t>
            </a:r>
            <a:r>
              <a:rPr lang="af-ZA" sz="1800" dirty="0">
                <a:solidFill>
                  <a:srgbClr val="000000"/>
                </a:solidFill>
                <a:effectLst/>
                <a:latin typeface="Calibri" panose="020F0502020204030204" pitchFamily="34" charset="0"/>
                <a:ea typeface="Arial" panose="020B0604020202020204" pitchFamily="34" charset="0"/>
              </a:rPr>
              <a:t>. Die belangrikste is om iets te vind wat vir jou werk. Nie alle </a:t>
            </a:r>
            <a:r>
              <a:rPr lang="af-ZA" sz="1800" dirty="0" err="1">
                <a:solidFill>
                  <a:srgbClr val="000000"/>
                </a:solidFill>
                <a:effectLst/>
                <a:latin typeface="Calibri" panose="020F0502020204030204" pitchFamily="34" charset="0"/>
                <a:ea typeface="Arial" panose="020B0604020202020204" pitchFamily="34" charset="0"/>
              </a:rPr>
              <a:t>hanteringstrategieë</a:t>
            </a:r>
            <a:r>
              <a:rPr lang="af-ZA" sz="1800" dirty="0">
                <a:solidFill>
                  <a:srgbClr val="000000"/>
                </a:solidFill>
                <a:effectLst/>
                <a:latin typeface="Calibri" panose="020F0502020204030204" pitchFamily="34" charset="0"/>
                <a:ea typeface="Arial" panose="020B0604020202020204" pitchFamily="34" charset="0"/>
              </a:rPr>
              <a:t> is ewe effektief nie. Soms is dit aanloklik om ‘n strategie te gebruik wat vinnige verligting sal gee, maar dalk later groter probleme kan skep. Dit is belangrik om gesonde </a:t>
            </a:r>
            <a:r>
              <a:rPr lang="af-ZA" sz="1800" dirty="0" err="1">
                <a:solidFill>
                  <a:srgbClr val="000000"/>
                </a:solidFill>
                <a:effectLst/>
                <a:latin typeface="Calibri" panose="020F0502020204030204" pitchFamily="34" charset="0"/>
                <a:ea typeface="Arial" panose="020B0604020202020204" pitchFamily="34" charset="0"/>
              </a:rPr>
              <a:t>hanteringstrategieë</a:t>
            </a:r>
            <a:r>
              <a:rPr lang="af-ZA" sz="1800" dirty="0">
                <a:solidFill>
                  <a:srgbClr val="000000"/>
                </a:solidFill>
                <a:effectLst/>
                <a:latin typeface="Calibri" panose="020F0502020204030204" pitchFamily="34" charset="0"/>
                <a:ea typeface="Arial" panose="020B0604020202020204" pitchFamily="34" charset="0"/>
              </a:rPr>
              <a:t> te vestig wat jou sal help om jou emosionele stres te bestuur of van die stresvolle situasies ontslae te raak. Voorbeelde van gesonde </a:t>
            </a:r>
            <a:r>
              <a:rPr lang="af-ZA" sz="1800" dirty="0" err="1">
                <a:solidFill>
                  <a:srgbClr val="000000"/>
                </a:solidFill>
                <a:effectLst/>
                <a:latin typeface="Calibri" panose="020F0502020204030204" pitchFamily="34" charset="0"/>
                <a:ea typeface="Arial" panose="020B0604020202020204" pitchFamily="34" charset="0"/>
              </a:rPr>
              <a:t>hanteringsvaardighede</a:t>
            </a:r>
            <a:r>
              <a:rPr lang="af-ZA" sz="1800" dirty="0">
                <a:solidFill>
                  <a:srgbClr val="000000"/>
                </a:solidFill>
                <a:effectLst/>
                <a:latin typeface="Calibri" panose="020F0502020204030204" pitchFamily="34" charset="0"/>
                <a:ea typeface="Arial" panose="020B0604020202020204" pitchFamily="34" charset="0"/>
              </a:rPr>
              <a:t> sluit in:</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Die vasstelling en instandhouding van grense</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Beoefen </a:t>
            </a:r>
            <a:r>
              <a:rPr lang="af-ZA" sz="1800" dirty="0" err="1">
                <a:solidFill>
                  <a:srgbClr val="000000"/>
                </a:solidFill>
                <a:effectLst/>
                <a:latin typeface="Calibri" panose="020F0502020204030204" pitchFamily="34" charset="0"/>
                <a:ea typeface="Arial" panose="020B0604020202020204" pitchFamily="34" charset="0"/>
              </a:rPr>
              <a:t>ontspanningstrategieë</a:t>
            </a:r>
            <a:r>
              <a:rPr lang="af-ZA" sz="1800" dirty="0">
                <a:solidFill>
                  <a:srgbClr val="000000"/>
                </a:solidFill>
                <a:effectLst/>
                <a:latin typeface="Calibri" panose="020F0502020204030204" pitchFamily="34" charset="0"/>
                <a:ea typeface="Arial" panose="020B0604020202020204" pitchFamily="34" charset="0"/>
              </a:rPr>
              <a:t> soos om diep asem te haal, meditasie en bewustheid</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Kry gereelde fisiese oefening</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Maak </a:t>
            </a:r>
            <a:r>
              <a:rPr lang="af-ZA" sz="1800" dirty="0" err="1">
                <a:solidFill>
                  <a:srgbClr val="000000"/>
                </a:solidFill>
                <a:effectLst/>
                <a:latin typeface="Calibri" panose="020F0502020204030204" pitchFamily="34" charset="0"/>
                <a:ea typeface="Arial" panose="020B0604020202020204" pitchFamily="34" charset="0"/>
              </a:rPr>
              <a:t>doenlysies</a:t>
            </a:r>
            <a:r>
              <a:rPr lang="af-ZA" sz="1800" dirty="0">
                <a:solidFill>
                  <a:srgbClr val="000000"/>
                </a:solidFill>
                <a:effectLst/>
                <a:latin typeface="Calibri" panose="020F0502020204030204" pitchFamily="34" charset="0"/>
                <a:ea typeface="Arial" panose="020B0604020202020204" pitchFamily="34" charset="0"/>
              </a:rPr>
              <a:t> en stel doelwitte</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SzPts val="1000"/>
              <a:buFont typeface="Symbol" panose="05050102010706020507" pitchFamily="18" charset="2"/>
              <a:buNone/>
              <a:tabLst>
                <a:tab pos="457200" algn="l"/>
              </a:tabLst>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SzPts val="1000"/>
              <a:buFont typeface="Symbol" panose="05050102010706020507" pitchFamily="18" charset="2"/>
              <a:buNone/>
              <a:tabLst>
                <a:tab pos="457200" algn="l"/>
              </a:tabLst>
            </a:pPr>
            <a:r>
              <a:rPr lang="af-ZA" sz="1800" dirty="0">
                <a:solidFill>
                  <a:srgbClr val="000000"/>
                </a:solidFill>
                <a:effectLst/>
                <a:latin typeface="Calibri" panose="020F0502020204030204" pitchFamily="34" charset="0"/>
                <a:ea typeface="Arial" panose="020B0604020202020204" pitchFamily="34" charset="0"/>
              </a:rPr>
              <a:t>Kom ons kyk na 'n model van </a:t>
            </a:r>
            <a:r>
              <a:rPr lang="af-ZA" sz="1800" dirty="0" err="1">
                <a:solidFill>
                  <a:srgbClr val="000000"/>
                </a:solidFill>
                <a:effectLst/>
                <a:latin typeface="Calibri" panose="020F0502020204030204" pitchFamily="34" charset="0"/>
                <a:ea typeface="Arial" panose="020B0604020202020204" pitchFamily="34" charset="0"/>
              </a:rPr>
              <a:t>hanteringstrategieë</a:t>
            </a:r>
            <a:r>
              <a:rPr lang="af-ZA" sz="1800" dirty="0">
                <a:solidFill>
                  <a:srgbClr val="000000"/>
                </a:solidFill>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342900" lvl="0" indent="-342900" fontAlgn="base">
              <a:spcAft>
                <a:spcPts val="800"/>
              </a:spcAft>
              <a:buSzPts val="1000"/>
              <a:buFont typeface="Symbol" panose="05050102010706020507" pitchFamily="18" charset="2"/>
              <a:buChar char=""/>
              <a:tabLst>
                <a:tab pos="457200" algn="l"/>
              </a:tabLst>
            </a:pPr>
            <a:r>
              <a:rPr lang="af-ZA" sz="1800" b="1" dirty="0">
                <a:solidFill>
                  <a:srgbClr val="000000"/>
                </a:solidFill>
                <a:effectLst/>
                <a:latin typeface="Calibri" panose="020F0502020204030204" pitchFamily="34" charset="0"/>
                <a:ea typeface="Times New Roman" panose="02020603050405020304" pitchFamily="18" charset="0"/>
              </a:rPr>
              <a:t>Probleem-gebaseerde hantering</a:t>
            </a:r>
            <a:r>
              <a:rPr lang="af-ZA" sz="1800" dirty="0">
                <a:solidFill>
                  <a:srgbClr val="000000"/>
                </a:solidFill>
                <a:effectLst/>
                <a:latin typeface="Calibri" panose="020F0502020204030204" pitchFamily="34" charset="0"/>
                <a:ea typeface="Times New Roman" panose="02020603050405020304" pitchFamily="18" charset="0"/>
              </a:rPr>
              <a:t> is nuttig wanneer jy jou situasie moet verander, miskien deur 'n stresvolle ding uit jou lewe te verwyder. Byvoorbeeld, as jy in 'n ongesonde verhouding is, kan jou angs en hartseer die beste opgelos word deur die verhouding te beëindig (in teenstelling met jou emosies).</a:t>
            </a:r>
            <a:endParaRPr lang="en-US" sz="1800" dirty="0">
              <a:effectLst/>
              <a:latin typeface="Times New Roman" panose="02020603050405020304" pitchFamily="18" charset="0"/>
              <a:ea typeface="Times New Roman" panose="02020603050405020304" pitchFamily="18" charset="0"/>
            </a:endParaRPr>
          </a:p>
          <a:p>
            <a:pPr marL="342900" lvl="0" indent="-342900" fontAlgn="base">
              <a:spcAft>
                <a:spcPts val="800"/>
              </a:spcAft>
              <a:buSzPts val="1000"/>
              <a:buFont typeface="Symbol" panose="05050102010706020507" pitchFamily="18" charset="2"/>
              <a:buChar char=""/>
              <a:tabLst>
                <a:tab pos="457200" algn="l"/>
              </a:tabLst>
            </a:pPr>
            <a:r>
              <a:rPr lang="af-ZA" sz="1800" b="1" dirty="0">
                <a:solidFill>
                  <a:srgbClr val="000000"/>
                </a:solidFill>
                <a:effectLst/>
                <a:latin typeface="Calibri" panose="020F0502020204030204" pitchFamily="34" charset="0"/>
                <a:ea typeface="Times New Roman" panose="02020603050405020304" pitchFamily="18" charset="0"/>
              </a:rPr>
              <a:t>Emosie-gebaseerde hantering</a:t>
            </a:r>
            <a:r>
              <a:rPr lang="af-ZA" sz="1800" dirty="0">
                <a:solidFill>
                  <a:srgbClr val="000000"/>
                </a:solidFill>
                <a:effectLst/>
                <a:latin typeface="Calibri" panose="020F0502020204030204" pitchFamily="34" charset="0"/>
                <a:ea typeface="Times New Roman" panose="02020603050405020304" pitchFamily="18" charset="0"/>
              </a:rPr>
              <a:t> is nuttig wanneer jy na jou gevoelens moet omsien wanneer jy óf nie jou situasie wil verander nie óf wanneer omstandighede buite jou beheer is. Byvoorbeeld, as jy treur oor die verlies van 'n geliefde, sal dit belangrik wees om jou gevoelens op 'n gesonde manier te versorg (aangesien jy nie die omstandighede kan verander nie).</a:t>
            </a:r>
            <a:endParaRPr lang="en-US" sz="1800" dirty="0">
              <a:solidFill>
                <a:schemeClr val="dk1"/>
              </a:solidFill>
              <a:effectLst/>
              <a:latin typeface="Times New Roman" panose="02020603050405020304" pitchFamily="18" charset="0"/>
              <a:ea typeface="Times New Roman" panose="02020603050405020304" pitchFamily="18" charset="0"/>
            </a:endParaRPr>
          </a:p>
          <a:p>
            <a:pPr marL="342900" lvl="0" indent="-342900" fontAlgn="base">
              <a:spcAft>
                <a:spcPts val="800"/>
              </a:spcAft>
              <a:buSzPts val="1000"/>
              <a:buFont typeface="Symbol" panose="05050102010706020507" pitchFamily="18" charset="2"/>
              <a:buChar char=""/>
              <a:tabLst>
                <a:tab pos="457200" algn="l"/>
              </a:tabLst>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spcAft>
                <a:spcPts val="800"/>
              </a:spcAft>
              <a:buSzPts val="1000"/>
              <a:buFont typeface="Symbol" panose="05050102010706020507" pitchFamily="18" charset="2"/>
              <a:buNone/>
              <a:tabLst>
                <a:tab pos="457200" algn="l"/>
              </a:tabLst>
            </a:pPr>
            <a:r>
              <a:rPr lang="af-ZA" sz="1800" dirty="0">
                <a:solidFill>
                  <a:srgbClr val="000000"/>
                </a:solidFill>
                <a:effectLst/>
                <a:latin typeface="Calibri" panose="020F0502020204030204" pitchFamily="34" charset="0"/>
                <a:ea typeface="Arial" panose="020B0604020202020204" pitchFamily="34" charset="0"/>
              </a:rPr>
              <a:t>Dit is jou besluit oor watter tipe </a:t>
            </a:r>
            <a:r>
              <a:rPr lang="af-ZA" sz="1800" dirty="0" err="1">
                <a:solidFill>
                  <a:srgbClr val="000000"/>
                </a:solidFill>
                <a:effectLst/>
                <a:latin typeface="Calibri" panose="020F0502020204030204" pitchFamily="34" charset="0"/>
                <a:ea typeface="Arial" panose="020B0604020202020204" pitchFamily="34" charset="0"/>
              </a:rPr>
              <a:t>hanteringstrategie</a:t>
            </a:r>
            <a:r>
              <a:rPr lang="af-ZA" sz="1800" dirty="0">
                <a:solidFill>
                  <a:srgbClr val="000000"/>
                </a:solidFill>
                <a:effectLst/>
                <a:latin typeface="Calibri" panose="020F0502020204030204" pitchFamily="34" charset="0"/>
                <a:ea typeface="Arial" panose="020B0604020202020204" pitchFamily="34" charset="0"/>
              </a:rPr>
              <a:t> waarskynlik die beste vir jou in jou spesifieke omstandighede sal werk.</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spcAft>
                <a:spcPts val="800"/>
              </a:spcAft>
              <a:buSzPts val="1000"/>
              <a:buFont typeface="Symbol" panose="05050102010706020507" pitchFamily="18" charset="2"/>
              <a:buNone/>
              <a:tabLst>
                <a:tab pos="457200" algn="l"/>
              </a:tabLst>
            </a:pPr>
            <a:r>
              <a:rPr lang="af-ZA" sz="1800" dirty="0">
                <a:solidFill>
                  <a:srgbClr val="000000"/>
                </a:solidFill>
                <a:effectLst/>
                <a:latin typeface="Calibri" panose="020F0502020204030204" pitchFamily="34" charset="0"/>
                <a:ea typeface="Times New Roman" panose="02020603050405020304" pitchFamily="18" charset="0"/>
              </a:rPr>
              <a:t>Onthou die voorbeeld van die Engelse mondeling wat vroeër genoem is. Kom ons kyk na die maniere waarop hierdie twee </a:t>
            </a:r>
            <a:r>
              <a:rPr lang="af-ZA" sz="1800" dirty="0" err="1">
                <a:solidFill>
                  <a:srgbClr val="000000"/>
                </a:solidFill>
                <a:effectLst/>
                <a:latin typeface="Calibri" panose="020F0502020204030204" pitchFamily="34" charset="0"/>
                <a:ea typeface="Times New Roman" panose="02020603050405020304" pitchFamily="18" charset="0"/>
              </a:rPr>
              <a:t>hanteringstrategieë</a:t>
            </a:r>
            <a:r>
              <a:rPr lang="af-ZA" sz="1800" dirty="0">
                <a:solidFill>
                  <a:srgbClr val="000000"/>
                </a:solidFill>
                <a:effectLst/>
                <a:latin typeface="Calibri" panose="020F0502020204030204" pitchFamily="34" charset="0"/>
                <a:ea typeface="Times New Roman" panose="02020603050405020304" pitchFamily="18" charset="0"/>
              </a:rPr>
              <a:t> jou kan help.</a:t>
            </a:r>
            <a:endParaRPr lang="en-US" sz="1800" dirty="0">
              <a:effectLst/>
              <a:latin typeface="Times New Roman" panose="02020603050405020304" pitchFamily="18" charset="0"/>
              <a:ea typeface="Times New Roman" panose="02020603050405020304" pitchFamily="18" charset="0"/>
            </a:endParaRPr>
          </a:p>
          <a:p>
            <a:pPr marL="342900" lvl="0" indent="-342900" fontAlgn="base">
              <a:spcAft>
                <a:spcPts val="800"/>
              </a:spcAft>
              <a:buSzPts val="1000"/>
              <a:buFont typeface="Symbol" panose="05050102010706020507" pitchFamily="18" charset="2"/>
              <a:buChar char=""/>
              <a:tabLst>
                <a:tab pos="457200" algn="l"/>
              </a:tabLst>
            </a:pPr>
            <a:r>
              <a:rPr lang="af-ZA" sz="1800" b="1" dirty="0">
                <a:solidFill>
                  <a:srgbClr val="000000"/>
                </a:solidFill>
                <a:effectLst/>
                <a:latin typeface="Calibri" panose="020F0502020204030204" pitchFamily="34" charset="0"/>
                <a:ea typeface="Times New Roman" panose="02020603050405020304" pitchFamily="18" charset="0"/>
              </a:rPr>
              <a:t>Probleem-gebaseerde hantering</a:t>
            </a:r>
            <a:r>
              <a:rPr lang="af-ZA" sz="1800" dirty="0">
                <a:solidFill>
                  <a:srgbClr val="000000"/>
                </a:solidFill>
                <a:effectLst/>
                <a:latin typeface="Calibri" panose="020F0502020204030204" pitchFamily="34" charset="0"/>
                <a:ea typeface="Times New Roman" panose="02020603050405020304" pitchFamily="18" charset="0"/>
              </a:rPr>
              <a:t>: Jy besluit om hulp van jou onderwyser te vra om jou te leer hoe om 'n goeie toespraak te skryf en hoe jy dit met selfvertroue kan lewer. Jy oefen jou toespraak voor 'n paar vriende en familielede sodat jy beter voorbereid sal voel om jou mondeling voor die klas aan te bied.</a:t>
            </a:r>
            <a:endParaRPr lang="en-US" sz="1800" dirty="0">
              <a:effectLst/>
              <a:latin typeface="Times New Roman" panose="02020603050405020304" pitchFamily="18" charset="0"/>
              <a:ea typeface="Times New Roman" panose="02020603050405020304" pitchFamily="18" charset="0"/>
            </a:endParaRPr>
          </a:p>
          <a:p>
            <a:pPr marL="342900" lvl="0" indent="-342900" fontAlgn="base">
              <a:spcAft>
                <a:spcPts val="800"/>
              </a:spcAft>
              <a:buSzPts val="1000"/>
              <a:buFont typeface="Symbol" panose="05050102010706020507" pitchFamily="18" charset="2"/>
              <a:buChar char=""/>
              <a:tabLst>
                <a:tab pos="457200" algn="l"/>
              </a:tabLst>
            </a:pPr>
            <a:r>
              <a:rPr lang="af-ZA" sz="1800" b="1" dirty="0">
                <a:solidFill>
                  <a:srgbClr val="000000"/>
                </a:solidFill>
                <a:effectLst/>
                <a:latin typeface="Calibri" panose="020F0502020204030204" pitchFamily="34" charset="0"/>
                <a:ea typeface="Times New Roman" panose="02020603050405020304" pitchFamily="18" charset="0"/>
              </a:rPr>
              <a:t>Emosie-gerigte hantering</a:t>
            </a:r>
            <a:r>
              <a:rPr lang="af-ZA" sz="1800" dirty="0">
                <a:solidFill>
                  <a:srgbClr val="000000"/>
                </a:solidFill>
                <a:effectLst/>
                <a:latin typeface="Calibri" panose="020F0502020204030204" pitchFamily="34" charset="0"/>
                <a:ea typeface="Times New Roman" panose="02020603050405020304" pitchFamily="18" charset="0"/>
              </a:rPr>
              <a:t>: Jy sê vir jouself dat jy dit kan doen. Jy beoefen </a:t>
            </a:r>
            <a:r>
              <a:rPr lang="af-ZA" sz="1800" dirty="0" err="1">
                <a:solidFill>
                  <a:srgbClr val="000000"/>
                </a:solidFill>
                <a:effectLst/>
                <a:latin typeface="Calibri" panose="020F0502020204030204" pitchFamily="34" charset="0"/>
                <a:ea typeface="Times New Roman" panose="02020603050405020304" pitchFamily="18" charset="0"/>
              </a:rPr>
              <a:t>ontspanningsoefeninge</a:t>
            </a:r>
            <a:r>
              <a:rPr lang="af-ZA" sz="1800" dirty="0">
                <a:solidFill>
                  <a:srgbClr val="000000"/>
                </a:solidFill>
                <a:effectLst/>
                <a:latin typeface="Calibri" panose="020F0502020204030204" pitchFamily="34" charset="0"/>
                <a:ea typeface="Times New Roman" panose="02020603050405020304" pitchFamily="18" charset="0"/>
              </a:rPr>
              <a:t> wanneer jy paniekerig raak. Jy herinner jouself daaraan dat, selfs al is jy senuweeagtig, niemand anders dit waarskynlik sal agterkom nie.</a:t>
            </a:r>
            <a:endParaRPr lang="en-US" sz="1800" dirty="0">
              <a:solidFill>
                <a:schemeClr val="dk1"/>
              </a:solidFill>
              <a:effectLst/>
              <a:latin typeface="Times New Roman" panose="02020603050405020304" pitchFamily="18" charset="0"/>
              <a:ea typeface="Times New Roman" panose="02020603050405020304" pitchFamily="18" charset="0"/>
            </a:endParaRPr>
          </a:p>
          <a:p>
            <a:pPr marL="0" lvl="0" indent="0" fontAlgn="base">
              <a:spcAft>
                <a:spcPts val="800"/>
              </a:spcAft>
              <a:buSzPts val="1000"/>
              <a:buFont typeface="Symbol" panose="05050102010706020507" pitchFamily="18" charset="2"/>
              <a:buNone/>
              <a:tabLst>
                <a:tab pos="457200" algn="l"/>
              </a:tabLst>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spcAft>
                <a:spcPts val="800"/>
              </a:spcAft>
              <a:buSzPts val="1000"/>
              <a:buFont typeface="Symbol" panose="05050102010706020507" pitchFamily="18" charset="2"/>
              <a:buNone/>
              <a:tabLst>
                <a:tab pos="457200" algn="l"/>
              </a:tabLst>
            </a:pPr>
            <a:r>
              <a:rPr lang="af-ZA" sz="1800" dirty="0">
                <a:solidFill>
                  <a:srgbClr val="000000"/>
                </a:solidFill>
                <a:effectLst/>
                <a:latin typeface="Calibri" panose="020F0502020204030204" pitchFamily="34" charset="0"/>
                <a:ea typeface="Arial" panose="020B0604020202020204" pitchFamily="34" charset="0"/>
              </a:rPr>
              <a:t>In die laaste les het ons gekyk na 'n gevallestudie om Ester te help om die probleem op te los waar Willem seksuele omgang met haar wou hê. Bespreek kortliks in julle groepe watter probleem-gebaseerde vaardigheid en watter emosie-gebaseerde vaardigheid sy kan gebruik om die probleem op te los. (Laat 3min vir groepbespreking toe.)</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spcAft>
                <a:spcPts val="800"/>
              </a:spcAft>
              <a:buSzPts val="1000"/>
              <a:buFont typeface="Symbol" panose="05050102010706020507" pitchFamily="18" charset="2"/>
              <a:buNone/>
              <a:tabLst>
                <a:tab pos="457200" algn="l"/>
              </a:tabLst>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spcAft>
                <a:spcPts val="800"/>
              </a:spcAft>
              <a:buSzPts val="1000"/>
              <a:buFont typeface="Symbol" panose="05050102010706020507" pitchFamily="18" charset="2"/>
              <a:buNone/>
              <a:tabLst>
                <a:tab pos="457200" algn="l"/>
              </a:tabLst>
            </a:pPr>
            <a:r>
              <a:rPr lang="af-ZA" sz="1800" dirty="0">
                <a:solidFill>
                  <a:srgbClr val="000000"/>
                </a:solidFill>
                <a:effectLst/>
                <a:latin typeface="Calibri" panose="020F0502020204030204" pitchFamily="34" charset="0"/>
                <a:ea typeface="Arial" panose="020B0604020202020204" pitchFamily="34" charset="0"/>
              </a:rPr>
              <a:t>Welgedaan Graad 10's. Miskien het sommige van julle gevoel dat die gebruik van emosie-gebaseerde vaardighede die beste was vir hierdie situasie waar sy met haarself praat om haar aan haar beloftes te herinner. Sy het ‘n belofte aan haarself gemaak om te onthou tot die huwelik. Onthou, die strategie is HOE sy dit gaan doen en die vaardigheid is WAT sy gaan doen.</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spcAft>
                <a:spcPts val="800"/>
              </a:spcAft>
              <a:buSzPts val="1000"/>
              <a:buFont typeface="Symbol" panose="05050102010706020507" pitchFamily="18" charset="2"/>
              <a:buNone/>
              <a:tabLst>
                <a:tab pos="457200" algn="l"/>
              </a:tabLst>
            </a:pPr>
            <a:endParaRPr lang="en-US" sz="1800" dirty="0">
              <a:solidFill>
                <a:schemeClr val="dk1"/>
              </a:solidFill>
              <a:effectLst/>
              <a:latin typeface="Times New Roman" panose="02020603050405020304" pitchFamily="18" charset="0"/>
              <a:ea typeface="Times New Roman" panose="02020603050405020304" pitchFamily="18" charset="0"/>
            </a:endParaRPr>
          </a:p>
          <a:p>
            <a:pPr marL="0" lvl="0" indent="0" fontAlgn="base">
              <a:spcAft>
                <a:spcPts val="800"/>
              </a:spcAft>
              <a:buSzPts val="1000"/>
              <a:buFont typeface="Symbol" panose="05050102010706020507" pitchFamily="18" charset="2"/>
              <a:buNone/>
              <a:tabLst>
                <a:tab pos="457200" algn="l"/>
              </a:tabLst>
            </a:pPr>
            <a:r>
              <a:rPr lang="af-ZA" sz="1800" dirty="0">
                <a:solidFill>
                  <a:srgbClr val="000000"/>
                </a:solidFill>
                <a:effectLst/>
                <a:latin typeface="Calibri" panose="020F0502020204030204" pitchFamily="34" charset="0"/>
                <a:ea typeface="Times New Roman" panose="02020603050405020304" pitchFamily="18" charset="0"/>
              </a:rPr>
              <a:t>Nog 'n bekende positiewe </a:t>
            </a:r>
            <a:r>
              <a:rPr lang="af-ZA" sz="1800" dirty="0" err="1">
                <a:solidFill>
                  <a:srgbClr val="000000"/>
                </a:solidFill>
                <a:effectLst/>
                <a:latin typeface="Calibri" panose="020F0502020204030204" pitchFamily="34" charset="0"/>
                <a:ea typeface="Times New Roman" panose="02020603050405020304" pitchFamily="18" charset="0"/>
              </a:rPr>
              <a:t>hanteringstrategie</a:t>
            </a:r>
            <a:r>
              <a:rPr lang="af-ZA" sz="1800" dirty="0">
                <a:solidFill>
                  <a:srgbClr val="000000"/>
                </a:solidFill>
                <a:effectLst/>
                <a:latin typeface="Calibri" panose="020F0502020204030204" pitchFamily="34" charset="0"/>
                <a:ea typeface="Times New Roman" panose="02020603050405020304" pitchFamily="18" charset="0"/>
              </a:rPr>
              <a:t> is om ‘n visie te hê en doelwitte te stel vir waar jy oor 5 jaar, 10 jaar en 15 jaar wil wees. As jy 'n doelwit het om op 25 'n graad en stabiele inkomste te hê, kan die keuse op hoërskool om seksueel aktief te wees jou toekomstige doel beïnvloed. Dit is belangrik om seker te maak dat jou doel </a:t>
            </a:r>
            <a:r>
              <a:rPr lang="af-ZA" sz="1800" b="1" dirty="0">
                <a:solidFill>
                  <a:srgbClr val="000000"/>
                </a:solidFill>
                <a:effectLst/>
                <a:latin typeface="Calibri" panose="020F0502020204030204" pitchFamily="34" charset="0"/>
                <a:ea typeface="Times New Roman" panose="02020603050405020304" pitchFamily="18" charset="0"/>
              </a:rPr>
              <a:t>SMART is</a:t>
            </a:r>
            <a:r>
              <a:rPr lang="af-ZA" sz="1800" dirty="0">
                <a:solidFill>
                  <a:srgbClr val="000000"/>
                </a:solidFill>
                <a:effectLst/>
                <a:latin typeface="Calibri" panose="020F0502020204030204" pitchFamily="34" charset="0"/>
                <a:ea typeface="Times New Roman" panose="02020603050405020304" pitchFamily="18" charset="0"/>
              </a:rPr>
              <a:t>! </a:t>
            </a:r>
          </a:p>
          <a:p>
            <a:pPr marL="0" lvl="0" indent="0" fontAlgn="base">
              <a:spcAft>
                <a:spcPts val="800"/>
              </a:spcAft>
              <a:buSzPts val="1000"/>
              <a:buFont typeface="Symbol" panose="05050102010706020507" pitchFamily="18" charset="2"/>
              <a:buNone/>
              <a:tabLst>
                <a:tab pos="457200" algn="l"/>
              </a:tabLst>
            </a:pPr>
            <a:endParaRPr lang="af-ZA" sz="1800">
              <a:solidFill>
                <a:srgbClr val="000000"/>
              </a:solidFill>
              <a:effectLst/>
              <a:latin typeface="Calibri" panose="020F0502020204030204" pitchFamily="34" charset="0"/>
              <a:ea typeface="Times New Roman" panose="02020603050405020304" pitchFamily="18" charset="0"/>
            </a:endParaRPr>
          </a:p>
          <a:p>
            <a:pPr marL="0" lvl="0" indent="0" fontAlgn="base">
              <a:spcAft>
                <a:spcPts val="800"/>
              </a:spcAft>
              <a:buSzPts val="1000"/>
              <a:buFont typeface="Symbol" panose="05050102010706020507" pitchFamily="18" charset="2"/>
              <a:buNone/>
              <a:tabLst>
                <a:tab pos="457200" algn="l"/>
              </a:tabLst>
            </a:pPr>
            <a:r>
              <a:rPr lang="af-ZA" sz="1800">
                <a:solidFill>
                  <a:srgbClr val="000000"/>
                </a:solidFill>
                <a:effectLst/>
                <a:latin typeface="Calibri" panose="020F0502020204030204" pitchFamily="34" charset="0"/>
                <a:ea typeface="Times New Roman" panose="02020603050405020304" pitchFamily="18" charset="0"/>
              </a:rPr>
              <a:t>Voorbeeld</a:t>
            </a:r>
            <a:r>
              <a:rPr lang="af-ZA" sz="1800" dirty="0">
                <a:solidFill>
                  <a:srgbClr val="000000"/>
                </a:solidFill>
                <a:effectLst/>
                <a:latin typeface="Calibri" panose="020F0502020204030204" pitchFamily="34" charset="0"/>
                <a:ea typeface="Times New Roman" panose="02020603050405020304" pitchFamily="18" charset="0"/>
              </a:rPr>
              <a:t>: Ester se doel is om haar aan seksuele omgang te onthou totdat sy getroud is.</a:t>
            </a:r>
            <a:endParaRPr lang="en-US" sz="1800" dirty="0">
              <a:effectLst/>
              <a:latin typeface="Times New Roman" panose="02020603050405020304" pitchFamily="18" charset="0"/>
              <a:ea typeface="Times New Roman" panose="02020603050405020304" pitchFamily="18" charset="0"/>
            </a:endParaRPr>
          </a:p>
          <a:p>
            <a:pPr marL="342900" lvl="0" indent="-342900" fontAlgn="base">
              <a:spcAft>
                <a:spcPts val="800"/>
              </a:spcAft>
              <a:buSzPts val="1000"/>
              <a:buFont typeface="Symbol" panose="05050102010706020507" pitchFamily="18" charset="2"/>
              <a:buChar char=""/>
              <a:tabLst>
                <a:tab pos="457200" algn="l"/>
              </a:tabLst>
            </a:pPr>
            <a:r>
              <a:rPr lang="af-ZA" sz="1800" b="1" dirty="0">
                <a:solidFill>
                  <a:srgbClr val="000000"/>
                </a:solidFill>
                <a:effectLst/>
                <a:latin typeface="Calibri" panose="020F0502020204030204" pitchFamily="34" charset="0"/>
                <a:ea typeface="Times New Roman" panose="02020603050405020304" pitchFamily="18" charset="0"/>
              </a:rPr>
              <a:t>Spesifiek:</a:t>
            </a:r>
            <a:r>
              <a:rPr lang="af-ZA" sz="1800" dirty="0">
                <a:solidFill>
                  <a:srgbClr val="000000"/>
                </a:solidFill>
                <a:effectLst/>
                <a:latin typeface="Calibri" panose="020F0502020204030204" pitchFamily="34" charset="0"/>
                <a:ea typeface="Times New Roman" panose="02020603050405020304" pitchFamily="18" charset="0"/>
              </a:rPr>
              <a:t> Sy beoefen onthouding regdeur hoërskool en fokus daarop om 'n graad na skool te kry.</a:t>
            </a:r>
            <a:endParaRPr lang="en-US" sz="1800" dirty="0">
              <a:effectLst/>
              <a:latin typeface="Times New Roman" panose="02020603050405020304" pitchFamily="18" charset="0"/>
              <a:ea typeface="Times New Roman" panose="02020603050405020304" pitchFamily="18" charset="0"/>
            </a:endParaRPr>
          </a:p>
          <a:p>
            <a:pPr marL="342900" lvl="0" indent="-342900" fontAlgn="base">
              <a:spcAft>
                <a:spcPts val="800"/>
              </a:spcAft>
              <a:buSzPts val="1000"/>
              <a:buFont typeface="Symbol" panose="05050102010706020507" pitchFamily="18" charset="2"/>
              <a:buChar char=""/>
              <a:tabLst>
                <a:tab pos="457200" algn="l"/>
              </a:tabLst>
            </a:pPr>
            <a:r>
              <a:rPr lang="af-ZA" sz="1800" b="1" dirty="0">
                <a:solidFill>
                  <a:srgbClr val="000000"/>
                </a:solidFill>
                <a:effectLst/>
                <a:latin typeface="Calibri" panose="020F0502020204030204" pitchFamily="34" charset="0"/>
                <a:ea typeface="Times New Roman" panose="02020603050405020304" pitchFamily="18" charset="0"/>
              </a:rPr>
              <a:t>Meetbaar:</a:t>
            </a:r>
            <a:r>
              <a:rPr lang="af-ZA" sz="1800" dirty="0">
                <a:solidFill>
                  <a:srgbClr val="000000"/>
                </a:solidFill>
                <a:effectLst/>
                <a:latin typeface="Calibri" panose="020F0502020204030204" pitchFamily="34" charset="0"/>
                <a:ea typeface="Times New Roman" panose="02020603050405020304" pitchFamily="18" charset="0"/>
              </a:rPr>
              <a:t> Sy sal haar vordering op skool in haar rapporte sien. Haar fokus sal op akademie en nie op 'n fisiese verhoudings wees nie.</a:t>
            </a:r>
            <a:endParaRPr lang="en-US" sz="1800" dirty="0">
              <a:effectLst/>
              <a:latin typeface="Times New Roman" panose="02020603050405020304" pitchFamily="18" charset="0"/>
              <a:ea typeface="Times New Roman" panose="02020603050405020304" pitchFamily="18" charset="0"/>
            </a:endParaRPr>
          </a:p>
          <a:p>
            <a:pPr marL="342900" lvl="0" indent="-342900" fontAlgn="base">
              <a:spcAft>
                <a:spcPts val="800"/>
              </a:spcAft>
              <a:buSzPts val="1000"/>
              <a:buFont typeface="Symbol" panose="05050102010706020507" pitchFamily="18" charset="2"/>
              <a:buChar char=""/>
              <a:tabLst>
                <a:tab pos="457200" algn="l"/>
              </a:tabLst>
            </a:pPr>
            <a:r>
              <a:rPr lang="af-ZA" sz="1800" b="1" dirty="0">
                <a:solidFill>
                  <a:srgbClr val="000000"/>
                </a:solidFill>
                <a:effectLst/>
                <a:latin typeface="Calibri" panose="020F0502020204030204" pitchFamily="34" charset="0"/>
                <a:ea typeface="Times New Roman" panose="02020603050405020304" pitchFamily="18" charset="0"/>
              </a:rPr>
              <a:t>Haalbaar</a:t>
            </a:r>
            <a:r>
              <a:rPr lang="af-ZA" sz="1800" dirty="0">
                <a:solidFill>
                  <a:srgbClr val="000000"/>
                </a:solidFill>
                <a:effectLst/>
                <a:latin typeface="Calibri" panose="020F0502020204030204" pitchFamily="34" charset="0"/>
                <a:ea typeface="Times New Roman" panose="02020603050405020304" pitchFamily="18" charset="0"/>
              </a:rPr>
              <a:t>: Ester kan haar doel bereik deur duidelike grense t.o.v. verhoudings te stel en te kommunikeer waar sy met haar kêrel staan. Sy  kan ook fokus op haar akademie. </a:t>
            </a:r>
            <a:endParaRPr lang="en-US" sz="1800" dirty="0">
              <a:effectLst/>
              <a:latin typeface="Times New Roman" panose="02020603050405020304" pitchFamily="18" charset="0"/>
              <a:ea typeface="Times New Roman" panose="02020603050405020304" pitchFamily="18" charset="0"/>
            </a:endParaRPr>
          </a:p>
          <a:p>
            <a:pPr marL="342900" lvl="0" indent="-342900" fontAlgn="base">
              <a:spcAft>
                <a:spcPts val="800"/>
              </a:spcAft>
              <a:buSzPts val="1000"/>
              <a:buFont typeface="Symbol" panose="05050102010706020507" pitchFamily="18" charset="2"/>
              <a:buChar char=""/>
              <a:tabLst>
                <a:tab pos="457200" algn="l"/>
              </a:tabLst>
            </a:pPr>
            <a:r>
              <a:rPr lang="af-ZA" sz="1800" b="1" dirty="0">
                <a:solidFill>
                  <a:srgbClr val="000000"/>
                </a:solidFill>
                <a:effectLst/>
                <a:latin typeface="Calibri" panose="020F0502020204030204" pitchFamily="34" charset="0"/>
                <a:ea typeface="Times New Roman" panose="02020603050405020304" pitchFamily="18" charset="0"/>
              </a:rPr>
              <a:t>Realisties:</a:t>
            </a:r>
            <a:r>
              <a:rPr lang="af-ZA" sz="1800" dirty="0">
                <a:solidFill>
                  <a:srgbClr val="000000"/>
                </a:solidFill>
                <a:effectLst/>
                <a:latin typeface="Calibri" panose="020F0502020204030204" pitchFamily="34" charset="0"/>
                <a:ea typeface="Times New Roman" panose="02020603050405020304" pitchFamily="18" charset="0"/>
              </a:rPr>
              <a:t> Dit is realisties om jou van seksuele omgang te onthou en op studies te fokus.</a:t>
            </a:r>
            <a:endParaRPr lang="en-US" sz="1800" dirty="0">
              <a:effectLst/>
              <a:latin typeface="Times New Roman" panose="02020603050405020304" pitchFamily="18" charset="0"/>
              <a:ea typeface="Times New Roman" panose="02020603050405020304" pitchFamily="18" charset="0"/>
            </a:endParaRPr>
          </a:p>
          <a:p>
            <a:pPr marL="342900" lvl="0" indent="-342900" fontAlgn="base">
              <a:spcAft>
                <a:spcPts val="800"/>
              </a:spcAft>
              <a:buSzPts val="1000"/>
              <a:buFont typeface="Symbol" panose="05050102010706020507" pitchFamily="18" charset="2"/>
              <a:buChar char=""/>
              <a:tabLst>
                <a:tab pos="457200" algn="l"/>
              </a:tabLst>
            </a:pPr>
            <a:r>
              <a:rPr lang="af-ZA" sz="1800" b="1" dirty="0" err="1">
                <a:solidFill>
                  <a:srgbClr val="000000"/>
                </a:solidFill>
                <a:effectLst/>
                <a:latin typeface="Calibri" panose="020F0502020204030204" pitchFamily="34" charset="0"/>
                <a:ea typeface="Times New Roman" panose="02020603050405020304" pitchFamily="18" charset="0"/>
              </a:rPr>
              <a:t>Tydsraamwerk</a:t>
            </a:r>
            <a:r>
              <a:rPr lang="af-ZA" sz="1800" dirty="0">
                <a:solidFill>
                  <a:srgbClr val="000000"/>
                </a:solidFill>
                <a:effectLst/>
                <a:latin typeface="Calibri" panose="020F0502020204030204" pitchFamily="34" charset="0"/>
                <a:ea typeface="Times New Roman" panose="02020603050405020304" pitchFamily="18" charset="0"/>
              </a:rPr>
              <a:t>: Hierdie doelwit begin nou en duur tydens hoërskool en universiteit voort. In haar vroeë 20's kan sy die doel weer evalueer.</a:t>
            </a:r>
            <a:endParaRPr lang="en-US" sz="1800" dirty="0">
              <a:solidFill>
                <a:schemeClr val="dk1"/>
              </a:solidFill>
              <a:effectLst/>
              <a:latin typeface="Times New Roman" panose="02020603050405020304" pitchFamily="18" charset="0"/>
              <a:ea typeface="Times New Roman" panose="02020603050405020304" pitchFamily="18" charset="0"/>
            </a:endParaRPr>
          </a:p>
          <a:p>
            <a:pPr marL="0" lvl="0" indent="0" fontAlgn="base">
              <a:spcAft>
                <a:spcPts val="800"/>
              </a:spcAft>
              <a:buSzPts val="1000"/>
              <a:buFont typeface="Symbol" panose="05050102010706020507" pitchFamily="18" charset="2"/>
              <a:buNone/>
              <a:tabLst>
                <a:tab pos="457200" algn="l"/>
              </a:tabLst>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spcAft>
                <a:spcPts val="800"/>
              </a:spcAft>
              <a:buSzPts val="1000"/>
              <a:buFont typeface="Symbol" panose="05050102010706020507" pitchFamily="18" charset="2"/>
              <a:buNone/>
              <a:tabLst>
                <a:tab pos="457200" algn="l"/>
              </a:tabLst>
            </a:pPr>
            <a:r>
              <a:rPr lang="af-ZA" sz="1800" dirty="0">
                <a:solidFill>
                  <a:srgbClr val="000000"/>
                </a:solidFill>
                <a:effectLst/>
                <a:latin typeface="Calibri" panose="020F0502020204030204" pitchFamily="34" charset="0"/>
                <a:ea typeface="Arial" panose="020B0604020202020204" pitchFamily="34" charset="0"/>
              </a:rPr>
              <a:t>Voltooi </a:t>
            </a:r>
            <a:r>
              <a:rPr lang="af-ZA" sz="1800" b="1" i="1" dirty="0">
                <a:solidFill>
                  <a:srgbClr val="000000"/>
                </a:solidFill>
                <a:effectLst/>
                <a:latin typeface="Calibri" panose="020F0502020204030204" pitchFamily="34" charset="0"/>
                <a:ea typeface="Arial" panose="020B0604020202020204" pitchFamily="34" charset="0"/>
              </a:rPr>
              <a:t>Aktiwiteit 1</a:t>
            </a:r>
            <a:r>
              <a:rPr lang="af-ZA" sz="1800" dirty="0">
                <a:solidFill>
                  <a:srgbClr val="000000"/>
                </a:solidFill>
                <a:effectLst/>
                <a:latin typeface="Calibri" panose="020F0502020204030204" pitchFamily="34" charset="0"/>
                <a:ea typeface="Arial" panose="020B0604020202020204" pitchFamily="34" charset="0"/>
              </a:rPr>
              <a:t> (</a:t>
            </a:r>
            <a:r>
              <a:rPr lang="af-ZA" sz="1800" b="1" i="1" u="sng" dirty="0">
                <a:solidFill>
                  <a:srgbClr val="000000"/>
                </a:solidFill>
                <a:effectLst/>
                <a:latin typeface="Calibri" panose="020F0502020204030204" pitchFamily="34" charset="0"/>
                <a:ea typeface="Arial" panose="020B0604020202020204" pitchFamily="34" charset="0"/>
              </a:rPr>
              <a:t>Les 6 – Werkkaart) </a:t>
            </a:r>
            <a:r>
              <a:rPr lang="af-ZA" sz="1800" dirty="0">
                <a:solidFill>
                  <a:srgbClr val="000000"/>
                </a:solidFill>
                <a:effectLst/>
                <a:latin typeface="Calibri" panose="020F0502020204030204" pitchFamily="34" charset="0"/>
                <a:ea typeface="Arial" panose="020B0604020202020204" pitchFamily="34" charset="0"/>
              </a:rPr>
              <a:t>om jou beste </a:t>
            </a:r>
            <a:r>
              <a:rPr lang="af-ZA" sz="1800" dirty="0" err="1">
                <a:solidFill>
                  <a:srgbClr val="000000"/>
                </a:solidFill>
                <a:effectLst/>
                <a:latin typeface="Calibri" panose="020F0502020204030204" pitchFamily="34" charset="0"/>
                <a:ea typeface="Arial" panose="020B0604020202020204" pitchFamily="34" charset="0"/>
              </a:rPr>
              <a:t>hanteringstrategie</a:t>
            </a:r>
            <a:r>
              <a:rPr lang="af-ZA" sz="1800" dirty="0">
                <a:solidFill>
                  <a:srgbClr val="000000"/>
                </a:solidFill>
                <a:effectLst/>
                <a:latin typeface="Calibri" panose="020F0502020204030204" pitchFamily="34" charset="0"/>
                <a:ea typeface="Arial" panose="020B0604020202020204" pitchFamily="34" charset="0"/>
              </a:rPr>
              <a:t> te vind en 'n negatiewe gewoonte met 'n positiewe gewoonte te vervang.</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3: 10+5</a:t>
            </a:r>
            <a:endParaRPr dirty="0"/>
          </a:p>
          <a:p>
            <a:pPr marL="0" lvl="0" indent="0">
              <a:buFont typeface="Symbol" panose="05050102010706020507" pitchFamily="18" charset="2"/>
              <a:buNone/>
            </a:pPr>
            <a:endParaRPr lang="af-ZA" sz="1800" dirty="0">
              <a:solidFill>
                <a:srgbClr val="000000"/>
              </a:solidFill>
              <a:effectLst/>
              <a:latin typeface="Calibri" panose="020F0502020204030204" pitchFamily="34"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a:t>
            </a:r>
            <a:r>
              <a:rPr lang="af-ZA" sz="1800" dirty="0">
                <a:solidFill>
                  <a:srgbClr val="FF0000"/>
                </a:solidFill>
                <a:effectLst/>
                <a:latin typeface="Calibri" panose="020F0502020204030204" pitchFamily="34" charset="0"/>
                <a:ea typeface="Arial" panose="020B0604020202020204" pitchFamily="34" charset="0"/>
              </a:rPr>
              <a:t>Nota aan onderwyser</a:t>
            </a:r>
            <a:r>
              <a:rPr lang="af-ZA" sz="1800" dirty="0">
                <a:solidFill>
                  <a:srgbClr val="000000"/>
                </a:solidFill>
                <a:effectLst/>
                <a:latin typeface="Calibri" panose="020F0502020204030204" pitchFamily="34" charset="0"/>
                <a:ea typeface="Arial" panose="020B0604020202020204" pitchFamily="34" charset="0"/>
              </a:rPr>
              <a:t>: daar is VYF verskillende scenario's wat aan leerders uitgedeel moet word, hulle kan op die werkkaart volgens die riglyne beplan. Laat 8 min toe vir die groepe om voor te berei. Hou 'n streng by die tyd. Elke groep sal net 1 min vir hul aanbieding. Die bykomende 2 min is vir die tyd tussen groepe. Hierdie tipe leer kan soms luidrugtig wees en chaoties lyk, maar dit is bewys dat dit een van die beste maniere is vir adolessente om te leer.)</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Die beste manier om te leer hoe om 'n situasie te hanteer, is om die moontlike oplossings wat jy sou neem, uit te voer as ‘n rolspel. Jou groep sal 'n scenario ontvang - julle moet 'n oplossing vir hierdie probleem vind wat julle aan die klas sal voorlê. Julle moet die oplossing binne slegs 1 minuut kan aanbied. Onthou om die vaardighede wat jy verlede week en vandag aangeleer het, te gebruik om die hoofkarakter te help om die beste besluit te neem.</a:t>
            </a:r>
            <a:endParaRPr lang="en-US" sz="1800" dirty="0">
              <a:effectLst/>
              <a:latin typeface="Times New Roman" panose="02020603050405020304" pitchFamily="18" charset="0"/>
              <a:ea typeface="Times New Roman" panose="02020603050405020304" pitchFamily="18" charset="0"/>
            </a:endParaRPr>
          </a:p>
        </p:txBody>
      </p:sp>
      <p:sp>
        <p:nvSpPr>
          <p:cNvPr id="100" name="Google Shape;1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dirty="0" err="1"/>
              <a:t>Skyfie</a:t>
            </a:r>
            <a:r>
              <a:rPr lang="en-US" dirty="0"/>
              <a:t> 4: 5</a:t>
            </a:r>
            <a:r>
              <a:rPr lang="en-US" baseline="0" dirty="0"/>
              <a:t> </a:t>
            </a:r>
            <a:r>
              <a:rPr lang="en-US" dirty="0"/>
              <a:t>min</a:t>
            </a:r>
            <a:endParaRPr dirty="0"/>
          </a:p>
          <a:p>
            <a:pPr marL="0" lvl="0" indent="0" algn="l" rtl="0">
              <a:spcBef>
                <a:spcPts val="0"/>
              </a:spcBef>
              <a:spcAft>
                <a:spcPts val="0"/>
              </a:spcAft>
              <a:buNone/>
            </a:pPr>
            <a:endParaRPr dirty="0"/>
          </a:p>
          <a:p>
            <a:pPr marL="0" lvl="0" indent="0">
              <a:buFont typeface="Symbol" panose="05050102010706020507" pitchFamily="18" charset="2"/>
              <a:buNone/>
            </a:pPr>
            <a:r>
              <a:rPr lang="af-ZA" sz="1800" dirty="0">
                <a:solidFill>
                  <a:srgbClr val="000000"/>
                </a:solidFill>
                <a:effectLst/>
                <a:highlight>
                  <a:srgbClr val="FFFFFF"/>
                </a:highlight>
                <a:latin typeface="Calibri" panose="020F0502020204030204" pitchFamily="34" charset="0"/>
                <a:ea typeface="Arial" panose="020B0604020202020204" pitchFamily="34" charset="0"/>
              </a:rPr>
              <a:t>Besin oor die inhoud wat ons in die afgelope ses lesse behandel het en hoe selfversekerd jy oor elke onderwerp in </a:t>
            </a:r>
            <a:r>
              <a:rPr lang="af-ZA" sz="1800" b="1" i="1" dirty="0">
                <a:solidFill>
                  <a:srgbClr val="000000"/>
                </a:solidFill>
                <a:effectLst/>
                <a:highlight>
                  <a:srgbClr val="FFFFFF"/>
                </a:highlight>
                <a:latin typeface="Calibri" panose="020F0502020204030204" pitchFamily="34" charset="0"/>
                <a:ea typeface="Arial" panose="020B0604020202020204" pitchFamily="34" charset="0"/>
              </a:rPr>
              <a:t>Aktiwiteit 2</a:t>
            </a:r>
            <a:r>
              <a:rPr lang="af-ZA" sz="1800" dirty="0">
                <a:solidFill>
                  <a:srgbClr val="000000"/>
                </a:solidFill>
                <a:effectLst/>
                <a:highlight>
                  <a:srgbClr val="FFFFFF"/>
                </a:highlight>
                <a:latin typeface="Calibri" panose="020F0502020204030204" pitchFamily="34" charset="0"/>
                <a:ea typeface="Arial" panose="020B0604020202020204" pitchFamily="34" charset="0"/>
              </a:rPr>
              <a:t> (</a:t>
            </a:r>
            <a:r>
              <a:rPr lang="af-ZA" sz="1800" b="1" i="1" u="sng" dirty="0">
                <a:solidFill>
                  <a:srgbClr val="000000"/>
                </a:solidFill>
                <a:effectLst/>
                <a:highlight>
                  <a:srgbClr val="FFFFFF"/>
                </a:highlight>
                <a:latin typeface="Calibri" panose="020F0502020204030204" pitchFamily="34" charset="0"/>
                <a:ea typeface="Arial" panose="020B0604020202020204" pitchFamily="34" charset="0"/>
              </a:rPr>
              <a:t>Les 6 – Werkkaart) </a:t>
            </a:r>
            <a:r>
              <a:rPr lang="af-ZA" sz="1800" dirty="0">
                <a:solidFill>
                  <a:srgbClr val="000000"/>
                </a:solidFill>
                <a:effectLst/>
                <a:highlight>
                  <a:srgbClr val="FFFFFF"/>
                </a:highlight>
                <a:latin typeface="Calibri" panose="020F0502020204030204" pitchFamily="34" charset="0"/>
                <a:ea typeface="Arial" panose="020B0604020202020204" pitchFamily="34" charset="0"/>
              </a:rPr>
              <a:t>voel</a:t>
            </a:r>
            <a:r>
              <a:rPr lang="af-ZA" sz="1800" i="1" dirty="0">
                <a:solidFill>
                  <a:srgbClr val="000000"/>
                </a:solidFill>
                <a:effectLst/>
                <a:highlight>
                  <a:srgbClr val="FFFFFF"/>
                </a:highlight>
                <a:latin typeface="Calibri" panose="020F0502020204030204" pitchFamily="34" charset="0"/>
                <a:ea typeface="Arial" panose="020B0604020202020204" pitchFamily="34" charset="0"/>
              </a:rPr>
              <a:t>.</a:t>
            </a:r>
            <a:endParaRPr lang="en-US" sz="1800" i="1" dirty="0">
              <a:solidFill>
                <a:schemeClr val="dk1"/>
              </a:solidFill>
              <a:effectLst/>
              <a:highlight>
                <a:srgbClr val="FFFFFF"/>
              </a:highligh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i="1" dirty="0">
              <a:solidFill>
                <a:schemeClr val="dk1"/>
              </a:solidFill>
              <a:effectLst/>
              <a:highlight>
                <a:srgbClr val="FFFFFF"/>
              </a:highligh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highlight>
                  <a:srgbClr val="FFFFFF"/>
                </a:highlight>
                <a:latin typeface="Calibri" panose="020F0502020204030204" pitchFamily="34" charset="0"/>
                <a:ea typeface="Arial" panose="020B0604020202020204" pitchFamily="34" charset="0"/>
              </a:rPr>
              <a:t>(</a:t>
            </a:r>
            <a:r>
              <a:rPr lang="af-ZA" sz="1800" dirty="0">
                <a:solidFill>
                  <a:srgbClr val="FF0000"/>
                </a:solidFill>
                <a:effectLst/>
                <a:highlight>
                  <a:srgbClr val="FFFFFF"/>
                </a:highlight>
                <a:latin typeface="Calibri" panose="020F0502020204030204" pitchFamily="34" charset="0"/>
                <a:ea typeface="Arial" panose="020B0604020202020204" pitchFamily="34" charset="0"/>
              </a:rPr>
              <a:t>Nota aan onderwyser- </a:t>
            </a:r>
            <a:r>
              <a:rPr lang="af-ZA" sz="1800" dirty="0">
                <a:solidFill>
                  <a:srgbClr val="000000"/>
                </a:solidFill>
                <a:effectLst/>
                <a:highlight>
                  <a:srgbClr val="FFFFFF"/>
                </a:highlight>
                <a:latin typeface="Calibri" panose="020F0502020204030204" pitchFamily="34" charset="0"/>
                <a:ea typeface="Arial" panose="020B0604020202020204" pitchFamily="34" charset="0"/>
              </a:rPr>
              <a:t>moedig die klas aan om in hierdie tyd stil te wees. Dit kan selfs help om musiek te speel. Sê vir die klas om stil te bly totdat jy sê hulle kan praat.)</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8" name="Google Shape;10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2" name="Picture 1">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2">
            <a:extLst>
              <a:ext uri="{FF2B5EF4-FFF2-40B4-BE49-F238E27FC236}">
                <a16:creationId xmlns:a16="http://schemas.microsoft.com/office/drawing/2014/main" id="{C3ED21E5-D9C8-CE00-DC41-993944F3EC56}"/>
              </a:ext>
            </a:extLst>
          </p:cNvPr>
          <p:cNvSpPr/>
          <p:nvPr/>
        </p:nvSpPr>
        <p:spPr>
          <a:xfrm>
            <a:off x="6713649" y="1605321"/>
            <a:ext cx="5367515" cy="1579418"/>
          </a:xfrm>
          <a:prstGeom prst="roundRect">
            <a:avLst/>
          </a:prstGeom>
          <a:solidFill>
            <a:srgbClr val="CFF3F3"/>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5400" dirty="0" err="1">
                <a:solidFill>
                  <a:srgbClr val="002060"/>
                </a:solidFill>
                <a:latin typeface="Aharoni" panose="02010803020104030203" pitchFamily="2" charset="-79"/>
                <a:cs typeface="Aharoni" panose="02010803020104030203" pitchFamily="2" charset="-79"/>
              </a:rPr>
              <a:t>Graad</a:t>
            </a:r>
            <a:r>
              <a:rPr lang="en-GB" sz="5400" dirty="0">
                <a:solidFill>
                  <a:srgbClr val="002060"/>
                </a:solidFill>
                <a:latin typeface="Aharoni" panose="02010803020104030203" pitchFamily="2" charset="-79"/>
                <a:cs typeface="Aharoni" panose="02010803020104030203" pitchFamily="2" charset="-79"/>
              </a:rPr>
              <a:t> 10</a:t>
            </a:r>
          </a:p>
          <a:p>
            <a:r>
              <a:rPr lang="en-GB" sz="2000" dirty="0" err="1">
                <a:solidFill>
                  <a:srgbClr val="002060"/>
                </a:solidFill>
                <a:latin typeface="Aharoni" panose="02010803020104030203" pitchFamily="2" charset="-79"/>
                <a:cs typeface="Aharoni" panose="02010803020104030203" pitchFamily="2" charset="-79"/>
              </a:rPr>
              <a:t>Selfontwikkeling</a:t>
            </a:r>
            <a:r>
              <a:rPr lang="en-GB" sz="2000" dirty="0">
                <a:solidFill>
                  <a:srgbClr val="002060"/>
                </a:solidFill>
                <a:latin typeface="Aharoni" panose="02010803020104030203" pitchFamily="2" charset="-79"/>
                <a:cs typeface="Aharoni" panose="02010803020104030203" pitchFamily="2" charset="-79"/>
              </a:rPr>
              <a:t> in die </a:t>
            </a:r>
            <a:r>
              <a:rPr lang="en-GB" sz="2000" dirty="0" err="1">
                <a:solidFill>
                  <a:srgbClr val="002060"/>
                </a:solidFill>
                <a:latin typeface="Aharoni" panose="02010803020104030203" pitchFamily="2" charset="-79"/>
                <a:cs typeface="Aharoni" panose="02010803020104030203" pitchFamily="2" charset="-79"/>
              </a:rPr>
              <a:t>samelewing</a:t>
            </a:r>
            <a:endParaRPr lang="en-US" sz="2000" dirty="0">
              <a:solidFill>
                <a:srgbClr val="002060"/>
              </a:solidFill>
              <a:latin typeface="Aharoni" panose="02010803020104030203" pitchFamily="2" charset="-79"/>
              <a:cs typeface="Aharoni" panose="02010803020104030203" pitchFamily="2" charset="-79"/>
            </a:endParaRPr>
          </a:p>
        </p:txBody>
      </p:sp>
      <p:sp>
        <p:nvSpPr>
          <p:cNvPr id="4" name="Rectangle: Rounded Corners 3">
            <a:extLst>
              <a:ext uri="{FF2B5EF4-FFF2-40B4-BE49-F238E27FC236}">
                <a16:creationId xmlns:a16="http://schemas.microsoft.com/office/drawing/2014/main" id="{99E1509E-CD28-59A6-1770-35CCCA40C06D}"/>
              </a:ext>
            </a:extLst>
          </p:cNvPr>
          <p:cNvSpPr/>
          <p:nvPr/>
        </p:nvSpPr>
        <p:spPr>
          <a:xfrm>
            <a:off x="1537398" y="6274302"/>
            <a:ext cx="10571476" cy="609602"/>
          </a:xfrm>
          <a:prstGeom prst="roundRect">
            <a:avLst/>
          </a:prstGeom>
          <a:solidFill>
            <a:srgbClr val="44B4B8"/>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800" dirty="0" err="1">
                <a:solidFill>
                  <a:srgbClr val="FEB3AE"/>
                </a:solidFill>
                <a:latin typeface="Aharoni" panose="02010803020104030203" pitchFamily="2" charset="-79"/>
                <a:cs typeface="Aharoni" panose="02010803020104030203" pitchFamily="2" charset="-79"/>
              </a:rPr>
              <a:t>Kwartaal</a:t>
            </a:r>
            <a:r>
              <a:rPr lang="en-GB" sz="2800" dirty="0">
                <a:solidFill>
                  <a:srgbClr val="FEB3AE"/>
                </a:solidFill>
                <a:latin typeface="Aharoni" panose="02010803020104030203" pitchFamily="2" charset="-79"/>
                <a:cs typeface="Aharoni" panose="02010803020104030203" pitchFamily="2" charset="-79"/>
              </a:rPr>
              <a:t> 3	Les 6: </a:t>
            </a:r>
            <a:r>
              <a:rPr lang="en-GB" sz="2800" dirty="0" err="1">
                <a:solidFill>
                  <a:srgbClr val="FEB3AE"/>
                </a:solidFill>
                <a:latin typeface="Aharoni" panose="02010803020104030203" pitchFamily="2" charset="-79"/>
                <a:cs typeface="Aharoni" panose="02010803020104030203" pitchFamily="2" charset="-79"/>
              </a:rPr>
              <a:t>Probleemoplossing</a:t>
            </a:r>
            <a:r>
              <a:rPr lang="en-GB" sz="2800" dirty="0">
                <a:solidFill>
                  <a:srgbClr val="FEB3AE"/>
                </a:solidFill>
                <a:latin typeface="Aharoni" panose="02010803020104030203" pitchFamily="2" charset="-79"/>
                <a:cs typeface="Aharoni" panose="02010803020104030203" pitchFamily="2" charset="-79"/>
              </a:rPr>
              <a:t> </a:t>
            </a:r>
            <a:r>
              <a:rPr lang="en-GB" sz="2800" dirty="0" err="1">
                <a:solidFill>
                  <a:srgbClr val="FEB3AE"/>
                </a:solidFill>
                <a:latin typeface="Aharoni" panose="02010803020104030203" pitchFamily="2" charset="-79"/>
                <a:cs typeface="Aharoni" panose="02010803020104030203" pitchFamily="2" charset="-79"/>
              </a:rPr>
              <a:t>t.o.v</a:t>
            </a:r>
            <a:r>
              <a:rPr lang="en-GB" sz="2800" dirty="0">
                <a:solidFill>
                  <a:srgbClr val="FEB3AE"/>
                </a:solidFill>
                <a:latin typeface="Aharoni" panose="02010803020104030203" pitchFamily="2" charset="-79"/>
                <a:cs typeface="Aharoni" panose="02010803020104030203" pitchFamily="2" charset="-79"/>
              </a:rPr>
              <a:t>. </a:t>
            </a:r>
            <a:r>
              <a:rPr lang="en-GB" sz="2800" dirty="0" err="1">
                <a:solidFill>
                  <a:srgbClr val="FEB3AE"/>
                </a:solidFill>
                <a:latin typeface="Aharoni" panose="02010803020104030203" pitchFamily="2" charset="-79"/>
                <a:cs typeface="Aharoni" panose="02010803020104030203" pitchFamily="2" charset="-79"/>
              </a:rPr>
              <a:t>seksualiteit</a:t>
            </a:r>
            <a:endParaRPr lang="en-US" sz="2800" dirty="0">
              <a:solidFill>
                <a:srgbClr val="FEB3AE"/>
              </a:solidFill>
              <a:latin typeface="Aharoni" panose="02010803020104030203" pitchFamily="2" charset="-79"/>
              <a:cs typeface="Aharoni" panose="02010803020104030203"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95" name="Google Shape;95;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 name="Picture 1">
            <a:extLst>
              <a:ext uri="{FF2B5EF4-FFF2-40B4-BE49-F238E27FC236}">
                <a16:creationId xmlns:a16="http://schemas.microsoft.com/office/drawing/2014/main" id="{3F7A714C-4D21-4BD2-9F16-1A58E97F2282}"/>
              </a:ext>
            </a:extLst>
          </p:cNvPr>
          <p:cNvPicPr>
            <a:picLocks noChangeAspect="1"/>
          </p:cNvPicPr>
          <p:nvPr/>
        </p:nvPicPr>
        <p:blipFill rotWithShape="1">
          <a:blip r:embed="rId3">
            <a:extLst>
              <a:ext uri="{28A0092B-C50C-407E-A947-70E740481C1C}">
                <a14:useLocalDpi xmlns:a14="http://schemas.microsoft.com/office/drawing/2010/main" val="0"/>
              </a:ext>
            </a:extLst>
          </a:blip>
          <a:srcRect t="22094" b="23140"/>
          <a:stretch/>
        </p:blipFill>
        <p:spPr bwMode="auto">
          <a:xfrm>
            <a:off x="0" y="-2074"/>
            <a:ext cx="12192000" cy="6883520"/>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03" name="Google Shape;10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028" name="Picture 4" descr="Index of /images">
            <a:extLst>
              <a:ext uri="{FF2B5EF4-FFF2-40B4-BE49-F238E27FC236}">
                <a16:creationId xmlns:a16="http://schemas.microsoft.com/office/drawing/2014/main" id="{B413D667-6C67-264B-AAB9-31F9A26AE2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5670B72-8D7F-FD2C-3284-D7579261B6C3}"/>
              </a:ext>
            </a:extLst>
          </p:cNvPr>
          <p:cNvSpPr txBox="1"/>
          <p:nvPr/>
        </p:nvSpPr>
        <p:spPr>
          <a:xfrm>
            <a:off x="2379785" y="2875002"/>
            <a:ext cx="7432430" cy="1107996"/>
          </a:xfrm>
          <a:prstGeom prst="rect">
            <a:avLst/>
          </a:prstGeom>
          <a:noFill/>
        </p:spPr>
        <p:txBody>
          <a:bodyPr wrap="square" rtlCol="0">
            <a:spAutoFit/>
          </a:bodyPr>
          <a:lstStyle/>
          <a:p>
            <a:pPr algn="ctr"/>
            <a:r>
              <a:rPr lang="en-GB" sz="6600" dirty="0" err="1">
                <a:solidFill>
                  <a:schemeClr val="bg1"/>
                </a:solidFill>
                <a:latin typeface="Aharoni" panose="02010803020104030203" pitchFamily="2" charset="-79"/>
                <a:cs typeface="Aharoni" panose="02010803020104030203" pitchFamily="2" charset="-79"/>
              </a:rPr>
              <a:t>VERTONINGTYD</a:t>
            </a:r>
            <a:endParaRPr lang="en-US" dirty="0">
              <a:solidFill>
                <a:schemeClr val="bg1"/>
              </a:solidFill>
              <a:latin typeface="Aharoni" panose="02010803020104030203" pitchFamily="2" charset="-79"/>
              <a:cs typeface="Aharoni" panose="02010803020104030203" pitchFamily="2" charset="-79"/>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838200" y="63800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000"/>
              <a:buFont typeface="Calibri"/>
              <a:buNone/>
            </a:pPr>
            <a:r>
              <a:rPr lang="en-US" sz="5000" b="1"/>
              <a:t>R	E	F	L	E	C	T	I	O	N</a:t>
            </a:r>
            <a:endParaRPr/>
          </a:p>
        </p:txBody>
      </p:sp>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uperEval » Blog Archive Why is Self-Reflection a Critical Component of  Leadership? | SuperEval">
            <a:extLst>
              <a:ext uri="{FF2B5EF4-FFF2-40B4-BE49-F238E27FC236}">
                <a16:creationId xmlns:a16="http://schemas.microsoft.com/office/drawing/2014/main" id="{FDA943DD-74B1-162E-F088-5BD1D26AE9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7765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85B1496F-DB81-439D-D283-6903E3ABDDAD}"/>
              </a:ext>
            </a:extLst>
          </p:cNvPr>
          <p:cNvSpPr txBox="1">
            <a:spLocks/>
          </p:cNvSpPr>
          <p:nvPr/>
        </p:nvSpPr>
        <p:spPr>
          <a:xfrm>
            <a:off x="-3668486" y="580921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5400" b="1" dirty="0" err="1">
                <a:solidFill>
                  <a:schemeClr val="tx2">
                    <a:lumMod val="50000"/>
                  </a:schemeClr>
                </a:solidFill>
              </a:rPr>
              <a:t>REFLEKSIE</a:t>
            </a:r>
            <a:endParaRPr lang="en-US" sz="5400" b="1" dirty="0">
              <a:solidFill>
                <a:schemeClr val="tx2">
                  <a:lumMod val="50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1375</Words>
  <Application>Microsoft Office PowerPoint</Application>
  <PresentationFormat>Widescreen</PresentationFormat>
  <Paragraphs>72</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Aharoni</vt:lpstr>
      <vt:lpstr>Arial</vt:lpstr>
      <vt:lpstr>Calibri</vt:lpstr>
      <vt:lpstr>Symbol</vt:lpstr>
      <vt:lpstr>Times New Roman</vt:lpstr>
      <vt:lpstr>Office Theme</vt:lpstr>
      <vt:lpstr>PowerPoint Presentation</vt:lpstr>
      <vt:lpstr>PowerPoint Presentation</vt:lpstr>
      <vt:lpstr>PowerPoint Presentation</vt:lpstr>
      <vt:lpstr>R E F L E C T I O 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Megan Botes</cp:lastModifiedBy>
  <cp:revision>4</cp:revision>
  <dcterms:created xsi:type="dcterms:W3CDTF">2023-02-17T20:03:06Z</dcterms:created>
  <dcterms:modified xsi:type="dcterms:W3CDTF">2023-07-17T15:27:00Z</dcterms:modified>
</cp:coreProperties>
</file>