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61"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HjCePWozU5FtLMh33mB6/L7Zg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525C4F-3BC1-4651-9DCC-9EDBF32BCBFC}" v="5" dt="2023-06-28T11:44:45.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120" autoAdjust="0"/>
  </p:normalViewPr>
  <p:slideViewPr>
    <p:cSldViewPr snapToGrid="0">
      <p:cViewPr varScale="1">
        <p:scale>
          <a:sx n="42" d="100"/>
          <a:sy n="42" d="100"/>
        </p:scale>
        <p:origin x="215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E5525C4F-3BC1-4651-9DCC-9EDBF32BCBFC}"/>
    <pc:docChg chg="undo custSel modSld">
      <pc:chgData name="Hp Unit" userId="86ec350514542ee1" providerId="LiveId" clId="{E5525C4F-3BC1-4651-9DCC-9EDBF32BCBFC}" dt="2023-06-28T11:46:21.036" v="254" actId="20577"/>
      <pc:docMkLst>
        <pc:docMk/>
      </pc:docMkLst>
      <pc:sldChg chg="modNotesTx">
        <pc:chgData name="Hp Unit" userId="86ec350514542ee1" providerId="LiveId" clId="{E5525C4F-3BC1-4651-9DCC-9EDBF32BCBFC}" dt="2023-06-28T11:41:57.749" v="119" actId="20577"/>
        <pc:sldMkLst>
          <pc:docMk/>
          <pc:sldMk cId="0" sldId="257"/>
        </pc:sldMkLst>
      </pc:sldChg>
      <pc:sldChg chg="modNotesTx">
        <pc:chgData name="Hp Unit" userId="86ec350514542ee1" providerId="LiveId" clId="{E5525C4F-3BC1-4651-9DCC-9EDBF32BCBFC}" dt="2023-06-28T11:42:40.190" v="144" actId="20577"/>
        <pc:sldMkLst>
          <pc:docMk/>
          <pc:sldMk cId="0" sldId="258"/>
        </pc:sldMkLst>
      </pc:sldChg>
      <pc:sldChg chg="addSp delSp modSp mod modNotesTx">
        <pc:chgData name="Hp Unit" userId="86ec350514542ee1" providerId="LiveId" clId="{E5525C4F-3BC1-4651-9DCC-9EDBF32BCBFC}" dt="2023-06-28T11:44:45.304" v="174" actId="1076"/>
        <pc:sldMkLst>
          <pc:docMk/>
          <pc:sldMk cId="0" sldId="259"/>
        </pc:sldMkLst>
        <pc:spChg chg="add mod">
          <ac:chgData name="Hp Unit" userId="86ec350514542ee1" providerId="LiveId" clId="{E5525C4F-3BC1-4651-9DCC-9EDBF32BCBFC}" dt="2023-06-28T11:44:27.555" v="170" actId="478"/>
          <ac:spMkLst>
            <pc:docMk/>
            <pc:sldMk cId="0" sldId="259"/>
            <ac:spMk id="3" creationId="{8585406C-E1AD-18CB-1D46-76DB9E48FF17}"/>
          </ac:spMkLst>
        </pc:spChg>
        <pc:picChg chg="del">
          <ac:chgData name="Hp Unit" userId="86ec350514542ee1" providerId="LiveId" clId="{E5525C4F-3BC1-4651-9DCC-9EDBF32BCBFC}" dt="2023-06-28T11:44:27.555" v="170" actId="478"/>
          <ac:picMkLst>
            <pc:docMk/>
            <pc:sldMk cId="0" sldId="259"/>
            <ac:picMk id="112" creationId="{00000000-0000-0000-0000-000000000000}"/>
          </ac:picMkLst>
        </pc:picChg>
        <pc:picChg chg="add mod">
          <ac:chgData name="Hp Unit" userId="86ec350514542ee1" providerId="LiveId" clId="{E5525C4F-3BC1-4651-9DCC-9EDBF32BCBFC}" dt="2023-06-28T11:44:45.304" v="174" actId="1076"/>
          <ac:picMkLst>
            <pc:docMk/>
            <pc:sldMk cId="0" sldId="259"/>
            <ac:picMk id="1026" creationId="{E2884E6A-8080-959C-FC9C-CF02B6D9F950}"/>
          </ac:picMkLst>
        </pc:picChg>
      </pc:sldChg>
      <pc:sldChg chg="delSp modSp mod modNotesTx">
        <pc:chgData name="Hp Unit" userId="86ec350514542ee1" providerId="LiveId" clId="{E5525C4F-3BC1-4651-9DCC-9EDBF32BCBFC}" dt="2023-06-28T11:46:21.036" v="254" actId="20577"/>
        <pc:sldMkLst>
          <pc:docMk/>
          <pc:sldMk cId="0" sldId="260"/>
        </pc:sldMkLst>
        <pc:spChg chg="del">
          <ac:chgData name="Hp Unit" userId="86ec350514542ee1" providerId="LiveId" clId="{E5525C4F-3BC1-4651-9DCC-9EDBF32BCBFC}" dt="2023-06-28T11:45:19.601" v="217" actId="478"/>
          <ac:spMkLst>
            <pc:docMk/>
            <pc:sldMk cId="0" sldId="260"/>
            <ac:spMk id="118" creationId="{00000000-0000-0000-0000-000000000000}"/>
          </ac:spMkLst>
        </pc:spChg>
        <pc:spChg chg="mod">
          <ac:chgData name="Hp Unit" userId="86ec350514542ee1" providerId="LiveId" clId="{E5525C4F-3BC1-4651-9DCC-9EDBF32BCBFC}" dt="2023-06-28T11:45:16.288" v="216" actId="1076"/>
          <ac:spMkLst>
            <pc:docMk/>
            <pc:sldMk cId="0" sldId="260"/>
            <ac:spMk id="120" creationId="{00000000-0000-0000-0000-000000000000}"/>
          </ac:spMkLst>
        </pc:spChg>
      </pc:sldChg>
      <pc:sldChg chg="addSp modSp mod modNotesTx">
        <pc:chgData name="Hp Unit" userId="86ec350514542ee1" providerId="LiveId" clId="{E5525C4F-3BC1-4651-9DCC-9EDBF32BCBFC}" dt="2023-06-28T11:40:52.751" v="102" actId="20577"/>
        <pc:sldMkLst>
          <pc:docMk/>
          <pc:sldMk cId="1585469075" sldId="261"/>
        </pc:sldMkLst>
        <pc:spChg chg="add mod">
          <ac:chgData name="Hp Unit" userId="86ec350514542ee1" providerId="LiveId" clId="{E5525C4F-3BC1-4651-9DCC-9EDBF32BCBFC}" dt="2023-06-28T11:39:27.718" v="23" actId="20577"/>
          <ac:spMkLst>
            <pc:docMk/>
            <pc:sldMk cId="1585469075" sldId="261"/>
            <ac:spMk id="4" creationId="{CC805B2A-2A8F-D71D-9FA8-8D9CC23D965E}"/>
          </ac:spMkLst>
        </pc:spChg>
        <pc:spChg chg="add mod">
          <ac:chgData name="Hp Unit" userId="86ec350514542ee1" providerId="LiveId" clId="{E5525C4F-3BC1-4651-9DCC-9EDBF32BCBFC}" dt="2023-06-28T11:39:03.475" v="0"/>
          <ac:spMkLst>
            <pc:docMk/>
            <pc:sldMk cId="1585469075" sldId="261"/>
            <ac:spMk id="6" creationId="{51DE970A-2A72-B7C2-B519-E83BCD27AD51}"/>
          </ac:spMkLst>
        </pc:spChg>
        <pc:spChg chg="add mod">
          <ac:chgData name="Hp Unit" userId="86ec350514542ee1" providerId="LiveId" clId="{E5525C4F-3BC1-4651-9DCC-9EDBF32BCBFC}" dt="2023-06-28T11:39:03.475" v="0"/>
          <ac:spMkLst>
            <pc:docMk/>
            <pc:sldMk cId="1585469075" sldId="261"/>
            <ac:spMk id="7" creationId="{1D2CE095-1946-090A-9560-EA60A642B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iversities.com/news/10-students-who-overcame-massive-obstacl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Skyfie</a:t>
            </a:r>
            <a:r>
              <a:rPr lang="en-US" dirty="0"/>
              <a:t> 1&amp; 2: 5 min </a:t>
            </a:r>
            <a:r>
              <a:rPr lang="en-US" dirty="0" err="1"/>
              <a:t>Inleiding</a:t>
            </a:r>
            <a:r>
              <a:rPr lang="en-US" dirty="0"/>
              <a:t> &amp; </a:t>
            </a:r>
            <a:r>
              <a:rPr lang="en-US" dirty="0" err="1"/>
              <a:t>Onderrig</a:t>
            </a:r>
            <a:r>
              <a:rPr lang="en-US" dirty="0"/>
              <a:t> 8min</a:t>
            </a:r>
          </a:p>
          <a:p>
            <a:pPr marL="0" lvl="0" indent="0" algn="l" rtl="0">
              <a:spcBef>
                <a:spcPts val="0"/>
              </a:spcBef>
              <a:spcAft>
                <a:spcPts val="0"/>
              </a:spcAft>
              <a:buNone/>
            </a:pPr>
            <a:endParaRPr lang="en-US" dirty="0"/>
          </a:p>
          <a:p>
            <a:pPr marL="0" lvl="0" indent="0" fontAlgn="base">
              <a:buClr>
                <a:srgbClr val="000000"/>
              </a:buClr>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cs typeface="Noto Sans Symbols"/>
              </a:rPr>
              <a:t>(</a:t>
            </a:r>
            <a:r>
              <a:rPr lang="af-ZA" sz="1800" dirty="0">
                <a:solidFill>
                  <a:srgbClr val="FF0000"/>
                </a:solidFill>
                <a:effectLst/>
                <a:latin typeface="Calibri" panose="020F0502020204030204" pitchFamily="34" charset="0"/>
                <a:ea typeface="Arial" panose="020B0604020202020204" pitchFamily="34" charset="0"/>
                <a:cs typeface="Noto Sans Symbols"/>
              </a:rPr>
              <a:t>Nota aan onderwyser: </a:t>
            </a:r>
            <a:r>
              <a:rPr lang="af-ZA" sz="1800" dirty="0">
                <a:solidFill>
                  <a:srgbClr val="000000"/>
                </a:solidFill>
                <a:effectLst/>
                <a:latin typeface="Calibri" panose="020F0502020204030204" pitchFamily="34" charset="0"/>
                <a:ea typeface="Arial" panose="020B0604020202020204" pitchFamily="34" charset="0"/>
                <a:cs typeface="Noto Sans Symbols"/>
              </a:rPr>
              <a:t>Hierdie les sal basies in twee dele verdeel word. In die eerste </a:t>
            </a:r>
            <a:r>
              <a:rPr lang="af-ZA" sz="1800" dirty="0">
                <a:solidFill>
                  <a:srgbClr val="000000"/>
                </a:solidFill>
                <a:effectLst/>
                <a:latin typeface="Calibri" panose="020F0502020204030204" pitchFamily="34" charset="0"/>
                <a:ea typeface="Arial" panose="020B0604020202020204" pitchFamily="34" charset="0"/>
              </a:rPr>
              <a:t>deel sal leerders die geleentheid kry om na inspirerende video's te kyk oor studente wat sukses behaal het ongeag hul sosio-ekonomiese omstandighede. In hierdie deel sal leerders rekenaars moet gebruik om skakels te volg en na die video’s te kyk. Die tweede helfte van die les sal tyd bied vir leerders om eksamentipe vrae te oefen sodat hulle blootstelling aan die drie kognitiewe vlakke kan kry en hulle vir formele eksamens voor te berei.)</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Welkom by die laaste les van hierdie reeks vir die kwartaal. Ons het 'n lang pad gekom van die eerste les, waar ons gekyk het na die wêreld van werk en hoe om vir 'n werk aansoek te doen. Jy het in hierdie lesse geleer hoe om jou eie CV op te bou asook oor nuttige aktiwiteite soos werkskadu en informele werksgeleenthede. In die laaste les het ons na die verskillende soorte loopbane in Suid-Afrika gekyk.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Voordat ons verder gaan, kan iemand vir my sê wat die verskil is tussen 'n geskoolde loopbaan en 'n ongeskoolde loopbaan is? (Gee leerders die geleentheid om te reageer – verwys na die </a:t>
            </a:r>
            <a:r>
              <a:rPr lang="af-ZA" sz="1800" b="1" i="1" dirty="0">
                <a:solidFill>
                  <a:srgbClr val="000000"/>
                </a:solidFill>
                <a:effectLst/>
                <a:latin typeface="Calibri" panose="020F0502020204030204" pitchFamily="34" charset="0"/>
                <a:ea typeface="Arial" panose="020B0604020202020204" pitchFamily="34" charset="0"/>
              </a:rPr>
              <a:t>Inhoudsopsomming</a:t>
            </a:r>
            <a:r>
              <a:rPr lang="af-ZA" sz="1800" dirty="0">
                <a:solidFill>
                  <a:srgbClr val="000000"/>
                </a:solidFill>
                <a:effectLst/>
                <a:latin typeface="Calibri" panose="020F0502020204030204" pitchFamily="34" charset="0"/>
                <a:ea typeface="Arial" panose="020B0604020202020204" pitchFamily="34" charset="0"/>
              </a:rPr>
              <a:t> vir antwoorde)</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fontAlgn="base">
              <a:buClr>
                <a:srgbClr val="000000"/>
              </a:buClr>
              <a:buFont typeface="Arial" panose="020B0604020202020204" pitchFamily="34" charset="0"/>
              <a:buNone/>
            </a:pPr>
            <a:r>
              <a:rPr lang="af-ZA" sz="1800" dirty="0">
                <a:solidFill>
                  <a:srgbClr val="000000"/>
                </a:solidFill>
                <a:effectLst/>
                <a:latin typeface="Calibri" panose="020F0502020204030204" pitchFamily="34" charset="0"/>
                <a:ea typeface="Arial" panose="020B0604020202020204" pitchFamily="34" charset="0"/>
              </a:rPr>
              <a:t>Welgedaan graad 11's! </a:t>
            </a:r>
            <a:r>
              <a:rPr lang="en-ZA" sz="1800" dirty="0" err="1">
                <a:solidFill>
                  <a:srgbClr val="000000"/>
                </a:solidFill>
                <a:effectLst/>
                <a:latin typeface="Calibri" panose="020F0502020204030204" pitchFamily="34" charset="0"/>
                <a:ea typeface="Arial" panose="020B0604020202020204" pitchFamily="34" charset="0"/>
              </a:rPr>
              <a:t>Onthou</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doel</a:t>
            </a:r>
            <a:r>
              <a:rPr lang="en-ZA" sz="1800" dirty="0">
                <a:solidFill>
                  <a:srgbClr val="000000"/>
                </a:solidFill>
                <a:effectLst/>
                <a:latin typeface="Calibri" panose="020F0502020204030204" pitchFamily="34" charset="0"/>
                <a:ea typeface="Arial" panose="020B0604020202020204" pitchFamily="34" charset="0"/>
              </a:rPr>
              <a:t> is om 'n (half)</a:t>
            </a:r>
            <a:r>
              <a:rPr lang="en-ZA" sz="1800" dirty="0" err="1">
                <a:solidFill>
                  <a:srgbClr val="000000"/>
                </a:solidFill>
                <a:effectLst/>
                <a:latin typeface="Calibri" panose="020F0502020204030204" pitchFamily="34" charset="0"/>
                <a:ea typeface="Arial" panose="020B0604020202020204" pitchFamily="34" charset="0"/>
              </a:rPr>
              <a:t>geskoolde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hê</a:t>
            </a:r>
            <a:r>
              <a:rPr lang="en-ZA" sz="1800" dirty="0">
                <a:solidFill>
                  <a:srgbClr val="000000"/>
                </a:solidFill>
                <a:effectLst/>
                <a:latin typeface="Calibri" panose="020F0502020204030204" pitchFamily="34" charset="0"/>
                <a:ea typeface="Arial" panose="020B0604020202020204" pitchFamily="34" charset="0"/>
              </a:rPr>
              <a:t> wat 'n </a:t>
            </a:r>
            <a:r>
              <a:rPr lang="en-ZA" sz="1800" dirty="0" err="1">
                <a:solidFill>
                  <a:srgbClr val="000000"/>
                </a:solidFill>
                <a:effectLst/>
                <a:latin typeface="Calibri" panose="020F0502020204030204" pitchFamily="34" charset="0"/>
                <a:ea typeface="Arial" panose="020B0604020202020204" pitchFamily="34" charset="0"/>
              </a:rPr>
              <a:t>soort</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tersiêre</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kwalifikasie</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insluit</a:t>
            </a:r>
            <a:r>
              <a:rPr lang="en-ZA" sz="1800" dirty="0">
                <a:solidFill>
                  <a:srgbClr val="000000"/>
                </a:solidFill>
                <a:effectLst/>
                <a:latin typeface="Calibri" panose="020F0502020204030204" pitchFamily="34" charset="0"/>
                <a:ea typeface="Arial" panose="020B0604020202020204" pitchFamily="34" charset="0"/>
              </a:rPr>
              <a:t>. Jy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tuinier</a:t>
            </a:r>
            <a:r>
              <a:rPr lang="en-ZA" sz="1800" dirty="0">
                <a:solidFill>
                  <a:srgbClr val="000000"/>
                </a:solidFill>
                <a:effectLst/>
                <a:latin typeface="Calibri" panose="020F0502020204030204" pitchFamily="34" charset="0"/>
                <a:ea typeface="Arial" panose="020B0604020202020204" pitchFamily="34" charset="0"/>
              </a:rPr>
              <a:t> wees, maar </a:t>
            </a:r>
            <a:r>
              <a:rPr lang="en-ZA" sz="1800" dirty="0" err="1">
                <a:solidFill>
                  <a:srgbClr val="000000"/>
                </a:solidFill>
                <a:effectLst/>
                <a:latin typeface="Calibri" panose="020F0502020204030204" pitchFamily="34" charset="0"/>
                <a:ea typeface="Arial" panose="020B0604020202020204" pitchFamily="34" charset="0"/>
              </a:rPr>
              <a:t>deur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kursus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voltooi</a:t>
            </a:r>
            <a:r>
              <a:rPr lang="en-ZA" sz="1800" dirty="0">
                <a:solidFill>
                  <a:srgbClr val="000000"/>
                </a:solidFill>
                <a:effectLst/>
                <a:latin typeface="Calibri" panose="020F0502020204030204" pitchFamily="34" charset="0"/>
                <a:ea typeface="Arial" panose="020B0604020202020204" pitchFamily="34" charset="0"/>
              </a:rPr>
              <a:t> of </a:t>
            </a:r>
            <a:r>
              <a:rPr lang="en-ZA" sz="1800" dirty="0" err="1">
                <a:solidFill>
                  <a:srgbClr val="000000"/>
                </a:solidFill>
                <a:effectLst/>
                <a:latin typeface="Calibri" panose="020F0502020204030204" pitchFamily="34" charset="0"/>
                <a:ea typeface="Arial" panose="020B0604020202020204" pitchFamily="34" charset="0"/>
              </a:rPr>
              <a:t>iets</a:t>
            </a:r>
            <a:r>
              <a:rPr lang="en-ZA" sz="1800" dirty="0">
                <a:solidFill>
                  <a:srgbClr val="000000"/>
                </a:solidFill>
                <a:effectLst/>
                <a:latin typeface="Calibri" panose="020F0502020204030204" pitchFamily="34" charset="0"/>
                <a:ea typeface="Arial" panose="020B0604020202020204" pitchFamily="34" charset="0"/>
              </a:rPr>
              <a:t> in </a:t>
            </a:r>
            <a:r>
              <a:rPr lang="en-ZA" sz="1800" dirty="0" err="1">
                <a:solidFill>
                  <a:srgbClr val="000000"/>
                </a:solidFill>
                <a:effectLst/>
                <a:latin typeface="Calibri" panose="020F0502020204030204" pitchFamily="34" charset="0"/>
                <a:ea typeface="Arial" panose="020B0604020202020204" pitchFamily="34" charset="0"/>
              </a:rPr>
              <a:t>daardie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rigting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spesialis-tuinier</a:t>
            </a:r>
            <a:r>
              <a:rPr lang="en-ZA" sz="1800" dirty="0">
                <a:solidFill>
                  <a:srgbClr val="000000"/>
                </a:solidFill>
                <a:effectLst/>
                <a:latin typeface="Calibri" panose="020F0502020204030204" pitchFamily="34" charset="0"/>
                <a:ea typeface="Arial" panose="020B0604020202020204" pitchFamily="34" charset="0"/>
              </a:rPr>
              <a:t> word. Die studies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net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salarispotensiaal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verhoog</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Namate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kennis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toeneem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vaardigheidsvlak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toeneem</a:t>
            </a:r>
            <a:r>
              <a:rPr lang="en-ZA" sz="1800" dirty="0">
                <a:solidFill>
                  <a:srgbClr val="000000"/>
                </a:solidFill>
                <a:effectLst/>
                <a:latin typeface="Calibri" panose="020F050202020403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US" dirty="0"/>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66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f77cf47f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f77cf47f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2:</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ZA" sz="1800" dirty="0" err="1">
                <a:solidFill>
                  <a:srgbClr val="000000"/>
                </a:solidFill>
                <a:effectLst/>
                <a:latin typeface="Calibri" panose="020F0502020204030204" pitchFamily="34" charset="0"/>
                <a:ea typeface="Arial" panose="020B0604020202020204" pitchFamily="34" charset="0"/>
              </a:rPr>
              <a:t>Daar</a:t>
            </a:r>
            <a:r>
              <a:rPr lang="en-ZA" sz="1800" dirty="0">
                <a:solidFill>
                  <a:srgbClr val="000000"/>
                </a:solidFill>
                <a:effectLst/>
                <a:latin typeface="Calibri" panose="020F0502020204030204" pitchFamily="34" charset="0"/>
                <a:ea typeface="Arial" panose="020B0604020202020204" pitchFamily="34" charset="0"/>
              </a:rPr>
              <a:t> is </a:t>
            </a:r>
            <a:r>
              <a:rPr lang="en-ZA" sz="1800" dirty="0" err="1">
                <a:solidFill>
                  <a:srgbClr val="000000"/>
                </a:solidFill>
                <a:effectLst/>
                <a:latin typeface="Calibri" panose="020F0502020204030204" pitchFamily="34" charset="0"/>
                <a:ea typeface="Arial" panose="020B0604020202020204" pitchFamily="34" charset="0"/>
              </a:rPr>
              <a:t>verskillende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soorte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addisionele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hoëronderwysinstellings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plaasvind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afhangende</a:t>
            </a:r>
            <a:r>
              <a:rPr lang="en-ZA" sz="1800" dirty="0">
                <a:solidFill>
                  <a:srgbClr val="000000"/>
                </a:solidFill>
                <a:effectLst/>
                <a:latin typeface="Calibri" panose="020F0502020204030204" pitchFamily="34" charset="0"/>
                <a:ea typeface="Arial" panose="020B0604020202020204" pitchFamily="34" charset="0"/>
              </a:rPr>
              <a:t> van die </a:t>
            </a:r>
            <a:r>
              <a:rPr lang="en-ZA" sz="1800" dirty="0" err="1">
                <a:solidFill>
                  <a:srgbClr val="000000"/>
                </a:solidFill>
                <a:effectLst/>
                <a:latin typeface="Calibri" panose="020F0502020204030204" pitchFamily="34" charset="0"/>
                <a:ea typeface="Arial" panose="020B0604020202020204" pitchFamily="34" charset="0"/>
              </a:rPr>
              <a:t>loopbaan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waarin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belangstel</a:t>
            </a:r>
            <a:r>
              <a:rPr lang="en-ZA" sz="1800" dirty="0">
                <a:solidFill>
                  <a:srgbClr val="000000"/>
                </a:solidFill>
                <a:effectLst/>
                <a:latin typeface="Calibri" panose="020F0502020204030204" pitchFamily="34" charset="0"/>
                <a:ea typeface="Arial" panose="020B0604020202020204" pitchFamily="34" charset="0"/>
              </a:rPr>
              <a:t>. As die </a:t>
            </a:r>
            <a:r>
              <a:rPr lang="en-ZA" sz="1800" dirty="0" err="1">
                <a:solidFill>
                  <a:srgbClr val="000000"/>
                </a:solidFill>
                <a:effectLst/>
                <a:latin typeface="Calibri" panose="020F0502020204030204" pitchFamily="34" charset="0"/>
                <a:ea typeface="Arial" panose="020B0604020202020204" pitchFamily="34" charset="0"/>
              </a:rPr>
              <a:t>loopbaan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waarin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belangstel</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graad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vereis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universiteit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Sommige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beroepe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vereis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net 'n </a:t>
            </a:r>
            <a:r>
              <a:rPr lang="en-ZA" sz="1800" dirty="0" err="1">
                <a:solidFill>
                  <a:srgbClr val="000000"/>
                </a:solidFill>
                <a:effectLst/>
                <a:latin typeface="Calibri" panose="020F0502020204030204" pitchFamily="34" charset="0"/>
                <a:ea typeface="Arial" panose="020B0604020202020204" pitchFamily="34" charset="0"/>
              </a:rPr>
              <a:t>graad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nodig</a:t>
            </a:r>
            <a:r>
              <a:rPr lang="en-ZA" sz="1800" dirty="0">
                <a:solidFill>
                  <a:srgbClr val="000000"/>
                </a:solidFill>
                <a:effectLst/>
                <a:latin typeface="Calibri" panose="020F0502020204030204" pitchFamily="34" charset="0"/>
                <a:ea typeface="Arial" panose="020B0604020202020204" pitchFamily="34" charset="0"/>
              </a:rPr>
              <a:t> het </a:t>
            </a:r>
            <a:r>
              <a:rPr lang="en-ZA" sz="1800" dirty="0" err="1">
                <a:solidFill>
                  <a:srgbClr val="000000"/>
                </a:solidFill>
                <a:effectLst/>
                <a:latin typeface="Calibri" panose="020F0502020204030204" pitchFamily="34" charset="0"/>
                <a:ea typeface="Arial" panose="020B0604020202020204" pitchFamily="34" charset="0"/>
              </a:rPr>
              <a:t>nie</a:t>
            </a:r>
            <a:r>
              <a:rPr lang="en-ZA" sz="1800" dirty="0">
                <a:solidFill>
                  <a:srgbClr val="000000"/>
                </a:solidFill>
                <a:effectLst/>
                <a:latin typeface="Calibri" panose="020F0502020204030204" pitchFamily="34" charset="0"/>
                <a:ea typeface="Arial" panose="020B0604020202020204" pitchFamily="34" charset="0"/>
              </a:rPr>
              <a:t>, maar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verder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'n </a:t>
            </a:r>
            <a:r>
              <a:rPr lang="en-ZA" sz="1800" b="1" dirty="0" err="1">
                <a:solidFill>
                  <a:srgbClr val="000000"/>
                </a:solidFill>
                <a:effectLst/>
                <a:latin typeface="Calibri" panose="020F0502020204030204" pitchFamily="34" charset="0"/>
                <a:ea typeface="Arial" panose="020B0604020202020204" pitchFamily="34" charset="0"/>
              </a:rPr>
              <a:t>nagraadse</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graad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soos</a:t>
            </a:r>
            <a:r>
              <a:rPr lang="en-ZA" sz="1800" dirty="0">
                <a:solidFill>
                  <a:srgbClr val="000000"/>
                </a:solidFill>
                <a:effectLst/>
                <a:latin typeface="Calibri" panose="020F0502020204030204" pitchFamily="34" charset="0"/>
                <a:ea typeface="Arial" panose="020B0604020202020204" pitchFamily="34" charset="0"/>
              </a:rPr>
              <a:t> 'n </a:t>
            </a:r>
            <a:r>
              <a:rPr lang="en-ZA" sz="1800" b="1" dirty="0" err="1">
                <a:solidFill>
                  <a:srgbClr val="000000"/>
                </a:solidFill>
                <a:effectLst/>
                <a:latin typeface="Calibri" panose="020F0502020204030204" pitchFamily="34" charset="0"/>
                <a:ea typeface="Arial" panose="020B0604020202020204" pitchFamily="34" charset="0"/>
              </a:rPr>
              <a:t>honneurs</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meesters</a:t>
            </a:r>
            <a:r>
              <a:rPr lang="en-ZA" sz="1800" b="1" dirty="0">
                <a:solidFill>
                  <a:srgbClr val="000000"/>
                </a:solidFill>
                <a:effectLst/>
                <a:latin typeface="Calibri" panose="020F0502020204030204" pitchFamily="34" charset="0"/>
                <a:ea typeface="Arial" panose="020B0604020202020204" pitchFamily="34" charset="0"/>
              </a:rPr>
              <a:t>- of </a:t>
            </a:r>
            <a:r>
              <a:rPr lang="en-ZA" sz="1800" b="1" dirty="0" err="1">
                <a:solidFill>
                  <a:srgbClr val="000000"/>
                </a:solidFill>
                <a:effectLst/>
                <a:latin typeface="Calibri" panose="020F0502020204030204" pitchFamily="34" charset="0"/>
                <a:ea typeface="Arial" panose="020B0604020202020204" pitchFamily="34" charset="0"/>
              </a:rPr>
              <a:t>doktorsgraad</a:t>
            </a:r>
            <a:r>
              <a:rPr lang="en-ZA" sz="1800" b="1"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verwerf</a:t>
            </a:r>
            <a:r>
              <a:rPr lang="en-ZA" sz="1800" dirty="0">
                <a:solidFill>
                  <a:srgbClr val="000000"/>
                </a:solidFill>
                <a:effectLst/>
                <a:latin typeface="Calibri" panose="020F0502020204030204" pitchFamily="34" charset="0"/>
                <a:ea typeface="Arial" panose="020B0604020202020204" pitchFamily="34" charset="0"/>
              </a:rPr>
              <a:t>. </a:t>
            </a:r>
            <a:br>
              <a:rPr lang="en-ZA" sz="1800" dirty="0">
                <a:solidFill>
                  <a:srgbClr val="000000"/>
                </a:solidFill>
                <a:effectLst/>
                <a:latin typeface="Calibri" panose="020F0502020204030204" pitchFamily="34" charset="0"/>
                <a:ea typeface="Arial" panose="020B0604020202020204" pitchFamily="34" charset="0"/>
              </a:rPr>
            </a:br>
            <a:br>
              <a:rPr lang="en-ZA" sz="1800" dirty="0">
                <a:solidFill>
                  <a:srgbClr val="000000"/>
                </a:solidFill>
                <a:effectLst/>
                <a:latin typeface="Calibri" panose="020F0502020204030204" pitchFamily="34" charset="0"/>
                <a:ea typeface="Arial" panose="020B0604020202020204" pitchFamily="34" charset="0"/>
              </a:rPr>
            </a:br>
            <a:r>
              <a:rPr lang="en-ZA" sz="1800" dirty="0">
                <a:solidFill>
                  <a:srgbClr val="000000"/>
                </a:solidFill>
                <a:effectLst/>
                <a:latin typeface="Calibri" panose="020F0502020204030204" pitchFamily="34" charset="0"/>
                <a:ea typeface="Arial" panose="020B0604020202020204" pitchFamily="34" charset="0"/>
              </a:rPr>
              <a:t>Om 'n </a:t>
            </a:r>
            <a:r>
              <a:rPr lang="en-ZA" sz="1800" b="1" dirty="0" err="1">
                <a:solidFill>
                  <a:srgbClr val="000000"/>
                </a:solidFill>
                <a:effectLst/>
                <a:latin typeface="Calibri" panose="020F0502020204030204" pitchFamily="34" charset="0"/>
                <a:ea typeface="Arial" panose="020B0604020202020204" pitchFamily="34" charset="0"/>
              </a:rPr>
              <a:t>doktorsgraad</a:t>
            </a:r>
            <a:r>
              <a:rPr lang="en-ZA" sz="1800" dirty="0">
                <a:solidFill>
                  <a:srgbClr val="000000"/>
                </a:solidFill>
                <a:effectLst/>
                <a:latin typeface="Calibri" panose="020F0502020204030204" pitchFamily="34" charset="0"/>
                <a:ea typeface="Arial" panose="020B0604020202020204" pitchFamily="34" charset="0"/>
              </a:rPr>
              <a:t> in 'n veld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verwerf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beteken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spesialis</a:t>
            </a:r>
            <a:r>
              <a:rPr lang="en-ZA" sz="1800" dirty="0">
                <a:solidFill>
                  <a:srgbClr val="000000"/>
                </a:solidFill>
                <a:effectLst/>
                <a:latin typeface="Calibri" panose="020F0502020204030204" pitchFamily="34" charset="0"/>
                <a:ea typeface="Arial" panose="020B0604020202020204" pitchFamily="34" charset="0"/>
              </a:rPr>
              <a:t> op </a:t>
            </a:r>
            <a:r>
              <a:rPr lang="en-ZA" sz="1800" dirty="0" err="1">
                <a:solidFill>
                  <a:srgbClr val="000000"/>
                </a:solidFill>
                <a:effectLst/>
                <a:latin typeface="Calibri" panose="020F0502020204030204" pitchFamily="34" charset="0"/>
                <a:ea typeface="Arial" panose="020B0604020202020204" pitchFamily="34" charset="0"/>
              </a:rPr>
              <a:t>daardie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gebied</a:t>
            </a:r>
            <a:r>
              <a:rPr lang="en-ZA" sz="1800" dirty="0">
                <a:solidFill>
                  <a:srgbClr val="000000"/>
                </a:solidFill>
                <a:effectLst/>
                <a:latin typeface="Calibri" panose="020F0502020204030204" pitchFamily="34" charset="0"/>
                <a:ea typeface="Arial" panose="020B0604020202020204" pitchFamily="34" charset="0"/>
              </a:rPr>
              <a:t> is. </a:t>
            </a:r>
          </a:p>
          <a:p>
            <a:pPr marL="0" lvl="0" indent="0" algn="l" rtl="0">
              <a:spcBef>
                <a:spcPts val="0"/>
              </a:spcBef>
              <a:spcAft>
                <a:spcPts val="0"/>
              </a:spcAft>
              <a:buClr>
                <a:schemeClr val="dk1"/>
              </a:buClr>
              <a:buSzPts val="1100"/>
              <a:buFont typeface="Arial"/>
              <a:buNone/>
            </a:pPr>
            <a:r>
              <a:rPr lang="en-ZA" sz="1800" dirty="0">
                <a:solidFill>
                  <a:srgbClr val="000000"/>
                </a:solidFill>
                <a:effectLst/>
                <a:latin typeface="Calibri" panose="020F0502020204030204" pitchFamily="34" charset="0"/>
                <a:ea typeface="Arial" panose="020B0604020202020204" pitchFamily="34" charset="0"/>
              </a:rPr>
              <a:t>Om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'n </a:t>
            </a:r>
            <a:r>
              <a:rPr lang="en-ZA" sz="1800" b="1" dirty="0" err="1">
                <a:solidFill>
                  <a:srgbClr val="000000"/>
                </a:solidFill>
                <a:effectLst/>
                <a:latin typeface="Calibri" panose="020F0502020204030204" pitchFamily="34" charset="0"/>
                <a:ea typeface="Arial" panose="020B0604020202020204" pitchFamily="34" charset="0"/>
              </a:rPr>
              <a:t>sertifikaat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kan</a:t>
            </a:r>
            <a:r>
              <a:rPr lang="en-ZA" sz="1800" dirty="0">
                <a:solidFill>
                  <a:srgbClr val="000000"/>
                </a:solidFill>
                <a:effectLst/>
                <a:latin typeface="Calibri" panose="020F0502020204030204" pitchFamily="34" charset="0"/>
                <a:ea typeface="Arial" panose="020B0604020202020204" pitchFamily="34" charset="0"/>
              </a:rPr>
              <a:t> so </a:t>
            </a:r>
            <a:r>
              <a:rPr lang="en-ZA" sz="1800" dirty="0" err="1">
                <a:solidFill>
                  <a:srgbClr val="000000"/>
                </a:solidFill>
                <a:effectLst/>
                <a:latin typeface="Calibri" panose="020F0502020204030204" pitchFamily="34" charset="0"/>
                <a:ea typeface="Arial" panose="020B0604020202020204" pitchFamily="34" charset="0"/>
              </a:rPr>
              <a:t>kort</a:t>
            </a:r>
            <a:r>
              <a:rPr lang="en-ZA" sz="1800" dirty="0">
                <a:solidFill>
                  <a:srgbClr val="000000"/>
                </a:solidFill>
                <a:effectLst/>
                <a:latin typeface="Calibri" panose="020F0502020204030204" pitchFamily="34" charset="0"/>
                <a:ea typeface="Arial" panose="020B0604020202020204" pitchFamily="34" charset="0"/>
              </a:rPr>
              <a:t> as twee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wees. </a:t>
            </a:r>
          </a:p>
          <a:p>
            <a:pPr marL="0" lvl="0" indent="0" algn="l" rtl="0">
              <a:spcBef>
                <a:spcPts val="0"/>
              </a:spcBef>
              <a:spcAft>
                <a:spcPts val="0"/>
              </a:spcAft>
              <a:buClr>
                <a:schemeClr val="dk1"/>
              </a:buClr>
              <a:buSzPts val="1100"/>
              <a:buFont typeface="Arial"/>
              <a:buNone/>
            </a:pPr>
            <a:r>
              <a:rPr lang="en-ZA" sz="1800" b="1" dirty="0" err="1">
                <a:solidFill>
                  <a:srgbClr val="000000"/>
                </a:solidFill>
                <a:effectLst/>
                <a:latin typeface="Calibri" panose="020F0502020204030204" pitchFamily="34" charset="0"/>
                <a:ea typeface="Arial" panose="020B0604020202020204" pitchFamily="34" charset="0"/>
              </a:rPr>
              <a:t>Graadstudies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duur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gewoonlik</a:t>
            </a:r>
            <a:r>
              <a:rPr lang="en-ZA" sz="1800" dirty="0">
                <a:solidFill>
                  <a:srgbClr val="000000"/>
                </a:solidFill>
                <a:effectLst/>
                <a:latin typeface="Calibri" panose="020F0502020204030204" pitchFamily="34" charset="0"/>
                <a:ea typeface="Arial" panose="020B0604020202020204" pitchFamily="34" charset="0"/>
              </a:rPr>
              <a:t> 3 tot 4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a:t>
            </a:r>
          </a:p>
          <a:p>
            <a:pPr marL="0" lvl="0" indent="0" algn="l" rtl="0">
              <a:spcBef>
                <a:spcPts val="0"/>
              </a:spcBef>
              <a:spcAft>
                <a:spcPts val="0"/>
              </a:spcAft>
              <a:buClr>
                <a:schemeClr val="dk1"/>
              </a:buClr>
              <a:buSzPts val="1100"/>
              <a:buFont typeface="Arial"/>
              <a:buNone/>
            </a:pPr>
            <a:r>
              <a:rPr lang="en-ZA" sz="1800" dirty="0">
                <a:solidFill>
                  <a:srgbClr val="000000"/>
                </a:solidFill>
                <a:effectLst/>
                <a:latin typeface="Calibri" panose="020F0502020204030204" pitchFamily="34" charset="0"/>
                <a:ea typeface="Arial" panose="020B0604020202020204" pitchFamily="34" charset="0"/>
              </a:rPr>
              <a:t>Jy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dan </a:t>
            </a:r>
            <a:r>
              <a:rPr lang="en-ZA" sz="1800" dirty="0" err="1">
                <a:solidFill>
                  <a:srgbClr val="000000"/>
                </a:solidFill>
                <a:effectLst/>
                <a:latin typeface="Calibri" panose="020F0502020204030204" pitchFamily="34" charset="0"/>
                <a:ea typeface="Arial" panose="020B0604020202020204" pitchFamily="34" charset="0"/>
              </a:rPr>
              <a:t>nog</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moet</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om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honneursgraad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verwerf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nog</a:t>
            </a:r>
            <a:r>
              <a:rPr lang="en-ZA" sz="1800" dirty="0">
                <a:solidFill>
                  <a:srgbClr val="000000"/>
                </a:solidFill>
                <a:effectLst/>
                <a:latin typeface="Calibri" panose="020F0502020204030204" pitchFamily="34" charset="0"/>
                <a:ea typeface="Arial" panose="020B0604020202020204" pitchFamily="34" charset="0"/>
              </a:rPr>
              <a:t> 2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b="1" dirty="0" err="1">
                <a:solidFill>
                  <a:srgbClr val="000000"/>
                </a:solidFill>
                <a:effectLst/>
                <a:latin typeface="Calibri" panose="020F0502020204030204" pitchFamily="34" charset="0"/>
                <a:ea typeface="Arial" panose="020B0604020202020204" pitchFamily="34" charset="0"/>
              </a:rPr>
              <a:t>meestersgraad</a:t>
            </a:r>
            <a:r>
              <a:rPr lang="en-ZA" sz="1800" dirty="0">
                <a:solidFill>
                  <a:srgbClr val="000000"/>
                </a:solidFill>
                <a:effectLst/>
                <a:latin typeface="Calibri" panose="020F0502020204030204" pitchFamily="34" charset="0"/>
                <a:ea typeface="Arial" panose="020B0604020202020204" pitchFamily="34" charset="0"/>
              </a:rPr>
              <a:t>. </a:t>
            </a:r>
          </a:p>
          <a:p>
            <a:pPr marL="0" lvl="0" indent="0" algn="l" rtl="0">
              <a:spcBef>
                <a:spcPts val="0"/>
              </a:spcBef>
              <a:spcAft>
                <a:spcPts val="0"/>
              </a:spcAft>
              <a:buClr>
                <a:schemeClr val="dk1"/>
              </a:buClr>
              <a:buSzPts val="1100"/>
              <a:buFont typeface="Arial"/>
              <a:buNone/>
            </a:pPr>
            <a:br>
              <a:rPr lang="en-ZA" sz="1800" dirty="0">
                <a:solidFill>
                  <a:srgbClr val="000000"/>
                </a:solidFill>
                <a:effectLst/>
                <a:latin typeface="Calibri" panose="020F0502020204030204" pitchFamily="34" charset="0"/>
                <a:ea typeface="Arial" panose="020B0604020202020204" pitchFamily="34" charset="0"/>
              </a:rPr>
            </a:br>
            <a:r>
              <a:rPr lang="en-ZA" sz="1800" dirty="0" err="1">
                <a:solidFill>
                  <a:srgbClr val="000000"/>
                </a:solidFill>
                <a:effectLst/>
                <a:latin typeface="Calibri" panose="020F0502020204030204" pitchFamily="34" charset="0"/>
                <a:ea typeface="Arial" panose="020B0604020202020204" pitchFamily="34" charset="0"/>
              </a:rPr>
              <a:t>Bv</a:t>
            </a:r>
            <a:r>
              <a:rPr lang="en-ZA" sz="1800" dirty="0">
                <a:solidFill>
                  <a:srgbClr val="000000"/>
                </a:solidFill>
                <a:effectLst/>
                <a:latin typeface="Calibri" panose="020F0502020204030204" pitchFamily="34" charset="0"/>
                <a:ea typeface="Arial" panose="020B0604020202020204" pitchFamily="34" charset="0"/>
              </a:rPr>
              <a:t>. ‘n </a:t>
            </a:r>
            <a:r>
              <a:rPr lang="en-ZA" sz="1800" u="sng" dirty="0" err="1">
                <a:solidFill>
                  <a:srgbClr val="000000"/>
                </a:solidFill>
                <a:effectLst/>
                <a:latin typeface="Calibri" panose="020F0502020204030204" pitchFamily="34" charset="0"/>
                <a:ea typeface="Arial" panose="020B0604020202020204" pitchFamily="34" charset="0"/>
              </a:rPr>
              <a:t>Modeontwerper</a:t>
            </a:r>
            <a:r>
              <a:rPr lang="en-ZA" sz="1800" dirty="0">
                <a:solidFill>
                  <a:srgbClr val="000000"/>
                </a:solidFill>
                <a:effectLst/>
                <a:latin typeface="Calibri" panose="020F0502020204030204" pitchFamily="34" charset="0"/>
                <a:ea typeface="Arial" panose="020B0604020202020204" pitchFamily="34" charset="0"/>
              </a:rPr>
              <a:t> sou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kollege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modeontwerp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studeer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na</a:t>
            </a:r>
            <a:r>
              <a:rPr lang="en-ZA" sz="1800" dirty="0">
                <a:solidFill>
                  <a:srgbClr val="000000"/>
                </a:solidFill>
                <a:effectLst/>
                <a:latin typeface="Calibri" panose="020F0502020204030204" pitchFamily="34" charset="0"/>
                <a:ea typeface="Arial" panose="020B0604020202020204" pitchFamily="34" charset="0"/>
              </a:rPr>
              <a:t> 3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'n </a:t>
            </a:r>
            <a:r>
              <a:rPr lang="en-ZA" sz="1800" dirty="0" err="1">
                <a:solidFill>
                  <a:srgbClr val="000000"/>
                </a:solidFill>
                <a:effectLst/>
                <a:latin typeface="Calibri" panose="020F0502020204030204" pitchFamily="34" charset="0"/>
                <a:ea typeface="Arial" panose="020B0604020202020204" pitchFamily="34" charset="0"/>
              </a:rPr>
              <a:t>Nasionale</a:t>
            </a:r>
            <a:r>
              <a:rPr lang="en-ZA" sz="1800" dirty="0">
                <a:solidFill>
                  <a:srgbClr val="000000"/>
                </a:solidFill>
                <a:effectLst/>
                <a:latin typeface="Calibri" panose="020F0502020204030204" pitchFamily="34" charset="0"/>
                <a:ea typeface="Arial" panose="020B0604020202020204" pitchFamily="34" charset="0"/>
              </a:rPr>
              <a:t> diploma in </a:t>
            </a:r>
            <a:r>
              <a:rPr lang="en-ZA" sz="1800" dirty="0" err="1">
                <a:solidFill>
                  <a:srgbClr val="000000"/>
                </a:solidFill>
                <a:effectLst/>
                <a:latin typeface="Calibri" panose="020F0502020204030204" pitchFamily="34" charset="0"/>
                <a:ea typeface="Arial" panose="020B0604020202020204" pitchFamily="34" charset="0"/>
              </a:rPr>
              <a:t>Modeontwerp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verwerf</a:t>
            </a:r>
            <a:r>
              <a:rPr lang="en-ZA" sz="1800" dirty="0">
                <a:solidFill>
                  <a:srgbClr val="000000"/>
                </a:solidFill>
                <a:effectLst/>
                <a:latin typeface="Calibri" panose="020F0502020204030204" pitchFamily="34" charset="0"/>
                <a:ea typeface="Arial" panose="020B0604020202020204" pitchFamily="34" charset="0"/>
              </a:rPr>
              <a:t>. 'n </a:t>
            </a:r>
            <a:r>
              <a:rPr lang="en-ZA" sz="1800" u="sng" dirty="0" err="1">
                <a:solidFill>
                  <a:srgbClr val="000000"/>
                </a:solidFill>
                <a:effectLst/>
                <a:latin typeface="Calibri" panose="020F0502020204030204" pitchFamily="34" charset="0"/>
                <a:ea typeface="Arial" panose="020B0604020202020204" pitchFamily="34" charset="0"/>
              </a:rPr>
              <a:t>Aktuaris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sal</a:t>
            </a:r>
            <a:r>
              <a:rPr lang="en-ZA" sz="1800" dirty="0">
                <a:solidFill>
                  <a:srgbClr val="000000"/>
                </a:solidFill>
                <a:effectLst/>
                <a:latin typeface="Calibri" panose="020F0502020204030204" pitchFamily="34" charset="0"/>
                <a:ea typeface="Arial" panose="020B0604020202020204" pitchFamily="34" charset="0"/>
              </a:rPr>
              <a:t> 'n BSc in </a:t>
            </a:r>
            <a:r>
              <a:rPr lang="en-ZA" sz="1800" dirty="0" err="1">
                <a:solidFill>
                  <a:srgbClr val="000000"/>
                </a:solidFill>
                <a:effectLst/>
                <a:latin typeface="Calibri" panose="020F0502020204030204" pitchFamily="34" charset="0"/>
                <a:ea typeface="Arial" panose="020B0604020202020204" pitchFamily="34" charset="0"/>
              </a:rPr>
              <a:t>Aktuariële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Wetenskap</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3 </a:t>
            </a:r>
            <a:r>
              <a:rPr lang="en-ZA" sz="1800" dirty="0" err="1">
                <a:solidFill>
                  <a:srgbClr val="000000"/>
                </a:solidFill>
                <a:effectLst/>
                <a:latin typeface="Calibri" panose="020F0502020204030204" pitchFamily="34" charset="0"/>
                <a:ea typeface="Arial" panose="020B0604020202020204" pitchFamily="34" charset="0"/>
              </a:rPr>
              <a:t>jaar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addisionele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honneursjaar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doen</a:t>
            </a:r>
            <a:r>
              <a:rPr lang="en-ZA" sz="1800" dirty="0">
                <a:solidFill>
                  <a:srgbClr val="000000"/>
                </a:solidFill>
                <a:effectLst/>
                <a:latin typeface="Calibri" panose="020F0502020204030204" pitchFamily="34" charset="0"/>
                <a:ea typeface="Arial" panose="020B0604020202020204" pitchFamily="34" charset="0"/>
              </a:rPr>
              <a:t> om 'n </a:t>
            </a:r>
            <a:r>
              <a:rPr lang="en-ZA" sz="1800" dirty="0" err="1">
                <a:solidFill>
                  <a:srgbClr val="000000"/>
                </a:solidFill>
                <a:effectLst/>
                <a:latin typeface="Calibri" panose="020F0502020204030204" pitchFamily="34" charset="0"/>
                <a:ea typeface="Arial" panose="020B0604020202020204" pitchFamily="34" charset="0"/>
              </a:rPr>
              <a:t>praktiserende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aktuaris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wees.</a:t>
            </a:r>
            <a:endParaRPr dirty="0"/>
          </a:p>
        </p:txBody>
      </p:sp>
      <p:sp>
        <p:nvSpPr>
          <p:cNvPr id="92" name="Google Shape;92;g24f77cf47f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3: 10min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Soms lyk die vooruitsig van ‘n suksesvolle toekoms onmoontlik as ‘n mens ‘n tekort aan befondsing en die nodige hulpbronne het om te kan studeer. Daar is bemoedigende stories van baie jongmense wat deur van die uitdagendste omstandighede volhard het.</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Klik op die skakel: </a:t>
            </a:r>
            <a:r>
              <a:rPr lang="af-ZA" sz="1800" u="sng" dirty="0">
                <a:solidFill>
                  <a:srgbClr val="0000FF"/>
                </a:solidFill>
                <a:effectLst/>
                <a:latin typeface="Calibri" panose="020F0502020204030204" pitchFamily="34" charset="0"/>
                <a:ea typeface="Arial" panose="020B0604020202020204" pitchFamily="34" charset="0"/>
                <a:hlinkClick r:id="rId3"/>
              </a:rPr>
              <a:t>https://www.universities.com/news/10-students-who-overcame-massive-obstacles</a:t>
            </a:r>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webwerf</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bevat</a:t>
            </a:r>
            <a:r>
              <a:rPr lang="en-ZA" sz="1800" dirty="0">
                <a:solidFill>
                  <a:srgbClr val="000000"/>
                </a:solidFill>
                <a:effectLst/>
                <a:latin typeface="Calibri" panose="020F0502020204030204" pitchFamily="34" charset="0"/>
                <a:ea typeface="Arial" panose="020B0604020202020204" pitchFamily="34" charset="0"/>
              </a:rPr>
              <a:t> video's van 10 </a:t>
            </a:r>
            <a:r>
              <a:rPr lang="en-ZA" sz="1800" dirty="0" err="1">
                <a:solidFill>
                  <a:srgbClr val="000000"/>
                </a:solidFill>
                <a:effectLst/>
                <a:latin typeface="Calibri" panose="020F0502020204030204" pitchFamily="34" charset="0"/>
                <a:ea typeface="Arial" panose="020B0604020202020204" pitchFamily="34" charset="0"/>
              </a:rPr>
              <a:t>suksesverhale</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mense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regoor</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wêreld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ongeag</a:t>
            </a:r>
            <a:br>
              <a:rPr lang="en-ZA" sz="1800" dirty="0">
                <a:solidFill>
                  <a:srgbClr val="000000"/>
                </a:solidFill>
                <a:effectLst/>
                <a:latin typeface="Calibri" panose="020F0502020204030204" pitchFamily="34" charset="0"/>
                <a:ea typeface="Arial" panose="020B0604020202020204" pitchFamily="34" charset="0"/>
              </a:rPr>
            </a:br>
            <a:r>
              <a:rPr lang="en-ZA" sz="1800" dirty="0" err="1">
                <a:solidFill>
                  <a:srgbClr val="000000"/>
                </a:solidFill>
                <a:effectLst/>
                <a:latin typeface="Calibri" panose="020F0502020204030204" pitchFamily="34" charset="0"/>
                <a:ea typeface="Arial" panose="020B0604020202020204" pitchFamily="34" charset="0"/>
              </a:rPr>
              <a:t>uitdagende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sosio-ekonomiese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toestande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Kies</a:t>
            </a:r>
            <a:r>
              <a:rPr lang="en-ZA" sz="1800" dirty="0">
                <a:solidFill>
                  <a:srgbClr val="000000"/>
                </a:solidFill>
                <a:effectLst/>
                <a:latin typeface="Calibri" panose="020F0502020204030204" pitchFamily="34" charset="0"/>
                <a:ea typeface="Arial" panose="020B0604020202020204" pitchFamily="34" charset="0"/>
              </a:rPr>
              <a:t> TWEE stories om </a:t>
            </a:r>
            <a:r>
              <a:rPr lang="en-ZA" sz="1800" dirty="0" err="1">
                <a:solidFill>
                  <a:srgbClr val="000000"/>
                </a:solidFill>
                <a:effectLst/>
                <a:latin typeface="Calibri" panose="020F0502020204030204" pitchFamily="34" charset="0"/>
                <a:ea typeface="Arial" panose="020B0604020202020204" pitchFamily="34" charset="0"/>
              </a:rPr>
              <a:t>te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kyk</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beantwoord</a:t>
            </a:r>
            <a:r>
              <a:rPr lang="en-ZA" sz="1800" dirty="0">
                <a:solidFill>
                  <a:srgbClr val="000000"/>
                </a:solidFill>
                <a:effectLst/>
                <a:latin typeface="Calibri" panose="020F0502020204030204" pitchFamily="34" charset="0"/>
                <a:ea typeface="Arial" panose="020B0604020202020204" pitchFamily="34" charset="0"/>
              </a:rPr>
              <a:t> die</a:t>
            </a:r>
            <a:br>
              <a:rPr lang="en-ZA" sz="1800" dirty="0">
                <a:solidFill>
                  <a:srgbClr val="000000"/>
                </a:solidFill>
                <a:effectLst/>
                <a:latin typeface="Calibri" panose="020F0502020204030204" pitchFamily="34" charset="0"/>
                <a:ea typeface="Arial" panose="020B0604020202020204" pitchFamily="34" charset="0"/>
              </a:rPr>
            </a:br>
            <a:r>
              <a:rPr lang="en-ZA" sz="1800" dirty="0" err="1">
                <a:solidFill>
                  <a:srgbClr val="000000"/>
                </a:solidFill>
                <a:effectLst/>
                <a:latin typeface="Calibri" panose="020F0502020204030204" pitchFamily="34" charset="0"/>
                <a:ea typeface="Arial" panose="020B0604020202020204" pitchFamily="34" charset="0"/>
              </a:rPr>
              <a:t>vrae</a:t>
            </a:r>
            <a:r>
              <a:rPr lang="en-ZA" sz="1800" dirty="0">
                <a:solidFill>
                  <a:srgbClr val="000000"/>
                </a:solidFill>
                <a:effectLst/>
                <a:latin typeface="Calibri" panose="020F0502020204030204" pitchFamily="34" charset="0"/>
                <a:ea typeface="Arial" panose="020B0604020202020204" pitchFamily="34" charset="0"/>
              </a:rPr>
              <a:t> op </a:t>
            </a:r>
            <a:r>
              <a:rPr lang="af-ZA" sz="1800" b="1" i="1" dirty="0">
                <a:solidFill>
                  <a:srgbClr val="000000"/>
                </a:solidFill>
                <a:effectLst/>
                <a:latin typeface="Calibri" panose="020F0502020204030204" pitchFamily="34" charset="0"/>
                <a:ea typeface="Arial" panose="020B0604020202020204" pitchFamily="34" charset="0"/>
              </a:rPr>
              <a:t>Aktiwiteit 1</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5 – Werkkaart</a:t>
            </a:r>
            <a:r>
              <a:rPr lang="af-ZA" sz="1800" dirty="0">
                <a:solidFill>
                  <a:srgbClr val="000000"/>
                </a:solidFill>
                <a:effectLst/>
                <a:latin typeface="Calibri" panose="020F0502020204030204" pitchFamily="34" charset="0"/>
                <a:ea typeface="Arial" panose="020B0604020202020204" pitchFamily="34" charset="0"/>
              </a:rPr>
              <a:t>). </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Deel die </a:t>
            </a:r>
            <a:r>
              <a:rPr lang="af-ZA" sz="1800" b="1" i="1" u="sng" dirty="0">
                <a:solidFill>
                  <a:srgbClr val="000000"/>
                </a:solidFill>
                <a:effectLst/>
                <a:latin typeface="Calibri" panose="020F0502020204030204" pitchFamily="34" charset="0"/>
                <a:ea typeface="Arial" panose="020B0604020202020204" pitchFamily="34" charset="0"/>
              </a:rPr>
              <a:t>Inhoudsopsomming</a:t>
            </a:r>
            <a:r>
              <a:rPr lang="af-ZA" sz="1800" dirty="0">
                <a:solidFill>
                  <a:srgbClr val="000000"/>
                </a:solidFill>
                <a:effectLst/>
                <a:latin typeface="Calibri" panose="020F0502020204030204" pitchFamily="34" charset="0"/>
                <a:ea typeface="Arial" panose="020B0604020202020204" pitchFamily="34" charset="0"/>
              </a:rPr>
              <a:t> na hierdie aktiwiteit uit.</a:t>
            </a:r>
            <a:endParaRPr lang="en-US" sz="1800" dirty="0">
              <a:effectLst/>
              <a:latin typeface="Times New Roman" panose="02020603050405020304" pitchFamily="18" charset="0"/>
              <a:ea typeface="Times New Roman" panose="02020603050405020304" pitchFamily="18" charset="0"/>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4: 17min- </a:t>
            </a:r>
            <a:r>
              <a:rPr lang="en-US" dirty="0" err="1"/>
              <a:t>Informele</a:t>
            </a:r>
            <a:r>
              <a:rPr lang="en-US" dirty="0"/>
              <a:t> </a:t>
            </a:r>
            <a:r>
              <a:rPr lang="en-US" dirty="0" err="1"/>
              <a:t>Toets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800"/>
              <a:buFont typeface="Calibri"/>
              <a:buNone/>
            </a:pPr>
            <a:r>
              <a:rPr lang="af-ZA" sz="1800" dirty="0">
                <a:solidFill>
                  <a:srgbClr val="000000"/>
                </a:solidFill>
                <a:effectLst/>
                <a:latin typeface="Calibri" panose="020F0502020204030204" pitchFamily="34" charset="0"/>
                <a:ea typeface="Arial" panose="020B0604020202020204" pitchFamily="34" charset="0"/>
              </a:rPr>
              <a:t>Die volgende vrae sal jou help om vir jou eksamens aan die einde van die jaar voor te berei. Beantwoord hierdie vrae op </a:t>
            </a:r>
            <a:r>
              <a:rPr lang="af-ZA" sz="1800" b="1" i="1" dirty="0">
                <a:solidFill>
                  <a:srgbClr val="000000"/>
                </a:solidFill>
                <a:effectLst/>
                <a:latin typeface="Calibri" panose="020F0502020204030204" pitchFamily="34" charset="0"/>
                <a:ea typeface="Arial" panose="020B0604020202020204" pitchFamily="34" charset="0"/>
              </a:rPr>
              <a:t>Aktiwiteit 2 (</a:t>
            </a:r>
            <a:r>
              <a:rPr lang="af-ZA" sz="1800" b="1" i="1" u="sng" dirty="0">
                <a:solidFill>
                  <a:srgbClr val="000000"/>
                </a:solidFill>
                <a:effectLst/>
                <a:latin typeface="Calibri" panose="020F0502020204030204" pitchFamily="34" charset="0"/>
                <a:ea typeface="Arial" panose="020B0604020202020204" pitchFamily="34" charset="0"/>
              </a:rPr>
              <a:t>Les 5 – Werkkaart</a:t>
            </a:r>
            <a:r>
              <a:rPr lang="af-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Werk</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deur</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notas</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b="1" i="1" u="sng" dirty="0" err="1">
                <a:solidFill>
                  <a:srgbClr val="000000"/>
                </a:solidFill>
                <a:effectLst/>
                <a:latin typeface="Calibri" panose="020F0502020204030204" pitchFamily="34" charset="0"/>
                <a:ea typeface="Calibri" panose="020F0502020204030204" pitchFamily="34" charset="0"/>
              </a:rPr>
              <a:t>Inhoudopsomming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gebruik</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probleemoplossingsvaardighede</a:t>
            </a:r>
            <a:r>
              <a:rPr lang="en-ZA" sz="1800" dirty="0">
                <a:solidFill>
                  <a:srgbClr val="000000"/>
                </a:solidFill>
                <a:effectLst/>
                <a:latin typeface="Calibri" panose="020F0502020204030204" pitchFamily="34" charset="0"/>
                <a:ea typeface="Calibri" panose="020F0502020204030204" pitchFamily="34" charset="0"/>
              </a:rPr>
              <a:t> om die </a:t>
            </a:r>
            <a:r>
              <a:rPr lang="en-ZA" sz="1800" dirty="0" err="1">
                <a:solidFill>
                  <a:srgbClr val="000000"/>
                </a:solidFill>
                <a:effectLst/>
                <a:latin typeface="Calibri" panose="020F0502020204030204" pitchFamily="34" charset="0"/>
                <a:ea typeface="Calibri" panose="020F0502020204030204" pitchFamily="34" charset="0"/>
              </a:rPr>
              <a:t>vrae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beantwoord</a:t>
            </a:r>
            <a:r>
              <a:rPr lang="en-ZA" sz="1800" dirty="0">
                <a:solidFill>
                  <a:srgbClr val="000000"/>
                </a:solidFill>
                <a:effectLst/>
                <a:latin typeface="Calibri" panose="020F0502020204030204" pitchFamily="34" charset="0"/>
                <a:ea typeface="Calibri" panose="020F0502020204030204" pitchFamily="34" charset="0"/>
              </a:rPr>
              <a:t>.</a:t>
            </a: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Skyfie</a:t>
            </a:r>
            <a:r>
              <a:rPr lang="en-US" dirty="0"/>
              <a:t> 5: </a:t>
            </a:r>
            <a:r>
              <a:rPr lang="en-US" dirty="0" err="1"/>
              <a:t>Refleksie</a:t>
            </a:r>
            <a:r>
              <a:rPr lang="en-US" dirty="0"/>
              <a:t> 5min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err="1">
                <a:solidFill>
                  <a:srgbClr val="000000"/>
                </a:solidFill>
                <a:effectLst/>
                <a:latin typeface="Calibri" panose="020F0502020204030204" pitchFamily="34" charset="0"/>
                <a:ea typeface="Arial" panose="020B0604020202020204" pitchFamily="34" charset="0"/>
              </a:rPr>
              <a:t>Soos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ons</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aan</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einde</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les </a:t>
            </a:r>
            <a:r>
              <a:rPr lang="en-ZA" sz="1800" dirty="0" err="1">
                <a:solidFill>
                  <a:srgbClr val="000000"/>
                </a:solidFill>
                <a:effectLst/>
                <a:latin typeface="Calibri" panose="020F0502020204030204" pitchFamily="34" charset="0"/>
                <a:ea typeface="Arial" panose="020B0604020202020204" pitchFamily="34" charset="0"/>
              </a:rPr>
              <a:t>kom</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die </a:t>
            </a:r>
            <a:r>
              <a:rPr lang="en-ZA" sz="1800" dirty="0" err="1">
                <a:solidFill>
                  <a:srgbClr val="000000"/>
                </a:solidFill>
                <a:effectLst/>
                <a:latin typeface="Calibri" panose="020F0502020204030204" pitchFamily="34" charset="0"/>
                <a:ea typeface="Arial" panose="020B0604020202020204" pitchFamily="34" charset="0"/>
              </a:rPr>
              <a:t>einde</a:t>
            </a:r>
            <a:r>
              <a:rPr lang="en-ZA" sz="1800" dirty="0">
                <a:solidFill>
                  <a:srgbClr val="000000"/>
                </a:solidFill>
                <a:effectLst/>
                <a:latin typeface="Calibri" panose="020F0502020204030204" pitchFamily="34" charset="0"/>
                <a:ea typeface="Arial" panose="020B0604020202020204" pitchFamily="34" charset="0"/>
              </a:rPr>
              <a:t> van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inhoud</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vir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hierdie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kwartaal</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besin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oor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waar</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jy</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staan</a:t>
            </a:r>
            <a:r>
              <a:rPr lang="en-ZA" sz="1800" dirty="0">
                <a:solidFill>
                  <a:srgbClr val="000000"/>
                </a:solidFill>
                <a:effectLst/>
                <a:latin typeface="Calibri" panose="020F0502020204030204" pitchFamily="34" charset="0"/>
                <a:ea typeface="Arial" panose="020B0604020202020204" pitchFamily="34" charset="0"/>
              </a:rPr>
              <a:t> met </a:t>
            </a:r>
            <a:r>
              <a:rPr lang="en-ZA" sz="1800" dirty="0" err="1">
                <a:solidFill>
                  <a:srgbClr val="000000"/>
                </a:solidFill>
                <a:effectLst/>
                <a:latin typeface="Calibri" panose="020F0502020204030204" pitchFamily="34" charset="0"/>
                <a:ea typeface="Arial" panose="020B0604020202020204" pitchFamily="34" charset="0"/>
              </a:rPr>
              <a:t>jou</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loopbaandrome</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en</a:t>
            </a:r>
            <a:r>
              <a:rPr lang="en-ZA" sz="1800" dirty="0">
                <a:solidFill>
                  <a:srgbClr val="000000"/>
                </a:solidFill>
                <a:effectLst/>
                <a:latin typeface="Calibri" panose="020F0502020204030204" pitchFamily="34" charset="0"/>
                <a:ea typeface="Arial" panose="020B0604020202020204" pitchFamily="34" charset="0"/>
              </a:rPr>
              <a:t> </a:t>
            </a:r>
            <a:r>
              <a:rPr lang="en-ZA" sz="1800" dirty="0" err="1">
                <a:solidFill>
                  <a:srgbClr val="000000"/>
                </a:solidFill>
                <a:effectLst/>
                <a:latin typeface="Calibri" panose="020F0502020204030204" pitchFamily="34" charset="0"/>
                <a:ea typeface="Arial" panose="020B0604020202020204" pitchFamily="34" charset="0"/>
              </a:rPr>
              <a:t>loopbaankeuses</a:t>
            </a:r>
            <a:r>
              <a:rPr lang="en-ZA" sz="1800" dirty="0">
                <a:solidFill>
                  <a:srgbClr val="000000"/>
                </a:solidFill>
                <a:effectLst/>
                <a:latin typeface="Calibri" panose="020F0502020204030204" pitchFamily="34" charset="0"/>
                <a:ea typeface="Arial" panose="020B0604020202020204" pitchFamily="34" charset="0"/>
              </a:rPr>
              <a:t> </a:t>
            </a:r>
            <a:r>
              <a:rPr lang="af-ZA" sz="1800" dirty="0">
                <a:solidFill>
                  <a:srgbClr val="000000"/>
                </a:solidFill>
                <a:effectLst/>
                <a:latin typeface="Calibri" panose="020F0502020204030204" pitchFamily="34" charset="0"/>
                <a:ea typeface="Arial" panose="020B0604020202020204" pitchFamily="34" charset="0"/>
              </a:rPr>
              <a:t>deur die vrae in</a:t>
            </a:r>
            <a:br>
              <a:rPr lang="af-ZA" sz="1800" dirty="0">
                <a:solidFill>
                  <a:srgbClr val="000000"/>
                </a:solidFill>
                <a:effectLst/>
                <a:latin typeface="Calibri" panose="020F0502020204030204" pitchFamily="34" charset="0"/>
                <a:ea typeface="Arial" panose="020B0604020202020204" pitchFamily="34" charset="0"/>
              </a:rPr>
            </a:br>
            <a:r>
              <a:rPr lang="af-ZA" sz="1800" b="1" i="1" dirty="0">
                <a:solidFill>
                  <a:srgbClr val="000000"/>
                </a:solidFill>
                <a:effectLst/>
                <a:latin typeface="Calibri" panose="020F0502020204030204" pitchFamily="34" charset="0"/>
                <a:ea typeface="Arial" panose="020B0604020202020204" pitchFamily="34" charset="0"/>
              </a:rPr>
              <a:t>Aktiwiteit 3</a:t>
            </a:r>
            <a:r>
              <a:rPr lang="af-ZA" sz="1800" dirty="0">
                <a:solidFill>
                  <a:srgbClr val="000000"/>
                </a:solidFill>
                <a:effectLst/>
                <a:latin typeface="Calibri" panose="020F0502020204030204" pitchFamily="34" charset="0"/>
                <a:ea typeface="Arial" panose="020B0604020202020204" pitchFamily="34" charset="0"/>
              </a:rPr>
              <a:t> (</a:t>
            </a:r>
            <a:r>
              <a:rPr lang="af-ZA" sz="1800" b="1" i="1" u="sng" dirty="0">
                <a:solidFill>
                  <a:srgbClr val="000000"/>
                </a:solidFill>
                <a:effectLst/>
                <a:latin typeface="Calibri" panose="020F0502020204030204" pitchFamily="34" charset="0"/>
                <a:ea typeface="Arial" panose="020B0604020202020204" pitchFamily="34" charset="0"/>
              </a:rPr>
              <a:t>Les 5 – Werkkaart</a:t>
            </a:r>
            <a:r>
              <a:rPr lang="af-ZA" sz="1800" dirty="0">
                <a:solidFill>
                  <a:srgbClr val="000000"/>
                </a:solidFill>
                <a:effectLst/>
                <a:latin typeface="Calibri" panose="020F0502020204030204" pitchFamily="34" charset="0"/>
                <a:ea typeface="Arial" panose="020B0604020202020204" pitchFamily="34" charset="0"/>
              </a:rPr>
              <a:t>) te beantwoord.</a:t>
            </a: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sz="1800" dirty="0">
              <a:solidFill>
                <a:schemeClr val="dk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af-ZA" sz="1800" dirty="0">
                <a:solidFill>
                  <a:srgbClr val="000000"/>
                </a:solidFill>
                <a:effectLst/>
                <a:latin typeface="Calibri" panose="020F0502020204030204" pitchFamily="34" charset="0"/>
                <a:ea typeface="Arial" panose="020B0604020202020204" pitchFamily="34" charset="0"/>
              </a:rPr>
              <a:t>1) </a:t>
            </a:r>
            <a:r>
              <a:rPr lang="en-ZA" sz="1800" dirty="0" err="1">
                <a:solidFill>
                  <a:srgbClr val="000000"/>
                </a:solidFill>
                <a:effectLst/>
                <a:latin typeface="Calibri" panose="020F0502020204030204" pitchFamily="34" charset="0"/>
                <a:ea typeface="Calibri" panose="020F0502020204030204" pitchFamily="34" charset="0"/>
              </a:rPr>
              <a:t>Beoordeel</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vlak</a:t>
            </a:r>
            <a:r>
              <a:rPr lang="en-ZA" sz="1800" dirty="0">
                <a:solidFill>
                  <a:srgbClr val="000000"/>
                </a:solidFill>
                <a:effectLst/>
                <a:latin typeface="Calibri" panose="020F0502020204030204" pitchFamily="34" charset="0"/>
                <a:ea typeface="Calibri" panose="020F0502020204030204" pitchFamily="34" charset="0"/>
              </a:rPr>
              <a:t> van begrip in die </a:t>
            </a:r>
            <a:r>
              <a:rPr lang="en-ZA" sz="1800" dirty="0" err="1">
                <a:solidFill>
                  <a:srgbClr val="000000"/>
                </a:solidFill>
                <a:effectLst/>
                <a:latin typeface="Calibri" panose="020F0502020204030204" pitchFamily="34" charset="0"/>
                <a:ea typeface="Calibri" panose="020F0502020204030204" pitchFamily="34" charset="0"/>
              </a:rPr>
              <a:t>loopbaan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loopbaankeusesareas</a:t>
            </a:r>
            <a:r>
              <a:rPr lang="en-ZA" sz="1800" dirty="0">
                <a:solidFill>
                  <a:srgbClr val="000000"/>
                </a:solidFill>
                <a:effectLst/>
                <a:latin typeface="Calibri" panose="020F0502020204030204" pitchFamily="34" charset="0"/>
                <a:ea typeface="Calibri" panose="020F0502020204030204" pitchFamily="34" charset="0"/>
              </a:rPr>
              <a:t> wat die </a:t>
            </a:r>
            <a:r>
              <a:rPr lang="en-ZA" sz="1800" dirty="0" err="1">
                <a:solidFill>
                  <a:srgbClr val="000000"/>
                </a:solidFill>
                <a:effectLst/>
                <a:latin typeface="Calibri" panose="020F0502020204030204" pitchFamily="34" charset="0"/>
                <a:ea typeface="Calibri" panose="020F0502020204030204" pitchFamily="34" charset="0"/>
              </a:rPr>
              <a:t>afgelope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paarweke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gedek</a:t>
            </a:r>
            <a:r>
              <a:rPr lang="en-ZA" sz="1800" dirty="0">
                <a:solidFill>
                  <a:srgbClr val="000000"/>
                </a:solidFill>
                <a:effectLst/>
                <a:latin typeface="Calibri" panose="020F0502020204030204" pitchFamily="34" charset="0"/>
                <a:ea typeface="Calibri" panose="020F0502020204030204" pitchFamily="34" charset="0"/>
              </a:rPr>
              <a:t> is: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Skryf van 'n aansoekbrief.</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Skryf van 'n CV.</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Voltooiïng van 'n aansoekvorm.</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Voel bekwaam vir 'n werksonderhoud.</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Die bestuur van verwagtinge rondom loopbaandoelwitte met betrekking tot sosio-ekonomiese realiteit.</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Verstaan die verskillende soorte werksgeleenthede waaruit die Suid-Afrikaanse arbeidsmag bestaan.</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Arial" panose="020B0604020202020204" pitchFamily="34" charset="0"/>
              </a:rPr>
              <a:t>Verstaan die verskillende hoëronderwysstudie-opsies in Suid-Afrika</a:t>
            </a:r>
          </a:p>
          <a:p>
            <a:pPr marL="0" lvl="0" indent="0">
              <a:buFont typeface="Wingdings" panose="05000000000000000000" pitchFamily="2" charset="2"/>
              <a:buNone/>
            </a:pPr>
            <a:endParaRPr lang="af-ZA" sz="1800" dirty="0">
              <a:solidFill>
                <a:srgbClr val="000000"/>
              </a:solidFill>
              <a:effectLst/>
              <a:latin typeface="Calibri" panose="020F0502020204030204" pitchFamily="34" charset="0"/>
              <a:ea typeface="Calibri" panose="020F0502020204030204" pitchFamily="34" charset="0"/>
            </a:endParaRPr>
          </a:p>
          <a:p>
            <a:pPr marL="0" lvl="0" indent="0">
              <a:buFont typeface="Wingdings" panose="05000000000000000000" pitchFamily="2" charset="2"/>
              <a:buNone/>
            </a:pPr>
            <a:r>
              <a:rPr lang="en-ZA" sz="1800" dirty="0">
                <a:solidFill>
                  <a:srgbClr val="000000"/>
                </a:solidFill>
                <a:effectLst/>
                <a:latin typeface="Calibri" panose="020F0502020204030204" pitchFamily="34" charset="0"/>
                <a:ea typeface="Calibri" panose="020F0502020204030204" pitchFamily="34" charset="0"/>
              </a:rPr>
              <a:t>2) Op </a:t>
            </a:r>
            <a:r>
              <a:rPr lang="en-ZA" sz="1800" dirty="0" err="1">
                <a:solidFill>
                  <a:srgbClr val="000000"/>
                </a:solidFill>
                <a:effectLst/>
                <a:latin typeface="Calibri" panose="020F0502020204030204" pitchFamily="34" charset="0"/>
                <a:ea typeface="Calibri" panose="020F0502020204030204" pitchFamily="34" charset="0"/>
              </a:rPr>
              <a:t>grond</a:t>
            </a:r>
            <a:r>
              <a:rPr lang="en-ZA" sz="1800" dirty="0">
                <a:solidFill>
                  <a:srgbClr val="000000"/>
                </a:solidFill>
                <a:effectLst/>
                <a:latin typeface="Calibri" panose="020F0502020204030204" pitchFamily="34" charset="0"/>
                <a:ea typeface="Calibri" panose="020F0502020204030204" pitchFamily="34" charset="0"/>
              </a:rPr>
              <a:t> van </a:t>
            </a:r>
            <a:r>
              <a:rPr lang="en-ZA" sz="1800" dirty="0" err="1">
                <a:solidFill>
                  <a:srgbClr val="000000"/>
                </a:solidFill>
                <a:effectLst/>
                <a:latin typeface="Calibri" panose="020F0502020204030204" pitchFamily="34" charset="0"/>
                <a:ea typeface="Calibri" panose="020F0502020204030204" pitchFamily="34" charset="0"/>
              </a:rPr>
              <a:t>jou</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gradering</a:t>
            </a:r>
            <a:r>
              <a:rPr lang="en-ZA" sz="1800" dirty="0">
                <a:solidFill>
                  <a:srgbClr val="000000"/>
                </a:solidFill>
                <a:effectLst/>
                <a:latin typeface="Calibri" panose="020F0502020204030204" pitchFamily="34" charset="0"/>
                <a:ea typeface="Calibri" panose="020F0502020204030204" pitchFamily="34" charset="0"/>
              </a:rPr>
              <a:t> in </a:t>
            </a:r>
            <a:r>
              <a:rPr lang="en-ZA" sz="1800" dirty="0" err="1">
                <a:solidFill>
                  <a:srgbClr val="000000"/>
                </a:solidFill>
                <a:effectLst/>
                <a:latin typeface="Calibri" panose="020F0502020204030204" pitchFamily="34" charset="0"/>
                <a:ea typeface="Calibri" panose="020F0502020204030204" pitchFamily="34" charset="0"/>
              </a:rPr>
              <a:t>Vraag</a:t>
            </a:r>
            <a:r>
              <a:rPr lang="en-ZA" sz="1800" dirty="0">
                <a:solidFill>
                  <a:srgbClr val="000000"/>
                </a:solidFill>
                <a:effectLst/>
                <a:latin typeface="Calibri" panose="020F0502020204030204" pitchFamily="34" charset="0"/>
                <a:ea typeface="Calibri" panose="020F0502020204030204" pitchFamily="34" charset="0"/>
              </a:rPr>
              <a:t> 1, in </a:t>
            </a:r>
            <a:r>
              <a:rPr lang="en-ZA" sz="1800" dirty="0" err="1">
                <a:solidFill>
                  <a:srgbClr val="000000"/>
                </a:solidFill>
                <a:effectLst/>
                <a:latin typeface="Calibri" panose="020F0502020204030204" pitchFamily="34" charset="0"/>
                <a:ea typeface="Calibri" panose="020F0502020204030204" pitchFamily="34" charset="0"/>
              </a:rPr>
              <a:t>watter</a:t>
            </a:r>
            <a:r>
              <a:rPr lang="en-ZA" sz="1800" dirty="0">
                <a:solidFill>
                  <a:srgbClr val="000000"/>
                </a:solidFill>
                <a:effectLst/>
                <a:latin typeface="Calibri" panose="020F0502020204030204" pitchFamily="34" charset="0"/>
                <a:ea typeface="Calibri" panose="020F0502020204030204" pitchFamily="34" charset="0"/>
              </a:rPr>
              <a:t> area </a:t>
            </a:r>
            <a:r>
              <a:rPr lang="en-ZA" sz="1800" dirty="0" err="1">
                <a:solidFill>
                  <a:srgbClr val="000000"/>
                </a:solidFill>
                <a:effectLst/>
                <a:latin typeface="Calibri" panose="020F0502020204030204" pitchFamily="34" charset="0"/>
                <a:ea typeface="Calibri" panose="020F0502020204030204" pitchFamily="34" charset="0"/>
              </a:rPr>
              <a:t>moet</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hersien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en</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verdere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navorsing</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doen</a:t>
            </a:r>
            <a:r>
              <a:rPr lang="en-ZA" sz="1800" dirty="0">
                <a:solidFill>
                  <a:srgbClr val="000000"/>
                </a:solidFill>
                <a:effectLst/>
                <a:latin typeface="Calibri" panose="020F0502020204030204" pitchFamily="34" charset="0"/>
                <a:ea typeface="Calibri" panose="020F0502020204030204" pitchFamily="34" charset="0"/>
              </a:rPr>
              <a:t>?</a:t>
            </a:r>
            <a:endParaRPr lang="en-US" sz="1800" dirty="0">
              <a:solidFill>
                <a:schemeClr val="dk1"/>
              </a:solidFill>
              <a:effectLst/>
              <a:latin typeface="Times New Roman" panose="02020603050405020304" pitchFamily="18" charset="0"/>
              <a:ea typeface="Calibri" panose="020F0502020204030204" pitchFamily="34" charset="0"/>
            </a:endParaRPr>
          </a:p>
          <a:p>
            <a:pPr marL="0" lvl="0" indent="0">
              <a:buFont typeface="Wingdings" panose="05000000000000000000" pitchFamily="2" charset="2"/>
              <a:buNone/>
            </a:pPr>
            <a:r>
              <a:rPr lang="en-ZA" sz="1800" dirty="0">
                <a:solidFill>
                  <a:srgbClr val="000000"/>
                </a:solidFill>
                <a:effectLst/>
                <a:latin typeface="Calibri" panose="020F0502020204030204" pitchFamily="34" charset="0"/>
                <a:ea typeface="Calibri" panose="020F0502020204030204" pitchFamily="34" charset="0"/>
              </a:rPr>
              <a:t>3) </a:t>
            </a:r>
            <a:r>
              <a:rPr lang="en-ZA" sz="1800" dirty="0" err="1">
                <a:solidFill>
                  <a:srgbClr val="000000"/>
                </a:solidFill>
                <a:effectLst/>
                <a:latin typeface="Calibri" panose="020F0502020204030204" pitchFamily="34" charset="0"/>
                <a:ea typeface="Calibri" panose="020F0502020204030204" pitchFamily="34" charset="0"/>
              </a:rPr>
              <a:t>Oorweeg</a:t>
            </a:r>
            <a:r>
              <a:rPr lang="en-ZA" sz="1800" dirty="0">
                <a:solidFill>
                  <a:srgbClr val="000000"/>
                </a:solidFill>
                <a:effectLst/>
                <a:latin typeface="Calibri" panose="020F0502020204030204" pitchFamily="34" charset="0"/>
                <a:ea typeface="Calibri" panose="020F0502020204030204" pitchFamily="34" charset="0"/>
              </a:rPr>
              <a:t> die </a:t>
            </a:r>
            <a:r>
              <a:rPr lang="en-ZA" sz="1800" dirty="0" err="1">
                <a:solidFill>
                  <a:srgbClr val="000000"/>
                </a:solidFill>
                <a:effectLst/>
                <a:latin typeface="Calibri" panose="020F0502020204030204" pitchFamily="34" charset="0"/>
                <a:ea typeface="Calibri" panose="020F0502020204030204" pitchFamily="34" charset="0"/>
              </a:rPr>
              <a:t>vrae</a:t>
            </a:r>
            <a:r>
              <a:rPr lang="en-ZA" sz="1800" dirty="0">
                <a:solidFill>
                  <a:srgbClr val="000000"/>
                </a:solidFill>
                <a:effectLst/>
                <a:latin typeface="Calibri" panose="020F0502020204030204" pitchFamily="34" charset="0"/>
                <a:ea typeface="Calibri" panose="020F0502020204030204" pitchFamily="34" charset="0"/>
              </a:rPr>
              <a:t> wat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in </a:t>
            </a:r>
            <a:r>
              <a:rPr lang="en-ZA" sz="1800" b="1" i="1" dirty="0" err="1">
                <a:solidFill>
                  <a:srgbClr val="000000"/>
                </a:solidFill>
                <a:effectLst/>
                <a:latin typeface="Calibri" panose="020F0502020204030204" pitchFamily="34" charset="0"/>
                <a:ea typeface="Calibri" panose="020F0502020204030204" pitchFamily="34" charset="0"/>
              </a:rPr>
              <a:t>Aktiwiteit</a:t>
            </a:r>
            <a:r>
              <a:rPr lang="en-ZA" sz="1800" b="1" i="1" dirty="0">
                <a:solidFill>
                  <a:srgbClr val="000000"/>
                </a:solidFill>
                <a:effectLst/>
                <a:latin typeface="Calibri" panose="020F0502020204030204" pitchFamily="34" charset="0"/>
                <a:ea typeface="Calibri" panose="020F0502020204030204" pitchFamily="34" charset="0"/>
              </a:rPr>
              <a:t> 2</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beantwoord</a:t>
            </a:r>
            <a:r>
              <a:rPr lang="en-ZA" sz="1800" dirty="0">
                <a:solidFill>
                  <a:srgbClr val="000000"/>
                </a:solidFill>
                <a:effectLst/>
                <a:latin typeface="Calibri" panose="020F0502020204030204" pitchFamily="34" charset="0"/>
                <a:ea typeface="Calibri" panose="020F0502020204030204" pitchFamily="34" charset="0"/>
              </a:rPr>
              <a:t> het, </a:t>
            </a:r>
            <a:r>
              <a:rPr lang="en-ZA" sz="1800" dirty="0" err="1">
                <a:solidFill>
                  <a:srgbClr val="000000"/>
                </a:solidFill>
                <a:effectLst/>
                <a:latin typeface="Calibri" panose="020F0502020204030204" pitchFamily="34" charset="0"/>
                <a:ea typeface="Calibri" panose="020F0502020204030204" pitchFamily="34" charset="0"/>
              </a:rPr>
              <a:t>watter</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vrae</a:t>
            </a:r>
            <a:r>
              <a:rPr lang="en-ZA" sz="1800" dirty="0">
                <a:solidFill>
                  <a:srgbClr val="000000"/>
                </a:solidFill>
                <a:effectLst/>
                <a:latin typeface="Calibri" panose="020F0502020204030204" pitchFamily="34" charset="0"/>
                <a:ea typeface="Calibri" panose="020F0502020204030204" pitchFamily="34" charset="0"/>
              </a:rPr>
              <a:t> het </a:t>
            </a:r>
            <a:r>
              <a:rPr lang="en-ZA" sz="1800" dirty="0" err="1">
                <a:solidFill>
                  <a:srgbClr val="000000"/>
                </a:solidFill>
                <a:effectLst/>
                <a:latin typeface="Calibri" panose="020F0502020204030204" pitchFamily="34" charset="0"/>
                <a:ea typeface="Calibri" panose="020F0502020204030204" pitchFamily="34" charset="0"/>
              </a:rPr>
              <a:t>jy</a:t>
            </a:r>
            <a:r>
              <a:rPr lang="en-ZA" sz="1800" dirty="0">
                <a:solidFill>
                  <a:srgbClr val="000000"/>
                </a:solidFill>
                <a:effectLst/>
                <a:latin typeface="Calibri" panose="020F0502020204030204" pitchFamily="34" charset="0"/>
                <a:ea typeface="Calibri" panose="020F0502020204030204" pitchFamily="34" charset="0"/>
              </a:rPr>
              <a:t> die </a:t>
            </a:r>
            <a:r>
              <a:rPr lang="en-ZA" sz="1800" dirty="0" err="1">
                <a:solidFill>
                  <a:srgbClr val="000000"/>
                </a:solidFill>
                <a:effectLst/>
                <a:latin typeface="Calibri" panose="020F0502020204030204" pitchFamily="34" charset="0"/>
                <a:ea typeface="Calibri" panose="020F0502020204030204" pitchFamily="34" charset="0"/>
              </a:rPr>
              <a:t>uitdagendste</a:t>
            </a:r>
            <a:r>
              <a:rPr lang="en-ZA" sz="1800" dirty="0">
                <a:solidFill>
                  <a:srgbClr val="000000"/>
                </a:solidFill>
                <a:effectLst/>
                <a:latin typeface="Calibri" panose="020F0502020204030204" pitchFamily="34" charset="0"/>
                <a:ea typeface="Calibri" panose="020F0502020204030204" pitchFamily="34" charset="0"/>
              </a:rPr>
              <a:t> </a:t>
            </a:r>
            <a:r>
              <a:rPr lang="en-ZA" sz="1800" dirty="0" err="1">
                <a:solidFill>
                  <a:srgbClr val="000000"/>
                </a:solidFill>
                <a:effectLst/>
                <a:latin typeface="Calibri" panose="020F0502020204030204" pitchFamily="34" charset="0"/>
                <a:ea typeface="Calibri" panose="020F0502020204030204" pitchFamily="34" charset="0"/>
              </a:rPr>
              <a:t>gevind</a:t>
            </a:r>
            <a:r>
              <a:rPr lang="en-ZA" sz="1800" dirty="0">
                <a:solidFill>
                  <a:srgbClr val="000000"/>
                </a:solidFill>
                <a:effectLst/>
                <a:latin typeface="Calibri" panose="020F0502020204030204" pitchFamily="34"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6" name="Google Shape;11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6.png"/><Relationship Id="rId4" Type="http://schemas.openxmlformats.org/officeDocument/2006/relationships/hyperlink" Target="https://www.universities.com/news/10-students-who-overcame-massive-obstac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E609-EE52-37B3-4D43-3D85DFB7F9E7}"/>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2B5453F-4EAC-BAD4-F49D-BD043FC8962C}"/>
              </a:ext>
            </a:extLst>
          </p:cNvPr>
          <p:cNvSpPr>
            <a:spLocks noGrp="1"/>
          </p:cNvSpPr>
          <p:nvPr>
            <p:ph type="body" idx="1"/>
          </p:nvPr>
        </p:nvSpPr>
        <p:spPr/>
        <p:txBody>
          <a:bodyPr/>
          <a:lstStyle/>
          <a:p>
            <a:endParaRPr lang="en-ZA"/>
          </a:p>
        </p:txBody>
      </p:sp>
      <p:pic>
        <p:nvPicPr>
          <p:cNvPr id="5" name="Picture 4" descr="A picture containing text, screenshot, design&#10;&#10;Description automatically generated">
            <a:extLst>
              <a:ext uri="{FF2B5EF4-FFF2-40B4-BE49-F238E27FC236}">
                <a16:creationId xmlns:a16="http://schemas.microsoft.com/office/drawing/2014/main" id="{C1FA9B33-25F2-5ED3-0BF1-42540FD477B7}"/>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C805B2A-2A8F-D71D-9FA8-8D9CC23D965E}"/>
              </a:ext>
            </a:extLst>
          </p:cNvPr>
          <p:cNvSpPr txBox="1"/>
          <p:nvPr/>
        </p:nvSpPr>
        <p:spPr>
          <a:xfrm>
            <a:off x="0" y="5903893"/>
            <a:ext cx="4343400" cy="892552"/>
          </a:xfrm>
          <a:prstGeom prst="rect">
            <a:avLst/>
          </a:prstGeom>
          <a:solidFill>
            <a:schemeClr val="tx1"/>
          </a:solidFill>
          <a:ln>
            <a:solidFill>
              <a:schemeClr val="tx1"/>
            </a:solidFill>
          </a:ln>
        </p:spPr>
        <p:txBody>
          <a:bodyPr wrap="square" rtlCol="0">
            <a:spAutoFit/>
          </a:bodyPr>
          <a:lstStyle/>
          <a:p>
            <a:r>
              <a:rPr lang="en-GB" sz="2800" dirty="0" err="1">
                <a:solidFill>
                  <a:srgbClr val="00B0F0"/>
                </a:solidFill>
                <a:latin typeface="Abadi" panose="020B0604020104020204" pitchFamily="34" charset="0"/>
              </a:rPr>
              <a:t>Kwartaal</a:t>
            </a:r>
            <a:r>
              <a:rPr lang="en-GB" sz="2800" dirty="0">
                <a:solidFill>
                  <a:srgbClr val="00B0F0"/>
                </a:solidFill>
                <a:latin typeface="Abadi" panose="020B0604020104020204" pitchFamily="34" charset="0"/>
              </a:rPr>
              <a:t> 3</a:t>
            </a:r>
          </a:p>
          <a:p>
            <a:r>
              <a:rPr lang="en-GB" sz="2400" dirty="0">
                <a:solidFill>
                  <a:schemeClr val="bg1">
                    <a:lumMod val="65000"/>
                  </a:schemeClr>
                </a:solidFill>
                <a:latin typeface="Abadi" panose="020B0604020104020204" pitchFamily="34" charset="0"/>
              </a:rPr>
              <a:t>Les 5: </a:t>
            </a:r>
            <a:r>
              <a:rPr lang="en-GB" sz="2400" dirty="0" err="1">
                <a:solidFill>
                  <a:schemeClr val="bg1">
                    <a:lumMod val="65000"/>
                  </a:schemeClr>
                </a:solidFill>
                <a:latin typeface="Abadi" panose="020B0604020104020204" pitchFamily="34" charset="0"/>
              </a:rPr>
              <a:t>Hoër</a:t>
            </a:r>
            <a:r>
              <a:rPr lang="en-GB" sz="2400" dirty="0">
                <a:solidFill>
                  <a:schemeClr val="bg1">
                    <a:lumMod val="65000"/>
                  </a:schemeClr>
                </a:solidFill>
                <a:latin typeface="Abadi" panose="020B0604020104020204" pitchFamily="34" charset="0"/>
              </a:rPr>
              <a:t> </a:t>
            </a:r>
            <a:r>
              <a:rPr lang="en-GB" sz="2400" dirty="0" err="1">
                <a:solidFill>
                  <a:schemeClr val="bg1">
                    <a:lumMod val="65000"/>
                  </a:schemeClr>
                </a:solidFill>
                <a:latin typeface="Abadi" panose="020B0604020104020204" pitchFamily="34" charset="0"/>
              </a:rPr>
              <a:t>Onderwys</a:t>
            </a:r>
            <a:endParaRPr lang="en-US" sz="2000" dirty="0">
              <a:solidFill>
                <a:schemeClr val="bg1">
                  <a:lumMod val="65000"/>
                </a:schemeClr>
              </a:solidFill>
              <a:latin typeface="Abadi" panose="020B0604020104020204" pitchFamily="34" charset="0"/>
            </a:endParaRPr>
          </a:p>
        </p:txBody>
      </p:sp>
      <p:sp>
        <p:nvSpPr>
          <p:cNvPr id="6" name="TextBox 5">
            <a:extLst>
              <a:ext uri="{FF2B5EF4-FFF2-40B4-BE49-F238E27FC236}">
                <a16:creationId xmlns:a16="http://schemas.microsoft.com/office/drawing/2014/main" id="{51DE970A-2A72-B7C2-B519-E83BCD27AD51}"/>
              </a:ext>
            </a:extLst>
          </p:cNvPr>
          <p:cNvSpPr txBox="1"/>
          <p:nvPr/>
        </p:nvSpPr>
        <p:spPr>
          <a:xfrm>
            <a:off x="259080" y="755739"/>
            <a:ext cx="5074920" cy="1323439"/>
          </a:xfrm>
          <a:prstGeom prst="rect">
            <a:avLst/>
          </a:prstGeom>
          <a:solidFill>
            <a:schemeClr val="tx1"/>
          </a:solidFill>
          <a:ln>
            <a:solidFill>
              <a:schemeClr val="tx1"/>
            </a:solidFill>
          </a:ln>
        </p:spPr>
        <p:txBody>
          <a:bodyPr wrap="square" rtlCol="0">
            <a:spAutoFit/>
          </a:bodyPr>
          <a:lstStyle/>
          <a:p>
            <a:pPr algn="ctr"/>
            <a:r>
              <a:rPr lang="en-GB" sz="8000" dirty="0" err="1">
                <a:solidFill>
                  <a:schemeClr val="bg1"/>
                </a:solidFill>
                <a:latin typeface="Amasis MT Pro Black" panose="02040A04050005020304" pitchFamily="18" charset="0"/>
              </a:rPr>
              <a:t>Graad</a:t>
            </a:r>
            <a:r>
              <a:rPr lang="en-GB" sz="8000" dirty="0">
                <a:solidFill>
                  <a:schemeClr val="bg1"/>
                </a:solidFill>
                <a:latin typeface="Amasis MT Pro Black" panose="02040A04050005020304" pitchFamily="18" charset="0"/>
              </a:rPr>
              <a:t> 11</a:t>
            </a:r>
            <a:endParaRPr lang="en-US" sz="8000" dirty="0">
              <a:solidFill>
                <a:schemeClr val="bg1"/>
              </a:solidFill>
              <a:latin typeface="Amasis MT Pro Black" panose="02040A04050005020304" pitchFamily="18" charset="0"/>
            </a:endParaRPr>
          </a:p>
        </p:txBody>
      </p:sp>
      <p:sp>
        <p:nvSpPr>
          <p:cNvPr id="7" name="TextBox 6">
            <a:extLst>
              <a:ext uri="{FF2B5EF4-FFF2-40B4-BE49-F238E27FC236}">
                <a16:creationId xmlns:a16="http://schemas.microsoft.com/office/drawing/2014/main" id="{1D2CE095-1946-090A-9560-EA60A642B087}"/>
              </a:ext>
            </a:extLst>
          </p:cNvPr>
          <p:cNvSpPr txBox="1"/>
          <p:nvPr/>
        </p:nvSpPr>
        <p:spPr>
          <a:xfrm>
            <a:off x="259080" y="2310219"/>
            <a:ext cx="4617720" cy="1077218"/>
          </a:xfrm>
          <a:prstGeom prst="rect">
            <a:avLst/>
          </a:prstGeom>
          <a:solidFill>
            <a:schemeClr val="tx1"/>
          </a:solidFill>
          <a:ln>
            <a:solidFill>
              <a:schemeClr val="tx1"/>
            </a:solidFill>
          </a:ln>
        </p:spPr>
        <p:txBody>
          <a:bodyPr wrap="square" rtlCol="0">
            <a:spAutoFit/>
          </a:bodyPr>
          <a:lstStyle/>
          <a:p>
            <a:pPr algn="ctr"/>
            <a:r>
              <a:rPr lang="en-GB" sz="3200" dirty="0" err="1">
                <a:solidFill>
                  <a:srgbClr val="00B0F0"/>
                </a:solidFill>
                <a:latin typeface="Amasis MT Pro Black" panose="02040A04050005020304" pitchFamily="18" charset="0"/>
              </a:rPr>
              <a:t>LOOPBANE</a:t>
            </a:r>
            <a:r>
              <a:rPr lang="en-GB" sz="3200" dirty="0">
                <a:solidFill>
                  <a:srgbClr val="00B0F0"/>
                </a:solidFill>
                <a:latin typeface="Amasis MT Pro Black" panose="02040A04050005020304" pitchFamily="18" charset="0"/>
              </a:rPr>
              <a:t> EN </a:t>
            </a:r>
            <a:r>
              <a:rPr lang="en-GB" sz="3200" dirty="0" err="1">
                <a:solidFill>
                  <a:srgbClr val="00B0F0"/>
                </a:solidFill>
                <a:latin typeface="Amasis MT Pro Black" panose="02040A04050005020304" pitchFamily="18" charset="0"/>
              </a:rPr>
              <a:t>LOOPBAANKEUESES</a:t>
            </a:r>
            <a:endParaRPr lang="en-US" sz="2800" dirty="0">
              <a:solidFill>
                <a:srgbClr val="00B0F0"/>
              </a:solidFill>
              <a:latin typeface="Amasis MT Pro Black" panose="02040A04050005020304" pitchFamily="18" charset="0"/>
            </a:endParaRPr>
          </a:p>
        </p:txBody>
      </p:sp>
    </p:spTree>
    <p:extLst>
      <p:ext uri="{BB962C8B-B14F-4D97-AF65-F5344CB8AC3E}">
        <p14:creationId xmlns:p14="http://schemas.microsoft.com/office/powerpoint/2010/main" val="158546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4f77cf47fd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95" name="Google Shape;95;g24f77cf47fd_1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pic>
        <p:nvPicPr>
          <p:cNvPr id="96" name="Google Shape;96;g24f77cf47fd_1_0"/>
          <p:cNvPicPr preferRelativeResize="0"/>
          <p:nvPr/>
        </p:nvPicPr>
        <p:blipFill>
          <a:blip r:embed="rId3">
            <a:alphaModFix/>
          </a:blip>
          <a:stretch>
            <a:fillRect/>
          </a:stretch>
        </p:blipFill>
        <p:spPr>
          <a:xfrm>
            <a:off x="-436823" y="0"/>
            <a:ext cx="13065659" cy="6858000"/>
          </a:xfrm>
          <a:prstGeom prst="rect">
            <a:avLst/>
          </a:prstGeom>
          <a:noFill/>
          <a:ln>
            <a:noFill/>
          </a:ln>
        </p:spPr>
      </p:pic>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3" name="Google Shape;103;p2" descr="A screenshot of a website&#10;&#10;Description automatically generated with low confidence"/>
          <p:cNvPicPr preferRelativeResize="0">
            <a:picLocks noGrp="1"/>
          </p:cNvPicPr>
          <p:nvPr>
            <p:ph type="body" idx="1"/>
          </p:nvPr>
        </p:nvPicPr>
        <p:blipFill rotWithShape="1">
          <a:blip r:embed="rId3">
            <a:alphaModFix/>
          </a:blip>
          <a:srcRect l="241" t="10836" r="33449" b="30220"/>
          <a:stretch/>
        </p:blipFill>
        <p:spPr>
          <a:xfrm>
            <a:off x="0" y="-1"/>
            <a:ext cx="12192000" cy="6773335"/>
          </a:xfrm>
          <a:prstGeom prst="rect">
            <a:avLst/>
          </a:prstGeom>
          <a:noFill/>
          <a:ln>
            <a:noFill/>
          </a:ln>
        </p:spPr>
      </p:pic>
      <p:sp>
        <p:nvSpPr>
          <p:cNvPr id="104" name="Google Shape;104;p2"/>
          <p:cNvSpPr txBox="1"/>
          <p:nvPr/>
        </p:nvSpPr>
        <p:spPr>
          <a:xfrm>
            <a:off x="5673184" y="365125"/>
            <a:ext cx="60997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https://www.universities.com/news/10-students-who-overcame-massive-obstacles</a:t>
            </a:r>
            <a:endParaRPr sz="1800">
              <a:solidFill>
                <a:schemeClr val="dk1"/>
              </a:solidFill>
              <a:latin typeface="Calibri"/>
              <a:ea typeface="Calibri"/>
              <a:cs typeface="Calibri"/>
              <a:sym typeface="Calibri"/>
            </a:endParaRPr>
          </a:p>
        </p:txBody>
      </p:sp>
      <p:pic>
        <p:nvPicPr>
          <p:cNvPr id="105" name="Google Shape;105;p2" descr="A picture containing graphics&#10;&#10;Description automatically generated"/>
          <p:cNvPicPr preferRelativeResize="0"/>
          <p:nvPr/>
        </p:nvPicPr>
        <p:blipFill rotWithShape="1">
          <a:blip r:embed="rId5">
            <a:alphaModFix/>
          </a:blip>
          <a:srcRect/>
          <a:stretch/>
        </p:blipFill>
        <p:spPr>
          <a:xfrm rot="5400000">
            <a:off x="4165522" y="-300685"/>
            <a:ext cx="1883007" cy="1977949"/>
          </a:xfrm>
          <a:prstGeom prst="rect">
            <a:avLst/>
          </a:prstGeom>
          <a:noFill/>
          <a:ln>
            <a:noFill/>
          </a:ln>
        </p:spPr>
      </p:pic>
      <p:pic>
        <p:nvPicPr>
          <p:cNvPr id="6" name="Picture 5">
            <a:extLst>
              <a:ext uri="{FF2B5EF4-FFF2-40B4-BE49-F238E27FC236}">
                <a16:creationId xmlns:a16="http://schemas.microsoft.com/office/drawing/2014/main" id="{B7E81ACF-19F2-0D4D-7E1B-BC31088DD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pic>
        <p:nvPicPr>
          <p:cNvPr id="1026" name="Picture 2" descr="The SHL Tests - Practice Guide &amp; Answers | PRT">
            <a:extLst>
              <a:ext uri="{FF2B5EF4-FFF2-40B4-BE49-F238E27FC236}">
                <a16:creationId xmlns:a16="http://schemas.microsoft.com/office/drawing/2014/main" id="{E2884E6A-8080-959C-FC9C-CF02B6D9F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889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 name="Google Shape;111;p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8585406C-E1AD-18CB-1D46-76DB9E48FF17}"/>
              </a:ext>
            </a:extLst>
          </p:cNvPr>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5C7C0"/>
        </a:solidFill>
        <a:effectLst/>
      </p:bgPr>
    </p:bg>
    <p:spTree>
      <p:nvGrpSpPr>
        <p:cNvPr id="1" name="Shape 117"/>
        <p:cNvGrpSpPr/>
        <p:nvPr/>
      </p:nvGrpSpPr>
      <p:grpSpPr>
        <a:xfrm>
          <a:off x="0" y="0"/>
          <a:ext cx="0" cy="0"/>
          <a:chOff x="0" y="0"/>
          <a:chExt cx="0" cy="0"/>
        </a:xfrm>
      </p:grpSpPr>
      <p:pic>
        <p:nvPicPr>
          <p:cNvPr id="119" name="Google Shape;119;p4" descr="Internal Spring-Cleaning, or, The Art of Self-Reflection — The Dirt"/>
          <p:cNvPicPr preferRelativeResize="0"/>
          <p:nvPr/>
        </p:nvPicPr>
        <p:blipFill rotWithShape="1">
          <a:blip r:embed="rId3">
            <a:alphaModFix/>
          </a:blip>
          <a:srcRect/>
          <a:stretch/>
        </p:blipFill>
        <p:spPr>
          <a:xfrm>
            <a:off x="2667464" y="0"/>
            <a:ext cx="8953500" cy="6858000"/>
          </a:xfrm>
          <a:prstGeom prst="rect">
            <a:avLst/>
          </a:prstGeom>
          <a:noFill/>
          <a:ln>
            <a:noFill/>
          </a:ln>
        </p:spPr>
      </p:pic>
      <p:sp>
        <p:nvSpPr>
          <p:cNvPr id="120" name="Google Shape;120;p4"/>
          <p:cNvSpPr txBox="1">
            <a:spLocks noGrp="1"/>
          </p:cNvSpPr>
          <p:nvPr>
            <p:ph type="title"/>
          </p:nvPr>
        </p:nvSpPr>
        <p:spPr>
          <a:xfrm>
            <a:off x="310313" y="1493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err="1"/>
              <a:t>Tyd</a:t>
            </a:r>
            <a:r>
              <a:rPr lang="en-US" dirty="0"/>
              <a:t> om </a:t>
            </a:r>
            <a:r>
              <a:rPr lang="en-US" dirty="0" err="1"/>
              <a:t>te</a:t>
            </a:r>
            <a:r>
              <a:rPr lang="en-US" dirty="0"/>
              <a:t> </a:t>
            </a:r>
            <a:r>
              <a:rPr lang="en-US" dirty="0" err="1"/>
              <a:t>reflekteer</a:t>
            </a:r>
            <a:r>
              <a:rPr lang="en-US" dirty="0"/>
              <a:t>…</a:t>
            </a:r>
            <a:endParaRPr dirty="0"/>
          </a:p>
        </p:txBody>
      </p:sp>
      <p:pic>
        <p:nvPicPr>
          <p:cNvPr id="5" name="Picture 4">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844</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Abadi</vt:lpstr>
      <vt:lpstr>Amasis MT Pro Black</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Tyd om te reflekteer…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Hp Unit</cp:lastModifiedBy>
  <cp:revision>3</cp:revision>
  <dcterms:created xsi:type="dcterms:W3CDTF">2023-02-17T20:03:06Z</dcterms:created>
  <dcterms:modified xsi:type="dcterms:W3CDTF">2023-06-28T11:46:32Z</dcterms:modified>
</cp:coreProperties>
</file>