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embeddedFontLst>
    <p:embeddedFont>
      <p:font typeface="Abadi" panose="020B0604020104020204" pitchFamily="34" charset="0"/>
      <p:regular r:id="rId8"/>
    </p:embeddedFont>
    <p:embeddedFont>
      <p:font typeface="Amasis MT Pro Black" panose="02040A04050005020304" pitchFamily="18" charset="0"/>
      <p:bold r:id="rId9"/>
      <p:boldItalic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Merriweather" panose="000005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AYmy5KU24aXMMut3of03z+ZJf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rita Haneko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31A91-404A-456D-909F-12014A89BC6C}" v="3" dt="2023-06-28T11:38:51.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119" autoAdjust="0"/>
  </p:normalViewPr>
  <p:slideViewPr>
    <p:cSldViewPr snapToGrid="0">
      <p:cViewPr varScale="1">
        <p:scale>
          <a:sx n="37" d="100"/>
          <a:sy n="37" d="100"/>
        </p:scale>
        <p:origin x="23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F9131A91-404A-456D-909F-12014A89BC6C}"/>
    <pc:docChg chg="undo redo custSel modSld">
      <pc:chgData name="Hp Unit" userId="86ec350514542ee1" providerId="LiveId" clId="{F9131A91-404A-456D-909F-12014A89BC6C}" dt="2023-06-28T11:38:51.489" v="256" actId="571"/>
      <pc:docMkLst>
        <pc:docMk/>
      </pc:docMkLst>
      <pc:sldChg chg="addSp modSp mod modNotesTx">
        <pc:chgData name="Hp Unit" userId="86ec350514542ee1" providerId="LiveId" clId="{F9131A91-404A-456D-909F-12014A89BC6C}" dt="2023-06-28T11:38:51.489" v="256" actId="571"/>
        <pc:sldMkLst>
          <pc:docMk/>
          <pc:sldMk cId="0" sldId="256"/>
        </pc:sldMkLst>
        <pc:spChg chg="add mod">
          <ac:chgData name="Hp Unit" userId="86ec350514542ee1" providerId="LiveId" clId="{F9131A91-404A-456D-909F-12014A89BC6C}" dt="2023-06-28T11:27:37.840" v="0"/>
          <ac:spMkLst>
            <pc:docMk/>
            <pc:sldMk cId="0" sldId="256"/>
            <ac:spMk id="3" creationId="{70444E92-CADF-546C-B552-292E073B7E51}"/>
          </ac:spMkLst>
        </pc:spChg>
        <pc:spChg chg="add mod">
          <ac:chgData name="Hp Unit" userId="86ec350514542ee1" providerId="LiveId" clId="{F9131A91-404A-456D-909F-12014A89BC6C}" dt="2023-06-28T11:27:37.840" v="0"/>
          <ac:spMkLst>
            <pc:docMk/>
            <pc:sldMk cId="0" sldId="256"/>
            <ac:spMk id="4" creationId="{D0EE75A4-24FE-9B17-A70D-1AC5607600C1}"/>
          </ac:spMkLst>
        </pc:spChg>
        <pc:spChg chg="add mod">
          <ac:chgData name="Hp Unit" userId="86ec350514542ee1" providerId="LiveId" clId="{F9131A91-404A-456D-909F-12014A89BC6C}" dt="2023-06-28T11:27:57.431" v="25" actId="20577"/>
          <ac:spMkLst>
            <pc:docMk/>
            <pc:sldMk cId="0" sldId="256"/>
            <ac:spMk id="5" creationId="{62D49606-F9F3-8CC7-2E79-078E706D7C53}"/>
          </ac:spMkLst>
        </pc:spChg>
        <pc:spChg chg="add mod">
          <ac:chgData name="Hp Unit" userId="86ec350514542ee1" providerId="LiveId" clId="{F9131A91-404A-456D-909F-12014A89BC6C}" dt="2023-06-28T11:38:51.489" v="256" actId="571"/>
          <ac:spMkLst>
            <pc:docMk/>
            <pc:sldMk cId="0" sldId="256"/>
            <ac:spMk id="6" creationId="{94D14C96-77E8-E2A1-7E24-EFD4E19257F7}"/>
          </ac:spMkLst>
        </pc:spChg>
        <pc:spChg chg="add mod">
          <ac:chgData name="Hp Unit" userId="86ec350514542ee1" providerId="LiveId" clId="{F9131A91-404A-456D-909F-12014A89BC6C}" dt="2023-06-28T11:38:51.489" v="256" actId="571"/>
          <ac:spMkLst>
            <pc:docMk/>
            <pc:sldMk cId="0" sldId="256"/>
            <ac:spMk id="7" creationId="{621D03B8-4160-6069-CB4C-F9351EFEE6A4}"/>
          </ac:spMkLst>
        </pc:spChg>
      </pc:sldChg>
      <pc:sldChg chg="delCm modCm modNotesTx">
        <pc:chgData name="Hp Unit" userId="86ec350514542ee1" providerId="LiveId" clId="{F9131A91-404A-456D-909F-12014A89BC6C}" dt="2023-06-28T11:34:34.054" v="255" actId="1592"/>
        <pc:sldMkLst>
          <pc:docMk/>
          <pc:sldMk cId="0" sldId="257"/>
        </pc:sldMkLst>
      </pc:sldChg>
      <pc:sldChg chg="modNotesTx">
        <pc:chgData name="Hp Unit" userId="86ec350514542ee1" providerId="LiveId" clId="{F9131A91-404A-456D-909F-12014A89BC6C}" dt="2023-06-28T11:31:21.168" v="186" actId="20577"/>
        <pc:sldMkLst>
          <pc:docMk/>
          <pc:sldMk cId="0" sldId="258"/>
        </pc:sldMkLst>
      </pc:sldChg>
      <pc:sldChg chg="delSp modSp mod modNotesTx">
        <pc:chgData name="Hp Unit" userId="86ec350514542ee1" providerId="LiveId" clId="{F9131A91-404A-456D-909F-12014A89BC6C}" dt="2023-06-28T11:33:21.789" v="232" actId="20577"/>
        <pc:sldMkLst>
          <pc:docMk/>
          <pc:sldMk cId="0" sldId="259"/>
        </pc:sldMkLst>
        <pc:spChg chg="mod">
          <ac:chgData name="Hp Unit" userId="86ec350514542ee1" providerId="LiveId" clId="{F9131A91-404A-456D-909F-12014A89BC6C}" dt="2023-06-28T11:32:22.052" v="197" actId="27636"/>
          <ac:spMkLst>
            <pc:docMk/>
            <pc:sldMk cId="0" sldId="259"/>
            <ac:spMk id="109" creationId="{00000000-0000-0000-0000-000000000000}"/>
          </ac:spMkLst>
        </pc:spChg>
        <pc:spChg chg="del">
          <ac:chgData name="Hp Unit" userId="86ec350514542ee1" providerId="LiveId" clId="{F9131A91-404A-456D-909F-12014A89BC6C}" dt="2023-06-28T11:32:13.539" v="194" actId="478"/>
          <ac:spMkLst>
            <pc:docMk/>
            <pc:sldMk cId="0" sldId="259"/>
            <ac:spMk id="110" creationId="{00000000-0000-0000-0000-000000000000}"/>
          </ac:spMkLst>
        </pc:spChg>
        <pc:picChg chg="mod">
          <ac:chgData name="Hp Unit" userId="86ec350514542ee1" providerId="LiveId" clId="{F9131A91-404A-456D-909F-12014A89BC6C}" dt="2023-06-28T11:32:17.202" v="195" actId="1076"/>
          <ac:picMkLst>
            <pc:docMk/>
            <pc:sldMk cId="0" sldId="259"/>
            <ac:picMk id="111" creationId="{00000000-0000-0000-0000-000000000000}"/>
          </ac:picMkLst>
        </pc:picChg>
      </pc:sldChg>
      <pc:sldChg chg="modNotesTx">
        <pc:chgData name="Hp Unit" userId="86ec350514542ee1" providerId="LiveId" clId="{F9131A91-404A-456D-909F-12014A89BC6C}" dt="2023-06-28T11:34:00.866" v="253" actId="5793"/>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1 : 5+3 min </a:t>
            </a:r>
            <a:r>
              <a:rPr lang="en-GB" dirty="0" err="1"/>
              <a:t>Inleiding</a:t>
            </a:r>
            <a:r>
              <a:rPr lang="en-GB" dirty="0"/>
              <a:t> </a:t>
            </a:r>
            <a:r>
              <a:rPr lang="en-GB" dirty="0" err="1"/>
              <a:t>en</a:t>
            </a:r>
            <a:r>
              <a:rPr lang="en-GB" dirty="0"/>
              <a:t> </a:t>
            </a:r>
            <a:r>
              <a:rPr lang="en-GB" dirty="0" err="1"/>
              <a:t>groepbespreking</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Goeiedag Graad 11's. Oor die afgelope paar lesse het ons heelwat areas gedek oor die skryf van 'n aansoekbrief, die opstel van 'n CV en in die laaste les, hoe om 'n goeie onderhoud te voer. Ons het ook van die volgende sleutelterme behandel. Draai na die lede van jou groep. Elkeen moet 'n definisie vir die terme verskaf. Elke lid van die groep sal 'n ander term moet kies. Kom ons kyk of julle as 'n groep al die terme korrek kan definieer. Julle het net 3min.</a:t>
            </a:r>
            <a:endParaRPr lang="en-US" sz="1800" dirty="0">
              <a:effectLst/>
              <a:latin typeface="Times New Roman" panose="02020603050405020304" pitchFamily="18" charset="0"/>
              <a:ea typeface="Times New Roman" panose="02020603050405020304" pitchFamily="18" charset="0"/>
            </a:endParaRPr>
          </a:p>
          <a:p>
            <a:pPr indent="-1270"/>
            <a:r>
              <a:rPr lang="af-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1270" indent="-1270"/>
            <a:r>
              <a:rPr lang="af-ZA" sz="1800" dirty="0">
                <a:solidFill>
                  <a:srgbClr val="000000"/>
                </a:solidFill>
                <a:effectLst/>
                <a:latin typeface="Calibri" panose="020F0502020204030204" pitchFamily="34" charset="0"/>
                <a:ea typeface="Arial" panose="020B0604020202020204" pitchFamily="34" charset="0"/>
              </a:rPr>
              <a:t>	Die sleutelterme is: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Werkskadu</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Fluitjieblaser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Aanspreeklikheid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Deursigtigheid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Informele werk</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CV</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Etiese gedrag</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solidFill>
                  <a:srgbClr val="000000"/>
                </a:solidFill>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Arial" panose="020B0604020202020204" pitchFamily="34" charset="0"/>
              </a:rPr>
              <a:t>Onderwysersnota: </a:t>
            </a:r>
            <a:r>
              <a:rPr lang="af-ZA" sz="1800" dirty="0">
                <a:solidFill>
                  <a:srgbClr val="000000"/>
                </a:solidFill>
                <a:effectLst/>
                <a:latin typeface="Calibri" panose="020F0502020204030204" pitchFamily="34" charset="0"/>
                <a:ea typeface="Arial" panose="020B0604020202020204" pitchFamily="34" charset="0"/>
              </a:rPr>
              <a:t>Die definisies van bogenoemde terme is in vetdruk in die </a:t>
            </a:r>
            <a:r>
              <a:rPr lang="af-ZA" sz="1800" b="1" i="1" u="sng" dirty="0">
                <a:solidFill>
                  <a:srgbClr val="000000"/>
                </a:solidFill>
                <a:effectLst/>
                <a:latin typeface="Calibri" panose="020F0502020204030204" pitchFamily="34" charset="0"/>
                <a:ea typeface="Arial" panose="020B0604020202020204" pitchFamily="34" charset="0"/>
              </a:rPr>
              <a:t>Inhoudsopsomming</a:t>
            </a:r>
            <a:r>
              <a:rPr lang="af-ZA" sz="1800" dirty="0">
                <a:solidFill>
                  <a:srgbClr val="000000"/>
                </a:solidFill>
                <a:effectLst/>
                <a:latin typeface="Calibri" panose="020F0502020204030204" pitchFamily="34" charset="0"/>
                <a:ea typeface="Arial" panose="020B0604020202020204" pitchFamily="34" charset="0"/>
              </a:rPr>
              <a:t>)</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solidFill>
                  <a:srgbClr val="000000"/>
                </a:solidFill>
                <a:effectLst/>
                <a:latin typeface="Calibri" panose="020F0502020204030204" pitchFamily="34" charset="0"/>
                <a:ea typeface="Arial" panose="020B0604020202020204" pitchFamily="34" charset="0"/>
              </a:rPr>
              <a:t>Welgedaan almal! </a:t>
            </a:r>
            <a:r>
              <a:rPr lang="en-ZA" sz="1800" dirty="0">
                <a:solidFill>
                  <a:srgbClr val="000000"/>
                </a:solidFill>
                <a:effectLst/>
                <a:latin typeface="Calibri" panose="020F0502020204030204" pitchFamily="34" charset="0"/>
                <a:ea typeface="Arial" panose="020B0604020202020204" pitchFamily="34" charset="0"/>
              </a:rPr>
              <a:t>In </a:t>
            </a: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les </a:t>
            </a:r>
            <a:r>
              <a:rPr lang="en-ZA" sz="1800" dirty="0" err="1">
                <a:solidFill>
                  <a:srgbClr val="000000"/>
                </a:solidFill>
                <a:effectLst/>
                <a:latin typeface="Calibri" panose="020F0502020204030204" pitchFamily="34" charset="0"/>
                <a:ea typeface="Arial" panose="020B0604020202020204" pitchFamily="34" charset="0"/>
              </a:rPr>
              <a:t>kyk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ons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noukeurig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na</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toekomstige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loopbane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ons</a:t>
            </a:r>
            <a:r>
              <a:rPr lang="en-ZA" sz="1800"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verwagtinge</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rondom</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hierdie</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loopbane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is twee </a:t>
            </a:r>
            <a:r>
              <a:rPr lang="en-ZA" sz="1800" dirty="0" err="1">
                <a:solidFill>
                  <a:srgbClr val="000000"/>
                </a:solidFill>
                <a:effectLst/>
                <a:latin typeface="Calibri" panose="020F0502020204030204" pitchFamily="34" charset="0"/>
                <a:ea typeface="Arial" panose="020B0604020202020204" pitchFamily="34" charset="0"/>
              </a:rPr>
              <a:t>jaar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sedert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vakkeuse</a:t>
            </a:r>
            <a:r>
              <a:rPr lang="en-ZA" sz="1800" dirty="0">
                <a:solidFill>
                  <a:srgbClr val="000000"/>
                </a:solidFill>
                <a:effectLst/>
                <a:latin typeface="Calibri" panose="020F0502020204030204" pitchFamily="34" charset="0"/>
                <a:ea typeface="Arial" panose="020B0604020202020204" pitchFamily="34" charset="0"/>
              </a:rPr>
              <a:t> in </a:t>
            </a:r>
            <a:r>
              <a:rPr lang="en-ZA" sz="1800" dirty="0" err="1">
                <a:solidFill>
                  <a:srgbClr val="000000"/>
                </a:solidFill>
                <a:effectLst/>
                <a:latin typeface="Calibri" panose="020F0502020204030204" pitchFamily="34" charset="0"/>
                <a:ea typeface="Arial" panose="020B0604020202020204" pitchFamily="34" charset="0"/>
              </a:rPr>
              <a:t>graad</a:t>
            </a:r>
            <a:r>
              <a:rPr lang="en-ZA" sz="1800" dirty="0">
                <a:solidFill>
                  <a:srgbClr val="000000"/>
                </a:solidFill>
                <a:effectLst/>
                <a:latin typeface="Calibri" panose="020F0502020204030204" pitchFamily="34" charset="0"/>
                <a:ea typeface="Arial" panose="020B0604020202020204" pitchFamily="34" charset="0"/>
              </a:rPr>
              <a:t> 9 </a:t>
            </a:r>
            <a:r>
              <a:rPr lang="en-ZA" sz="1800" dirty="0" err="1">
                <a:solidFill>
                  <a:srgbClr val="000000"/>
                </a:solidFill>
                <a:effectLst/>
                <a:latin typeface="Calibri" panose="020F0502020204030204" pitchFamily="34" charset="0"/>
                <a:ea typeface="Arial" panose="020B0604020202020204" pitchFamily="34" charset="0"/>
              </a:rPr>
              <a:t>gemaak</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Sommige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mense</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moontlik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hulle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vakke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gekies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omdat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hulle</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baie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spesifieke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loopbaanrigting</a:t>
            </a:r>
            <a:r>
              <a:rPr lang="en-ZA" sz="1800" dirty="0">
                <a:solidFill>
                  <a:srgbClr val="000000"/>
                </a:solidFill>
                <a:effectLst/>
                <a:latin typeface="Calibri" panose="020F0502020204030204" pitchFamily="34" charset="0"/>
                <a:ea typeface="Arial" panose="020B0604020202020204" pitchFamily="34" charset="0"/>
              </a:rPr>
              <a:t> in </a:t>
            </a:r>
            <a:r>
              <a:rPr lang="en-ZA" sz="1800" dirty="0" err="1">
                <a:solidFill>
                  <a:srgbClr val="000000"/>
                </a:solidFill>
                <a:effectLst/>
                <a:latin typeface="Calibri" panose="020F0502020204030204" pitchFamily="34" charset="0"/>
                <a:ea typeface="Arial" panose="020B0604020202020204" pitchFamily="34" charset="0"/>
              </a:rPr>
              <a:t>gedagte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gehad</a:t>
            </a:r>
            <a:r>
              <a:rPr lang="en-ZA" sz="1800" dirty="0">
                <a:solidFill>
                  <a:srgbClr val="000000"/>
                </a:solidFill>
                <a:effectLst/>
                <a:latin typeface="Calibri" panose="020F0502020204030204" pitchFamily="34" charset="0"/>
                <a:ea typeface="Arial" panose="020B0604020202020204" pitchFamily="34" charset="0"/>
              </a:rPr>
              <a:t> het. ‘n </a:t>
            </a:r>
            <a:r>
              <a:rPr lang="en-ZA" sz="1800" dirty="0" err="1">
                <a:solidFill>
                  <a:srgbClr val="000000"/>
                </a:solidFill>
                <a:effectLst/>
                <a:latin typeface="Calibri" panose="020F0502020204030204" pitchFamily="34" charset="0"/>
                <a:ea typeface="Arial" panose="020B0604020202020204" pitchFamily="34" charset="0"/>
              </a:rPr>
              <a:t>Mens</a:t>
            </a:r>
            <a:r>
              <a:rPr lang="en-ZA" sz="1800" dirty="0">
                <a:solidFill>
                  <a:srgbClr val="000000"/>
                </a:solidFill>
                <a:effectLst/>
                <a:latin typeface="Calibri" panose="020F0502020204030204" pitchFamily="34" charset="0"/>
                <a:ea typeface="Arial" panose="020B0604020202020204" pitchFamily="34" charset="0"/>
              </a:rPr>
              <a:t> was </a:t>
            </a:r>
            <a:r>
              <a:rPr lang="en-ZA" sz="1800" dirty="0" err="1">
                <a:solidFill>
                  <a:srgbClr val="000000"/>
                </a:solidFill>
                <a:effectLst/>
                <a:latin typeface="Calibri" panose="020F0502020204030204" pitchFamily="34" charset="0"/>
                <a:ea typeface="Arial" panose="020B0604020202020204" pitchFamily="34" charset="0"/>
              </a:rPr>
              <a:t>dalk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destyds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bekommerd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oor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vakkeuse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maar </a:t>
            </a:r>
            <a:r>
              <a:rPr lang="en-ZA" sz="1800" dirty="0" err="1">
                <a:solidFill>
                  <a:srgbClr val="000000"/>
                </a:solidFill>
                <a:effectLst/>
                <a:latin typeface="Calibri" panose="020F0502020204030204" pitchFamily="34" charset="0"/>
                <a:ea typeface="Arial" panose="020B0604020202020204" pitchFamily="34" charset="0"/>
              </a:rPr>
              <a:t>nou</a:t>
            </a:r>
            <a:r>
              <a:rPr lang="en-ZA" sz="1800" dirty="0">
                <a:solidFill>
                  <a:srgbClr val="000000"/>
                </a:solidFill>
                <a:effectLst/>
                <a:latin typeface="Calibri" panose="020F0502020204030204" pitchFamily="34" charset="0"/>
                <a:ea typeface="Arial" panose="020B0604020202020204" pitchFamily="34" charset="0"/>
              </a:rPr>
              <a:t> dink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anders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daaroor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noudat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tyd</a:t>
            </a:r>
            <a:r>
              <a:rPr lang="en-ZA" sz="1800" dirty="0">
                <a:solidFill>
                  <a:srgbClr val="000000"/>
                </a:solidFill>
                <a:effectLst/>
                <a:latin typeface="Calibri" panose="020F0502020204030204" pitchFamily="34" charset="0"/>
                <a:ea typeface="Arial" panose="020B0604020202020204" pitchFamily="34" charset="0"/>
              </a:rPr>
              <a:t> is om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begin </a:t>
            </a:r>
            <a:r>
              <a:rPr lang="en-ZA" sz="1800" dirty="0" err="1">
                <a:solidFill>
                  <a:srgbClr val="000000"/>
                </a:solidFill>
                <a:effectLst/>
                <a:latin typeface="Calibri" panose="020F0502020204030204" pitchFamily="34" charset="0"/>
                <a:ea typeface="Arial" panose="020B0604020202020204" pitchFamily="34" charset="0"/>
              </a:rPr>
              <a:t>kyk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na</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toekoms</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verwagtinge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werklikheid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rondom</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loopbane</a:t>
            </a:r>
            <a:r>
              <a:rPr lang="en-ZA" sz="1800" dirty="0">
                <a:solidFill>
                  <a:srgbClr val="000000"/>
                </a:solidFill>
                <a:effectLst/>
                <a:latin typeface="Calibri" panose="020F0502020204030204" pitchFamily="34" charset="0"/>
                <a:ea typeface="Arial" panose="020B0604020202020204" pitchFamily="34" charset="0"/>
              </a:rPr>
              <a:t>.</a:t>
            </a: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effectLst/>
                <a:latin typeface="Calibri" panose="020F0502020204030204" pitchFamily="34" charset="0"/>
                <a:ea typeface="Arial" panose="020B0604020202020204" pitchFamily="34" charset="0"/>
              </a:rPr>
              <a:t>Besin in julle pare oor die volgende vrae. </a:t>
            </a:r>
            <a:r>
              <a:rPr lang="en-ZA" sz="1800" dirty="0">
                <a:solidFill>
                  <a:srgbClr val="000000"/>
                </a:solidFill>
                <a:effectLst/>
                <a:latin typeface="Calibri" panose="020F0502020204030204" pitchFamily="34" charset="0"/>
                <a:ea typeface="Calibri" panose="020F0502020204030204" pitchFamily="34" charset="0"/>
              </a:rPr>
              <a:t>Help </a:t>
            </a:r>
            <a:r>
              <a:rPr lang="en-ZA" sz="1800" dirty="0" err="1">
                <a:solidFill>
                  <a:srgbClr val="000000"/>
                </a:solidFill>
                <a:effectLst/>
                <a:latin typeface="Calibri" panose="020F0502020204030204" pitchFamily="34" charset="0"/>
                <a:ea typeface="Calibri" panose="020F0502020204030204" pitchFamily="34" charset="0"/>
              </a:rPr>
              <a:t>mekaar</a:t>
            </a:r>
            <a:r>
              <a:rPr lang="en-ZA" sz="1800" dirty="0">
                <a:solidFill>
                  <a:srgbClr val="000000"/>
                </a:solidFill>
                <a:effectLst/>
                <a:latin typeface="Calibri" panose="020F0502020204030204" pitchFamily="34" charset="0"/>
                <a:ea typeface="Calibri" panose="020F0502020204030204" pitchFamily="34" charset="0"/>
              </a:rPr>
              <a:t> om </a:t>
            </a:r>
            <a:r>
              <a:rPr lang="en-ZA" sz="1800" dirty="0" err="1">
                <a:solidFill>
                  <a:srgbClr val="000000"/>
                </a:solidFill>
                <a:effectLst/>
                <a:latin typeface="Calibri" panose="020F0502020204030204" pitchFamily="34" charset="0"/>
                <a:ea typeface="Calibri" panose="020F0502020204030204" pitchFamily="34" charset="0"/>
              </a:rPr>
              <a:t>te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evalueer</a:t>
            </a:r>
            <a:r>
              <a:rPr lang="en-ZA" sz="1800" dirty="0">
                <a:solidFill>
                  <a:srgbClr val="000000"/>
                </a:solidFill>
                <a:effectLst/>
                <a:latin typeface="Calibri" panose="020F0502020204030204" pitchFamily="34" charset="0"/>
                <a:ea typeface="Calibri" panose="020F0502020204030204" pitchFamily="34" charset="0"/>
              </a:rPr>
              <a:t> of </a:t>
            </a:r>
            <a:r>
              <a:rPr lang="en-ZA" sz="1800" dirty="0" err="1">
                <a:solidFill>
                  <a:srgbClr val="000000"/>
                </a:solidFill>
                <a:effectLst/>
                <a:latin typeface="Calibri" panose="020F0502020204030204" pitchFamily="34" charset="0"/>
                <a:ea typeface="Calibri" panose="020F0502020204030204" pitchFamily="34" charset="0"/>
              </a:rPr>
              <a:t>julle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loopbaandoelwitte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nog</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realisties</a:t>
            </a:r>
            <a:r>
              <a:rPr lang="en-ZA" sz="1800" dirty="0">
                <a:solidFill>
                  <a:srgbClr val="000000"/>
                </a:solidFill>
                <a:effectLst/>
                <a:latin typeface="Calibri" panose="020F0502020204030204" pitchFamily="34" charset="0"/>
                <a:ea typeface="Calibri" panose="020F0502020204030204" pitchFamily="34" charset="0"/>
              </a:rPr>
              <a:t> is met </a:t>
            </a:r>
            <a:r>
              <a:rPr lang="en-ZA" sz="1800" dirty="0" err="1">
                <a:solidFill>
                  <a:srgbClr val="000000"/>
                </a:solidFill>
                <a:effectLst/>
                <a:latin typeface="Calibri" panose="020F0502020204030204" pitchFamily="34" charset="0"/>
                <a:ea typeface="Calibri" panose="020F0502020204030204" pitchFamily="34" charset="0"/>
              </a:rPr>
              <a:t>betrekking</a:t>
            </a:r>
            <a:r>
              <a:rPr lang="en-ZA" sz="1800" dirty="0">
                <a:solidFill>
                  <a:srgbClr val="000000"/>
                </a:solidFill>
                <a:effectLst/>
                <a:latin typeface="Calibri" panose="020F0502020204030204" pitchFamily="34" charset="0"/>
                <a:ea typeface="Calibri" panose="020F0502020204030204" pitchFamily="34" charset="0"/>
              </a:rPr>
              <a:t> tot </a:t>
            </a:r>
            <a:r>
              <a:rPr lang="en-ZA" sz="1800" dirty="0" err="1">
                <a:solidFill>
                  <a:srgbClr val="000000"/>
                </a:solidFill>
                <a:effectLst/>
                <a:latin typeface="Calibri" panose="020F0502020204030204" pitchFamily="34" charset="0"/>
                <a:ea typeface="Calibri" panose="020F0502020204030204" pitchFamily="34" charset="0"/>
              </a:rPr>
              <a:t>julle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vakkeuses</a:t>
            </a:r>
            <a:r>
              <a:rPr lang="en-ZA" sz="1800" dirty="0">
                <a:solidFill>
                  <a:srgbClr val="000000"/>
                </a:solidFill>
                <a:effectLst/>
                <a:latin typeface="Calibri" panose="020F050202020403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effectLst/>
                <a:latin typeface="Calibri" panose="020F0502020204030204" pitchFamily="34" charset="0"/>
                <a:ea typeface="Arial" panose="020B0604020202020204" pitchFamily="34" charset="0"/>
              </a:rPr>
              <a:t>In </a:t>
            </a:r>
            <a:r>
              <a:rPr lang="en-ZA" sz="1800" dirty="0" err="1">
                <a:effectLst/>
                <a:latin typeface="Calibri" panose="020F0502020204030204" pitchFamily="34" charset="0"/>
                <a:ea typeface="Arial" panose="020B0604020202020204" pitchFamily="34" charset="0"/>
              </a:rPr>
              <a:t>watter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loopbaan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stel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belang</a:t>
            </a:r>
            <a:r>
              <a:rPr lang="en-ZA" sz="1800" dirty="0">
                <a:effectLst/>
                <a:latin typeface="Calibri" panose="020F0502020204030204" pitchFamily="34" charset="0"/>
                <a:ea typeface="Arial" panose="020B0604020202020204" pitchFamily="34" charset="0"/>
              </a:rPr>
              <a:t> om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studeer</a:t>
            </a:r>
            <a:r>
              <a:rPr lang="en-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effectLst/>
                <a:latin typeface="Calibri" panose="020F0502020204030204" pitchFamily="34" charset="0"/>
                <a:ea typeface="Arial" panose="020B0604020202020204" pitchFamily="34" charset="0"/>
              </a:rPr>
              <a:t>Het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die </a:t>
            </a:r>
            <a:r>
              <a:rPr lang="en-ZA" sz="1800" dirty="0" err="1">
                <a:effectLst/>
                <a:latin typeface="Calibri" panose="020F0502020204030204" pitchFamily="34" charset="0"/>
                <a:ea typeface="Arial" panose="020B0604020202020204" pitchFamily="34" charset="0"/>
              </a:rPr>
              <a:t>vakke</a:t>
            </a:r>
            <a:r>
              <a:rPr lang="en-ZA" sz="1800" dirty="0">
                <a:effectLst/>
                <a:latin typeface="Calibri" panose="020F0502020204030204" pitchFamily="34" charset="0"/>
                <a:ea typeface="Arial" panose="020B0604020202020204" pitchFamily="34" charset="0"/>
              </a:rPr>
              <a:t> wat </a:t>
            </a:r>
            <a:r>
              <a:rPr lang="en-ZA" sz="1800" dirty="0" err="1">
                <a:effectLst/>
                <a:latin typeface="Calibri" panose="020F0502020204030204" pitchFamily="34" charset="0"/>
                <a:ea typeface="Arial" panose="020B0604020202020204" pitchFamily="34" charset="0"/>
              </a:rPr>
              <a:t>nodig</a:t>
            </a:r>
            <a:r>
              <a:rPr lang="en-ZA" sz="1800" dirty="0">
                <a:effectLst/>
                <a:latin typeface="Calibri" panose="020F0502020204030204" pitchFamily="34" charset="0"/>
                <a:ea typeface="Arial" panose="020B0604020202020204" pitchFamily="34" charset="0"/>
              </a:rPr>
              <a:t> is om </a:t>
            </a:r>
            <a:r>
              <a:rPr lang="en-ZA" sz="1800" dirty="0" err="1">
                <a:effectLst/>
                <a:latin typeface="Calibri" panose="020F0502020204030204" pitchFamily="34" charset="0"/>
                <a:ea typeface="Arial" panose="020B0604020202020204" pitchFamily="34" charset="0"/>
              </a:rPr>
              <a:t>hierdie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loopbaan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studeer</a:t>
            </a:r>
            <a:r>
              <a:rPr lang="en-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effectLst/>
                <a:latin typeface="Calibri" panose="020F0502020204030204" pitchFamily="34" charset="0"/>
                <a:ea typeface="Arial" panose="020B0604020202020204" pitchFamily="34" charset="0"/>
              </a:rPr>
              <a:t>Het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enige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werkskadu</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gedoen</a:t>
            </a:r>
            <a:r>
              <a:rPr lang="en-ZA" sz="1800" dirty="0">
                <a:effectLst/>
                <a:latin typeface="Calibri" panose="020F0502020204030204" pitchFamily="34" charset="0"/>
                <a:ea typeface="Arial" panose="020B0604020202020204" pitchFamily="34" charset="0"/>
              </a:rPr>
              <a:t> om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kyk</a:t>
            </a:r>
            <a:r>
              <a:rPr lang="en-ZA" sz="1800" dirty="0">
                <a:effectLst/>
                <a:latin typeface="Calibri" panose="020F0502020204030204" pitchFamily="34" charset="0"/>
                <a:ea typeface="Arial" panose="020B0604020202020204" pitchFamily="34" charset="0"/>
              </a:rPr>
              <a:t> of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hierdie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loopbaan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sal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geniet</a:t>
            </a:r>
            <a:r>
              <a:rPr lang="en-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342900" lvl="0" indent="-342900">
              <a:buFont typeface="Wingdings" panose="05000000000000000000" pitchFamily="2" charset="2"/>
              <a:buChar char=""/>
            </a:pP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effectLst/>
                <a:latin typeface="Calibri" panose="020F0502020204030204" pitchFamily="34" charset="0"/>
                <a:ea typeface="Arial" panose="020B0604020202020204" pitchFamily="34" charset="0"/>
              </a:rPr>
              <a:t>Skryf 'n kort opsomming van jou bespreking oor </a:t>
            </a:r>
            <a:r>
              <a:rPr lang="af-ZA" sz="1800" b="1" i="1" dirty="0">
                <a:effectLst/>
                <a:latin typeface="Calibri" panose="020F0502020204030204" pitchFamily="34" charset="0"/>
                <a:ea typeface="Arial" panose="020B0604020202020204" pitchFamily="34" charset="0"/>
              </a:rPr>
              <a:t>Aktiwiteit 1</a:t>
            </a:r>
            <a:r>
              <a:rPr lang="af-ZA" sz="1800" dirty="0">
                <a:effectLst/>
                <a:latin typeface="Calibri" panose="020F0502020204030204" pitchFamily="34" charset="0"/>
                <a:ea typeface="Arial" panose="020B0604020202020204" pitchFamily="34" charset="0"/>
              </a:rPr>
              <a:t> (</a:t>
            </a:r>
            <a:r>
              <a:rPr lang="af-ZA" sz="1800" b="1" i="1" u="sng" dirty="0">
                <a:effectLst/>
                <a:latin typeface="Calibri" panose="020F0502020204030204" pitchFamily="34" charset="0"/>
                <a:ea typeface="Arial" panose="020B0604020202020204" pitchFamily="34" charset="0"/>
              </a:rPr>
              <a:t>Les 4 – Werkkaart</a:t>
            </a:r>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2: </a:t>
            </a:r>
            <a:r>
              <a:rPr lang="en-US" dirty="0" err="1"/>
              <a:t>Onderrig</a:t>
            </a:r>
            <a:r>
              <a:rPr lang="en-US" dirty="0"/>
              <a:t> 8min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en-ZA" sz="1800" dirty="0" err="1">
                <a:effectLst/>
                <a:latin typeface="Calibri" panose="020F0502020204030204" pitchFamily="34" charset="0"/>
                <a:ea typeface="Arial" panose="020B0604020202020204" pitchFamily="34" charset="0"/>
              </a:rPr>
              <a:t>Miskien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stel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nou</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baie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belang</a:t>
            </a:r>
            <a:r>
              <a:rPr lang="en-ZA" sz="1800" dirty="0">
                <a:effectLst/>
                <a:latin typeface="Calibri" panose="020F0502020204030204" pitchFamily="34" charset="0"/>
                <a:ea typeface="Arial" panose="020B0604020202020204" pitchFamily="34" charset="0"/>
              </a:rPr>
              <a:t> om </a:t>
            </a:r>
            <a:r>
              <a:rPr lang="en-ZA" sz="1800" dirty="0" err="1">
                <a:effectLst/>
                <a:latin typeface="Calibri" panose="020F0502020204030204" pitchFamily="34" charset="0"/>
                <a:ea typeface="Arial" panose="020B0604020202020204" pitchFamily="34" charset="0"/>
              </a:rPr>
              <a:t>sportwetenskap</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studier of om ‘n </a:t>
            </a:r>
            <a:r>
              <a:rPr lang="en-ZA" sz="1800" dirty="0" err="1">
                <a:effectLst/>
                <a:latin typeface="Calibri" panose="020F0502020204030204" pitchFamily="34" charset="0"/>
                <a:ea typeface="Arial" panose="020B0604020202020204" pitchFamily="34" charset="0"/>
              </a:rPr>
              <a:t>graad</a:t>
            </a:r>
            <a:r>
              <a:rPr lang="en-ZA" sz="1800" dirty="0">
                <a:effectLst/>
                <a:latin typeface="Calibri" panose="020F0502020204030204" pitchFamily="34" charset="0"/>
                <a:ea typeface="Arial" panose="020B0604020202020204" pitchFamily="34" charset="0"/>
              </a:rPr>
              <a:t> in </a:t>
            </a:r>
            <a:r>
              <a:rPr lang="en-ZA" sz="1800" dirty="0" err="1">
                <a:effectLst/>
                <a:latin typeface="Calibri" panose="020F0502020204030204" pitchFamily="34" charset="0"/>
                <a:ea typeface="Arial" panose="020B0604020202020204" pitchFamily="34" charset="0"/>
              </a:rPr>
              <a:t>Biokinetika</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kry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omdat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die </a:t>
            </a:r>
            <a:r>
              <a:rPr lang="en-ZA" sz="1800" dirty="0" err="1">
                <a:effectLst/>
                <a:latin typeface="Calibri" panose="020F0502020204030204" pitchFamily="34" charset="0"/>
                <a:ea typeface="Arial" panose="020B0604020202020204" pitchFamily="34" charset="0"/>
              </a:rPr>
              <a:t>afgelope</a:t>
            </a:r>
            <a:r>
              <a:rPr lang="en-ZA" sz="1800" dirty="0">
                <a:effectLst/>
                <a:latin typeface="Calibri" panose="020F0502020204030204" pitchFamily="34" charset="0"/>
                <a:ea typeface="Arial" panose="020B0604020202020204" pitchFamily="34" charset="0"/>
              </a:rPr>
              <a:t> twee </a:t>
            </a:r>
            <a:r>
              <a:rPr lang="en-ZA" sz="1800" dirty="0" err="1">
                <a:effectLst/>
                <a:latin typeface="Calibri" panose="020F0502020204030204" pitchFamily="34" charset="0"/>
                <a:ea typeface="Arial" panose="020B0604020202020204" pitchFamily="34" charset="0"/>
              </a:rPr>
              <a:t>jaar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baie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goed</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gevaar</a:t>
            </a:r>
            <a:r>
              <a:rPr lang="en-ZA" sz="1800" dirty="0">
                <a:effectLst/>
                <a:latin typeface="Calibri" panose="020F0502020204030204" pitchFamily="34" charset="0"/>
                <a:ea typeface="Arial" panose="020B0604020202020204" pitchFamily="34" charset="0"/>
              </a:rPr>
              <a:t> het in spot end it </a:t>
            </a:r>
            <a:r>
              <a:rPr lang="en-ZA" sz="1800" dirty="0" err="1">
                <a:effectLst/>
                <a:latin typeface="Calibri" panose="020F0502020204030204" pitchFamily="34" charset="0"/>
                <a:ea typeface="Arial" panose="020B0604020202020204" pitchFamily="34" charset="0"/>
              </a:rPr>
              <a:t>baie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geniet</a:t>
            </a:r>
            <a:r>
              <a:rPr lang="en-ZA" sz="1800" dirty="0">
                <a:effectLst/>
                <a:latin typeface="Calibri" panose="020F0502020204030204" pitchFamily="34" charset="0"/>
                <a:ea typeface="Arial" panose="020B0604020202020204" pitchFamily="34" charset="0"/>
              </a:rPr>
              <a:t>. Jy het </a:t>
            </a:r>
            <a:r>
              <a:rPr lang="en-ZA" sz="1800" dirty="0" err="1">
                <a:effectLst/>
                <a:latin typeface="Calibri" panose="020F0502020204030204" pitchFamily="34" charset="0"/>
                <a:ea typeface="Arial" panose="020B0604020202020204" pitchFamily="34" charset="0"/>
              </a:rPr>
              <a:t>Fisiese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Wetenskap</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Wiskunde</a:t>
            </a:r>
            <a:r>
              <a:rPr lang="en-ZA" sz="1800" dirty="0">
                <a:effectLst/>
                <a:latin typeface="Calibri" panose="020F0502020204030204" pitchFamily="34" charset="0"/>
                <a:ea typeface="Arial" panose="020B0604020202020204" pitchFamily="34" charset="0"/>
              </a:rPr>
              <a:t> as </a:t>
            </a:r>
            <a:r>
              <a:rPr lang="en-ZA" sz="1800" dirty="0" err="1">
                <a:effectLst/>
                <a:latin typeface="Calibri" panose="020F0502020204030204" pitchFamily="34" charset="0"/>
                <a:ea typeface="Arial" panose="020B0604020202020204" pitchFamily="34" charset="0"/>
              </a:rPr>
              <a:t>vakke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behaal</a:t>
            </a:r>
            <a:r>
              <a:rPr lang="en-ZA" sz="1800" dirty="0">
                <a:effectLst/>
                <a:latin typeface="Calibri" panose="020F0502020204030204" pitchFamily="34" charset="0"/>
                <a:ea typeface="Arial" panose="020B0604020202020204" pitchFamily="34" charset="0"/>
              </a:rPr>
              <a:t> 'n </a:t>
            </a:r>
            <a:r>
              <a:rPr lang="en-ZA" sz="1800" dirty="0" err="1">
                <a:effectLst/>
                <a:latin typeface="Calibri" panose="020F0502020204030204" pitchFamily="34" charset="0"/>
                <a:ea typeface="Arial" panose="020B0604020202020204" pitchFamily="34" charset="0"/>
              </a:rPr>
              <a:t>gemiddeld</a:t>
            </a:r>
            <a:r>
              <a:rPr lang="en-ZA" sz="1800" dirty="0">
                <a:effectLst/>
                <a:latin typeface="Calibri" panose="020F0502020204030204" pitchFamily="34" charset="0"/>
                <a:ea typeface="Arial" panose="020B0604020202020204" pitchFamily="34" charset="0"/>
              </a:rPr>
              <a:t> van </a:t>
            </a:r>
            <a:r>
              <a:rPr lang="en-ZA" sz="1800" dirty="0" err="1">
                <a:effectLst/>
                <a:latin typeface="Calibri" panose="020F0502020204030204" pitchFamily="34" charset="0"/>
                <a:ea typeface="Arial" panose="020B0604020202020204" pitchFamily="34" charset="0"/>
              </a:rPr>
              <a:t>bo</a:t>
            </a:r>
            <a:r>
              <a:rPr lang="en-ZA" sz="1800" dirty="0">
                <a:effectLst/>
                <a:latin typeface="Calibri" panose="020F0502020204030204" pitchFamily="34" charset="0"/>
                <a:ea typeface="Arial" panose="020B0604020202020204" pitchFamily="34" charset="0"/>
              </a:rPr>
              <a:t> 75% </a:t>
            </a:r>
            <a:r>
              <a:rPr lang="en-ZA" sz="1800" dirty="0" err="1">
                <a:effectLst/>
                <a:latin typeface="Calibri" panose="020F0502020204030204" pitchFamily="34" charset="0"/>
                <a:ea typeface="Arial" panose="020B0604020202020204" pitchFamily="34" charset="0"/>
              </a:rPr>
              <a:t>vir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albei</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vakke</a:t>
            </a:r>
            <a:r>
              <a:rPr lang="en-ZA" sz="1800" dirty="0">
                <a:effectLst/>
                <a:latin typeface="Calibri" panose="020F0502020204030204" pitchFamily="34" charset="0"/>
                <a:ea typeface="Arial" panose="020B0604020202020204" pitchFamily="34" charset="0"/>
              </a:rPr>
              <a:t>, so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weet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jou</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doelwitte</a:t>
            </a:r>
            <a:r>
              <a:rPr lang="en-ZA" sz="1800" dirty="0">
                <a:effectLst/>
                <a:latin typeface="Calibri" panose="020F0502020204030204" pitchFamily="34" charset="0"/>
                <a:ea typeface="Arial" panose="020B0604020202020204" pitchFamily="34" charset="0"/>
              </a:rPr>
              <a:t> is </a:t>
            </a:r>
            <a:r>
              <a:rPr lang="en-ZA" sz="1800" dirty="0" err="1">
                <a:effectLst/>
                <a:latin typeface="Calibri" panose="020F0502020204030204" pitchFamily="34" charset="0"/>
                <a:ea typeface="Arial" panose="020B0604020202020204" pitchFamily="34" charset="0"/>
              </a:rPr>
              <a:t>realisties</a:t>
            </a:r>
            <a:r>
              <a:rPr lang="en-ZA" sz="1800" dirty="0">
                <a:effectLst/>
                <a:latin typeface="Calibri" panose="020F0502020204030204" pitchFamily="34" charset="0"/>
                <a:ea typeface="Arial" panose="020B0604020202020204" pitchFamily="34" charset="0"/>
              </a:rPr>
              <a:t>. Die </a:t>
            </a:r>
            <a:r>
              <a:rPr lang="en-ZA" sz="1800" dirty="0" err="1">
                <a:effectLst/>
                <a:latin typeface="Calibri" panose="020F0502020204030204" pitchFamily="34" charset="0"/>
                <a:ea typeface="Arial" panose="020B0604020202020204" pitchFamily="34" charset="0"/>
              </a:rPr>
              <a:t>probleem</a:t>
            </a:r>
            <a:r>
              <a:rPr lang="en-ZA" sz="1800" dirty="0">
                <a:effectLst/>
                <a:latin typeface="Calibri" panose="020F0502020204030204" pitchFamily="34" charset="0"/>
                <a:ea typeface="Arial" panose="020B0604020202020204" pitchFamily="34" charset="0"/>
              </a:rPr>
              <a:t> is </a:t>
            </a:r>
            <a:r>
              <a:rPr lang="en-ZA" sz="1800" dirty="0" err="1">
                <a:effectLst/>
                <a:latin typeface="Calibri" panose="020F0502020204030204" pitchFamily="34" charset="0"/>
                <a:ea typeface="Arial" panose="020B0604020202020204" pitchFamily="34" charset="0"/>
              </a:rPr>
              <a:t>dat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regtig</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daarvan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hou</a:t>
            </a:r>
            <a:r>
              <a:rPr lang="en-ZA" sz="1800" dirty="0">
                <a:effectLst/>
                <a:latin typeface="Calibri" panose="020F0502020204030204" pitchFamily="34" charset="0"/>
                <a:ea typeface="Arial" panose="020B0604020202020204" pitchFamily="34" charset="0"/>
              </a:rPr>
              <a:t> om met </a:t>
            </a:r>
            <a:r>
              <a:rPr lang="en-ZA" sz="1800" dirty="0" err="1">
                <a:effectLst/>
                <a:latin typeface="Calibri" panose="020F0502020204030204" pitchFamily="34" charset="0"/>
                <a:ea typeface="Arial" panose="020B0604020202020204" pitchFamily="34" charset="0"/>
              </a:rPr>
              <a:t>mense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werk</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na</a:t>
            </a:r>
            <a:r>
              <a:rPr lang="en-ZA" sz="1800" dirty="0">
                <a:effectLst/>
                <a:latin typeface="Calibri" panose="020F0502020204030204" pitchFamily="34" charset="0"/>
                <a:ea typeface="Arial" panose="020B0604020202020204" pitchFamily="34" charset="0"/>
              </a:rPr>
              <a:t> die </a:t>
            </a:r>
            <a:r>
              <a:rPr lang="en-ZA" sz="1800" dirty="0" err="1">
                <a:effectLst/>
                <a:latin typeface="Calibri" panose="020F0502020204030204" pitchFamily="34" charset="0"/>
                <a:ea typeface="Arial" panose="020B0604020202020204" pitchFamily="34" charset="0"/>
              </a:rPr>
              <a:t>probleme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beserings</a:t>
            </a:r>
            <a:r>
              <a:rPr lang="en-ZA" sz="1800" dirty="0">
                <a:effectLst/>
                <a:latin typeface="Calibri" panose="020F0502020204030204" pitchFamily="34" charset="0"/>
                <a:ea typeface="Arial" panose="020B0604020202020204" pitchFamily="34" charset="0"/>
              </a:rPr>
              <a:t> wat </a:t>
            </a:r>
            <a:r>
              <a:rPr lang="en-ZA" sz="1800" dirty="0" err="1">
                <a:effectLst/>
                <a:latin typeface="Calibri" panose="020F0502020204030204" pitchFamily="34" charset="0"/>
                <a:ea typeface="Arial" panose="020B0604020202020204" pitchFamily="34" charset="0"/>
              </a:rPr>
              <a:t>hulle</a:t>
            </a:r>
            <a:r>
              <a:rPr lang="en-ZA" sz="1800" dirty="0">
                <a:effectLst/>
                <a:latin typeface="Calibri" panose="020F0502020204030204" pitchFamily="34" charset="0"/>
                <a:ea typeface="Arial" panose="020B0604020202020204" pitchFamily="34" charset="0"/>
              </a:rPr>
              <a:t> het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luister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Die </a:t>
            </a:r>
            <a:r>
              <a:rPr lang="en-ZA" sz="1800" dirty="0" err="1">
                <a:effectLst/>
                <a:latin typeface="Calibri" panose="020F0502020204030204" pitchFamily="34" charset="0"/>
                <a:ea typeface="Arial" panose="020B0604020202020204" pitchFamily="34" charset="0"/>
              </a:rPr>
              <a:t>realiteit</a:t>
            </a:r>
            <a:r>
              <a:rPr lang="en-ZA" sz="1800" dirty="0">
                <a:effectLst/>
                <a:latin typeface="Calibri" panose="020F0502020204030204" pitchFamily="34" charset="0"/>
                <a:ea typeface="Arial" panose="020B0604020202020204" pitchFamily="34" charset="0"/>
              </a:rPr>
              <a:t> van </a:t>
            </a:r>
            <a:r>
              <a:rPr lang="en-ZA" sz="1800" dirty="0" err="1">
                <a:effectLst/>
                <a:latin typeface="Calibri" panose="020F0502020204030204" pitchFamily="34" charset="0"/>
                <a:ea typeface="Arial" panose="020B0604020202020204" pitchFamily="34" charset="0"/>
              </a:rPr>
              <a:t>jou</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alledaagse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werk</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sal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dalk</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wees wat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gedink</a:t>
            </a:r>
            <a:r>
              <a:rPr lang="en-ZA" sz="1800" dirty="0">
                <a:effectLst/>
                <a:latin typeface="Calibri" panose="020F0502020204030204" pitchFamily="34" charset="0"/>
                <a:ea typeface="Arial" panose="020B0604020202020204" pitchFamily="34" charset="0"/>
              </a:rPr>
              <a:t> het </a:t>
            </a:r>
            <a:r>
              <a:rPr lang="en-ZA" sz="1800" dirty="0" err="1">
                <a:effectLst/>
                <a:latin typeface="Calibri" panose="020F0502020204030204" pitchFamily="34" charset="0"/>
                <a:ea typeface="Arial" panose="020B0604020202020204" pitchFamily="34" charset="0"/>
              </a:rPr>
              <a:t>dit</a:t>
            </a:r>
            <a:r>
              <a:rPr lang="en-ZA" sz="1800" dirty="0">
                <a:effectLst/>
                <a:latin typeface="Calibri" panose="020F0502020204030204" pitchFamily="34" charset="0"/>
                <a:ea typeface="Arial" panose="020B0604020202020204" pitchFamily="34" charset="0"/>
              </a:rPr>
              <a:t> sou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Jy </a:t>
            </a:r>
            <a:r>
              <a:rPr lang="en-ZA" sz="1800" dirty="0" err="1">
                <a:effectLst/>
                <a:latin typeface="Calibri" panose="020F0502020204030204" pitchFamily="34" charset="0"/>
                <a:ea typeface="Arial" panose="020B0604020202020204" pitchFamily="34" charset="0"/>
              </a:rPr>
              <a:t>moet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soek</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na</a:t>
            </a:r>
            <a:r>
              <a:rPr lang="en-ZA" sz="1800" dirty="0">
                <a:effectLst/>
                <a:latin typeface="Calibri" panose="020F0502020204030204" pitchFamily="34" charset="0"/>
                <a:ea typeface="Arial" panose="020B0604020202020204" pitchFamily="34" charset="0"/>
              </a:rPr>
              <a:t> 'n </a:t>
            </a:r>
            <a:r>
              <a:rPr lang="en-ZA" sz="1800" dirty="0" err="1">
                <a:effectLst/>
                <a:latin typeface="Calibri" panose="020F0502020204030204" pitchFamily="34" charset="0"/>
                <a:ea typeface="Arial" panose="020B0604020202020204" pitchFamily="34" charset="0"/>
              </a:rPr>
              <a:t>loopbaan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waarin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net </a:t>
            </a:r>
            <a:r>
              <a:rPr lang="en-ZA" sz="1800" dirty="0" err="1">
                <a:effectLst/>
                <a:latin typeface="Calibri" panose="020F0502020204030204" pitchFamily="34" charset="0"/>
                <a:ea typeface="Arial" panose="020B0604020202020204" pitchFamily="34" charset="0"/>
              </a:rPr>
              <a:t>suksesvol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sal</a:t>
            </a:r>
            <a:r>
              <a:rPr lang="en-ZA" sz="1800" dirty="0">
                <a:effectLst/>
                <a:latin typeface="Calibri" panose="020F0502020204030204" pitchFamily="34" charset="0"/>
                <a:ea typeface="Arial" panose="020B0604020202020204" pitchFamily="34" charset="0"/>
              </a:rPr>
              <a:t> wees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maar </a:t>
            </a:r>
            <a:r>
              <a:rPr lang="en-ZA" sz="1800" dirty="0" err="1">
                <a:effectLst/>
                <a:latin typeface="Calibri" panose="020F0502020204030204" pitchFamily="34" charset="0"/>
                <a:ea typeface="Arial" panose="020B0604020202020204" pitchFamily="34" charset="0"/>
              </a:rPr>
              <a:t>eintlik</a:t>
            </a:r>
            <a:r>
              <a:rPr lang="en-ZA" sz="1800" dirty="0">
                <a:effectLst/>
                <a:latin typeface="Calibri" panose="020F0502020204030204" pitchFamily="34" charset="0"/>
                <a:ea typeface="Arial" panose="020B0604020202020204" pitchFamily="34" charset="0"/>
              </a:rPr>
              <a:t> die </a:t>
            </a:r>
            <a:r>
              <a:rPr lang="en-ZA" sz="1800" dirty="0" err="1">
                <a:effectLst/>
                <a:latin typeface="Calibri" panose="020F0502020204030204" pitchFamily="34" charset="0"/>
                <a:ea typeface="Arial" panose="020B0604020202020204" pitchFamily="34" charset="0"/>
              </a:rPr>
              <a:t>werk</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sal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geniet</a:t>
            </a:r>
            <a:r>
              <a:rPr lang="en-ZA" sz="1800" dirty="0">
                <a:effectLst/>
                <a:latin typeface="Calibri" panose="020F0502020204030204" pitchFamily="34" charset="0"/>
                <a:ea typeface="Arial" panose="020B0604020202020204" pitchFamily="34" charset="0"/>
              </a:rPr>
              <a:t> wat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doen</a:t>
            </a:r>
            <a:r>
              <a:rPr lang="en-ZA" sz="1800" dirty="0">
                <a:effectLst/>
                <a:latin typeface="Calibri" panose="020F0502020204030204" pitchFamily="34" charset="0"/>
                <a:ea typeface="Arial" panose="020B0604020202020204" pitchFamily="34" charset="0"/>
              </a:rPr>
              <a:t>. Om </a:t>
            </a:r>
            <a:r>
              <a:rPr lang="en-ZA" sz="1800" b="1" i="1" dirty="0" err="1">
                <a:effectLst/>
                <a:latin typeface="Calibri" panose="020F0502020204030204" pitchFamily="34" charset="0"/>
                <a:ea typeface="Arial" panose="020B0604020202020204" pitchFamily="34" charset="0"/>
              </a:rPr>
              <a:t>werkstevredenheid</a:t>
            </a:r>
            <a:r>
              <a:rPr lang="en-ZA" sz="1800" b="1" i="1" dirty="0">
                <a:effectLst/>
                <a:latin typeface="Calibri" panose="020F0502020204030204" pitchFamily="34" charset="0"/>
                <a:ea typeface="Arial" panose="020B0604020202020204" pitchFamily="34" charset="0"/>
              </a:rPr>
              <a:t> </a:t>
            </a:r>
            <a:r>
              <a:rPr lang="en-ZA" sz="1800" b="1" i="1" dirty="0" err="1">
                <a:effectLst/>
                <a:latin typeface="Calibri" panose="020F0502020204030204" pitchFamily="34" charset="0"/>
                <a:ea typeface="Arial" panose="020B0604020202020204" pitchFamily="34" charset="0"/>
              </a:rPr>
              <a:t>te</a:t>
            </a:r>
            <a:r>
              <a:rPr lang="en-ZA" sz="1800" b="1" i="1" dirty="0">
                <a:effectLst/>
                <a:latin typeface="Calibri" panose="020F0502020204030204" pitchFamily="34" charset="0"/>
                <a:ea typeface="Arial" panose="020B0604020202020204" pitchFamily="34" charset="0"/>
              </a:rPr>
              <a:t> </a:t>
            </a:r>
            <a:r>
              <a:rPr lang="en-ZA" sz="1800" b="1" i="1" dirty="0" err="1">
                <a:effectLst/>
                <a:latin typeface="Calibri" panose="020F0502020204030204" pitchFamily="34" charset="0"/>
                <a:ea typeface="Arial" panose="020B0604020202020204" pitchFamily="34" charset="0"/>
              </a:rPr>
              <a:t>hê</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beteken</a:t>
            </a:r>
            <a:r>
              <a:rPr lang="en-ZA" sz="1800" dirty="0">
                <a:effectLst/>
                <a:latin typeface="Calibri" panose="020F0502020204030204" pitchFamily="34" charset="0"/>
                <a:ea typeface="Arial" panose="020B0604020202020204" pitchFamily="34" charset="0"/>
              </a:rPr>
              <a:t> om </a:t>
            </a:r>
            <a:r>
              <a:rPr lang="en-ZA" sz="1800" dirty="0" err="1">
                <a:effectLst/>
                <a:latin typeface="Calibri" panose="020F0502020204030204" pitchFamily="34" charset="0"/>
                <a:ea typeface="Arial" panose="020B0604020202020204" pitchFamily="34" charset="0"/>
              </a:rPr>
              <a:t>jou</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werksomstandighede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en</a:t>
            </a:r>
            <a:r>
              <a:rPr lang="en-ZA" sz="1800" dirty="0">
                <a:effectLst/>
                <a:latin typeface="Calibri" panose="020F0502020204030204" pitchFamily="34" charset="0"/>
                <a:ea typeface="Arial" panose="020B0604020202020204" pitchFamily="34" charset="0"/>
              </a:rPr>
              <a:t> die take wat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moet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doen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geniet</a:t>
            </a:r>
            <a:r>
              <a:rPr lang="en-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effectLst/>
                <a:latin typeface="Calibri" panose="020F0502020204030204" pitchFamily="34" charset="0"/>
                <a:ea typeface="Arial" panose="020B0604020202020204" pitchFamily="34" charset="0"/>
              </a:rPr>
              <a:t>So, hoe </a:t>
            </a:r>
            <a:r>
              <a:rPr lang="en-ZA" sz="1800" dirty="0" err="1">
                <a:effectLst/>
                <a:latin typeface="Calibri" panose="020F0502020204030204" pitchFamily="34" charset="0"/>
                <a:ea typeface="Arial" panose="020B0604020202020204" pitchFamily="34" charset="0"/>
              </a:rPr>
              <a:t>verseker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dat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jou</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verwagtinge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aan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jou</a:t>
            </a:r>
            <a:r>
              <a:rPr lang="en-ZA" sz="1800" dirty="0">
                <a:effectLst/>
                <a:latin typeface="Calibri" panose="020F0502020204030204" pitchFamily="34" charset="0"/>
                <a:ea typeface="Arial" panose="020B0604020202020204" pitchFamily="34" charset="0"/>
              </a:rPr>
              <a:t> drome </a:t>
            </a:r>
            <a:r>
              <a:rPr lang="en-ZA" sz="1800" dirty="0" err="1">
                <a:effectLst/>
                <a:latin typeface="Calibri" panose="020F0502020204030204" pitchFamily="34" charset="0"/>
                <a:ea typeface="Arial" panose="020B0604020202020204" pitchFamily="34" charset="0"/>
              </a:rPr>
              <a:t>voldoen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haalbaar</a:t>
            </a:r>
            <a:r>
              <a:rPr lang="en-ZA" sz="1800" dirty="0">
                <a:effectLst/>
                <a:latin typeface="Calibri" panose="020F0502020204030204" pitchFamily="34" charset="0"/>
                <a:ea typeface="Arial" panose="020B0604020202020204" pitchFamily="34" charset="0"/>
              </a:rPr>
              <a:t> is?</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err="1">
                <a:effectLst/>
                <a:latin typeface="Calibri" panose="020F0502020204030204" pitchFamily="34" charset="0"/>
                <a:ea typeface="Arial" panose="020B0604020202020204" pitchFamily="34" charset="0"/>
              </a:rPr>
              <a:t>Eerstens</a:t>
            </a:r>
            <a:r>
              <a:rPr lang="en-ZA" sz="1800" dirty="0">
                <a:effectLst/>
                <a:latin typeface="Calibri" panose="020F0502020204030204" pitchFamily="34" charset="0"/>
                <a:ea typeface="Arial" panose="020B0604020202020204" pitchFamily="34" charset="0"/>
              </a:rPr>
              <a:t>,</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sal</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jy</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navorsing</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moet</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doen</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oor</a:t>
            </a:r>
            <a:r>
              <a:rPr lang="en-ZA" sz="1800" dirty="0">
                <a:effectLst/>
                <a:latin typeface="Calibri" panose="020F0502020204030204" pitchFamily="34" charset="0"/>
                <a:ea typeface="Arial" panose="020B0604020202020204" pitchFamily="34" charset="0"/>
              </a:rPr>
              <a:t> die </a:t>
            </a:r>
            <a:r>
              <a:rPr lang="en-ZA" sz="1800" dirty="0" err="1">
                <a:effectLst/>
                <a:latin typeface="Calibri" panose="020F0502020204030204" pitchFamily="34" charset="0"/>
                <a:ea typeface="Arial" panose="020B0604020202020204" pitchFamily="34" charset="0"/>
              </a:rPr>
              <a:t>loopbaan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waarin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belangstel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kennis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moet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opdoen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oor</a:t>
            </a:r>
            <a:r>
              <a:rPr lang="en-ZA" sz="1800" dirty="0">
                <a:effectLst/>
                <a:latin typeface="Calibri" panose="020F0502020204030204" pitchFamily="34" charset="0"/>
                <a:ea typeface="Arial" panose="020B0604020202020204" pitchFamily="34" charset="0"/>
              </a:rPr>
              <a:t> hoe </a:t>
            </a:r>
            <a:r>
              <a:rPr lang="en-ZA" sz="1800" dirty="0" err="1">
                <a:effectLst/>
                <a:latin typeface="Calibri" panose="020F0502020204030204" pitchFamily="34" charset="0"/>
                <a:ea typeface="Arial" panose="020B0604020202020204" pitchFamily="34" charset="0"/>
              </a:rPr>
              <a:t>dit</a:t>
            </a:r>
            <a:r>
              <a:rPr lang="en-ZA" sz="1800" dirty="0">
                <a:effectLst/>
                <a:latin typeface="Calibri" panose="020F0502020204030204" pitchFamily="34" charset="0"/>
                <a:ea typeface="Arial" panose="020B0604020202020204" pitchFamily="34" charset="0"/>
              </a:rPr>
              <a:t> sou wees om </a:t>
            </a:r>
            <a:r>
              <a:rPr lang="en-ZA" sz="1800" dirty="0" err="1">
                <a:effectLst/>
                <a:latin typeface="Calibri" panose="020F0502020204030204" pitchFamily="34" charset="0"/>
                <a:ea typeface="Arial" panose="020B0604020202020204" pitchFamily="34" charset="0"/>
              </a:rPr>
              <a:t>daardie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loopbaan</a:t>
            </a:r>
            <a:r>
              <a:rPr lang="en-ZA" sz="1800" dirty="0">
                <a:effectLst/>
                <a:latin typeface="Calibri" panose="020F0502020204030204" pitchFamily="34" charset="0"/>
                <a:ea typeface="Arial" panose="020B0604020202020204" pitchFamily="34" charset="0"/>
              </a:rPr>
              <a:t> in die </a:t>
            </a:r>
            <a:r>
              <a:rPr lang="en-ZA" sz="1800" dirty="0" err="1">
                <a:effectLst/>
                <a:latin typeface="Calibri" panose="020F0502020204030204" pitchFamily="34" charset="0"/>
                <a:ea typeface="Arial" panose="020B0604020202020204" pitchFamily="34" charset="0"/>
              </a:rPr>
              <a:t>huidige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Suid</a:t>
            </a:r>
            <a:r>
              <a:rPr lang="en-ZA" sz="1800" dirty="0">
                <a:effectLst/>
                <a:latin typeface="Calibri" panose="020F0502020204030204" pitchFamily="34" charset="0"/>
                <a:ea typeface="Arial" panose="020B0604020202020204" pitchFamily="34" charset="0"/>
              </a:rPr>
              <a:t>-Afrika </a:t>
            </a:r>
            <a:r>
              <a:rPr lang="en-ZA" sz="1800" dirty="0" err="1">
                <a:effectLst/>
                <a:latin typeface="Calibri" panose="020F0502020204030204" pitchFamily="34" charset="0"/>
                <a:ea typeface="Arial" panose="020B0604020202020204" pitchFamily="34" charset="0"/>
              </a:rPr>
              <a:t>na</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streef</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Dit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beteken</a:t>
            </a:r>
            <a:r>
              <a:rPr lang="en-ZA" sz="1800" dirty="0">
                <a:effectLst/>
                <a:latin typeface="Calibri" panose="020F0502020204030204" pitchFamily="34" charset="0"/>
                <a:ea typeface="Arial" panose="020B0604020202020204" pitchFamily="34" charset="0"/>
              </a:rPr>
              <a:t> om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verstaan</a:t>
            </a:r>
            <a:r>
              <a:rPr lang="en-ZA" sz="1800" dirty="0">
                <a:effectLst/>
                <a:latin typeface="Calibri" panose="020F0502020204030204" pitchFamily="34" charset="0"/>
                <a:ea typeface="Arial" panose="020B0604020202020204" pitchFamily="34" charset="0"/>
              </a:rPr>
              <a:t> hoe die </a:t>
            </a:r>
            <a:r>
              <a:rPr lang="en-ZA" sz="1800" dirty="0" err="1">
                <a:effectLst/>
                <a:latin typeface="Calibri" panose="020F0502020204030204" pitchFamily="34" charset="0"/>
                <a:ea typeface="Arial" panose="020B0604020202020204" pitchFamily="34" charset="0"/>
              </a:rPr>
              <a:t>sosio-ekonomiese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toestande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verband</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hou</a:t>
            </a:r>
            <a:r>
              <a:rPr lang="en-ZA" sz="1800" dirty="0">
                <a:effectLst/>
                <a:latin typeface="Calibri" panose="020F0502020204030204" pitchFamily="34" charset="0"/>
                <a:ea typeface="Arial" panose="020B0604020202020204" pitchFamily="34" charset="0"/>
              </a:rPr>
              <a:t> met </a:t>
            </a:r>
            <a:r>
              <a:rPr lang="en-ZA" sz="1800" dirty="0" err="1">
                <a:effectLst/>
                <a:latin typeface="Calibri" panose="020F0502020204030204" pitchFamily="34" charset="0"/>
                <a:ea typeface="Arial" panose="020B0604020202020204" pitchFamily="34" charset="0"/>
              </a:rPr>
              <a:t>hoeveel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verdien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waar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woon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Bv</a:t>
            </a:r>
            <a:r>
              <a:rPr lang="en-ZA" sz="1800" dirty="0">
                <a:effectLst/>
                <a:latin typeface="Calibri" panose="020F0502020204030204" pitchFamily="34" charset="0"/>
                <a:ea typeface="Arial" panose="020B0604020202020204" pitchFamily="34" charset="0"/>
              </a:rPr>
              <a:t>. As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voorheen</a:t>
            </a:r>
            <a:r>
              <a:rPr lang="en-ZA" sz="1800" dirty="0">
                <a:effectLst/>
                <a:latin typeface="Calibri" panose="020F0502020204030204" pitchFamily="34" charset="0"/>
                <a:ea typeface="Arial" panose="020B0604020202020204" pitchFamily="34" charset="0"/>
              </a:rPr>
              <a:t> in 'n armer </a:t>
            </a:r>
            <a:r>
              <a:rPr lang="en-ZA" sz="1800" dirty="0" err="1">
                <a:effectLst/>
                <a:latin typeface="Calibri" panose="020F0502020204030204" pitchFamily="34" charset="0"/>
                <a:ea typeface="Arial" panose="020B0604020202020204" pitchFamily="34" charset="0"/>
              </a:rPr>
              <a:t>gemeenskap</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gewoon</a:t>
            </a:r>
            <a:r>
              <a:rPr lang="en-ZA" sz="1800" dirty="0">
                <a:effectLst/>
                <a:latin typeface="Calibri" panose="020F0502020204030204" pitchFamily="34" charset="0"/>
                <a:ea typeface="Arial" panose="020B0604020202020204" pitchFamily="34" charset="0"/>
              </a:rPr>
              <a:t> het </a:t>
            </a:r>
            <a:r>
              <a:rPr lang="en-ZA" sz="1800" dirty="0" err="1">
                <a:effectLst/>
                <a:latin typeface="Calibri" panose="020F0502020204030204" pitchFamily="34" charset="0"/>
                <a:ea typeface="Arial" panose="020B0604020202020204" pitchFamily="34" charset="0"/>
              </a:rPr>
              <a:t>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daarin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geslaag</a:t>
            </a:r>
            <a:r>
              <a:rPr lang="en-ZA" sz="1800" dirty="0">
                <a:effectLst/>
                <a:latin typeface="Calibri" panose="020F0502020204030204" pitchFamily="34" charset="0"/>
                <a:ea typeface="Arial" panose="020B0604020202020204" pitchFamily="34" charset="0"/>
              </a:rPr>
              <a:t> het om 'n </a:t>
            </a:r>
            <a:r>
              <a:rPr lang="en-ZA" sz="1800" dirty="0" err="1">
                <a:effectLst/>
                <a:latin typeface="Calibri" panose="020F0502020204030204" pitchFamily="34" charset="0"/>
                <a:ea typeface="Arial" panose="020B0604020202020204" pitchFamily="34" charset="0"/>
              </a:rPr>
              <a:t>beurs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kry</a:t>
            </a:r>
            <a:r>
              <a:rPr lang="en-ZA" sz="1800" dirty="0">
                <a:effectLst/>
                <a:latin typeface="Calibri" panose="020F0502020204030204" pitchFamily="34" charset="0"/>
                <a:ea typeface="Arial" panose="020B0604020202020204" pitchFamily="34" charset="0"/>
              </a:rPr>
              <a:t> om </a:t>
            </a:r>
            <a:r>
              <a:rPr lang="en-ZA" sz="1800" dirty="0" err="1">
                <a:effectLst/>
                <a:latin typeface="Calibri" panose="020F0502020204030204" pitchFamily="34" charset="0"/>
                <a:ea typeface="Arial" panose="020B0604020202020204" pitchFamily="34" charset="0"/>
              </a:rPr>
              <a:t>aan</a:t>
            </a:r>
            <a:r>
              <a:rPr lang="en-ZA" sz="1800" dirty="0">
                <a:effectLst/>
                <a:latin typeface="Calibri" panose="020F0502020204030204" pitchFamily="34" charset="0"/>
                <a:ea typeface="Arial" panose="020B0604020202020204" pitchFamily="34" charset="0"/>
              </a:rPr>
              <a:t> die </a:t>
            </a:r>
            <a:r>
              <a:rPr lang="en-ZA" sz="1800" dirty="0" err="1">
                <a:effectLst/>
                <a:latin typeface="Calibri" panose="020F0502020204030204" pitchFamily="34" charset="0"/>
                <a:ea typeface="Arial" panose="020B0604020202020204" pitchFamily="34" charset="0"/>
              </a:rPr>
              <a:t>universiteit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studeer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maak</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jou</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opleiding</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vir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jou</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deure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oop</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soos</a:t>
            </a:r>
            <a:r>
              <a:rPr lang="en-ZA" sz="1800" dirty="0">
                <a:effectLst/>
                <a:latin typeface="Calibri" panose="020F0502020204030204" pitchFamily="34" charset="0"/>
                <a:ea typeface="Arial" panose="020B0604020202020204" pitchFamily="34" charset="0"/>
              </a:rPr>
              <a:t> om </a:t>
            </a:r>
            <a:r>
              <a:rPr lang="en-ZA" sz="1800" dirty="0" err="1">
                <a:effectLst/>
                <a:latin typeface="Calibri" panose="020F0502020204030204" pitchFamily="34" charset="0"/>
                <a:ea typeface="Arial" panose="020B0604020202020204" pitchFamily="34" charset="0"/>
              </a:rPr>
              <a:t>meer</a:t>
            </a:r>
            <a:r>
              <a:rPr lang="en-ZA" sz="1800" dirty="0">
                <a:effectLst/>
                <a:latin typeface="Calibri" panose="020F0502020204030204" pitchFamily="34" charset="0"/>
                <a:ea typeface="Arial" panose="020B0604020202020204" pitchFamily="34" charset="0"/>
              </a:rPr>
              <a:t> geld in 'n </a:t>
            </a:r>
            <a:r>
              <a:rPr lang="en-ZA" sz="1800" dirty="0" err="1">
                <a:effectLst/>
                <a:latin typeface="Calibri" panose="020F0502020204030204" pitchFamily="34" charset="0"/>
                <a:ea typeface="Arial" panose="020B0604020202020204" pitchFamily="34" charset="0"/>
              </a:rPr>
              <a:t>loopbaan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verdien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dus</a:t>
            </a:r>
            <a:r>
              <a:rPr lang="en-ZA" sz="1800" dirty="0">
                <a:effectLst/>
                <a:latin typeface="Calibri" panose="020F0502020204030204" pitchFamily="34" charset="0"/>
                <a:ea typeface="Arial" panose="020B0604020202020204" pitchFamily="34" charset="0"/>
              </a:rPr>
              <a:t> die </a:t>
            </a:r>
            <a:r>
              <a:rPr lang="en-ZA" sz="1800" dirty="0" err="1">
                <a:effectLst/>
                <a:latin typeface="Calibri" panose="020F0502020204030204" pitchFamily="34" charset="0"/>
                <a:ea typeface="Arial" panose="020B0604020202020204" pitchFamily="34" charset="0"/>
              </a:rPr>
              <a:t>geleentheid</a:t>
            </a:r>
            <a:r>
              <a:rPr lang="en-ZA" sz="1800" dirty="0">
                <a:effectLst/>
                <a:latin typeface="Calibri" panose="020F0502020204030204" pitchFamily="34" charset="0"/>
                <a:ea typeface="Arial" panose="020B0604020202020204" pitchFamily="34" charset="0"/>
              </a:rPr>
              <a:t> / </a:t>
            </a:r>
            <a:r>
              <a:rPr lang="en-ZA" sz="1800" dirty="0" err="1">
                <a:effectLst/>
                <a:latin typeface="Calibri" panose="020F0502020204030204" pitchFamily="34" charset="0"/>
                <a:ea typeface="Arial" panose="020B0604020202020204" pitchFamily="34" charset="0"/>
              </a:rPr>
              <a:t>keuse</a:t>
            </a:r>
            <a:r>
              <a:rPr lang="en-ZA" sz="1800" dirty="0">
                <a:effectLst/>
                <a:latin typeface="Calibri" panose="020F0502020204030204" pitchFamily="34" charset="0"/>
                <a:ea typeface="Arial" panose="020B0604020202020204" pitchFamily="34" charset="0"/>
              </a:rPr>
              <a:t> om </a:t>
            </a:r>
            <a:r>
              <a:rPr lang="en-ZA" sz="1800" dirty="0" err="1">
                <a:effectLst/>
                <a:latin typeface="Calibri" panose="020F0502020204030204" pitchFamily="34" charset="0"/>
                <a:ea typeface="Arial" panose="020B0604020202020204" pitchFamily="34" charset="0"/>
              </a:rPr>
              <a:t>moontlik</a:t>
            </a:r>
            <a:r>
              <a:rPr lang="en-ZA" sz="1800" dirty="0">
                <a:effectLst/>
                <a:latin typeface="Calibri" panose="020F0502020204030204" pitchFamily="34" charset="0"/>
                <a:ea typeface="Arial" panose="020B0604020202020204" pitchFamily="34" charset="0"/>
              </a:rPr>
              <a:t> in 'n </a:t>
            </a:r>
            <a:r>
              <a:rPr lang="en-ZA" sz="1800" dirty="0" err="1">
                <a:effectLst/>
                <a:latin typeface="Calibri" panose="020F0502020204030204" pitchFamily="34" charset="0"/>
                <a:ea typeface="Arial" panose="020B0604020202020204" pitchFamily="34" charset="0"/>
              </a:rPr>
              <a:t>ander</a:t>
            </a:r>
            <a:r>
              <a:rPr lang="en-ZA" sz="1800" dirty="0">
                <a:effectLst/>
                <a:latin typeface="Calibri" panose="020F0502020204030204" pitchFamily="34" charset="0"/>
                <a:ea typeface="Arial" panose="020B0604020202020204" pitchFamily="34" charset="0"/>
              </a:rPr>
              <a:t> area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woon</a:t>
            </a:r>
            <a:r>
              <a:rPr lang="en-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effectLst/>
                <a:latin typeface="Calibri" panose="020F0502020204030204" pitchFamily="34" charset="0"/>
                <a:ea typeface="Arial" panose="020B0604020202020204" pitchFamily="34" charset="0"/>
              </a:rPr>
              <a:t>**Na </a:t>
            </a:r>
            <a:r>
              <a:rPr lang="en-ZA" sz="1800" dirty="0" err="1">
                <a:effectLst/>
                <a:latin typeface="Calibri" panose="020F0502020204030204" pitchFamily="34" charset="0"/>
                <a:ea typeface="Arial" panose="020B0604020202020204" pitchFamily="34" charset="0"/>
              </a:rPr>
              <a:t>aanleiding</a:t>
            </a:r>
            <a:r>
              <a:rPr lang="en-ZA" sz="1800" dirty="0">
                <a:effectLst/>
                <a:latin typeface="Calibri" panose="020F0502020204030204" pitchFamily="34" charset="0"/>
                <a:ea typeface="Arial" panose="020B0604020202020204" pitchFamily="34" charset="0"/>
              </a:rPr>
              <a:t> van </a:t>
            </a:r>
            <a:r>
              <a:rPr lang="en-ZA" sz="1800" dirty="0" err="1">
                <a:effectLst/>
                <a:latin typeface="Calibri" panose="020F0502020204030204" pitchFamily="34" charset="0"/>
                <a:ea typeface="Arial" panose="020B0604020202020204" pitchFamily="34" charset="0"/>
              </a:rPr>
              <a:t>bogenoemde</a:t>
            </a:r>
            <a:r>
              <a:rPr lang="en-ZA" sz="1800" dirty="0">
                <a:effectLst/>
                <a:latin typeface="Calibri" panose="020F0502020204030204" pitchFamily="34" charset="0"/>
                <a:ea typeface="Arial" panose="020B0604020202020204" pitchFamily="34" charset="0"/>
              </a:rPr>
              <a:t> – is </a:t>
            </a:r>
            <a:r>
              <a:rPr lang="en-ZA" sz="1800" dirty="0" err="1">
                <a:effectLst/>
                <a:latin typeface="Calibri" panose="020F0502020204030204" pitchFamily="34" charset="0"/>
                <a:ea typeface="Arial" panose="020B0604020202020204" pitchFamily="34" charset="0"/>
              </a:rPr>
              <a:t>dit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belangrik</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dat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ons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die </a:t>
            </a:r>
            <a:r>
              <a:rPr lang="en-ZA" sz="1800" dirty="0" err="1">
                <a:effectLst/>
                <a:latin typeface="Calibri" panose="020F0502020204030204" pitchFamily="34" charset="0"/>
                <a:ea typeface="Arial" panose="020B0604020202020204" pitchFamily="34" charset="0"/>
              </a:rPr>
              <a:t>gemeenskappe</a:t>
            </a:r>
            <a:r>
              <a:rPr lang="en-ZA" sz="1800" dirty="0">
                <a:effectLst/>
                <a:latin typeface="Calibri" panose="020F0502020204030204" pitchFamily="34" charset="0"/>
                <a:ea typeface="Arial" panose="020B0604020202020204" pitchFamily="34" charset="0"/>
              </a:rPr>
              <a:t> wat </a:t>
            </a:r>
            <a:r>
              <a:rPr lang="en-ZA" sz="1800" dirty="0" err="1">
                <a:effectLst/>
                <a:latin typeface="Calibri" panose="020F0502020204030204" pitchFamily="34" charset="0"/>
                <a:ea typeface="Arial" panose="020B0604020202020204" pitchFamily="34" charset="0"/>
              </a:rPr>
              <a:t>ons</a:t>
            </a:r>
            <a:r>
              <a:rPr lang="en-ZA" sz="1800" dirty="0">
                <a:effectLst/>
                <a:latin typeface="Calibri" panose="020F0502020204030204" pitchFamily="34" charset="0"/>
                <a:ea typeface="Arial" panose="020B0604020202020204" pitchFamily="34" charset="0"/>
              </a:rPr>
              <a:t> help </a:t>
            </a:r>
            <a:r>
              <a:rPr lang="en-ZA" sz="1800" dirty="0" err="1">
                <a:effectLst/>
                <a:latin typeface="Calibri" panose="020F0502020204030204" pitchFamily="34" charset="0"/>
                <a:ea typeface="Arial" panose="020B0604020202020204" pitchFamily="34" charset="0"/>
              </a:rPr>
              <a:t>grootmaak</a:t>
            </a:r>
            <a:r>
              <a:rPr lang="en-ZA" sz="1800" dirty="0">
                <a:effectLst/>
                <a:latin typeface="Calibri" panose="020F0502020204030204" pitchFamily="34" charset="0"/>
                <a:ea typeface="Arial" panose="020B0604020202020204" pitchFamily="34" charset="0"/>
              </a:rPr>
              <a:t> het, </a:t>
            </a:r>
            <a:r>
              <a:rPr lang="en-ZA" sz="1800" dirty="0" err="1">
                <a:effectLst/>
                <a:latin typeface="Calibri" panose="020F0502020204030204" pitchFamily="34" charset="0"/>
                <a:ea typeface="Arial" panose="020B0604020202020204" pitchFamily="34" charset="0"/>
              </a:rPr>
              <a:t>afskeep</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As </a:t>
            </a:r>
            <a:r>
              <a:rPr lang="en-ZA" sz="1800" dirty="0" err="1">
                <a:effectLst/>
                <a:latin typeface="Calibri" panose="020F0502020204030204" pitchFamily="34" charset="0"/>
                <a:ea typeface="Arial" panose="020B0604020202020204" pitchFamily="34" charset="0"/>
              </a:rPr>
              <a:t>volwassene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moet</a:t>
            </a:r>
            <a:r>
              <a:rPr lang="en-ZA" sz="1800" dirty="0">
                <a:effectLst/>
                <a:latin typeface="Calibri" panose="020F0502020204030204" pitchFamily="34" charset="0"/>
                <a:ea typeface="Arial" panose="020B0604020202020204" pitchFamily="34" charset="0"/>
              </a:rPr>
              <a:t> 'n </a:t>
            </a:r>
            <a:r>
              <a:rPr lang="en-ZA" sz="1800" dirty="0" err="1">
                <a:effectLst/>
                <a:latin typeface="Calibri" panose="020F0502020204030204" pitchFamily="34" charset="0"/>
                <a:ea typeface="Arial" panose="020B0604020202020204" pitchFamily="34" charset="0"/>
              </a:rPr>
              <a:t>mens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probeer</a:t>
            </a:r>
            <a:r>
              <a:rPr lang="en-ZA" sz="1800" dirty="0">
                <a:effectLst/>
                <a:latin typeface="Calibri" panose="020F0502020204030204" pitchFamily="34" charset="0"/>
                <a:ea typeface="Arial" panose="020B0604020202020204" pitchFamily="34" charset="0"/>
              </a:rPr>
              <a:t> om </a:t>
            </a:r>
            <a:r>
              <a:rPr lang="en-ZA" sz="1800" dirty="0" err="1">
                <a:effectLst/>
                <a:latin typeface="Calibri" panose="020F0502020204030204" pitchFamily="34" charset="0"/>
                <a:ea typeface="Arial" panose="020B0604020202020204" pitchFamily="34" charset="0"/>
              </a:rPr>
              <a:t>jou</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gemeenskap</a:t>
            </a:r>
            <a:r>
              <a:rPr lang="en-ZA" sz="1800" dirty="0">
                <a:effectLst/>
                <a:latin typeface="Calibri" panose="020F0502020204030204" pitchFamily="34" charset="0"/>
                <a:ea typeface="Arial" panose="020B0604020202020204" pitchFamily="34" charset="0"/>
              </a:rPr>
              <a:t> van </a:t>
            </a:r>
            <a:r>
              <a:rPr lang="en-ZA" sz="1800" dirty="0" err="1">
                <a:effectLst/>
                <a:latin typeface="Calibri" panose="020F0502020204030204" pitchFamily="34" charset="0"/>
                <a:ea typeface="Arial" panose="020B0604020202020204" pitchFamily="34" charset="0"/>
              </a:rPr>
              <a:t>binne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af</a:t>
            </a:r>
            <a:r>
              <a:rPr lang="en-ZA" sz="1800" dirty="0">
                <a:effectLst/>
                <a:latin typeface="Calibri" panose="020F0502020204030204" pitchFamily="34" charset="0"/>
                <a:ea typeface="Arial" panose="020B0604020202020204" pitchFamily="34" charset="0"/>
              </a:rPr>
              <a:t> op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hef</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eerder</a:t>
            </a:r>
            <a:r>
              <a:rPr lang="en-ZA" sz="1800" dirty="0">
                <a:effectLst/>
                <a:latin typeface="Calibri" panose="020F0502020204030204" pitchFamily="34" charset="0"/>
                <a:ea typeface="Arial" panose="020B0604020202020204" pitchFamily="34" charset="0"/>
              </a:rPr>
              <a:t> as om elders </a:t>
            </a:r>
            <a:r>
              <a:rPr lang="en-ZA" sz="1800" dirty="0" err="1">
                <a:effectLst/>
                <a:latin typeface="Calibri" panose="020F0502020204030204" pitchFamily="34" charset="0"/>
                <a:ea typeface="Arial" panose="020B0604020202020204" pitchFamily="34" charset="0"/>
              </a:rPr>
              <a:t>heen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trek.   </a:t>
            </a:r>
            <a:endParaRPr lang="en-US" sz="1800" dirty="0">
              <a:effectLst/>
              <a:latin typeface="Times New Roman" panose="02020603050405020304" pitchFamily="18" charset="0"/>
              <a:ea typeface="Times New Roman" panose="02020603050405020304" pitchFamily="18" charset="0"/>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3: </a:t>
            </a:r>
            <a:r>
              <a:rPr lang="en-US" dirty="0" err="1"/>
              <a:t>Individuele</a:t>
            </a:r>
            <a:r>
              <a:rPr lang="en-US" dirty="0"/>
              <a:t> </a:t>
            </a:r>
            <a:r>
              <a:rPr lang="en-US" dirty="0" err="1"/>
              <a:t>Aktiwiteit</a:t>
            </a:r>
            <a:r>
              <a:rPr lang="en-US" dirty="0"/>
              <a:t> 10min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af-ZA" sz="1800" dirty="0">
                <a:effectLst/>
                <a:latin typeface="Calibri" panose="020F0502020204030204" pitchFamily="34" charset="0"/>
                <a:ea typeface="Arial" panose="020B0604020202020204" pitchFamily="34" charset="0"/>
              </a:rPr>
              <a:t>Lees die volgende artikel in </a:t>
            </a:r>
            <a:r>
              <a:rPr lang="af-ZA" sz="1800" b="1" i="1" dirty="0">
                <a:effectLst/>
                <a:latin typeface="Calibri" panose="020F0502020204030204" pitchFamily="34" charset="0"/>
                <a:ea typeface="Arial" panose="020B0604020202020204" pitchFamily="34" charset="0"/>
              </a:rPr>
              <a:t>Aktiwiteit 2</a:t>
            </a:r>
            <a:r>
              <a:rPr lang="af-ZA" sz="1800" dirty="0">
                <a:effectLst/>
                <a:latin typeface="Calibri" panose="020F0502020204030204" pitchFamily="34" charset="0"/>
                <a:ea typeface="Arial" panose="020B0604020202020204" pitchFamily="34" charset="0"/>
              </a:rPr>
              <a:t> (</a:t>
            </a:r>
            <a:r>
              <a:rPr lang="af-ZA" sz="1800" b="1" i="1" u="sng" dirty="0">
                <a:effectLst/>
                <a:latin typeface="Calibri" panose="020F0502020204030204" pitchFamily="34" charset="0"/>
                <a:ea typeface="Arial" panose="020B0604020202020204" pitchFamily="34" charset="0"/>
              </a:rPr>
              <a:t>Les 4 – Werkkaart</a:t>
            </a:r>
            <a:r>
              <a:rPr lang="af-ZA" sz="1800" dirty="0">
                <a:effectLst/>
                <a:latin typeface="Calibri" panose="020F0502020204030204" pitchFamily="34" charset="0"/>
                <a:ea typeface="Arial" panose="020B0604020202020204" pitchFamily="34" charset="0"/>
              </a:rPr>
              <a:t>) en beantwoord die vrae wat volg. </a:t>
            </a:r>
          </a:p>
          <a:p>
            <a:pPr marL="0" lvl="0" indent="0" algn="l" rtl="0">
              <a:spcBef>
                <a:spcPts val="0"/>
              </a:spcBef>
              <a:spcAft>
                <a:spcPts val="0"/>
              </a:spcAft>
              <a:buNone/>
            </a:pPr>
            <a:endParaRPr lang="af-ZA" sz="1800" dirty="0">
              <a:effectLst/>
              <a:latin typeface="Calibri" panose="020F0502020204030204" pitchFamily="34" charset="0"/>
              <a:ea typeface="Arial" panose="020B0604020202020204" pitchFamily="34" charset="0"/>
            </a:endParaRPr>
          </a:p>
          <a:p>
            <a:pPr marL="0" lvl="0" indent="0" algn="l" rtl="0">
              <a:spcBef>
                <a:spcPts val="0"/>
              </a:spcBef>
              <a:spcAft>
                <a:spcPts val="0"/>
              </a:spcAft>
              <a:buNone/>
            </a:pPr>
            <a:r>
              <a:rPr lang="af-ZA" sz="1800" dirty="0">
                <a:effectLst/>
                <a:latin typeface="Calibri" panose="020F0502020204030204" pitchFamily="34" charset="0"/>
                <a:ea typeface="Arial" panose="020B0604020202020204" pitchFamily="34" charset="0"/>
              </a:rPr>
              <a:t>Leerders moet hierdie aktiwiteit vir </a:t>
            </a:r>
            <a:r>
              <a:rPr lang="af-ZA" sz="1800" dirty="0">
                <a:effectLst/>
                <a:highlight>
                  <a:srgbClr val="FFFF00"/>
                </a:highlight>
                <a:latin typeface="Calibri" panose="020F0502020204030204" pitchFamily="34" charset="0"/>
                <a:ea typeface="Arial" panose="020B0604020202020204" pitchFamily="34" charset="0"/>
              </a:rPr>
              <a:t>huiswerk voltooi indien dit nie in die </a:t>
            </a:r>
            <a:r>
              <a:rPr lang="af-ZA" sz="1800" dirty="0">
                <a:effectLst/>
                <a:latin typeface="Calibri" panose="020F0502020204030204" pitchFamily="34" charset="0"/>
                <a:ea typeface="Arial" panose="020B0604020202020204" pitchFamily="34" charset="0"/>
              </a:rPr>
              <a:t>toegelate tyd in die klas voltooi is nie</a:t>
            </a:r>
            <a:r>
              <a:rPr lang="en-ZA" sz="1800" dirty="0">
                <a:solidFill>
                  <a:srgbClr val="000000"/>
                </a:solidFill>
                <a:effectLst/>
                <a:latin typeface="Calibri" panose="020F0502020204030204" pitchFamily="34" charset="0"/>
                <a:ea typeface="Arial" panose="020B0604020202020204" pitchFamily="34" charset="0"/>
              </a:rPr>
              <a:t>.</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4: 2 +8min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Die artikel wat jy sopas in </a:t>
            </a:r>
            <a:r>
              <a:rPr lang="af-ZA" sz="1800" b="1" i="1" dirty="0">
                <a:effectLst/>
                <a:latin typeface="Calibri" panose="020F0502020204030204" pitchFamily="34" charset="0"/>
                <a:ea typeface="Arial" panose="020B0604020202020204" pitchFamily="34" charset="0"/>
              </a:rPr>
              <a:t>Aktiwiteit 1</a:t>
            </a:r>
            <a:r>
              <a:rPr lang="af-ZA" sz="1800" dirty="0">
                <a:effectLst/>
                <a:latin typeface="Calibri" panose="020F0502020204030204" pitchFamily="34" charset="0"/>
                <a:ea typeface="Arial" panose="020B0604020202020204" pitchFamily="34" charset="0"/>
              </a:rPr>
              <a:t> gelees het, fokus meestal op </a:t>
            </a:r>
            <a:r>
              <a:rPr lang="af-ZA" sz="1800" b="1" dirty="0">
                <a:effectLst/>
                <a:latin typeface="Calibri" panose="020F0502020204030204" pitchFamily="34" charset="0"/>
                <a:ea typeface="Arial" panose="020B0604020202020204" pitchFamily="34" charset="0"/>
              </a:rPr>
              <a:t>geskoolde werk</a:t>
            </a:r>
            <a:r>
              <a:rPr lang="af-ZA" sz="1800" dirty="0">
                <a:effectLst/>
                <a:latin typeface="Calibri" panose="020F0502020204030204" pitchFamily="34" charset="0"/>
                <a:ea typeface="Arial" panose="020B0604020202020204" pitchFamily="34" charset="0"/>
              </a:rPr>
              <a:t>. Dit </a:t>
            </a:r>
            <a:r>
              <a:rPr lang="en-ZA" sz="1800" dirty="0" err="1">
                <a:effectLst/>
                <a:latin typeface="Calibri" panose="020F0502020204030204" pitchFamily="34" charset="0"/>
                <a:ea typeface="Arial" panose="020B0604020202020204" pitchFamily="34" charset="0"/>
              </a:rPr>
              <a:t>verwys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na</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loopbane</a:t>
            </a:r>
            <a:r>
              <a:rPr lang="en-ZA" sz="1800" dirty="0">
                <a:effectLst/>
                <a:latin typeface="Calibri" panose="020F0502020204030204" pitchFamily="34" charset="0"/>
                <a:ea typeface="Arial" panose="020B0604020202020204" pitchFamily="34" charset="0"/>
              </a:rPr>
              <a:t> wat </a:t>
            </a:r>
            <a:r>
              <a:rPr lang="en-ZA" sz="1800" dirty="0" err="1">
                <a:effectLst/>
                <a:latin typeface="Calibri" panose="020F0502020204030204" pitchFamily="34" charset="0"/>
                <a:ea typeface="Arial" panose="020B0604020202020204" pitchFamily="34" charset="0"/>
              </a:rPr>
              <a:t>vereis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dat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individue</a:t>
            </a:r>
            <a:r>
              <a:rPr lang="en-ZA" sz="1800" dirty="0">
                <a:effectLst/>
                <a:latin typeface="Calibri" panose="020F0502020204030204" pitchFamily="34" charset="0"/>
                <a:ea typeface="Arial" panose="020B0604020202020204" pitchFamily="34" charset="0"/>
              </a:rPr>
              <a:t> 'n </a:t>
            </a:r>
            <a:r>
              <a:rPr lang="en-ZA" sz="1800" dirty="0" err="1">
                <a:effectLst/>
                <a:latin typeface="Calibri" panose="020F0502020204030204" pitchFamily="34" charset="0"/>
                <a:ea typeface="Arial" panose="020B0604020202020204" pitchFamily="34" charset="0"/>
              </a:rPr>
              <a:t>tersiêre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kwalifikasie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moet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verwerf</a:t>
            </a:r>
            <a:r>
              <a:rPr lang="en-ZA" sz="1800" dirty="0">
                <a:effectLst/>
                <a:latin typeface="Calibri" panose="020F0502020204030204" pitchFamily="34" charset="0"/>
                <a:ea typeface="Arial" panose="020B0604020202020204" pitchFamily="34" charset="0"/>
              </a:rPr>
              <a:t> om </a:t>
            </a:r>
            <a:r>
              <a:rPr lang="en-ZA" sz="1800" dirty="0" err="1">
                <a:effectLst/>
                <a:latin typeface="Calibri" panose="020F0502020204030204" pitchFamily="34" charset="0"/>
                <a:ea typeface="Arial" panose="020B0604020202020204" pitchFamily="34" charset="0"/>
              </a:rPr>
              <a:t>hierdie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tipe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werk</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doen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Hoewel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hierdie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loopbane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puik</a:t>
            </a:r>
            <a:r>
              <a:rPr lang="en-ZA" sz="1800" dirty="0">
                <a:effectLst/>
                <a:latin typeface="Calibri" panose="020F0502020204030204" pitchFamily="34" charset="0"/>
                <a:ea typeface="Arial" panose="020B0604020202020204" pitchFamily="34" charset="0"/>
              </a:rPr>
              <a:t> is, is </a:t>
            </a:r>
            <a:r>
              <a:rPr lang="en-ZA" sz="1800" dirty="0" err="1">
                <a:effectLst/>
                <a:latin typeface="Calibri" panose="020F0502020204030204" pitchFamily="34" charset="0"/>
                <a:ea typeface="Arial" panose="020B0604020202020204" pitchFamily="34" charset="0"/>
              </a:rPr>
              <a:t>dit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die </a:t>
            </a:r>
            <a:r>
              <a:rPr lang="en-ZA" sz="1800" dirty="0" err="1">
                <a:effectLst/>
                <a:latin typeface="Calibri" panose="020F0502020204030204" pitchFamily="34" charset="0"/>
                <a:ea typeface="Arial" panose="020B0604020202020204" pitchFamily="34" charset="0"/>
              </a:rPr>
              <a:t>enigste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belangrike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loopbaanopsies</a:t>
            </a:r>
            <a:r>
              <a:rPr lang="en-ZA" sz="1800" dirty="0">
                <a:effectLst/>
                <a:latin typeface="Calibri" panose="020F0502020204030204" pitchFamily="34" charset="0"/>
                <a:ea typeface="Arial" panose="020B0604020202020204" pitchFamily="34" charset="0"/>
              </a:rPr>
              <a:t> in </a:t>
            </a:r>
            <a:r>
              <a:rPr lang="en-ZA" sz="1800" dirty="0" err="1">
                <a:effectLst/>
                <a:latin typeface="Calibri" panose="020F0502020204030204" pitchFamily="34" charset="0"/>
                <a:ea typeface="Arial" panose="020B0604020202020204" pitchFamily="34" charset="0"/>
              </a:rPr>
              <a:t>Suid</a:t>
            </a:r>
            <a:r>
              <a:rPr lang="en-ZA" sz="1800" dirty="0">
                <a:effectLst/>
                <a:latin typeface="Calibri" panose="020F0502020204030204" pitchFamily="34" charset="0"/>
                <a:ea typeface="Arial" panose="020B0604020202020204" pitchFamily="34" charset="0"/>
              </a:rPr>
              <a:t>-Afrika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In die </a:t>
            </a:r>
            <a:r>
              <a:rPr lang="en-ZA" sz="1800" dirty="0" err="1">
                <a:effectLst/>
                <a:latin typeface="Calibri" panose="020F0502020204030204" pitchFamily="34" charset="0"/>
                <a:ea typeface="Arial" panose="020B0604020202020204" pitchFamily="34" charset="0"/>
              </a:rPr>
              <a:t>meeste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gevalle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sal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hierdie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kwalifikasies</a:t>
            </a:r>
            <a:r>
              <a:rPr lang="en-ZA" sz="1800" dirty="0">
                <a:effectLst/>
                <a:latin typeface="Calibri" panose="020F0502020204030204" pitchFamily="34" charset="0"/>
                <a:ea typeface="Arial" panose="020B0604020202020204" pitchFamily="34" charset="0"/>
              </a:rPr>
              <a:t> 'n </a:t>
            </a:r>
            <a:r>
              <a:rPr lang="en-ZA" sz="1800" dirty="0" err="1">
                <a:effectLst/>
                <a:latin typeface="Calibri" panose="020F0502020204030204" pitchFamily="34" charset="0"/>
                <a:ea typeface="Arial" panose="020B0604020202020204" pitchFamily="34" charset="0"/>
              </a:rPr>
              <a:t>hoër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maandelikse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inkomste</a:t>
            </a:r>
            <a:r>
              <a:rPr lang="en-ZA" sz="1800" dirty="0">
                <a:effectLst/>
                <a:latin typeface="Calibri" panose="020F0502020204030204" pitchFamily="34" charset="0"/>
                <a:ea typeface="Arial" panose="020B0604020202020204" pitchFamily="34" charset="0"/>
              </a:rPr>
              <a:t> tot </a:t>
            </a:r>
            <a:r>
              <a:rPr lang="en-ZA" sz="1800" dirty="0" err="1">
                <a:effectLst/>
                <a:latin typeface="Calibri" panose="020F0502020204030204" pitchFamily="34" charset="0"/>
                <a:ea typeface="Arial" panose="020B0604020202020204" pitchFamily="34" charset="0"/>
              </a:rPr>
              <a:t>gevolg</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hê</a:t>
            </a:r>
            <a:r>
              <a:rPr lang="en-ZA" sz="1800" dirty="0">
                <a:effectLst/>
                <a:latin typeface="Calibri" panose="020F0502020204030204" pitchFamily="34" charset="0"/>
                <a:ea typeface="Arial" panose="020B0604020202020204" pitchFamily="34" charset="0"/>
              </a:rPr>
              <a:t>, maar </a:t>
            </a:r>
            <a:r>
              <a:rPr lang="en-ZA" sz="1800" dirty="0" err="1">
                <a:effectLst/>
                <a:latin typeface="Calibri" panose="020F0502020204030204" pitchFamily="34" charset="0"/>
                <a:ea typeface="Arial" panose="020B0604020202020204" pitchFamily="34" charset="0"/>
              </a:rPr>
              <a:t>dit</a:t>
            </a:r>
            <a:r>
              <a:rPr lang="en-ZA" sz="1800" dirty="0">
                <a:effectLst/>
                <a:latin typeface="Calibri" panose="020F0502020204030204" pitchFamily="34" charset="0"/>
                <a:ea typeface="Arial" panose="020B0604020202020204" pitchFamily="34" charset="0"/>
              </a:rPr>
              <a:t> is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verhewe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bo</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ander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beroepsrigtings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Alle </a:t>
            </a:r>
            <a:r>
              <a:rPr lang="en-ZA" sz="1800" dirty="0" err="1">
                <a:effectLst/>
                <a:latin typeface="Calibri" panose="020F0502020204030204" pitchFamily="34" charset="0"/>
                <a:ea typeface="Arial" panose="020B0604020202020204" pitchFamily="34" charset="0"/>
              </a:rPr>
              <a:t>werkers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verdien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respek</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ongeag</a:t>
            </a:r>
            <a:r>
              <a:rPr lang="en-ZA" sz="1800" dirty="0">
                <a:effectLst/>
                <a:latin typeface="Calibri" panose="020F0502020204030204" pitchFamily="34" charset="0"/>
                <a:ea typeface="Arial" panose="020B0604020202020204" pitchFamily="34" charset="0"/>
              </a:rPr>
              <a:t> in </a:t>
            </a:r>
            <a:r>
              <a:rPr lang="en-ZA" sz="1800" dirty="0" err="1">
                <a:effectLst/>
                <a:latin typeface="Calibri" panose="020F0502020204030204" pitchFamily="34" charset="0"/>
                <a:ea typeface="Arial" panose="020B0604020202020204" pitchFamily="34" charset="0"/>
              </a:rPr>
              <a:t>watter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loopbaan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hulle</a:t>
            </a:r>
            <a:r>
              <a:rPr lang="en-ZA" sz="1800" dirty="0">
                <a:effectLst/>
                <a:latin typeface="Calibri" panose="020F0502020204030204" pitchFamily="34" charset="0"/>
                <a:ea typeface="Arial" panose="020B0604020202020204" pitchFamily="34" charset="0"/>
              </a:rPr>
              <a:t> is.</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effectLst/>
                <a:latin typeface="Calibri" panose="020F0502020204030204" pitchFamily="34" charset="0"/>
                <a:ea typeface="Arial" panose="020B0604020202020204" pitchFamily="34" charset="0"/>
              </a:rPr>
              <a:t>In </a:t>
            </a:r>
            <a:r>
              <a:rPr lang="en-ZA" sz="1800" dirty="0" err="1">
                <a:effectLst/>
                <a:latin typeface="Calibri" panose="020F0502020204030204" pitchFamily="34" charset="0"/>
                <a:ea typeface="Arial" panose="020B0604020202020204" pitchFamily="34" charset="0"/>
              </a:rPr>
              <a:t>Suid</a:t>
            </a:r>
            <a:r>
              <a:rPr lang="en-ZA" sz="1800" dirty="0">
                <a:effectLst/>
                <a:latin typeface="Calibri" panose="020F0502020204030204" pitchFamily="34" charset="0"/>
                <a:ea typeface="Arial" panose="020B0604020202020204" pitchFamily="34" charset="0"/>
              </a:rPr>
              <a:t>-Afrika het </a:t>
            </a:r>
            <a:r>
              <a:rPr lang="en-ZA" sz="1800" dirty="0" err="1">
                <a:effectLst/>
                <a:latin typeface="Calibri" panose="020F0502020204030204" pitchFamily="34" charset="0"/>
                <a:ea typeface="Arial" panose="020B0604020202020204" pitchFamily="34" charset="0"/>
              </a:rPr>
              <a:t>ons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baie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ander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beroepsrigtings</a:t>
            </a:r>
            <a:r>
              <a:rPr lang="en-ZA" sz="1800" dirty="0">
                <a:effectLst/>
                <a:latin typeface="Calibri" panose="020F0502020204030204" pitchFamily="34" charset="0"/>
                <a:ea typeface="Arial" panose="020B0604020202020204" pitchFamily="34" charset="0"/>
              </a:rPr>
              <a:t> wat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almal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tersiêre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opleiding</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benodig</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Ons </a:t>
            </a:r>
            <a:r>
              <a:rPr lang="en-ZA" sz="1800" dirty="0" err="1">
                <a:effectLst/>
                <a:latin typeface="Calibri" panose="020F0502020204030204" pitchFamily="34" charset="0"/>
                <a:ea typeface="Arial" panose="020B0604020202020204" pitchFamily="34" charset="0"/>
              </a:rPr>
              <a:t>arbeidsmag</a:t>
            </a:r>
            <a:r>
              <a:rPr lang="en-ZA" sz="1800" dirty="0">
                <a:effectLst/>
                <a:latin typeface="Calibri" panose="020F0502020204030204" pitchFamily="34" charset="0"/>
                <a:ea typeface="Arial" panose="020B0604020202020204" pitchFamily="34" charset="0"/>
              </a:rPr>
              <a:t> het </a:t>
            </a:r>
            <a:r>
              <a:rPr lang="en-ZA" sz="1800" dirty="0" err="1">
                <a:effectLst/>
                <a:latin typeface="Calibri" panose="020F0502020204030204" pitchFamily="34" charset="0"/>
                <a:ea typeface="Arial" panose="020B0604020202020204" pitchFamily="34" charset="0"/>
              </a:rPr>
              <a:t>verskillende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kategorieë</a:t>
            </a:r>
            <a:r>
              <a:rPr lang="en-ZA" sz="1800"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geskoolde</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halfgeskoolde</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ongeskoolde</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en</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fisiese</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arbeid</a:t>
            </a:r>
            <a:r>
              <a:rPr lang="en-ZA" sz="1800" b="1"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228600"/>
            <a:r>
              <a:rPr lang="en-ZA" sz="1800" b="1"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a:effectLst/>
                <a:latin typeface="Calibri" panose="020F0502020204030204" pitchFamily="34" charset="0"/>
                <a:ea typeface="Arial" panose="020B0604020202020204" pitchFamily="34" charset="0"/>
              </a:rPr>
              <a:t>‘n</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Geskoolde</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werker</a:t>
            </a:r>
            <a:r>
              <a:rPr lang="en-ZA" sz="1800" b="1"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verwys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na</a:t>
            </a:r>
            <a:r>
              <a:rPr lang="en-ZA" sz="1800" dirty="0">
                <a:effectLst/>
                <a:latin typeface="Calibri" panose="020F0502020204030204" pitchFamily="34" charset="0"/>
                <a:ea typeface="Arial" panose="020B0604020202020204" pitchFamily="34" charset="0"/>
              </a:rPr>
              <a:t> 'n </a:t>
            </a:r>
            <a:r>
              <a:rPr lang="en-ZA" sz="1800" dirty="0" err="1">
                <a:effectLst/>
                <a:latin typeface="Calibri" panose="020F0502020204030204" pitchFamily="34" charset="0"/>
                <a:ea typeface="Arial" panose="020B0604020202020204" pitchFamily="34" charset="0"/>
              </a:rPr>
              <a:t>persoon</a:t>
            </a:r>
            <a:r>
              <a:rPr lang="en-ZA" sz="1800" dirty="0">
                <a:effectLst/>
                <a:latin typeface="Calibri" panose="020F0502020204030204" pitchFamily="34" charset="0"/>
                <a:ea typeface="Arial" panose="020B0604020202020204" pitchFamily="34" charset="0"/>
              </a:rPr>
              <a:t> wat </a:t>
            </a:r>
            <a:r>
              <a:rPr lang="en-ZA" sz="1800" dirty="0" err="1">
                <a:effectLst/>
                <a:latin typeface="Calibri" panose="020F0502020204030204" pitchFamily="34" charset="0"/>
                <a:ea typeface="Arial" panose="020B0604020202020204" pitchFamily="34" charset="0"/>
              </a:rPr>
              <a:t>gespesialiseerde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opleiding</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vereis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dus</a:t>
            </a:r>
            <a:r>
              <a:rPr lang="en-ZA" sz="1800" dirty="0">
                <a:effectLst/>
                <a:latin typeface="Calibri" panose="020F0502020204030204" pitchFamily="34" charset="0"/>
                <a:ea typeface="Arial" panose="020B0604020202020204" pitchFamily="34" charset="0"/>
              </a:rPr>
              <a:t> 'n </a:t>
            </a:r>
            <a:r>
              <a:rPr lang="en-ZA" sz="1800" dirty="0" err="1">
                <a:effectLst/>
                <a:latin typeface="Calibri" panose="020F0502020204030204" pitchFamily="34" charset="0"/>
                <a:ea typeface="Arial" panose="020B0604020202020204" pitchFamily="34" charset="0"/>
              </a:rPr>
              <a:t>sertifikaat</a:t>
            </a:r>
            <a:r>
              <a:rPr lang="en-ZA" sz="1800" dirty="0">
                <a:effectLst/>
                <a:latin typeface="Calibri" panose="020F0502020204030204" pitchFamily="34" charset="0"/>
                <a:ea typeface="Arial" panose="020B0604020202020204" pitchFamily="34" charset="0"/>
              </a:rPr>
              <a:t> of </a:t>
            </a:r>
            <a:r>
              <a:rPr lang="en-ZA" sz="1800" dirty="0" err="1">
                <a:effectLst/>
                <a:latin typeface="Calibri" panose="020F0502020204030204" pitchFamily="34" charset="0"/>
                <a:ea typeface="Arial" panose="020B0604020202020204" pitchFamily="34" charset="0"/>
              </a:rPr>
              <a:t>graad</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vir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hul</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loopbaan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verwerf</a:t>
            </a:r>
            <a:r>
              <a:rPr lang="en-ZA" sz="1800" dirty="0">
                <a:effectLst/>
                <a:latin typeface="Calibri" panose="020F0502020204030204" pitchFamily="34" charset="0"/>
                <a:ea typeface="Arial" panose="020B0604020202020204" pitchFamily="34" charset="0"/>
              </a:rPr>
              <a:t> het. </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a:effectLst/>
                <a:latin typeface="Calibri" panose="020F0502020204030204" pitchFamily="34" charset="0"/>
                <a:ea typeface="Arial" panose="020B0604020202020204" pitchFamily="34" charset="0"/>
              </a:rPr>
              <a:t>'n </a:t>
            </a:r>
            <a:r>
              <a:rPr lang="en-ZA" sz="1800" b="1" dirty="0" err="1">
                <a:effectLst/>
                <a:latin typeface="Calibri" panose="020F0502020204030204" pitchFamily="34" charset="0"/>
                <a:ea typeface="Arial" panose="020B0604020202020204" pitchFamily="34" charset="0"/>
              </a:rPr>
              <a:t>Halfgeskoolde</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werker</a:t>
            </a:r>
            <a:r>
              <a:rPr lang="en-ZA" sz="1800" dirty="0">
                <a:effectLst/>
                <a:latin typeface="Calibri" panose="020F0502020204030204" pitchFamily="34" charset="0"/>
                <a:ea typeface="Arial" panose="020B0604020202020204" pitchFamily="34" charset="0"/>
              </a:rPr>
              <a:t> sou </a:t>
            </a:r>
            <a:r>
              <a:rPr lang="en-ZA" sz="1800" dirty="0" err="1">
                <a:effectLst/>
                <a:latin typeface="Calibri" panose="020F0502020204030204" pitchFamily="34" charset="0"/>
                <a:ea typeface="Arial" panose="020B0604020202020204" pitchFamily="34" charset="0"/>
              </a:rPr>
              <a:t>kort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kursusse</a:t>
            </a:r>
            <a:r>
              <a:rPr lang="en-ZA" sz="1800" dirty="0">
                <a:effectLst/>
                <a:latin typeface="Calibri" panose="020F0502020204030204" pitchFamily="34" charset="0"/>
                <a:ea typeface="Arial" panose="020B0604020202020204" pitchFamily="34" charset="0"/>
              </a:rPr>
              <a:t> of </a:t>
            </a:r>
            <a:r>
              <a:rPr lang="en-ZA" sz="1800" dirty="0" err="1">
                <a:effectLst/>
                <a:latin typeface="Calibri" panose="020F0502020204030204" pitchFamily="34" charset="0"/>
                <a:ea typeface="Arial" panose="020B0604020202020204" pitchFamily="34" charset="0"/>
              </a:rPr>
              <a:t>sekere</a:t>
            </a:r>
            <a:r>
              <a:rPr lang="en-ZA" sz="1800" dirty="0">
                <a:effectLst/>
                <a:latin typeface="Calibri" panose="020F0502020204030204" pitchFamily="34" charset="0"/>
                <a:ea typeface="Arial" panose="020B0604020202020204" pitchFamily="34" charset="0"/>
              </a:rPr>
              <a:t> modules in 'n </a:t>
            </a:r>
            <a:r>
              <a:rPr lang="en-ZA" sz="1800" dirty="0" err="1">
                <a:effectLst/>
                <a:latin typeface="Calibri" panose="020F0502020204030204" pitchFamily="34" charset="0"/>
                <a:ea typeface="Arial" panose="020B0604020202020204" pitchFamily="34" charset="0"/>
              </a:rPr>
              <a:t>kursus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voltooi</a:t>
            </a:r>
            <a:r>
              <a:rPr lang="en-ZA" sz="1800" dirty="0">
                <a:effectLst/>
                <a:latin typeface="Calibri" panose="020F0502020204030204" pitchFamily="34" charset="0"/>
                <a:ea typeface="Arial" panose="020B0604020202020204" pitchFamily="34" charset="0"/>
              </a:rPr>
              <a:t> het. </a:t>
            </a:r>
            <a:r>
              <a:rPr lang="en-ZA" sz="1800" dirty="0" err="1">
                <a:effectLst/>
                <a:latin typeface="Calibri" panose="020F0502020204030204" pitchFamily="34" charset="0"/>
                <a:ea typeface="Arial" panose="020B0604020202020204" pitchFamily="34" charset="0"/>
              </a:rPr>
              <a:t>Hulle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byvoorbeeld</a:t>
            </a:r>
            <a:r>
              <a:rPr lang="en-ZA" sz="1800" dirty="0">
                <a:effectLst/>
                <a:latin typeface="Calibri" panose="020F0502020204030204" pitchFamily="34" charset="0"/>
                <a:ea typeface="Arial" panose="020B0604020202020204" pitchFamily="34" charset="0"/>
              </a:rPr>
              <a:t> as 'n </a:t>
            </a:r>
            <a:r>
              <a:rPr lang="en-ZA" sz="1800" dirty="0" err="1">
                <a:effectLst/>
                <a:latin typeface="Calibri" panose="020F0502020204030204" pitchFamily="34" charset="0"/>
                <a:ea typeface="Arial" panose="020B0604020202020204" pitchFamily="34" charset="0"/>
              </a:rPr>
              <a:t>skrynwerker</a:t>
            </a:r>
            <a:r>
              <a:rPr lang="en-ZA" sz="1800" dirty="0">
                <a:effectLst/>
                <a:latin typeface="Calibri" panose="020F0502020204030204" pitchFamily="34" charset="0"/>
                <a:ea typeface="Arial" panose="020B0604020202020204" pitchFamily="34" charset="0"/>
              </a:rPr>
              <a:t> of </a:t>
            </a:r>
            <a:r>
              <a:rPr lang="en-ZA" sz="1800" dirty="0" err="1">
                <a:effectLst/>
                <a:latin typeface="Calibri" panose="020F0502020204030204" pitchFamily="34" charset="0"/>
                <a:ea typeface="Arial" panose="020B0604020202020204" pitchFamily="34" charset="0"/>
              </a:rPr>
              <a:t>onderwysersassistent</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werk</a:t>
            </a:r>
            <a:r>
              <a:rPr lang="en-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a:effectLst/>
                <a:latin typeface="Calibri" panose="020F0502020204030204" pitchFamily="34" charset="0"/>
                <a:ea typeface="Arial" panose="020B0604020202020204" pitchFamily="34" charset="0"/>
              </a:rPr>
              <a:t>'n </a:t>
            </a:r>
            <a:r>
              <a:rPr lang="en-ZA" sz="1800" b="1" dirty="0" err="1">
                <a:effectLst/>
                <a:latin typeface="Calibri" panose="020F0502020204030204" pitchFamily="34" charset="0"/>
                <a:ea typeface="Arial" panose="020B0604020202020204" pitchFamily="34" charset="0"/>
              </a:rPr>
              <a:t>Ongeskoolde</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werker</a:t>
            </a:r>
            <a:r>
              <a:rPr lang="en-ZA" sz="1800" dirty="0">
                <a:effectLst/>
                <a:latin typeface="Calibri" panose="020F0502020204030204" pitchFamily="34" charset="0"/>
                <a:ea typeface="Arial" panose="020B0604020202020204" pitchFamily="34" charset="0"/>
              </a:rPr>
              <a:t> het </a:t>
            </a:r>
            <a:r>
              <a:rPr lang="en-ZA" sz="1800" dirty="0" err="1">
                <a:effectLst/>
                <a:latin typeface="Calibri" panose="020F0502020204030204" pitchFamily="34" charset="0"/>
                <a:ea typeface="Arial" panose="020B0604020202020204" pitchFamily="34" charset="0"/>
              </a:rPr>
              <a:t>geen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formele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opleiding</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maar </a:t>
            </a:r>
            <a:r>
              <a:rPr lang="en-ZA" sz="1800" dirty="0" err="1">
                <a:effectLst/>
                <a:latin typeface="Calibri" panose="020F0502020204030204" pitchFamily="34" charset="0"/>
                <a:ea typeface="Arial" panose="020B0604020202020204" pitchFamily="34" charset="0"/>
              </a:rPr>
              <a:t>kan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werkservaring</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hê</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bv</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kelner</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huishoudelike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werk</a:t>
            </a:r>
            <a:r>
              <a:rPr lang="en-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b="1" dirty="0" err="1">
                <a:effectLst/>
                <a:latin typeface="Calibri" panose="020F0502020204030204" pitchFamily="34" charset="0"/>
                <a:ea typeface="Arial" panose="020B0604020202020204" pitchFamily="34" charset="0"/>
              </a:rPr>
              <a:t>Fisiese</a:t>
            </a:r>
            <a:r>
              <a:rPr lang="en-ZA" sz="1800" b="1" dirty="0">
                <a:effectLst/>
                <a:latin typeface="Calibri" panose="020F0502020204030204" pitchFamily="34" charset="0"/>
                <a:ea typeface="Arial" panose="020B0604020202020204" pitchFamily="34" charset="0"/>
              </a:rPr>
              <a:t> </a:t>
            </a:r>
            <a:r>
              <a:rPr lang="en-ZA" sz="1800" b="1" dirty="0" err="1">
                <a:effectLst/>
                <a:latin typeface="Calibri" panose="020F0502020204030204" pitchFamily="34" charset="0"/>
                <a:ea typeface="Arial" panose="020B0604020202020204" pitchFamily="34" charset="0"/>
              </a:rPr>
              <a:t>arbeid</a:t>
            </a:r>
            <a:r>
              <a:rPr lang="en-ZA" sz="1800" dirty="0">
                <a:effectLst/>
                <a:latin typeface="Calibri" panose="020F0502020204030204" pitchFamily="34" charset="0"/>
                <a:ea typeface="Arial" panose="020B0604020202020204" pitchFamily="34" charset="0"/>
              </a:rPr>
              <a:t> het </a:t>
            </a:r>
            <a:r>
              <a:rPr lang="en-ZA" sz="1800" dirty="0" err="1">
                <a:effectLst/>
                <a:latin typeface="Calibri" panose="020F0502020204030204" pitchFamily="34" charset="0"/>
                <a:ea typeface="Arial" panose="020B0604020202020204" pitchFamily="34" charset="0"/>
              </a:rPr>
              <a:t>geen</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formele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kwalifikasie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nie</a:t>
            </a:r>
            <a:r>
              <a:rPr lang="en-ZA" sz="1800" dirty="0">
                <a:effectLst/>
                <a:latin typeface="Calibri" panose="020F0502020204030204" pitchFamily="34" charset="0"/>
                <a:ea typeface="Arial" panose="020B0604020202020204" pitchFamily="34" charset="0"/>
              </a:rPr>
              <a:t>, maar </a:t>
            </a:r>
            <a:r>
              <a:rPr lang="en-ZA" sz="1800" dirty="0" err="1">
                <a:effectLst/>
                <a:latin typeface="Calibri" panose="020F0502020204030204" pitchFamily="34" charset="0"/>
                <a:ea typeface="Arial" panose="020B0604020202020204" pitchFamily="34" charset="0"/>
              </a:rPr>
              <a:t>dikwels</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ondervinding</a:t>
            </a:r>
            <a:r>
              <a:rPr lang="en-ZA" sz="1800" dirty="0">
                <a:effectLst/>
                <a:latin typeface="Calibri" panose="020F0502020204030204" pitchFamily="34" charset="0"/>
                <a:ea typeface="Arial" panose="020B0604020202020204" pitchFamily="34" charset="0"/>
              </a:rPr>
              <a:t> van </a:t>
            </a:r>
            <a:r>
              <a:rPr lang="en-ZA" sz="1800" dirty="0" err="1">
                <a:effectLst/>
                <a:latin typeface="Calibri" panose="020F0502020204030204" pitchFamily="34" charset="0"/>
                <a:ea typeface="Arial" panose="020B0604020202020204" pitchFamily="34" charset="0"/>
              </a:rPr>
              <a:t>vorige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korttermynposte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Bv</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Tuinmaak</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bouer</a:t>
            </a:r>
            <a:r>
              <a:rPr lang="en-ZA" sz="1800" dirty="0">
                <a:effectLst/>
                <a:latin typeface="Calibri" panose="020F0502020204030204" pitchFamily="34" charset="0"/>
                <a:ea typeface="Arial" panose="020B0604020202020204" pitchFamily="34" charset="0"/>
              </a:rPr>
              <a:t>, om </a:t>
            </a:r>
            <a:r>
              <a:rPr lang="en-ZA" sz="1800" dirty="0" err="1">
                <a:effectLst/>
                <a:latin typeface="Calibri" panose="020F0502020204030204" pitchFamily="34" charset="0"/>
                <a:ea typeface="Arial" panose="020B0604020202020204" pitchFamily="34" charset="0"/>
              </a:rPr>
              <a:t>rakke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te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pak.</a:t>
            </a:r>
            <a:endParaRPr lang="en-US" sz="1800" dirty="0">
              <a:effectLst/>
              <a:latin typeface="Times New Roman" panose="02020603050405020304" pitchFamily="18" charset="0"/>
              <a:ea typeface="Arial" panose="020B0604020202020204" pitchFamily="34" charset="0"/>
            </a:endParaRPr>
          </a:p>
          <a:p>
            <a:pPr marL="342900" lvl="0" indent="-342900" fontAlgn="base">
              <a:buFont typeface="Wingdings" panose="05000000000000000000" pitchFamily="2" charset="2"/>
              <a:buChar char=""/>
            </a:pPr>
            <a:endParaRPr lang="en-US" sz="1800" dirty="0">
              <a:effectLst/>
              <a:latin typeface="Times New Roman" panose="02020603050405020304" pitchFamily="18" charset="0"/>
              <a:ea typeface="Arial" panose="020B0604020202020204" pitchFamily="34" charset="0"/>
            </a:endParaRPr>
          </a:p>
          <a:p>
            <a:pPr marL="0" lvl="0" indent="0" fontAlgn="base">
              <a:buFont typeface="Wingdings" panose="05000000000000000000" pitchFamily="2" charset="2"/>
              <a:buNone/>
            </a:pPr>
            <a:r>
              <a:rPr lang="en-ZA" sz="1800" dirty="0">
                <a:effectLst/>
                <a:latin typeface="Calibri" panose="020F0502020204030204" pitchFamily="34" charset="0"/>
                <a:ea typeface="Arial" panose="020B0604020202020204" pitchFamily="34" charset="0"/>
              </a:rPr>
              <a:t>Elke </a:t>
            </a:r>
            <a:r>
              <a:rPr lang="en-ZA" sz="1800" dirty="0" err="1">
                <a:effectLst/>
                <a:latin typeface="Calibri" panose="020F0502020204030204" pitchFamily="34" charset="0"/>
                <a:ea typeface="Arial" panose="020B0604020202020204" pitchFamily="34" charset="0"/>
              </a:rPr>
              <a:t>kategorie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benodig</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verskillende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vlakke</a:t>
            </a:r>
            <a:r>
              <a:rPr lang="en-ZA" sz="1800" dirty="0">
                <a:effectLst/>
                <a:latin typeface="Calibri" panose="020F0502020204030204" pitchFamily="34" charset="0"/>
                <a:ea typeface="Arial" panose="020B0604020202020204" pitchFamily="34" charset="0"/>
              </a:rPr>
              <a:t> van </a:t>
            </a:r>
            <a:r>
              <a:rPr lang="en-ZA" sz="1800" dirty="0" err="1">
                <a:effectLst/>
                <a:latin typeface="Calibri" panose="020F0502020204030204" pitchFamily="34" charset="0"/>
                <a:ea typeface="Arial" panose="020B0604020202020204" pitchFamily="34" charset="0"/>
              </a:rPr>
              <a:t>studie</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na</a:t>
            </a:r>
            <a:r>
              <a:rPr lang="en-ZA" sz="1800" dirty="0">
                <a:effectLst/>
                <a:latin typeface="Calibri" panose="020F0502020204030204" pitchFamily="34" charset="0"/>
                <a:ea typeface="Arial" panose="020B0604020202020204" pitchFamily="34" charset="0"/>
              </a:rPr>
              <a:t> </a:t>
            </a:r>
            <a:r>
              <a:rPr lang="en-ZA" sz="1800" dirty="0" err="1">
                <a:effectLst/>
                <a:latin typeface="Calibri" panose="020F0502020204030204" pitchFamily="34" charset="0"/>
                <a:ea typeface="Arial" panose="020B0604020202020204" pitchFamily="34" charset="0"/>
              </a:rPr>
              <a:t>skool</a:t>
            </a:r>
            <a:r>
              <a:rPr lang="en-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0" lvl="0" indent="0" fontAlgn="base">
              <a:buFont typeface="Wingdings" panose="05000000000000000000" pitchFamily="2" charset="2"/>
              <a:buNone/>
            </a:pPr>
            <a:endParaRPr lang="en-US" sz="1800" dirty="0">
              <a:effectLst/>
              <a:latin typeface="Times New Roman" panose="02020603050405020304" pitchFamily="18" charset="0"/>
              <a:ea typeface="Arial" panose="020B0604020202020204" pitchFamily="34" charset="0"/>
            </a:endParaRPr>
          </a:p>
          <a:p>
            <a:pPr marL="0" lvl="0" indent="0" fontAlgn="base">
              <a:buFont typeface="Wingdings" panose="05000000000000000000" pitchFamily="2" charset="2"/>
              <a:buNone/>
            </a:pPr>
            <a:r>
              <a:rPr lang="af-ZA" sz="1800" dirty="0">
                <a:effectLst/>
                <a:latin typeface="Calibri" panose="020F0502020204030204" pitchFamily="34" charset="0"/>
                <a:ea typeface="Arial" panose="020B0604020202020204" pitchFamily="34" charset="0"/>
              </a:rPr>
              <a:t>Lees die artikel “</a:t>
            </a:r>
            <a:r>
              <a:rPr lang="af-ZA" sz="1800" b="1" dirty="0">
                <a:effectLst/>
                <a:latin typeface="Calibri" panose="020F0502020204030204" pitchFamily="34" charset="0"/>
                <a:ea typeface="Arial" panose="020B0604020202020204" pitchFamily="34" charset="0"/>
              </a:rPr>
              <a:t>Waarom blouboordjiewerk 'n vars, mededingende voordeel aan Gen Z kan gee”</a:t>
            </a:r>
            <a:r>
              <a:rPr lang="en-US" sz="1800" b="1" dirty="0">
                <a:effectLst/>
                <a:latin typeface="Times New Roman" panose="02020603050405020304" pitchFamily="18" charset="0"/>
                <a:ea typeface="Arial" panose="020B0604020202020204" pitchFamily="34" charset="0"/>
              </a:rPr>
              <a:t> </a:t>
            </a:r>
            <a:r>
              <a:rPr lang="af-ZA" sz="1800" dirty="0">
                <a:effectLst/>
                <a:latin typeface="Calibri" panose="020F0502020204030204" pitchFamily="34" charset="0"/>
                <a:ea typeface="Arial" panose="020B0604020202020204" pitchFamily="34" charset="0"/>
              </a:rPr>
              <a:t>as 'n groep en bespreek die vrae wat volg op </a:t>
            </a:r>
            <a:r>
              <a:rPr lang="af-ZA" sz="1800" b="1" i="1" u="sng" dirty="0">
                <a:effectLst/>
                <a:latin typeface="Calibri" panose="020F0502020204030204" pitchFamily="34" charset="0"/>
                <a:ea typeface="Arial" panose="020B0604020202020204" pitchFamily="34" charset="0"/>
              </a:rPr>
              <a:t>Les 4 - Groepaktiwiteit. </a:t>
            </a:r>
            <a:r>
              <a:rPr lang="af-ZA" sz="1800" u="sng" dirty="0">
                <a:effectLst/>
                <a:latin typeface="Calibri" panose="020F0502020204030204" pitchFamily="34" charset="0"/>
                <a:ea typeface="Arial" panose="020B0604020202020204" pitchFamily="34" charset="0"/>
              </a:rPr>
              <a:t>(</a:t>
            </a:r>
            <a:r>
              <a:rPr lang="af-ZA" sz="1800" dirty="0">
                <a:effectLst/>
                <a:latin typeface="Calibri" panose="020F0502020204030204" pitchFamily="34" charset="0"/>
                <a:ea typeface="Arial" panose="020B0604020202020204" pitchFamily="34" charset="0"/>
              </a:rPr>
              <a:t>Laat 2min toe vir terugvoer aan die klas </a:t>
            </a:r>
            <a:r>
              <a:rPr lang="af-ZA" sz="1800" dirty="0">
                <a:solidFill>
                  <a:srgbClr val="000000"/>
                </a:solidFill>
                <a:effectLst/>
                <a:latin typeface="Calibri" panose="020F0502020204030204" pitchFamily="34" charset="0"/>
                <a:ea typeface="Arial" panose="020B0604020202020204" pitchFamily="34" charset="0"/>
              </a:rPr>
              <a:t>na aanleiding van hierdie bespreking)</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5: </a:t>
            </a:r>
            <a:r>
              <a:rPr lang="en-US" dirty="0" err="1"/>
              <a:t>Refleksie</a:t>
            </a:r>
            <a:r>
              <a:rPr lang="en-US" dirty="0"/>
              <a:t> 4min</a:t>
            </a:r>
            <a:endParaRPr dirty="0"/>
          </a:p>
          <a:p>
            <a:pPr marL="0" lvl="0" indent="0" algn="l" rtl="0">
              <a:spcBef>
                <a:spcPts val="0"/>
              </a:spcBef>
              <a:spcAft>
                <a:spcPts val="0"/>
              </a:spcAft>
              <a:buNone/>
            </a:pPr>
            <a:endParaRPr dirty="0"/>
          </a:p>
          <a:p>
            <a:pPr marL="0" lvl="0" indent="0">
              <a:spcBef>
                <a:spcPts val="1200"/>
              </a:spcBef>
              <a:spcAft>
                <a:spcPts val="300"/>
              </a:spcAft>
              <a:buFont typeface="Symbol" panose="05050102010706020507" pitchFamily="18" charset="2"/>
              <a:buNone/>
            </a:pPr>
            <a:r>
              <a:rPr lang="af-ZA" sz="1800" b="0" kern="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Na afloop van wat jy alles vandag oor loopbane en verwagtinge geleer het, besin oor jou  reaksie wat jy in </a:t>
            </a:r>
            <a:r>
              <a:rPr lang="af-ZA" sz="1800" b="1" i="1" kern="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Aktiwiteit 1</a:t>
            </a:r>
            <a:r>
              <a:rPr lang="af-ZA" sz="1800" b="0" kern="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geskryf het (</a:t>
            </a:r>
            <a:r>
              <a:rPr lang="af-ZA" sz="1800" b="1" i="1" u="sng" kern="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Les 4 – Werkkaart</a:t>
            </a:r>
            <a:r>
              <a:rPr lang="af-ZA" sz="1800" b="0" kern="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r>
              <a:rPr lang="af-ZA" sz="1800" b="0" kern="1600" dirty="0">
                <a:solidFill>
                  <a:srgbClr val="000000"/>
                </a:solidFill>
                <a:effectLst/>
                <a:highlight>
                  <a:srgbClr val="FFFFFF"/>
                </a:highlight>
                <a:latin typeface="Calibri" panose="020F0502020204030204" pitchFamily="34" charset="0"/>
                <a:ea typeface="Arial" panose="020B0604020202020204" pitchFamily="34" charset="0"/>
                <a:cs typeface="Times New Roman" panose="02020603050405020304" pitchFamily="18" charset="0"/>
              </a:rPr>
              <a:t>Voltooi die vrae in </a:t>
            </a:r>
            <a:r>
              <a:rPr lang="af-ZA" sz="1800" b="1" i="1" kern="1600" dirty="0">
                <a:solidFill>
                  <a:srgbClr val="000000"/>
                </a:solidFill>
                <a:effectLst/>
                <a:highlight>
                  <a:srgbClr val="FFFFFF"/>
                </a:highlight>
                <a:latin typeface="Calibri" panose="020F0502020204030204" pitchFamily="34" charset="0"/>
                <a:ea typeface="Arial" panose="020B0604020202020204" pitchFamily="34" charset="0"/>
                <a:cs typeface="Times New Roman" panose="02020603050405020304" pitchFamily="18" charset="0"/>
              </a:rPr>
              <a:t>Aktiwiteit 3</a:t>
            </a:r>
            <a:r>
              <a:rPr lang="af-ZA" sz="1800" b="0" kern="1600" dirty="0">
                <a:solidFill>
                  <a:srgbClr val="000000"/>
                </a:solidFill>
                <a:effectLst/>
                <a:highlight>
                  <a:srgbClr val="FFFFFF"/>
                </a:highlight>
                <a:latin typeface="Calibri" panose="020F0502020204030204" pitchFamily="34" charset="0"/>
                <a:ea typeface="Arial" panose="020B0604020202020204" pitchFamily="34" charset="0"/>
                <a:cs typeface="Times New Roman" panose="02020603050405020304" pitchFamily="18" charset="0"/>
              </a:rPr>
              <a:t> (</a:t>
            </a:r>
            <a:r>
              <a:rPr lang="af-ZA" sz="1800" b="1" i="1" u="sng" kern="1600" dirty="0">
                <a:solidFill>
                  <a:srgbClr val="000000"/>
                </a:solidFill>
                <a:effectLst/>
                <a:highlight>
                  <a:srgbClr val="FFFFFF"/>
                </a:highlight>
                <a:latin typeface="Calibri" panose="020F0502020204030204" pitchFamily="34" charset="0"/>
                <a:ea typeface="Arial" panose="020B0604020202020204" pitchFamily="34" charset="0"/>
                <a:cs typeface="Times New Roman" panose="02020603050405020304" pitchFamily="18" charset="0"/>
              </a:rPr>
              <a:t>Les 4 – Werkkaart</a:t>
            </a:r>
            <a:r>
              <a:rPr lang="af-ZA" sz="1800" b="0" kern="1600" dirty="0">
                <a:solidFill>
                  <a:srgbClr val="000000"/>
                </a:solidFill>
                <a:effectLst/>
                <a:highlight>
                  <a:srgbClr val="FFFFFF"/>
                </a:highlight>
                <a:latin typeface="Calibri" panose="020F0502020204030204" pitchFamily="34" charset="0"/>
                <a:ea typeface="Arial" panose="020B0604020202020204" pitchFamily="34" charset="0"/>
                <a:cs typeface="Times New Roman" panose="02020603050405020304" pitchFamily="18" charset="0"/>
              </a:rPr>
              <a:t>):</a:t>
            </a:r>
            <a:br>
              <a:rPr lang="af-ZA" sz="1800" b="0" kern="1600" dirty="0">
                <a:solidFill>
                  <a:srgbClr val="000000"/>
                </a:solidFill>
                <a:effectLst/>
                <a:highlight>
                  <a:srgbClr val="FFFFFF"/>
                </a:highlight>
                <a:latin typeface="Calibri" panose="020F0502020204030204" pitchFamily="34" charset="0"/>
                <a:ea typeface="Arial" panose="020B0604020202020204" pitchFamily="34" charset="0"/>
                <a:cs typeface="Times New Roman" panose="02020603050405020304" pitchFamily="18" charset="0"/>
              </a:rPr>
            </a:br>
            <a:endParaRPr lang="en-US" sz="1800" b="1" kern="1600" dirty="0">
              <a:effectLst/>
              <a:latin typeface="Calibri Light" panose="020F0302020204030204" pitchFamily="34" charset="0"/>
              <a:cs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cs typeface="Segoe UI" panose="020B0502040204020203" pitchFamily="34" charset="0"/>
              </a:rPr>
              <a:t>Indien jy kon terug gaan na Graad 9, sal jy die loopbaan ontwikkelingsproses anders banader? (In die lig van al die kennis wat jy nou het)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cs typeface="Segoe UI" panose="020B0502040204020203" pitchFamily="34" charset="0"/>
              </a:rPr>
              <a:t>Watter navorsing moet ek doen om te bepaal of ek geskik is vir my gekose loopbaan?</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cs typeface="Segoe UI" panose="020B0502040204020203" pitchFamily="34" charset="0"/>
              </a:rPr>
              <a:t>Waar kan ek reël om werkskadu te doen om meer ervaring te kry?</a:t>
            </a:r>
            <a:endParaRPr lang="en-US" sz="1800" dirty="0">
              <a:effectLst/>
              <a:latin typeface="Times New Roman" panose="02020603050405020304" pitchFamily="18" charset="0"/>
              <a:ea typeface="Times New Roman" panose="02020603050405020304" pitchFamily="18" charset="0"/>
            </a:endParaRPr>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0444E92-CADF-546C-B552-292E073B7E51}"/>
              </a:ext>
            </a:extLst>
          </p:cNvPr>
          <p:cNvSpPr txBox="1"/>
          <p:nvPr/>
        </p:nvSpPr>
        <p:spPr>
          <a:xfrm>
            <a:off x="259080" y="797302"/>
            <a:ext cx="5074920" cy="1323439"/>
          </a:xfrm>
          <a:prstGeom prst="rect">
            <a:avLst/>
          </a:prstGeom>
          <a:solidFill>
            <a:schemeClr val="tx1"/>
          </a:solidFill>
          <a:ln>
            <a:solidFill>
              <a:schemeClr val="tx1"/>
            </a:solidFill>
          </a:ln>
        </p:spPr>
        <p:txBody>
          <a:bodyPr wrap="square" rtlCol="0">
            <a:spAutoFit/>
          </a:bodyPr>
          <a:lstStyle/>
          <a:p>
            <a:pPr algn="ctr"/>
            <a:r>
              <a:rPr lang="en-GB" sz="8000" dirty="0" err="1">
                <a:solidFill>
                  <a:schemeClr val="bg1"/>
                </a:solidFill>
                <a:latin typeface="Amasis MT Pro Black" panose="02040A04050005020304" pitchFamily="18" charset="0"/>
              </a:rPr>
              <a:t>Graad</a:t>
            </a:r>
            <a:r>
              <a:rPr lang="en-GB" sz="8000" dirty="0">
                <a:solidFill>
                  <a:schemeClr val="bg1"/>
                </a:solidFill>
                <a:latin typeface="Amasis MT Pro Black" panose="02040A04050005020304" pitchFamily="18" charset="0"/>
              </a:rPr>
              <a:t> 11</a:t>
            </a:r>
            <a:endParaRPr lang="en-US" sz="8000" dirty="0">
              <a:solidFill>
                <a:schemeClr val="bg1"/>
              </a:solidFill>
              <a:latin typeface="Amasis MT Pro Black" panose="02040A04050005020304" pitchFamily="18" charset="0"/>
            </a:endParaRPr>
          </a:p>
        </p:txBody>
      </p:sp>
      <p:sp>
        <p:nvSpPr>
          <p:cNvPr id="4" name="TextBox 3">
            <a:extLst>
              <a:ext uri="{FF2B5EF4-FFF2-40B4-BE49-F238E27FC236}">
                <a16:creationId xmlns:a16="http://schemas.microsoft.com/office/drawing/2014/main" id="{D0EE75A4-24FE-9B17-A70D-1AC5607600C1}"/>
              </a:ext>
            </a:extLst>
          </p:cNvPr>
          <p:cNvSpPr txBox="1"/>
          <p:nvPr/>
        </p:nvSpPr>
        <p:spPr>
          <a:xfrm>
            <a:off x="259080" y="2351782"/>
            <a:ext cx="4617720" cy="1077218"/>
          </a:xfrm>
          <a:prstGeom prst="rect">
            <a:avLst/>
          </a:prstGeom>
          <a:solidFill>
            <a:schemeClr val="tx1"/>
          </a:solidFill>
          <a:ln>
            <a:solidFill>
              <a:schemeClr val="tx1"/>
            </a:solidFill>
          </a:ln>
        </p:spPr>
        <p:txBody>
          <a:bodyPr wrap="square" rtlCol="0">
            <a:spAutoFit/>
          </a:bodyPr>
          <a:lstStyle/>
          <a:p>
            <a:pPr algn="ctr"/>
            <a:r>
              <a:rPr lang="en-GB" sz="3200" dirty="0" err="1">
                <a:solidFill>
                  <a:srgbClr val="00B0F0"/>
                </a:solidFill>
                <a:latin typeface="Amasis MT Pro Black" panose="02040A04050005020304" pitchFamily="18" charset="0"/>
              </a:rPr>
              <a:t>LOOPBANE</a:t>
            </a:r>
            <a:r>
              <a:rPr lang="en-GB" sz="3200" dirty="0">
                <a:solidFill>
                  <a:srgbClr val="00B0F0"/>
                </a:solidFill>
                <a:latin typeface="Amasis MT Pro Black" panose="02040A04050005020304" pitchFamily="18" charset="0"/>
              </a:rPr>
              <a:t> EN </a:t>
            </a:r>
            <a:r>
              <a:rPr lang="en-GB" sz="3200" dirty="0" err="1">
                <a:solidFill>
                  <a:srgbClr val="00B0F0"/>
                </a:solidFill>
                <a:latin typeface="Amasis MT Pro Black" panose="02040A04050005020304" pitchFamily="18" charset="0"/>
              </a:rPr>
              <a:t>LOOPBAANKEUESES</a:t>
            </a:r>
            <a:endParaRPr lang="en-US" sz="2800" dirty="0">
              <a:solidFill>
                <a:srgbClr val="00B0F0"/>
              </a:solidFill>
              <a:latin typeface="Amasis MT Pro Black" panose="02040A04050005020304" pitchFamily="18" charset="0"/>
            </a:endParaRPr>
          </a:p>
        </p:txBody>
      </p:sp>
      <p:sp>
        <p:nvSpPr>
          <p:cNvPr id="5" name="TextBox 4">
            <a:extLst>
              <a:ext uri="{FF2B5EF4-FFF2-40B4-BE49-F238E27FC236}">
                <a16:creationId xmlns:a16="http://schemas.microsoft.com/office/drawing/2014/main" id="{62D49606-F9F3-8CC7-2E79-078E706D7C53}"/>
              </a:ext>
            </a:extLst>
          </p:cNvPr>
          <p:cNvSpPr txBox="1"/>
          <p:nvPr/>
        </p:nvSpPr>
        <p:spPr>
          <a:xfrm>
            <a:off x="0" y="5903893"/>
            <a:ext cx="4343400" cy="892552"/>
          </a:xfrm>
          <a:prstGeom prst="rect">
            <a:avLst/>
          </a:prstGeom>
          <a:solidFill>
            <a:schemeClr val="tx1"/>
          </a:solidFill>
          <a:ln>
            <a:solidFill>
              <a:schemeClr val="tx1"/>
            </a:solidFill>
          </a:ln>
        </p:spPr>
        <p:txBody>
          <a:bodyPr wrap="square" rtlCol="0">
            <a:spAutoFit/>
          </a:bodyPr>
          <a:lstStyle/>
          <a:p>
            <a:r>
              <a:rPr lang="en-GB" sz="2800" dirty="0" err="1">
                <a:solidFill>
                  <a:srgbClr val="00B0F0"/>
                </a:solidFill>
                <a:latin typeface="Abadi" panose="020B0604020104020204" pitchFamily="34" charset="0"/>
              </a:rPr>
              <a:t>Kwartaal</a:t>
            </a:r>
            <a:r>
              <a:rPr lang="en-GB" sz="2800" dirty="0">
                <a:solidFill>
                  <a:srgbClr val="00B0F0"/>
                </a:solidFill>
                <a:latin typeface="Abadi" panose="020B0604020104020204" pitchFamily="34" charset="0"/>
              </a:rPr>
              <a:t> 3</a:t>
            </a:r>
          </a:p>
          <a:p>
            <a:r>
              <a:rPr lang="en-GB" sz="2400" dirty="0">
                <a:solidFill>
                  <a:schemeClr val="bg1">
                    <a:lumMod val="65000"/>
                  </a:schemeClr>
                </a:solidFill>
                <a:latin typeface="Abadi" panose="020B0604020104020204" pitchFamily="34" charset="0"/>
              </a:rPr>
              <a:t>Les 4: </a:t>
            </a:r>
            <a:r>
              <a:rPr lang="en-GB" sz="2400" dirty="0" err="1">
                <a:solidFill>
                  <a:schemeClr val="bg1">
                    <a:lumMod val="65000"/>
                  </a:schemeClr>
                </a:solidFill>
                <a:latin typeface="Abadi" panose="020B0604020104020204" pitchFamily="34" charset="0"/>
              </a:rPr>
              <a:t>Versamel</a:t>
            </a:r>
            <a:r>
              <a:rPr lang="en-GB" sz="2400" dirty="0">
                <a:solidFill>
                  <a:schemeClr val="bg1">
                    <a:lumMod val="65000"/>
                  </a:schemeClr>
                </a:solidFill>
                <a:latin typeface="Abadi" panose="020B0604020104020204" pitchFamily="34" charset="0"/>
              </a:rPr>
              <a:t> </a:t>
            </a:r>
            <a:r>
              <a:rPr lang="en-GB" sz="2400" dirty="0" err="1">
                <a:solidFill>
                  <a:schemeClr val="bg1">
                    <a:lumMod val="65000"/>
                  </a:schemeClr>
                </a:solidFill>
                <a:latin typeface="Abadi" panose="020B0604020104020204" pitchFamily="34" charset="0"/>
              </a:rPr>
              <a:t>Kennis</a:t>
            </a:r>
            <a:endParaRPr lang="en-US" sz="2000" dirty="0">
              <a:solidFill>
                <a:schemeClr val="bg1">
                  <a:lumMod val="65000"/>
                </a:schemeClr>
              </a:solidFill>
              <a:latin typeface="Abadi" panose="020B0604020104020204" pitchFamily="34" charset="0"/>
            </a:endParaRPr>
          </a:p>
        </p:txBody>
      </p:sp>
      <p:sp>
        <p:nvSpPr>
          <p:cNvPr id="6" name="TextBox 5">
            <a:extLst>
              <a:ext uri="{FF2B5EF4-FFF2-40B4-BE49-F238E27FC236}">
                <a16:creationId xmlns:a16="http://schemas.microsoft.com/office/drawing/2014/main" id="{94D14C96-77E8-E2A1-7E24-EFD4E19257F7}"/>
              </a:ext>
            </a:extLst>
          </p:cNvPr>
          <p:cNvSpPr txBox="1"/>
          <p:nvPr/>
        </p:nvSpPr>
        <p:spPr>
          <a:xfrm>
            <a:off x="259080" y="755739"/>
            <a:ext cx="5074920" cy="1323439"/>
          </a:xfrm>
          <a:prstGeom prst="rect">
            <a:avLst/>
          </a:prstGeom>
          <a:solidFill>
            <a:schemeClr val="tx1"/>
          </a:solidFill>
          <a:ln>
            <a:solidFill>
              <a:schemeClr val="tx1"/>
            </a:solidFill>
          </a:ln>
        </p:spPr>
        <p:txBody>
          <a:bodyPr wrap="square" rtlCol="0">
            <a:spAutoFit/>
          </a:bodyPr>
          <a:lstStyle/>
          <a:p>
            <a:pPr algn="ctr"/>
            <a:r>
              <a:rPr lang="en-GB" sz="8000" dirty="0" err="1">
                <a:solidFill>
                  <a:schemeClr val="bg1"/>
                </a:solidFill>
                <a:latin typeface="Amasis MT Pro Black" panose="02040A04050005020304" pitchFamily="18" charset="0"/>
              </a:rPr>
              <a:t>Graad</a:t>
            </a:r>
            <a:r>
              <a:rPr lang="en-GB" sz="8000" dirty="0">
                <a:solidFill>
                  <a:schemeClr val="bg1"/>
                </a:solidFill>
                <a:latin typeface="Amasis MT Pro Black" panose="02040A04050005020304" pitchFamily="18" charset="0"/>
              </a:rPr>
              <a:t> 11</a:t>
            </a:r>
            <a:endParaRPr lang="en-US" sz="8000" dirty="0">
              <a:solidFill>
                <a:schemeClr val="bg1"/>
              </a:solidFill>
              <a:latin typeface="Amasis MT Pro Black" panose="02040A04050005020304" pitchFamily="18" charset="0"/>
            </a:endParaRPr>
          </a:p>
        </p:txBody>
      </p:sp>
      <p:sp>
        <p:nvSpPr>
          <p:cNvPr id="7" name="TextBox 6">
            <a:extLst>
              <a:ext uri="{FF2B5EF4-FFF2-40B4-BE49-F238E27FC236}">
                <a16:creationId xmlns:a16="http://schemas.microsoft.com/office/drawing/2014/main" id="{621D03B8-4160-6069-CB4C-F9351EFEE6A4}"/>
              </a:ext>
            </a:extLst>
          </p:cNvPr>
          <p:cNvSpPr txBox="1"/>
          <p:nvPr/>
        </p:nvSpPr>
        <p:spPr>
          <a:xfrm>
            <a:off x="259080" y="2310219"/>
            <a:ext cx="4617720" cy="1077218"/>
          </a:xfrm>
          <a:prstGeom prst="rect">
            <a:avLst/>
          </a:prstGeom>
          <a:solidFill>
            <a:schemeClr val="tx1"/>
          </a:solidFill>
          <a:ln>
            <a:solidFill>
              <a:schemeClr val="tx1"/>
            </a:solidFill>
          </a:ln>
        </p:spPr>
        <p:txBody>
          <a:bodyPr wrap="square" rtlCol="0">
            <a:spAutoFit/>
          </a:bodyPr>
          <a:lstStyle/>
          <a:p>
            <a:pPr algn="ctr"/>
            <a:r>
              <a:rPr lang="en-GB" sz="3200" dirty="0" err="1">
                <a:solidFill>
                  <a:srgbClr val="00B0F0"/>
                </a:solidFill>
                <a:latin typeface="Amasis MT Pro Black" panose="02040A04050005020304" pitchFamily="18" charset="0"/>
              </a:rPr>
              <a:t>LOOPBANE</a:t>
            </a:r>
            <a:r>
              <a:rPr lang="en-GB" sz="3200" dirty="0">
                <a:solidFill>
                  <a:srgbClr val="00B0F0"/>
                </a:solidFill>
                <a:latin typeface="Amasis MT Pro Black" panose="02040A04050005020304" pitchFamily="18" charset="0"/>
              </a:rPr>
              <a:t> EN </a:t>
            </a:r>
            <a:r>
              <a:rPr lang="en-GB" sz="3200" dirty="0" err="1">
                <a:solidFill>
                  <a:srgbClr val="00B0F0"/>
                </a:solidFill>
                <a:latin typeface="Amasis MT Pro Black" panose="02040A04050005020304" pitchFamily="18" charset="0"/>
              </a:rPr>
              <a:t>LOOPBAANKEUESES</a:t>
            </a:r>
            <a:endParaRPr lang="en-US" sz="2800" dirty="0">
              <a:solidFill>
                <a:srgbClr val="00B0F0"/>
              </a:solidFill>
              <a:latin typeface="Amasis MT Pro Black" panose="02040A040500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5" name="Google Shape;95;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96" name="Google Shape;96;p2" descr="Job Satisfaction | Replicability-Index"/>
          <p:cNvPicPr preferRelativeResize="0"/>
          <p:nvPr/>
        </p:nvPicPr>
        <p:blipFill rotWithShape="1">
          <a:blip r:embed="rId3">
            <a:alphaModFix/>
          </a:blip>
          <a:srcRect l="17048" t="8537" r="13753" b="7560"/>
          <a:stretch/>
        </p:blipFill>
        <p:spPr>
          <a:xfrm>
            <a:off x="-358744" y="-178420"/>
            <a:ext cx="12981924" cy="7036419"/>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3" name="Google Shape;103;p3" descr="A person wearing headphones&#10;&#10;Description automatically generated with medium confidence"/>
          <p:cNvPicPr preferRelativeResize="0">
            <a:picLocks noGrp="1"/>
          </p:cNvPicPr>
          <p:nvPr>
            <p:ph type="body" idx="1"/>
          </p:nvPr>
        </p:nvPicPr>
        <p:blipFill rotWithShape="1">
          <a:blip r:embed="rId3">
            <a:alphaModFix/>
          </a:blip>
          <a:srcRect t="10323" r="1416" b="4082"/>
          <a:stretch/>
        </p:blipFill>
        <p:spPr>
          <a:xfrm>
            <a:off x="0" y="0"/>
            <a:ext cx="12638080" cy="6858000"/>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ct val="100000"/>
              <a:buFont typeface="Merriweather"/>
              <a:buNone/>
            </a:pPr>
            <a:r>
              <a:rPr lang="af-ZA" sz="4400" b="1" dirty="0">
                <a:effectLst/>
                <a:latin typeface="Calibri" panose="020F0502020204030204" pitchFamily="34" charset="0"/>
                <a:ea typeface="Arial" panose="020B0604020202020204" pitchFamily="34" charset="0"/>
              </a:rPr>
              <a:t>Waarom blouboordjiewerk 'n vars, mededingende voordeel aan Gen Z kan gee</a:t>
            </a:r>
            <a:endParaRPr dirty="0"/>
          </a:p>
        </p:txBody>
      </p:sp>
      <p:pic>
        <p:nvPicPr>
          <p:cNvPr id="111" name="Google Shape;111;p4" descr="Apprentice plumber"/>
          <p:cNvPicPr preferRelativeResize="0"/>
          <p:nvPr/>
        </p:nvPicPr>
        <p:blipFill rotWithShape="1">
          <a:blip r:embed="rId3">
            <a:alphaModFix/>
          </a:blip>
          <a:srcRect/>
          <a:stretch/>
        </p:blipFill>
        <p:spPr>
          <a:xfrm>
            <a:off x="838200" y="1912415"/>
            <a:ext cx="7202488" cy="4799437"/>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18" name="Google Shape;11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19" name="Google Shape;119;p5" descr="Self-Reflection 101: What is self-reflection? Why is reflection important?  And how to reflect. | Reflection.app — Your guided journal for wellness and  growth."/>
          <p:cNvPicPr preferRelativeResize="0"/>
          <p:nvPr/>
        </p:nvPicPr>
        <p:blipFill rotWithShape="1">
          <a:blip r:embed="rId3">
            <a:alphaModFix/>
          </a:blip>
          <a:srcRect/>
          <a:stretch/>
        </p:blipFill>
        <p:spPr>
          <a:xfrm>
            <a:off x="-762000" y="0"/>
            <a:ext cx="13716000" cy="6858000"/>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1110</Words>
  <Application>Microsoft Office PowerPoint</Application>
  <PresentationFormat>Widescreen</PresentationFormat>
  <Paragraphs>69</Paragraphs>
  <Slides>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Wingdings</vt:lpstr>
      <vt:lpstr>Merriweather</vt:lpstr>
      <vt:lpstr>Symbol</vt:lpstr>
      <vt:lpstr>Times New Roman</vt:lpstr>
      <vt:lpstr>Calibri Light</vt:lpstr>
      <vt:lpstr>Abadi</vt:lpstr>
      <vt:lpstr>Arial</vt:lpstr>
      <vt:lpstr>Amasis MT Pro Black</vt:lpstr>
      <vt:lpstr>Calibri</vt:lpstr>
      <vt:lpstr>Office Theme</vt:lpstr>
      <vt:lpstr>PowerPoint Presentation</vt:lpstr>
      <vt:lpstr>PowerPoint Presentation</vt:lpstr>
      <vt:lpstr>PowerPoint Presentation</vt:lpstr>
      <vt:lpstr>Waarom blouboordjiewerk 'n vars, mededingende voordeel aan Gen Z kan gee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5</cp:revision>
  <dcterms:created xsi:type="dcterms:W3CDTF">2023-02-17T20:03:06Z</dcterms:created>
  <dcterms:modified xsi:type="dcterms:W3CDTF">2023-06-28T11:39:03Z</dcterms:modified>
</cp:coreProperties>
</file>