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1PrbqzF52Z48or6ht1suAQ4VZ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87" autoAdjust="0"/>
  </p:normalViewPr>
  <p:slideViewPr>
    <p:cSldViewPr snapToGrid="0">
      <p:cViewPr varScale="1">
        <p:scale>
          <a:sx n="69" d="100"/>
          <a:sy n="69" d="100"/>
        </p:scale>
        <p:origin x="21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1: 6+2 min intro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to teacher- This lesson will be using an online CV platform to help learners write a CV. They will each need to have access to a computer to write the CV. Should they not have access to a computer, you as the teacher will need to guide them through the process while they write manually in </a:t>
            </a:r>
            <a:r>
              <a:rPr lang="en-US" b="1" i="1" dirty="0"/>
              <a:t>Activity 2</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Good day Grade 11’s. Welcome back to our series of lessons on careers and career choices. Before we get stuck into today's lesson, please take out your homework </a:t>
            </a:r>
            <a:r>
              <a:rPr lang="en-ZA" sz="1800" dirty="0">
                <a:solidFill>
                  <a:srgbClr val="000000"/>
                </a:solidFill>
                <a:effectLst/>
                <a:latin typeface="Calibri" panose="020F0502020204030204" pitchFamily="34" charset="0"/>
                <a:ea typeface="Calibri" panose="020F0502020204030204" pitchFamily="34" charset="0"/>
              </a:rPr>
              <a:t>(i.e. </a:t>
            </a:r>
            <a:r>
              <a:rPr lang="en-ZA" sz="1800" b="1" i="1" dirty="0">
                <a:solidFill>
                  <a:srgbClr val="000000"/>
                </a:solidFill>
                <a:effectLst/>
                <a:latin typeface="Calibri" panose="020F0502020204030204" pitchFamily="34" charset="0"/>
                <a:ea typeface="Calibri" panose="020F0502020204030204" pitchFamily="34" charset="0"/>
              </a:rPr>
              <a:t>Activity 3</a:t>
            </a:r>
            <a:r>
              <a:rPr lang="en-ZA" sz="1800" dirty="0">
                <a:solidFill>
                  <a:srgbClr val="000000"/>
                </a:solidFill>
                <a:effectLst/>
                <a:latin typeface="Calibri" panose="020F0502020204030204" pitchFamily="34" charset="0"/>
                <a:ea typeface="Calibri" panose="020F0502020204030204" pitchFamily="34" charset="0"/>
              </a:rPr>
              <a:t> from </a:t>
            </a:r>
            <a:r>
              <a:rPr lang="en-ZA" sz="1800" b="1" i="1" u="sng" dirty="0">
                <a:solidFill>
                  <a:srgbClr val="000000"/>
                </a:solidFill>
                <a:effectLst/>
                <a:latin typeface="Calibri" panose="020F0502020204030204" pitchFamily="34" charset="0"/>
                <a:ea typeface="Calibri" panose="020F0502020204030204" pitchFamily="34" charset="0"/>
              </a:rPr>
              <a:t>Lesson 1 – Worksheet</a:t>
            </a:r>
            <a:r>
              <a:rPr lang="en-ZA" sz="1800" dirty="0">
                <a:solidFill>
                  <a:srgbClr val="000000"/>
                </a:solidFill>
                <a:effectLst/>
                <a:latin typeface="Calibri" panose="020F0502020204030204" pitchFamily="34" charset="0"/>
                <a:ea typeface="Calibri" panose="020F0502020204030204" pitchFamily="34" charset="0"/>
              </a:rPr>
              <a:t>). </a:t>
            </a:r>
            <a:r>
              <a:rPr lang="en-US" dirty="0"/>
              <a:t>In groups of TWO, you will need to read your job application letter to one another and using the check list given in the homework activity, check that the application letter includes the requirements. (Allow 2min for each person to read their letter and 1min for comment).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done everyone! Today we’re going to be looking at writing your own CV. A </a:t>
            </a:r>
            <a:r>
              <a:rPr lang="en-US" b="1" dirty="0"/>
              <a:t>CV </a:t>
            </a:r>
            <a:r>
              <a:rPr lang="en-US" dirty="0"/>
              <a:t>can also be called a résumé which means that this document includes a summary of your contact information, education and previous job experience. Even if you were only interested in a part-time job during the December holidays, you would still need to hand in a CV. It’s important to be honest on your CV. Too many people get caught out in an interview on information that they have fraudulently added onto their CV. If you are not caught out now, then you will be sometime in the future. So be honest!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how do you write a CV and what should it include?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2 &amp; 3: Teaching (2 +5+5min)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Your CV is divided into different sections that contain information about you. Before you actually start writing your CV, it’s a good idea to collect the information that you need by planning what you would right in each section. We’re going to go through the different steps of an online application. You’ll be using the same online platform to write your own CV later during the lesson.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Remember, the CV will convince the HR administrator that you’re the one for the job!</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3: 2+5min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Let’s start by looking at the CV of a student like you, who is still at school and has no previous working experience.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Your CV will include:</a:t>
            </a:r>
            <a:endParaRPr dirty="0"/>
          </a:p>
          <a:p>
            <a:pPr marL="228600" lvl="0" indent="-228600" algn="l" rtl="0">
              <a:spcBef>
                <a:spcPts val="0"/>
              </a:spcBef>
              <a:spcAft>
                <a:spcPts val="0"/>
              </a:spcAft>
              <a:buClr>
                <a:schemeClr val="dk1"/>
              </a:buClr>
              <a:buSzPts val="1200"/>
              <a:buFont typeface="Calibri"/>
              <a:buAutoNum type="arabicParenR"/>
            </a:pPr>
            <a:r>
              <a:rPr lang="en-US" dirty="0"/>
              <a:t>Information about you- this includes a current photograph of your head and shoulders as well as your contact information and the town where you live.</a:t>
            </a:r>
            <a:endParaRPr dirty="0"/>
          </a:p>
          <a:p>
            <a:pPr marL="228600" lvl="0" indent="-228600" algn="l" rtl="0">
              <a:spcBef>
                <a:spcPts val="0"/>
              </a:spcBef>
              <a:spcAft>
                <a:spcPts val="0"/>
              </a:spcAft>
              <a:buClr>
                <a:schemeClr val="dk1"/>
              </a:buClr>
              <a:buSzPts val="1200"/>
              <a:buFont typeface="Calibri"/>
              <a:buAutoNum type="arabicParenR"/>
            </a:pPr>
            <a:r>
              <a:rPr lang="en-US" dirty="0"/>
              <a:t>A professional profile that describes your professional goals and where you are at the moment. This CV example is of a student who is presently busy working on finishing GCSE</a:t>
            </a:r>
            <a:endParaRPr dirty="0"/>
          </a:p>
          <a:p>
            <a:pPr marL="228600" lvl="0" indent="-228600" algn="l" rtl="0">
              <a:spcBef>
                <a:spcPts val="0"/>
              </a:spcBef>
              <a:spcAft>
                <a:spcPts val="0"/>
              </a:spcAft>
              <a:buClr>
                <a:schemeClr val="dk1"/>
              </a:buClr>
              <a:buSzPts val="1200"/>
              <a:buFont typeface="Calibri"/>
              <a:buAutoNum type="arabicParenR"/>
            </a:pPr>
            <a:r>
              <a:rPr lang="en-US" dirty="0"/>
              <a:t>Your education should include the subjects you are presently studying, how well you have done in each subject and what your extra mural activities are.</a:t>
            </a:r>
            <a:endParaRPr dirty="0"/>
          </a:p>
          <a:p>
            <a:pPr marL="228600" lvl="0" indent="-228600" algn="l" rtl="0">
              <a:spcBef>
                <a:spcPts val="0"/>
              </a:spcBef>
              <a:spcAft>
                <a:spcPts val="0"/>
              </a:spcAft>
              <a:buClr>
                <a:schemeClr val="dk1"/>
              </a:buClr>
              <a:buSzPts val="1200"/>
              <a:buFont typeface="Calibri"/>
              <a:buAutoNum type="arabicParenR"/>
            </a:pPr>
            <a:r>
              <a:rPr lang="en-US" dirty="0"/>
              <a:t>All form of experience- this student has never had a job but volunteered at a charity event. As a student, its important to do job shadowing, informal jobs and community work to gain experience to add to your CV. </a:t>
            </a:r>
            <a:r>
              <a:rPr lang="en-US" b="1" dirty="0"/>
              <a:t>Job Shadowing</a:t>
            </a:r>
            <a:r>
              <a:rPr lang="en-US" dirty="0"/>
              <a:t> is when you visit a company or institution where you would find a career that you’re interested in. You would follow the person around and learn from them by experiencing a day in their job. Should you do this for a few days, ask for a letter or certificate as proof of your job shadow experience. </a:t>
            </a:r>
            <a:r>
              <a:rPr lang="en-US" b="1" dirty="0"/>
              <a:t>Informal jobs </a:t>
            </a:r>
            <a:r>
              <a:rPr lang="en-US" dirty="0"/>
              <a:t>include both paid and unpaid jobs. There is no contract and its for a very short period of time </a:t>
            </a:r>
            <a:r>
              <a:rPr lang="en-US" dirty="0" err="1"/>
              <a:t>eg.</a:t>
            </a:r>
            <a:r>
              <a:rPr lang="en-US" dirty="0"/>
              <a:t> Washing cars, mowing the lawn.</a:t>
            </a:r>
            <a:endParaRPr dirty="0"/>
          </a:p>
          <a:p>
            <a:pPr marL="228600" lvl="0" indent="-228600" algn="l" rtl="0">
              <a:spcBef>
                <a:spcPts val="0"/>
              </a:spcBef>
              <a:spcAft>
                <a:spcPts val="0"/>
              </a:spcAft>
              <a:buClr>
                <a:schemeClr val="dk1"/>
              </a:buClr>
              <a:buSzPts val="1200"/>
              <a:buFont typeface="Calibri"/>
              <a:buAutoNum type="arabicParenR"/>
            </a:pPr>
            <a:r>
              <a:rPr lang="en-US" dirty="0"/>
              <a:t>There are certain skills that you have developed over the years. In this section you highlight your special skills set.</a:t>
            </a:r>
            <a:endParaRPr dirty="0"/>
          </a:p>
          <a:p>
            <a:pPr marL="228600" lvl="0" indent="-228600" algn="l" rtl="0">
              <a:spcBef>
                <a:spcPts val="0"/>
              </a:spcBef>
              <a:spcAft>
                <a:spcPts val="0"/>
              </a:spcAft>
              <a:buClr>
                <a:schemeClr val="dk1"/>
              </a:buClr>
              <a:buSzPts val="1200"/>
              <a:buFont typeface="Calibri"/>
              <a:buAutoNum type="arabicParenR"/>
            </a:pPr>
            <a:r>
              <a:rPr lang="en-US" dirty="0"/>
              <a:t>Include any special awards you have earned at school for sport or academics. Also include special awards outside of school. Don’t forget to include the date. Software indicates the level of your computer literacy. You could even include the programs that you feel you are competent in. Lastly indicate your home language and any other languages that you can speak.</a:t>
            </a:r>
            <a:endParaRPr dirty="0"/>
          </a:p>
          <a:p>
            <a:pPr marL="228600" lvl="0" indent="-228600" algn="l" rtl="0">
              <a:spcBef>
                <a:spcPts val="0"/>
              </a:spcBef>
              <a:spcAft>
                <a:spcPts val="0"/>
              </a:spcAft>
              <a:buClr>
                <a:schemeClr val="dk1"/>
              </a:buClr>
              <a:buSzPts val="1200"/>
              <a:buFont typeface="Calibri"/>
              <a:buAutoNum type="arabicParenR"/>
            </a:pPr>
            <a:r>
              <a:rPr lang="en-US" dirty="0"/>
              <a:t>Not included in this example is a </a:t>
            </a:r>
            <a:r>
              <a:rPr lang="en-US" b="1" dirty="0"/>
              <a:t>reference and testimonial</a:t>
            </a:r>
            <a:r>
              <a:rPr lang="en-US" dirty="0"/>
              <a:t>- A reference are the names of TWO people that would be able to give a character reference. You would need to ask them beforehand if they would be willing to be a reference for you. This could include someone you have worked for or a reputable community member who knows you well. Your reference should not be a family member </a:t>
            </a:r>
            <a:r>
              <a:rPr lang="en-US" dirty="0" err="1"/>
              <a:t>eg.</a:t>
            </a:r>
            <a:r>
              <a:rPr lang="en-US" dirty="0"/>
              <a:t> Your youth pastor where you volunteered at church or sport coach where you helped with coaching a younger team. A </a:t>
            </a:r>
            <a:r>
              <a:rPr lang="en-US" b="1" dirty="0"/>
              <a:t>testimonial</a:t>
            </a:r>
            <a:r>
              <a:rPr lang="en-US" dirty="0"/>
              <a:t> is a letter that gives evidence of your character as well as your personal qualities and strengths. It should be written by someone other than the reference name on your CV.</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Complete </a:t>
            </a:r>
            <a:r>
              <a:rPr lang="en-US" sz="1200" b="1" i="1" dirty="0">
                <a:solidFill>
                  <a:srgbClr val="595959"/>
                </a:solidFill>
                <a:latin typeface="Arial"/>
                <a:ea typeface="Arial"/>
                <a:cs typeface="Arial"/>
                <a:sym typeface="Arial"/>
              </a:rPr>
              <a:t>Activity 1</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2 – Worksheet).</a:t>
            </a:r>
            <a:endParaRPr dirty="0"/>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4: Writing an online CV (10min to be completed for homework)</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Now that you have an idea of what is required to put into a CV, you will have opportunity to write your own CV. Go to the link </a:t>
            </a:r>
            <a:r>
              <a:rPr lang="en-US" u="sng" dirty="0"/>
              <a:t>https://standout-cv.com/pages/cv-no-experience</a:t>
            </a:r>
            <a:r>
              <a:rPr lang="en-US" u="none" dirty="0"/>
              <a:t> </a:t>
            </a:r>
            <a:r>
              <a:rPr lang="en-US" dirty="0"/>
              <a:t>and click on CV templates.</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Go to the site </a:t>
            </a:r>
            <a:r>
              <a:rPr lang="en-US" u="sng" dirty="0"/>
              <a:t>https://standout-cv.com/pages/cv-no-experience </a:t>
            </a:r>
            <a:r>
              <a:rPr lang="en-US" dirty="0"/>
              <a:t>and follow the prompts and write your own CV. The step-by-step process is included in </a:t>
            </a:r>
            <a:r>
              <a:rPr lang="en-US" sz="1200" b="1" i="1" dirty="0">
                <a:solidFill>
                  <a:srgbClr val="595959"/>
                </a:solidFill>
                <a:latin typeface="Arial"/>
                <a:ea typeface="Arial"/>
                <a:cs typeface="Arial"/>
                <a:sym typeface="Arial"/>
              </a:rPr>
              <a:t>Activity 2</a:t>
            </a:r>
            <a:r>
              <a:rPr lang="en-US" sz="1200" dirty="0">
                <a:solidFill>
                  <a:srgbClr val="595959"/>
                </a:solidFill>
                <a:latin typeface="Arial"/>
                <a:ea typeface="Arial"/>
                <a:cs typeface="Arial"/>
                <a:sym typeface="Arial"/>
              </a:rPr>
              <a:t> (</a:t>
            </a:r>
            <a:r>
              <a:rPr lang="en-US" sz="1200" b="1" i="1" u="sng" dirty="0">
                <a:solidFill>
                  <a:srgbClr val="595959"/>
                </a:solidFill>
                <a:latin typeface="Arial"/>
                <a:ea typeface="Arial"/>
                <a:cs typeface="Arial"/>
                <a:sym typeface="Arial"/>
              </a:rPr>
              <a:t>Lesson 2 – Worksheet)</a:t>
            </a:r>
            <a:r>
              <a:rPr lang="en-US" dirty="0"/>
              <a:t> to help you plan what you will include. Remember to add you email at the end of the activity so that you can print your CV and bring it to class for the next lesson. Should you struggle to finish, make sure you log in with your email address and you can continue writing your CV for homework.</a:t>
            </a: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5: Teaching- Group reflection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Employers look for different skills from their employees. They want to know that you will be a competent worker, but they are also concerned about other values or abilities that ensure you would be a “good fit” for the company. These could include honesty, taking initiative, being responsible, caring, team worker, punctual etc.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to teacher- Hand out the </a:t>
            </a:r>
            <a:r>
              <a:rPr lang="en-US" b="1" i="1" u="sng" dirty="0"/>
              <a:t>Lesson 2 - Skills Learnt Poster</a:t>
            </a:r>
            <a:r>
              <a:rPr lang="en-US" b="1" i="1" u="none" dirty="0"/>
              <a:t> </a:t>
            </a:r>
            <a:r>
              <a:rPr lang="en-US" dirty="0"/>
              <a:t>to each group for them to write into for this activity.)</a:t>
            </a:r>
            <a:endParaRPr dirty="0"/>
          </a:p>
          <a:p>
            <a:pPr marL="0" lvl="0" indent="0" algn="l" rtl="0">
              <a:spcBef>
                <a:spcPts val="0"/>
              </a:spcBef>
              <a:spcAft>
                <a:spcPts val="0"/>
              </a:spcAft>
              <a:buNone/>
            </a:pPr>
            <a:r>
              <a:rPr lang="en-US" dirty="0"/>
              <a:t>Being a team worker is a skill that you learn when working on projects together. Think of projects that you have worked on with classmates over the years at school. Describe ONE project on your poster. Then, in your groups brainstorm FIVE  of the skills you learnt working in a group and name THREE roles that you often find in a group. (Allow 3min for each group to discuss and then ask each group to put it up on a wall in class. This exhibition space will be used in the reflection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Most careers also require administrative skills. </a:t>
            </a:r>
            <a:r>
              <a:rPr lang="en-US" dirty="0" err="1"/>
              <a:t>Eg.</a:t>
            </a:r>
            <a:r>
              <a:rPr lang="en-US" dirty="0"/>
              <a:t> You may be a teacher but you also need to be a good administrator to manage your classes. Being a good administrator can help prevent stress as you are organized and know where </a:t>
            </a:r>
            <a:r>
              <a:rPr lang="en-US" dirty="0" err="1"/>
              <a:t>everthing</a:t>
            </a:r>
            <a:r>
              <a:rPr lang="en-US" dirty="0"/>
              <a:t> is. You can learn this skill while you are still in school by keeping a diary, organizing your school books and planning in advance for upcoming tasks.</a:t>
            </a: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Slide 6: Reflection Activity  5min</a:t>
            </a:r>
            <a:endParaRPr dirty="0"/>
          </a:p>
          <a:p>
            <a:pPr marL="0" lvl="0" indent="0" algn="l" rtl="0">
              <a:spcBef>
                <a:spcPts val="0"/>
              </a:spcBef>
              <a:spcAft>
                <a:spcPts val="0"/>
              </a:spcAft>
              <a:buNone/>
            </a:pPr>
            <a:endParaRPr dirty="0"/>
          </a:p>
          <a:p>
            <a:pPr marL="0" lvl="0" indent="0" algn="l" rtl="0">
              <a:spcBef>
                <a:spcPts val="0"/>
              </a:spcBef>
              <a:spcAft>
                <a:spcPts val="0"/>
              </a:spcAft>
              <a:buClr>
                <a:srgbClr val="595959"/>
              </a:buClr>
              <a:buSzPts val="1200"/>
              <a:buFont typeface="Noto Sans Symbols"/>
              <a:buNone/>
            </a:pPr>
            <a:r>
              <a:rPr lang="en-US" sz="1200" dirty="0">
                <a:solidFill>
                  <a:srgbClr val="595959"/>
                </a:solidFill>
                <a:latin typeface="Arial"/>
                <a:ea typeface="Arial"/>
                <a:cs typeface="Arial"/>
                <a:sym typeface="Arial"/>
              </a:rPr>
              <a:t>As we finish off this lesson, walk past the different posters that were made in the previous activity then complete </a:t>
            </a:r>
            <a:r>
              <a:rPr lang="en-US" sz="1200" b="1" i="1" dirty="0">
                <a:solidFill>
                  <a:srgbClr val="404040"/>
                </a:solidFill>
                <a:latin typeface="Arial"/>
                <a:ea typeface="Arial"/>
                <a:cs typeface="Arial"/>
                <a:sym typeface="Arial"/>
              </a:rPr>
              <a:t>Activity 4</a:t>
            </a:r>
            <a:r>
              <a:rPr lang="en-US" sz="1200" dirty="0">
                <a:solidFill>
                  <a:srgbClr val="404040"/>
                </a:solidFill>
                <a:latin typeface="Arial"/>
                <a:ea typeface="Arial"/>
                <a:cs typeface="Arial"/>
                <a:sym typeface="Arial"/>
              </a:rPr>
              <a:t> </a:t>
            </a:r>
            <a:r>
              <a:rPr lang="en-US" sz="1200" dirty="0">
                <a:solidFill>
                  <a:srgbClr val="595959"/>
                </a:solidFill>
                <a:latin typeface="Arial"/>
                <a:ea typeface="Arial"/>
                <a:cs typeface="Arial"/>
                <a:sym typeface="Arial"/>
              </a:rPr>
              <a:t>(</a:t>
            </a:r>
            <a:r>
              <a:rPr lang="en-US" sz="1200" b="1" i="1" u="sng" dirty="0">
                <a:solidFill>
                  <a:srgbClr val="595959"/>
                </a:solidFill>
                <a:latin typeface="Arial"/>
                <a:ea typeface="Arial"/>
                <a:cs typeface="Arial"/>
                <a:sym typeface="Arial"/>
              </a:rPr>
              <a:t>Lesson 2 – Worksheet</a:t>
            </a:r>
            <a:r>
              <a:rPr lang="en-US" sz="1200" dirty="0">
                <a:solidFill>
                  <a:srgbClr val="595959"/>
                </a:solidFill>
                <a:latin typeface="Arial"/>
                <a:ea typeface="Arial"/>
                <a:cs typeface="Arial"/>
                <a:sym typeface="Arial"/>
              </a:rPr>
              <a:t>), as you reflect on the following:</a:t>
            </a:r>
            <a:br>
              <a:rPr lang="en-US" sz="1200" dirty="0">
                <a:solidFill>
                  <a:srgbClr val="595959"/>
                </a:solidFill>
                <a:latin typeface="Arial"/>
                <a:ea typeface="Arial"/>
                <a:cs typeface="Arial"/>
                <a:sym typeface="Arial"/>
              </a:rPr>
            </a:br>
            <a:endParaRPr sz="1200" dirty="0">
              <a:latin typeface="Times New Roman"/>
              <a:ea typeface="Times New Roman"/>
              <a:cs typeface="Times New Roman"/>
              <a:sym typeface="Times New Roman"/>
            </a:endParaRPr>
          </a:p>
          <a:p>
            <a:pPr marL="342900" lvl="0" indent="-342900" algn="l" rtl="0">
              <a:spcBef>
                <a:spcPts val="0"/>
              </a:spcBef>
              <a:spcAft>
                <a:spcPts val="0"/>
              </a:spcAft>
              <a:buClr>
                <a:srgbClr val="595959"/>
              </a:buClr>
              <a:buSzPts val="1200"/>
              <a:buFont typeface="Noto Sans Symbols"/>
              <a:buChar char="❖"/>
            </a:pPr>
            <a:r>
              <a:rPr lang="en-US" sz="1200" dirty="0">
                <a:solidFill>
                  <a:srgbClr val="595959"/>
                </a:solidFill>
                <a:latin typeface="Arial"/>
                <a:ea typeface="Arial"/>
                <a:cs typeface="Arial"/>
                <a:sym typeface="Arial"/>
              </a:rPr>
              <a:t>Name ONE skill that was identified on a poster that you struggle with and explain how you can improve yourself in that area.</a:t>
            </a:r>
            <a:endParaRPr dirty="0"/>
          </a:p>
          <a:p>
            <a:pPr marL="342900" lvl="0" indent="-342900" algn="l" rtl="0">
              <a:spcBef>
                <a:spcPts val="0"/>
              </a:spcBef>
              <a:spcAft>
                <a:spcPts val="0"/>
              </a:spcAft>
              <a:buClr>
                <a:srgbClr val="595959"/>
              </a:buClr>
              <a:buSzPts val="1200"/>
              <a:buFont typeface="Noto Sans Symbols"/>
              <a:buChar char="❖"/>
            </a:pPr>
            <a:r>
              <a:rPr lang="en-US" sz="1200" dirty="0">
                <a:solidFill>
                  <a:srgbClr val="595959"/>
                </a:solidFill>
                <a:latin typeface="Arial"/>
                <a:ea typeface="Arial"/>
                <a:cs typeface="Arial"/>
                <a:sym typeface="Arial"/>
              </a:rPr>
              <a:t>Name ONE challenge you find working on a project with a team.</a:t>
            </a:r>
            <a:endParaRPr dirty="0"/>
          </a:p>
          <a:p>
            <a:pPr marL="342900" lvl="0" indent="-342900" algn="l" rtl="0">
              <a:spcBef>
                <a:spcPts val="0"/>
              </a:spcBef>
              <a:spcAft>
                <a:spcPts val="0"/>
              </a:spcAft>
              <a:buClr>
                <a:srgbClr val="595959"/>
              </a:buClr>
              <a:buSzPts val="1200"/>
              <a:buFont typeface="Noto Sans Symbols"/>
              <a:buChar char="❖"/>
            </a:pPr>
            <a:r>
              <a:rPr lang="en-US" dirty="0"/>
              <a:t>Evaluate your own administrative skills by describing TWO of your own strengths and weaknesses and think of how you could improve on these weaknesses.</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Free Modern CV template to design and download"/>
          <p:cNvPicPr preferRelativeResize="0"/>
          <p:nvPr/>
        </p:nvPicPr>
        <p:blipFill rotWithShape="1">
          <a:blip r:embed="rId3">
            <a:alphaModFix/>
          </a:blip>
          <a:srcRect/>
          <a:stretch/>
        </p:blipFill>
        <p:spPr>
          <a:xfrm rot="-749362">
            <a:off x="-790152" y="-482172"/>
            <a:ext cx="6584113" cy="9310430"/>
          </a:xfrm>
          <a:prstGeom prst="rect">
            <a:avLst/>
          </a:prstGeom>
          <a:noFill/>
          <a:ln>
            <a:noFill/>
          </a:ln>
        </p:spPr>
      </p:pic>
      <p:pic>
        <p:nvPicPr>
          <p:cNvPr id="95" name="Google Shape;95;p2" descr="Create Best CV for Free in MS Word | Best CV Format 2022 - YouTube"/>
          <p:cNvPicPr preferRelativeResize="0"/>
          <p:nvPr/>
        </p:nvPicPr>
        <p:blipFill rotWithShape="1">
          <a:blip r:embed="rId4">
            <a:alphaModFix/>
          </a:blip>
          <a:srcRect/>
          <a:stretch/>
        </p:blipFill>
        <p:spPr>
          <a:xfrm rot="1085231">
            <a:off x="2515631" y="-1041267"/>
            <a:ext cx="9301850" cy="5232291"/>
          </a:xfrm>
          <a:prstGeom prst="rect">
            <a:avLst/>
          </a:prstGeom>
          <a:noFill/>
          <a:ln>
            <a:noFill/>
          </a:ln>
        </p:spPr>
      </p:pic>
      <p:pic>
        <p:nvPicPr>
          <p:cNvPr id="96" name="Google Shape;96;p2" descr="CV for University Application [example CV + guide]"/>
          <p:cNvPicPr preferRelativeResize="0"/>
          <p:nvPr/>
        </p:nvPicPr>
        <p:blipFill rotWithShape="1">
          <a:blip r:embed="rId5">
            <a:alphaModFix/>
          </a:blip>
          <a:srcRect/>
          <a:stretch/>
        </p:blipFill>
        <p:spPr>
          <a:xfrm rot="1432025">
            <a:off x="9336705" y="156117"/>
            <a:ext cx="4848225" cy="6858000"/>
          </a:xfrm>
          <a:prstGeom prst="rect">
            <a:avLst/>
          </a:prstGeom>
          <a:noFill/>
          <a:ln>
            <a:noFill/>
          </a:ln>
        </p:spPr>
      </p:pic>
      <p:pic>
        <p:nvPicPr>
          <p:cNvPr id="97" name="Google Shape;97;p2" descr="CV Templates - Design, Free, Download | Template.net"/>
          <p:cNvPicPr preferRelativeResize="0">
            <a:picLocks noGrp="1"/>
          </p:cNvPicPr>
          <p:nvPr>
            <p:ph type="body" idx="1"/>
          </p:nvPr>
        </p:nvPicPr>
        <p:blipFill rotWithShape="1">
          <a:blip r:embed="rId6">
            <a:alphaModFix/>
          </a:blip>
          <a:srcRect/>
          <a:stretch/>
        </p:blipFill>
        <p:spPr>
          <a:xfrm rot="-2637544">
            <a:off x="5227757" y="2401041"/>
            <a:ext cx="4988843" cy="6462820"/>
          </a:xfrm>
          <a:prstGeom prst="rect">
            <a:avLst/>
          </a:prstGeom>
          <a:noFill/>
          <a:ln>
            <a:noFill/>
          </a:ln>
        </p:spPr>
      </p:pic>
      <p:sp>
        <p:nvSpPr>
          <p:cNvPr id="98" name="Google Shape;98;p2"/>
          <p:cNvSpPr txBox="1">
            <a:spLocks noGrp="1"/>
          </p:cNvSpPr>
          <p:nvPr>
            <p:ph type="title"/>
          </p:nvPr>
        </p:nvSpPr>
        <p:spPr>
          <a:xfrm>
            <a:off x="1214387" y="2103437"/>
            <a:ext cx="10515600" cy="1325563"/>
          </a:xfrm>
          <a:prstGeom prst="rect">
            <a:avLst/>
          </a:prstGeom>
          <a:solidFill>
            <a:schemeClr val="lt1">
              <a:alpha val="84705"/>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The CV will convince the HR administrator that you’re the one for the job!</a:t>
            </a:r>
            <a:endParaRPr/>
          </a:p>
        </p:txBody>
      </p:sp>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pic>
        <p:nvPicPr>
          <p:cNvPr id="104" name="Google Shape;104;p3" descr="Student CV no experience 2"/>
          <p:cNvPicPr preferRelativeResize="0">
            <a:picLocks noGrp="1"/>
          </p:cNvPicPr>
          <p:nvPr>
            <p:ph type="body" idx="1"/>
          </p:nvPr>
        </p:nvPicPr>
        <p:blipFill rotWithShape="1">
          <a:blip r:embed="rId4">
            <a:alphaModFix/>
          </a:blip>
          <a:srcRect/>
          <a:stretch/>
        </p:blipFill>
        <p:spPr>
          <a:xfrm>
            <a:off x="1872748" y="421044"/>
            <a:ext cx="3941530" cy="5571067"/>
          </a:xfrm>
          <a:prstGeom prst="rect">
            <a:avLst/>
          </a:prstGeom>
          <a:noFill/>
          <a:ln>
            <a:noFill/>
          </a:ln>
        </p:spPr>
      </p:pic>
      <p:sp>
        <p:nvSpPr>
          <p:cNvPr id="105" name="Google Shape;105;p3"/>
          <p:cNvSpPr txBox="1"/>
          <p:nvPr/>
        </p:nvSpPr>
        <p:spPr>
          <a:xfrm>
            <a:off x="7454847" y="1185916"/>
            <a:ext cx="3385239" cy="30931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500" b="0" i="0" u="none" strike="noStrike" cap="none">
                <a:solidFill>
                  <a:schemeClr val="dk1"/>
                </a:solidFill>
                <a:latin typeface="Calibri"/>
                <a:ea typeface="Calibri"/>
                <a:cs typeface="Calibri"/>
                <a:sym typeface="Calibri"/>
              </a:rPr>
              <a:t>Your CV should include…</a:t>
            </a:r>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4" descr="A screenshot of a computer&#10;&#10;Description automatically generated with medium confidence"/>
          <p:cNvPicPr preferRelativeResize="0">
            <a:picLocks noGrp="1"/>
          </p:cNvPicPr>
          <p:nvPr>
            <p:ph type="body" idx="1"/>
          </p:nvPr>
        </p:nvPicPr>
        <p:blipFill rotWithShape="1">
          <a:blip r:embed="rId3">
            <a:alphaModFix/>
          </a:blip>
          <a:srcRect t="10017"/>
          <a:stretch/>
        </p:blipFill>
        <p:spPr>
          <a:xfrm>
            <a:off x="20" y="1282"/>
            <a:ext cx="12191980" cy="6856718"/>
          </a:xfrm>
          <a:prstGeom prst="rect">
            <a:avLst/>
          </a:prstGeom>
          <a:noFill/>
          <a:ln>
            <a:noFill/>
          </a:ln>
        </p:spPr>
      </p:pic>
      <p:pic>
        <p:nvPicPr>
          <p:cNvPr id="113" name="Google Shape;113;p4" descr="A picture containing graphics&#10;&#10;Description automatically generated"/>
          <p:cNvPicPr preferRelativeResize="0"/>
          <p:nvPr/>
        </p:nvPicPr>
        <p:blipFill rotWithShape="1">
          <a:blip r:embed="rId4">
            <a:alphaModFix/>
          </a:blip>
          <a:srcRect/>
          <a:stretch/>
        </p:blipFill>
        <p:spPr>
          <a:xfrm rot="8512799">
            <a:off x="7187802" y="753190"/>
            <a:ext cx="2483126" cy="2608326"/>
          </a:xfrm>
          <a:prstGeom prst="rect">
            <a:avLst/>
          </a:prstGeom>
          <a:noFill/>
          <a:ln>
            <a:noFill/>
          </a:ln>
        </p:spPr>
      </p:pic>
      <p:sp>
        <p:nvSpPr>
          <p:cNvPr id="114" name="Google Shape;114;p4"/>
          <p:cNvSpPr txBox="1"/>
          <p:nvPr/>
        </p:nvSpPr>
        <p:spPr>
          <a:xfrm>
            <a:off x="2201333" y="0"/>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https://standout-cv.com/pages/cv-no-experience</a:t>
            </a:r>
            <a:endParaRPr/>
          </a:p>
        </p:txBody>
      </p:sp>
      <p:pic>
        <p:nvPicPr>
          <p:cNvPr id="115" name="Google Shape;115;p4" descr="A picture containing graphics&#10;&#10;Description automatically generated"/>
          <p:cNvPicPr preferRelativeResize="0"/>
          <p:nvPr/>
        </p:nvPicPr>
        <p:blipFill rotWithShape="1">
          <a:blip r:embed="rId4">
            <a:alphaModFix/>
          </a:blip>
          <a:srcRect/>
          <a:stretch/>
        </p:blipFill>
        <p:spPr>
          <a:xfrm rot="6260415">
            <a:off x="782370" y="-545065"/>
            <a:ext cx="1741010" cy="1828792"/>
          </a:xfrm>
          <a:prstGeom prst="rect">
            <a:avLst/>
          </a:prstGeom>
          <a:noFill/>
          <a:ln>
            <a:noFill/>
          </a:ln>
        </p:spPr>
      </p:pic>
      <p:pic>
        <p:nvPicPr>
          <p:cNvPr id="7" name="Picture 6">
            <a:extLst>
              <a:ext uri="{FF2B5EF4-FFF2-40B4-BE49-F238E27FC236}">
                <a16:creationId xmlns:a16="http://schemas.microsoft.com/office/drawing/2014/main" id="{B7E81ACF-19F2-0D4D-7E1B-BC31088D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2" name="Google Shape;122;p5" descr="5 Tips for Working on Group Projects"/>
          <p:cNvPicPr preferRelativeResize="0">
            <a:picLocks noGrp="1"/>
          </p:cNvPicPr>
          <p:nvPr>
            <p:ph type="body" idx="1"/>
          </p:nvPr>
        </p:nvPicPr>
        <p:blipFill rotWithShape="1">
          <a:blip r:embed="rId3">
            <a:alphaModFix/>
          </a:blip>
          <a:srcRect l="3198" r="7897" b="1"/>
          <a:stretch/>
        </p:blipFill>
        <p:spPr>
          <a:xfrm>
            <a:off x="20" y="1282"/>
            <a:ext cx="12191980" cy="6856718"/>
          </a:xfrm>
          <a:prstGeom prst="rect">
            <a:avLst/>
          </a:prstGeom>
          <a:noFill/>
          <a:ln>
            <a:noFill/>
          </a:ln>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9" name="Google Shape;129;p6" descr="Reflection in learning design: Part of the process and potentially an  outcome – Teaching Matters blog"/>
          <p:cNvPicPr preferRelativeResize="0"/>
          <p:nvPr/>
        </p:nvPicPr>
        <p:blipFill rotWithShape="1">
          <a:blip r:embed="rId3">
            <a:alphaModFix/>
          </a:blip>
          <a:srcRect/>
          <a:stretch/>
        </p:blipFill>
        <p:spPr>
          <a:xfrm>
            <a:off x="-345359" y="0"/>
            <a:ext cx="12537359" cy="6858000"/>
          </a:xfrm>
          <a:prstGeom prst="rect">
            <a:avLst/>
          </a:prstGeom>
          <a:noFill/>
          <a:ln>
            <a:noFill/>
          </a:ln>
        </p:spPr>
      </p:pic>
      <p:sp>
        <p:nvSpPr>
          <p:cNvPr id="130" name="Google Shape;130;p6"/>
          <p:cNvSpPr/>
          <p:nvPr/>
        </p:nvSpPr>
        <p:spPr>
          <a:xfrm>
            <a:off x="838200" y="1414760"/>
            <a:ext cx="3542125"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400" b="0" cap="none">
                <a:solidFill>
                  <a:schemeClr val="dk1"/>
                </a:solidFill>
                <a:latin typeface="Calibri"/>
                <a:ea typeface="Calibri"/>
                <a:cs typeface="Calibri"/>
                <a:sym typeface="Calibri"/>
              </a:rPr>
              <a:t>Reflection</a:t>
            </a:r>
            <a:endParaRPr/>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1450</Words>
  <Application>Microsoft Office PowerPoint</Application>
  <PresentationFormat>Widescreen</PresentationFormat>
  <Paragraphs>57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Noto Sans Symbols</vt:lpstr>
      <vt:lpstr>Times New Roman</vt:lpstr>
      <vt:lpstr>Office Theme</vt:lpstr>
      <vt:lpstr>PowerPoint Presentation</vt:lpstr>
      <vt:lpstr>The CV will convince the HR administrator that you’re the one for the job!</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4</cp:revision>
  <dcterms:created xsi:type="dcterms:W3CDTF">2023-02-17T20:03:06Z</dcterms:created>
  <dcterms:modified xsi:type="dcterms:W3CDTF">2023-06-15T03:09:00Z</dcterms:modified>
</cp:coreProperties>
</file>